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3"/>
  </p:notesMasterIdLst>
  <p:sldIdLst>
    <p:sldId id="256" r:id="rId2"/>
    <p:sldId id="280" r:id="rId3"/>
    <p:sldId id="279" r:id="rId4"/>
    <p:sldId id="277" r:id="rId5"/>
    <p:sldId id="276" r:id="rId6"/>
    <p:sldId id="283" r:id="rId7"/>
    <p:sldId id="278" r:id="rId8"/>
    <p:sldId id="285" r:id="rId9"/>
    <p:sldId id="287" r:id="rId10"/>
    <p:sldId id="263" r:id="rId11"/>
    <p:sldId id="290" r:id="rId12"/>
    <p:sldId id="286" r:id="rId13"/>
    <p:sldId id="289" r:id="rId14"/>
    <p:sldId id="291" r:id="rId15"/>
    <p:sldId id="282" r:id="rId16"/>
    <p:sldId id="288" r:id="rId17"/>
    <p:sldId id="258" r:id="rId18"/>
    <p:sldId id="275" r:id="rId19"/>
    <p:sldId id="257" r:id="rId20"/>
    <p:sldId id="261"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55403" autoAdjust="0"/>
  </p:normalViewPr>
  <p:slideViewPr>
    <p:cSldViewPr snapToGrid="0" snapToObjects="1">
      <p:cViewPr varScale="1">
        <p:scale>
          <a:sx n="64" d="100"/>
          <a:sy n="64" d="100"/>
        </p:scale>
        <p:origin x="2106" y="60"/>
      </p:cViewPr>
      <p:guideLst/>
    </p:cSldViewPr>
  </p:slideViewPr>
  <p:outlineViewPr>
    <p:cViewPr>
      <p:scale>
        <a:sx n="33" d="100"/>
        <a:sy n="33" d="100"/>
      </p:scale>
      <p:origin x="0" y="-5202"/>
    </p:cViewPr>
  </p:outlineViewPr>
  <p:notesTextViewPr>
    <p:cViewPr>
      <p:scale>
        <a:sx n="1" d="1"/>
        <a:sy n="1" d="1"/>
      </p:scale>
      <p:origin x="0" y="0"/>
    </p:cViewPr>
  </p:notesTextViewPr>
  <p:notesViewPr>
    <p:cSldViewPr snapToGrid="0" snapToObjects="1">
      <p:cViewPr varScale="1">
        <p:scale>
          <a:sx n="88" d="100"/>
          <a:sy n="88" d="100"/>
        </p:scale>
        <p:origin x="38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87F49-1C3E-6147-B243-C665E15A28B2}" type="datetimeFigureOut">
              <a:rPr lang="en-US" smtClean="0"/>
              <a:t>7/10/2019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5400F-1F04-3C44-BD83-1E8255F3B9A1}" type="slidenum">
              <a:rPr lang="en-US" smtClean="0"/>
              <a:t>‹#›</a:t>
            </a:fld>
            <a:endParaRPr lang="en-US"/>
          </a:p>
        </p:txBody>
      </p:sp>
    </p:spTree>
    <p:extLst>
      <p:ext uri="{BB962C8B-B14F-4D97-AF65-F5344CB8AC3E}">
        <p14:creationId xmlns:p14="http://schemas.microsoft.com/office/powerpoint/2010/main" val="172857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ms.doe.gov/node/4125899/revisions/821484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cms-support.doe.gov/content/listing-static" TargetMode="External"/><Relationship Id="rId13" Type="http://schemas.openxmlformats.org/officeDocument/2006/relationships/hyperlink" Target="https://cms-support.doe.gov/content/calendar" TargetMode="External"/><Relationship Id="rId18" Type="http://schemas.openxmlformats.org/officeDocument/2006/relationships/hyperlink" Target="https://cms-support.doe.gov/content/interactive" TargetMode="External"/><Relationship Id="rId26" Type="http://schemas.openxmlformats.org/officeDocument/2006/relationships/hyperlink" Target="https://cms-support.doe.gov/content/video" TargetMode="External"/><Relationship Id="rId3" Type="http://schemas.openxmlformats.org/officeDocument/2006/relationships/hyperlink" Target="https://cms-support.doe.gov/content/accordion-paragraph" TargetMode="External"/><Relationship Id="rId21" Type="http://schemas.openxmlformats.org/officeDocument/2006/relationships/hyperlink" Target="https://cms-support.doe.gov/content/social-media" TargetMode="External"/><Relationship Id="rId7" Type="http://schemas.openxmlformats.org/officeDocument/2006/relationships/hyperlink" Target="https://cms-support.doe.gov/content/listing-dynamic" TargetMode="External"/><Relationship Id="rId12" Type="http://schemas.openxmlformats.org/officeDocument/2006/relationships/hyperlink" Target="https://cms-support.doe.gov/content/blockquote-paragraph" TargetMode="External"/><Relationship Id="rId17" Type="http://schemas.openxmlformats.org/officeDocument/2006/relationships/hyperlink" Target="https://cms-support.doe.gov/content/formatted-list-simple-paragraph" TargetMode="External"/><Relationship Id="rId25" Type="http://schemas.openxmlformats.org/officeDocument/2006/relationships/hyperlink" Target="https://cms-support.doe.gov/content/timeline" TargetMode="External"/><Relationship Id="rId2" Type="http://schemas.openxmlformats.org/officeDocument/2006/relationships/slide" Target="../slides/slide13.xml"/><Relationship Id="rId16" Type="http://schemas.openxmlformats.org/officeDocument/2006/relationships/hyperlink" Target="https://cms-support.doe.gov/content/data-table-paragraph" TargetMode="External"/><Relationship Id="rId20" Type="http://schemas.openxmlformats.org/officeDocument/2006/relationships/hyperlink" Target="https://cms-support.doe.gov/content/podcast" TargetMode="External"/><Relationship Id="rId1" Type="http://schemas.openxmlformats.org/officeDocument/2006/relationships/notesMaster" Target="../notesMasters/notesMaster1.xml"/><Relationship Id="rId6" Type="http://schemas.openxmlformats.org/officeDocument/2006/relationships/hyperlink" Target="https://cms-support.doe.gov/content/image" TargetMode="External"/><Relationship Id="rId11" Type="http://schemas.openxmlformats.org/officeDocument/2006/relationships/hyperlink" Target="https://cms-support.doe.gov/content/rich-text-full" TargetMode="External"/><Relationship Id="rId24" Type="http://schemas.openxmlformats.org/officeDocument/2006/relationships/hyperlink" Target="https://cms-support.doe.gov/content/tab" TargetMode="External"/><Relationship Id="rId5" Type="http://schemas.openxmlformats.org/officeDocument/2006/relationships/hyperlink" Target="https://cms-support.doe.gov/content/heading-paragraph" TargetMode="External"/><Relationship Id="rId15" Type="http://schemas.openxmlformats.org/officeDocument/2006/relationships/hyperlink" Target="https://cms-support.doe.gov/content/container-paragraph" TargetMode="External"/><Relationship Id="rId23" Type="http://schemas.openxmlformats.org/officeDocument/2006/relationships/hyperlink" Target="https://cms-support.doe.gov/content/subscription" TargetMode="External"/><Relationship Id="rId10" Type="http://schemas.openxmlformats.org/officeDocument/2006/relationships/hyperlink" Target="https://cms-support.doe.gov/content/rich-text" TargetMode="External"/><Relationship Id="rId19" Type="http://schemas.openxmlformats.org/officeDocument/2006/relationships/hyperlink" Target="https://cms-support.doe.gov/content/photo-gallery" TargetMode="External"/><Relationship Id="rId4" Type="http://schemas.openxmlformats.org/officeDocument/2006/relationships/hyperlink" Target="https://cms-support.doe.gov/content/featured-item-paragraph" TargetMode="External"/><Relationship Id="rId9" Type="http://schemas.openxmlformats.org/officeDocument/2006/relationships/hyperlink" Target="https://cms-support.doe.gov/content/multi-column" TargetMode="External"/><Relationship Id="rId14" Type="http://schemas.openxmlformats.org/officeDocument/2006/relationships/hyperlink" Target="https://cms-support.doe.gov/content/contact-reference-paragraph" TargetMode="External"/><Relationship Id="rId22" Type="http://schemas.openxmlformats.org/officeDocument/2006/relationships/hyperlink" Target="https://cms-support.doe.gov/content/statistic-paragraph"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ms-support.doe.gov/content/block-reference-paragraph"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nergy.gov/%5bsomething" TargetMode="External"/><Relationship Id="rId7" Type="http://schemas.openxmlformats.org/officeDocument/2006/relationships/hyperlink" Target="https://demo.cms.doe.gov/user/password"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demo.cms.doe.gov/user" TargetMode="External"/><Relationship Id="rId5" Type="http://schemas.openxmlformats.org/officeDocument/2006/relationships/hyperlink" Target="https://[something].energy.gov/" TargetMode="External"/><Relationship Id="rId4" Type="http://schemas.openxmlformats.org/officeDocument/2006/relationships/hyperlink" Target="https://cms.doe.gov/%5bsometh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On the side: Tab Set 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a:t>
            </a:r>
            <a:r>
              <a:rPr lang="en-US" dirty="0"/>
              <a:t>to the Energy.gov Content Management System (CMS) </a:t>
            </a:r>
            <a:r>
              <a:rPr lang="en-US" dirty="0" smtClean="0"/>
              <a:t>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Specific to WebEx: expand shared screen to </a:t>
            </a:r>
            <a:r>
              <a:rPr lang="en-US" baseline="0" dirty="0" err="1" smtClean="0"/>
              <a:t>fullscreen</a:t>
            </a:r>
            <a:r>
              <a:rPr lang="en-US" baseline="0" dirty="0" smtClean="0"/>
              <a:t> from controls on right</a:t>
            </a:r>
          </a:p>
          <a:p>
            <a:r>
              <a:rPr lang="en-US" baseline="0" dirty="0" smtClean="0"/>
              <a:t>MANDATORY: “</a:t>
            </a:r>
            <a:r>
              <a:rPr lang="en-US" sz="1200" b="1" i="1" kern="1200" dirty="0" smtClean="0">
                <a:solidFill>
                  <a:schemeClr val="tx1"/>
                </a:solidFill>
                <a:effectLst/>
                <a:latin typeface="+mn-lt"/>
                <a:ea typeface="+mn-ea"/>
                <a:cs typeface="+mn-cs"/>
              </a:rPr>
              <a:t>This WebEx call is being recorded and may be posted on DOE's website or used internally. If you do not wish to have your voice recorded, please do not speak during the call or disconnect now. If you do not wish to have your image recorded, please turn off your camera or participate only by phone. </a:t>
            </a:r>
            <a:r>
              <a:rPr lang="en-US" sz="1200" b="1" i="1" kern="1200" smtClean="0">
                <a:solidFill>
                  <a:schemeClr val="tx1"/>
                </a:solidFill>
                <a:effectLst/>
                <a:latin typeface="+mn-lt"/>
                <a:ea typeface="+mn-ea"/>
                <a:cs typeface="+mn-cs"/>
              </a:rPr>
              <a:t>If you speak during the call or use a video connection, you are presumed to consent to recording and to the use of your voice or image.</a:t>
            </a:r>
            <a:r>
              <a:rPr lang="en-US" baseline="0" smtClean="0"/>
              <a:t>”</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 am </a:t>
            </a:r>
            <a:r>
              <a:rPr lang="en-US" dirty="0" err="1" smtClean="0"/>
              <a:t>Ryon</a:t>
            </a:r>
            <a:r>
              <a:rPr lang="en-US" dirty="0" smtClean="0"/>
              <a:t> </a:t>
            </a:r>
            <a:r>
              <a:rPr lang="en-US" dirty="0" err="1" smtClean="0"/>
              <a:t>Grau</a:t>
            </a:r>
            <a:r>
              <a:rPr lang="en-US" dirty="0" smtClean="0"/>
              <a:t>. System Admin for the CMS.</a:t>
            </a:r>
          </a:p>
          <a:p>
            <a:r>
              <a:rPr lang="en-US" dirty="0" smtClean="0"/>
              <a:t>You are here today because you have been selected to maintain content on your organization’s public website using the Energy.gov Drupal content management system (CMS) platform.</a:t>
            </a:r>
          </a:p>
          <a:p>
            <a:endParaRPr lang="en-US" dirty="0"/>
          </a:p>
          <a:p>
            <a:r>
              <a:rPr lang="en-US" dirty="0"/>
              <a:t>We have a lot to cover today. </a:t>
            </a:r>
            <a:r>
              <a:rPr lang="en-US" dirty="0" smtClean="0"/>
              <a:t>Please feel free to ask questions or</a:t>
            </a:r>
            <a:r>
              <a:rPr lang="en-US" baseline="0" dirty="0" smtClean="0"/>
              <a:t> ask me to clarify things, speed up or repeat.  If we start running short on time I may ask that we wait until the end for Q&amp;A</a:t>
            </a:r>
          </a:p>
          <a:p>
            <a:endParaRPr lang="en-US" baseline="0" dirty="0" smtClean="0"/>
          </a:p>
          <a:p>
            <a:endParaRPr lang="en-US" dirty="0"/>
          </a:p>
          <a:p>
            <a:r>
              <a:rPr lang="en-US" dirty="0"/>
              <a:t>Let’s review our agenda.</a:t>
            </a:r>
          </a:p>
        </p:txBody>
      </p:sp>
      <p:sp>
        <p:nvSpPr>
          <p:cNvPr id="4" name="Slide Number Placeholder 3"/>
          <p:cNvSpPr>
            <a:spLocks noGrp="1"/>
          </p:cNvSpPr>
          <p:nvPr>
            <p:ph type="sldNum" sz="quarter" idx="10"/>
          </p:nvPr>
        </p:nvSpPr>
        <p:spPr/>
        <p:txBody>
          <a:bodyPr/>
          <a:lstStyle/>
          <a:p>
            <a:fld id="{9A35400F-1F04-3C44-BD83-1E8255F3B9A1}" type="slidenum">
              <a:rPr lang="en-US" smtClean="0"/>
              <a:t>1</a:t>
            </a:fld>
            <a:endParaRPr lang="en-US"/>
          </a:p>
        </p:txBody>
      </p:sp>
    </p:spTree>
    <p:extLst>
      <p:ext uri="{BB962C8B-B14F-4D97-AF65-F5344CB8AC3E}">
        <p14:creationId xmlns:p14="http://schemas.microsoft.com/office/powerpoint/2010/main" val="980560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Demo: Pull up Static Listing</a:t>
            </a:r>
            <a:r>
              <a:rPr lang="en-US" b="1" baseline="0" dirty="0" smtClean="0"/>
              <a:t> node : </a:t>
            </a:r>
            <a:r>
              <a:rPr lang="en-US" dirty="0" smtClean="0">
                <a:hlinkClick r:id="rId3"/>
              </a:rPr>
              <a:t>Listing (Static) w/ All Content Types, All List Styles</a:t>
            </a:r>
            <a:endParaRPr lang="en-US" b="1" dirty="0" smtClean="0"/>
          </a:p>
          <a:p>
            <a:r>
              <a:rPr lang="en-US" dirty="0" smtClean="0"/>
              <a:t>The basic Fields on all (</a:t>
            </a:r>
            <a:r>
              <a:rPr lang="en-US" baseline="0" dirty="0" smtClean="0"/>
              <a:t>most) </a:t>
            </a:r>
            <a:r>
              <a:rPr lang="en-US" baseline="0" dirty="0" smtClean="0"/>
              <a:t>types:</a:t>
            </a:r>
            <a:endParaRPr lang="en-US" baseline="0" dirty="0" smtClean="0"/>
          </a:p>
          <a:p>
            <a:pPr marL="171450" indent="-171450">
              <a:buFont typeface="Arial" panose="020B0604020202020204" pitchFamily="34" charset="0"/>
              <a:buChar char="•"/>
            </a:pPr>
            <a:r>
              <a:rPr lang="en-US" baseline="0" dirty="0" smtClean="0"/>
              <a:t>Title</a:t>
            </a:r>
          </a:p>
          <a:p>
            <a:pPr marL="628650" lvl="1" indent="-171450">
              <a:buFont typeface="Arial" panose="020B0604020202020204" pitchFamily="34" charset="0"/>
              <a:buChar char="•"/>
            </a:pPr>
            <a:r>
              <a:rPr lang="en-US" baseline="0" dirty="0" smtClean="0"/>
              <a:t>Changing title= changing URL, ‘so always link to NID</a:t>
            </a:r>
          </a:p>
          <a:p>
            <a:pPr marL="171450" indent="-171450">
              <a:buFont typeface="Arial" panose="020B0604020202020204" pitchFamily="34" charset="0"/>
              <a:buChar char="•"/>
            </a:pPr>
            <a:r>
              <a:rPr lang="en-US" baseline="0" dirty="0" smtClean="0"/>
              <a:t>Short Title</a:t>
            </a:r>
          </a:p>
          <a:p>
            <a:pPr marL="171450" indent="-171450">
              <a:buFont typeface="Arial" panose="020B0604020202020204" pitchFamily="34" charset="0"/>
              <a:buChar char="•"/>
            </a:pPr>
            <a:r>
              <a:rPr lang="en-US" baseline="0" dirty="0" smtClean="0"/>
              <a:t>Summary</a:t>
            </a:r>
          </a:p>
          <a:p>
            <a:pPr marL="171450" indent="-171450">
              <a:buFont typeface="Arial" panose="020B0604020202020204" pitchFamily="34" charset="0"/>
              <a:buChar char="•"/>
            </a:pPr>
            <a:r>
              <a:rPr lang="en-US" baseline="0" dirty="0" smtClean="0"/>
              <a:t>(Alt-D8) Thumbnail</a:t>
            </a:r>
          </a:p>
          <a:p>
            <a:pPr marL="171450" indent="-171450">
              <a:buFont typeface="Arial" panose="020B0604020202020204" pitchFamily="34" charset="0"/>
              <a:buChar char="•"/>
            </a:pPr>
            <a:r>
              <a:rPr lang="en-US" baseline="0" dirty="0" smtClean="0"/>
              <a:t>Date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MENTION: Navigation: </a:t>
            </a:r>
            <a:r>
              <a:rPr lang="en-US" baseline="0" dirty="0" err="1" smtClean="0"/>
              <a:t>gotta</a:t>
            </a:r>
            <a:r>
              <a:rPr lang="en-US" baseline="0" dirty="0" smtClean="0"/>
              <a:t> go through us</a:t>
            </a:r>
            <a:endParaRPr lang="en-US" dirty="0"/>
          </a:p>
        </p:txBody>
      </p:sp>
      <p:sp>
        <p:nvSpPr>
          <p:cNvPr id="4" name="Slide Number Placeholder 3"/>
          <p:cNvSpPr>
            <a:spLocks noGrp="1"/>
          </p:cNvSpPr>
          <p:nvPr>
            <p:ph type="sldNum" sz="quarter" idx="10"/>
          </p:nvPr>
        </p:nvSpPr>
        <p:spPr/>
        <p:txBody>
          <a:bodyPr/>
          <a:lstStyle/>
          <a:p>
            <a:fld id="{9A35400F-1F04-3C44-BD83-1E8255F3B9A1}" type="slidenum">
              <a:rPr lang="en-US" smtClean="0"/>
              <a:t>10</a:t>
            </a:fld>
            <a:endParaRPr lang="en-US"/>
          </a:p>
        </p:txBody>
      </p:sp>
    </p:spTree>
    <p:extLst>
      <p:ext uri="{BB962C8B-B14F-4D97-AF65-F5344CB8AC3E}">
        <p14:creationId xmlns:p14="http://schemas.microsoft.com/office/powerpoint/2010/main" val="30080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5400F-1F04-3C44-BD83-1E8255F3B9A1}" type="slidenum">
              <a:rPr lang="en-US" smtClean="0"/>
              <a:t>11</a:t>
            </a:fld>
            <a:endParaRPr lang="en-US"/>
          </a:p>
        </p:txBody>
      </p:sp>
    </p:spTree>
    <p:extLst>
      <p:ext uri="{BB962C8B-B14F-4D97-AF65-F5344CB8AC3E}">
        <p14:creationId xmlns:p14="http://schemas.microsoft.com/office/powerpoint/2010/main" val="245686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all the different paragraph types</a:t>
            </a:r>
            <a:endParaRPr lang="en-US" dirty="0" smtClean="0"/>
          </a:p>
          <a:p>
            <a:r>
              <a:rPr lang="en-US" dirty="0" smtClean="0"/>
              <a:t>There are a lot of options.  Like with content types, </a:t>
            </a:r>
            <a:r>
              <a:rPr lang="en-US" dirty="0" err="1" smtClean="0"/>
              <a:t>y’gotta</a:t>
            </a:r>
            <a:r>
              <a:rPr lang="en-US" dirty="0" smtClean="0"/>
              <a:t> choose the </a:t>
            </a:r>
            <a:endParaRPr lang="en-US" dirty="0"/>
          </a:p>
        </p:txBody>
      </p:sp>
      <p:sp>
        <p:nvSpPr>
          <p:cNvPr id="4" name="Slide Number Placeholder 3"/>
          <p:cNvSpPr>
            <a:spLocks noGrp="1"/>
          </p:cNvSpPr>
          <p:nvPr>
            <p:ph type="sldNum" sz="quarter" idx="10"/>
          </p:nvPr>
        </p:nvSpPr>
        <p:spPr/>
        <p:txBody>
          <a:bodyPr/>
          <a:lstStyle/>
          <a:p>
            <a:fld id="{9A35400F-1F04-3C44-BD83-1E8255F3B9A1}" type="slidenum">
              <a:rPr lang="en-US" smtClean="0"/>
              <a:t>12</a:t>
            </a:fld>
            <a:endParaRPr lang="en-US"/>
          </a:p>
        </p:txBody>
      </p:sp>
    </p:spTree>
    <p:extLst>
      <p:ext uri="{BB962C8B-B14F-4D97-AF65-F5344CB8AC3E}">
        <p14:creationId xmlns:p14="http://schemas.microsoft.com/office/powerpoint/2010/main" val="410327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3"/>
              </a:rPr>
              <a:t>Focus:</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4"/>
              </a:rPr>
              <a:t>Featured Item Paragraph</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The Featured Item Paragraph is features or displays a Entity Reference Link to another node. Unique layouts  Homepage content type nodes. Primary groups use a 3-Up layout that displays one large feature on the left and two smaller features stacked on the right. Nested groups use a 4-Up layout that displays one large background image with the most prominent feature as large text in the upper-left corner and the option for up to three text link features across the bottom third of the background image.</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5"/>
              </a:rPr>
              <a:t>Heading Paragraph</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Insert headings at will on a node and select the desired level (that </a:t>
            </a:r>
            <a:r>
              <a:rPr lang="en-US" sz="1200" b="0" i="0" kern="1200" baseline="0" dirty="0" err="1" smtClean="0">
                <a:solidFill>
                  <a:schemeClr val="tx1"/>
                </a:solidFill>
                <a:effectLst/>
                <a:latin typeface="Body"/>
                <a:ea typeface="+mn-ea"/>
                <a:cs typeface="+mn-cs"/>
              </a:rPr>
              <a:t>is⎯Section</a:t>
            </a:r>
            <a:r>
              <a:rPr lang="en-US" sz="1200" b="0" i="0" kern="1200" baseline="0" dirty="0" smtClean="0">
                <a:solidFill>
                  <a:schemeClr val="tx1"/>
                </a:solidFill>
                <a:effectLst/>
                <a:latin typeface="Body"/>
                <a:ea typeface="+mn-ea"/>
                <a:cs typeface="+mn-cs"/>
              </a:rPr>
              <a:t> Heading, Subsection Heading, Subsection Subheading). Optionally, apply links to headings.</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6"/>
              </a:rPr>
              <a:t>Image</a:t>
            </a:r>
            <a:r>
              <a:rPr lang="en-US" sz="1200" b="0" i="0" u="sng" kern="1200" baseline="0" dirty="0" smtClean="0">
                <a:solidFill>
                  <a:schemeClr val="tx1"/>
                </a:solidFill>
                <a:effectLst/>
                <a:latin typeface="Body"/>
                <a:ea typeface="+mn-ea"/>
                <a:cs typeface="+mn-cs"/>
              </a:rPr>
              <a:t> Paragraph </a:t>
            </a:r>
            <a:r>
              <a:rPr lang="en-US" sz="1200" b="0" i="0" kern="1200" baseline="0" dirty="0" smtClean="0">
                <a:solidFill>
                  <a:schemeClr val="tx1"/>
                </a:solidFill>
                <a:effectLst/>
                <a:latin typeface="Body"/>
                <a:ea typeface="+mn-ea"/>
                <a:cs typeface="+mn-cs"/>
              </a:rPr>
              <a:t>The Image Paragraph allows addition of an image with associated layout styles, a caption, title, and an attribution to a node. The Image Paragraph is also available within the Accordion, Container, Multi-Column, and Tab Paragraph Types.</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7"/>
              </a:rPr>
              <a:t>Listing (Dynamic)</a:t>
            </a:r>
            <a:r>
              <a:rPr lang="en-US" sz="1200" b="0" i="0" kern="1200" baseline="0" dirty="0" smtClean="0">
                <a:solidFill>
                  <a:schemeClr val="tx1"/>
                </a:solidFill>
                <a:effectLst/>
                <a:latin typeface="Body"/>
                <a:ea typeface="+mn-ea"/>
                <a:cs typeface="+mn-cs"/>
              </a:rPr>
              <a:t>Use this paragraph to reference dynamic listings built using the Listing content type.</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8"/>
              </a:rPr>
              <a:t>Listing (Static)</a:t>
            </a:r>
            <a:r>
              <a:rPr lang="en-US" sz="1200" b="0" i="0" kern="1200" baseline="0" dirty="0" smtClean="0">
                <a:solidFill>
                  <a:schemeClr val="tx1"/>
                </a:solidFill>
                <a:effectLst/>
                <a:latin typeface="Body"/>
                <a:ea typeface="+mn-ea"/>
                <a:cs typeface="+mn-cs"/>
              </a:rPr>
              <a:t>Reference nodes to manually curate a list of links.</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9"/>
              </a:rPr>
              <a:t>Multi-column</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Provides a two-column layout option.</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10"/>
              </a:rPr>
              <a:t>Rich Text</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Provides the ability to enter prose or formatted text within an editor.</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11"/>
              </a:rPr>
              <a:t>Rich Text (Full)</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Enter prose or formatted text within an editor. The Rich Text (Full) paragraph also allows entry of html tables.</a:t>
            </a:r>
          </a:p>
          <a:p>
            <a:pPr marL="171450"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3"/>
              </a:rPr>
              <a:t>Save for Another day Click to start scroll</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3"/>
              </a:rPr>
              <a:t>Accordion Paragraph</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Make expandable/</a:t>
            </a:r>
            <a:r>
              <a:rPr lang="en-US" sz="1200" b="0" i="0" kern="1200" baseline="0" dirty="0" err="1" smtClean="0">
                <a:solidFill>
                  <a:schemeClr val="tx1"/>
                </a:solidFill>
                <a:effectLst/>
                <a:latin typeface="Body"/>
                <a:ea typeface="+mn-ea"/>
                <a:cs typeface="+mn-cs"/>
              </a:rPr>
              <a:t>hidable</a:t>
            </a:r>
            <a:r>
              <a:rPr lang="en-US" sz="1200" b="0" i="0" kern="1200" baseline="0" dirty="0" smtClean="0">
                <a:solidFill>
                  <a:schemeClr val="tx1"/>
                </a:solidFill>
                <a:effectLst/>
                <a:latin typeface="Body"/>
                <a:ea typeface="+mn-ea"/>
                <a:cs typeface="+mn-cs"/>
              </a:rPr>
              <a:t> content that can contain text and images. When clicked, the Accordion shows its content.</a:t>
            </a:r>
          </a:p>
          <a:p>
            <a:pPr marL="628650" lvl="1" indent="-171450" fontAlgn="base">
              <a:buFont typeface="Arial" panose="020B0604020202020204" pitchFamily="34" charset="0"/>
              <a:buChar char="•"/>
            </a:pPr>
            <a:r>
              <a:rPr lang="en-US" sz="1200" b="0" i="0" u="sng" kern="1200" baseline="0" dirty="0" err="1" smtClean="0">
                <a:solidFill>
                  <a:schemeClr val="tx1"/>
                </a:solidFill>
                <a:effectLst/>
                <a:latin typeface="Body"/>
                <a:ea typeface="+mn-ea"/>
                <a:cs typeface="+mn-cs"/>
                <a:hlinkClick r:id="rId12"/>
              </a:rPr>
              <a:t>Blockquote</a:t>
            </a:r>
            <a:r>
              <a:rPr lang="en-US" sz="1200" b="0" i="0" u="sng" kern="1200" baseline="0" dirty="0" smtClean="0">
                <a:solidFill>
                  <a:schemeClr val="tx1"/>
                </a:solidFill>
                <a:effectLst/>
                <a:latin typeface="Body"/>
                <a:ea typeface="+mn-ea"/>
                <a:cs typeface="+mn-cs"/>
                <a:hlinkClick r:id="rId12"/>
              </a:rPr>
              <a:t> Paragraph</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Display quoted text from an external reference.</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13"/>
              </a:rPr>
              <a:t>Calendar</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Use the Calendar paragraph to reference a Calendar content type node and choose to display up to 10 events in a vertical list. The Paragraph provides a link to the Calendar node so all events can be viewed.</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14"/>
              </a:rPr>
              <a:t>Contact Reference Paragraph</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Use the Contact Reference paragraph to reference one or more Contact content type node(s). Only the Contact content type nodes may be referenced within the Contact Reference paragraph type.</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15"/>
              </a:rPr>
              <a:t>Container Paragraph</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The Container Paragraph provides the ability to group together Accordion, Heading, Image, and Rich Text paragraph types.</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16"/>
              </a:rPr>
              <a:t>Data Table Paragraph</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The Data Table Paragraph allows the CMS editor to maintain data in an MS Excel spreadsheet. The spreadsheet data can be saved as a .csv (comma separated values) file, and uploaded to the CMS to display in table format.</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17"/>
              </a:rPr>
              <a:t>Formatted List (Simple) Paragraph</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This paragraph type offers a quick way to include numbered and bulleted lists. Content entry is limited to simple text lists.</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18"/>
              </a:rPr>
              <a:t>Interactive</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Use the Interactive paragraph to reference Map content type nodes.</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19"/>
              </a:rPr>
              <a:t>Photo Gallery</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The Photo Gallery Paragraph contains a required entity reference field that autocompletes as a single photo gallery node is referenced.</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20"/>
              </a:rPr>
              <a:t>Podcast</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The Podcast Paragraph contains a required entity reference field that autocompletes as a single podcast item node is referenced.</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21"/>
              </a:rPr>
              <a:t>Social Media</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The Social Media Paragraph allows content editors the ability to embed posts from the following social media outlets: Facebook, Instagram, and Twitter. </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22"/>
              </a:rPr>
              <a:t>Statistic Paragraph</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The Statistic Paragraph allows for the entry and callout display of a number or statistic.</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23"/>
              </a:rPr>
              <a:t>Subscription</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Add GovDelivery or </a:t>
            </a:r>
            <a:r>
              <a:rPr lang="en-US" sz="1200" b="0" i="0" kern="1200" baseline="0" dirty="0" err="1" smtClean="0">
                <a:solidFill>
                  <a:schemeClr val="tx1"/>
                </a:solidFill>
                <a:effectLst/>
                <a:latin typeface="Body"/>
                <a:ea typeface="+mn-ea"/>
                <a:cs typeface="+mn-cs"/>
              </a:rPr>
              <a:t>Mailchimp</a:t>
            </a:r>
            <a:r>
              <a:rPr lang="en-US" sz="1200" b="0" i="0" kern="1200" baseline="0" dirty="0" smtClean="0">
                <a:solidFill>
                  <a:schemeClr val="tx1"/>
                </a:solidFill>
                <a:effectLst/>
                <a:latin typeface="Body"/>
                <a:ea typeface="+mn-ea"/>
                <a:cs typeface="+mn-cs"/>
              </a:rPr>
              <a:t> email subscriptions to content.</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24"/>
              </a:rPr>
              <a:t>Tab</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Create grouped tabs to make swappable, related content. When clicked on, the tab should show its content.</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25"/>
              </a:rPr>
              <a:t>Timeline</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The Timeline Paragraph contains a required entity reference field that autocompletes as a single timeline node is referenced.</a:t>
            </a:r>
          </a:p>
          <a:p>
            <a:pPr marL="628650" lvl="1" indent="-171450" fontAlgn="base">
              <a:buFont typeface="Arial" panose="020B0604020202020204" pitchFamily="34" charset="0"/>
              <a:buChar char="•"/>
            </a:pPr>
            <a:r>
              <a:rPr lang="en-US" sz="1200" b="0" i="0" u="sng" kern="1200" baseline="0" dirty="0" smtClean="0">
                <a:solidFill>
                  <a:schemeClr val="tx1"/>
                </a:solidFill>
                <a:effectLst/>
                <a:latin typeface="Body"/>
                <a:ea typeface="+mn-ea"/>
                <a:cs typeface="+mn-cs"/>
                <a:hlinkClick r:id="rId26"/>
              </a:rPr>
              <a:t>Video</a:t>
            </a:r>
            <a:r>
              <a:rPr lang="en-US" sz="1200" b="0" i="0" u="sng" kern="1200" baseline="0" dirty="0" smtClean="0">
                <a:solidFill>
                  <a:schemeClr val="tx1"/>
                </a:solidFill>
                <a:effectLst/>
                <a:latin typeface="Body"/>
                <a:ea typeface="+mn-ea"/>
                <a:cs typeface="+mn-cs"/>
              </a:rPr>
              <a:t> </a:t>
            </a:r>
            <a:r>
              <a:rPr lang="en-US" sz="1200" b="0" i="0" kern="1200" baseline="0" dirty="0" smtClean="0">
                <a:solidFill>
                  <a:schemeClr val="tx1"/>
                </a:solidFill>
                <a:effectLst/>
                <a:latin typeface="Body"/>
                <a:ea typeface="+mn-ea"/>
                <a:cs typeface="+mn-cs"/>
              </a:rPr>
              <a:t>Embed Videos from YouTube, Facebook, and Twitter with associated styles, a caption, and attribution on a node.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smtClean="0">
              <a:solidFill>
                <a:schemeClr val="tx1"/>
              </a:solidFill>
              <a:effectLst/>
              <a:latin typeface="Body"/>
              <a:ea typeface="+mn-ea"/>
              <a:cs typeface="+mn-cs"/>
            </a:endParaRPr>
          </a:p>
        </p:txBody>
      </p:sp>
      <p:sp>
        <p:nvSpPr>
          <p:cNvPr id="4" name="Slide Number Placeholder 3"/>
          <p:cNvSpPr>
            <a:spLocks noGrp="1"/>
          </p:cNvSpPr>
          <p:nvPr>
            <p:ph type="sldNum" sz="quarter" idx="10"/>
          </p:nvPr>
        </p:nvSpPr>
        <p:spPr/>
        <p:txBody>
          <a:bodyPr/>
          <a:lstStyle/>
          <a:p>
            <a:fld id="{9A35400F-1F04-3C44-BD83-1E8255F3B9A1}" type="slidenum">
              <a:rPr lang="en-US" smtClean="0"/>
              <a:t>13</a:t>
            </a:fld>
            <a:endParaRPr lang="en-US"/>
          </a:p>
        </p:txBody>
      </p:sp>
    </p:spTree>
    <p:extLst>
      <p:ext uri="{BB962C8B-B14F-4D97-AF65-F5344CB8AC3E}">
        <p14:creationId xmlns:p14="http://schemas.microsoft.com/office/powerpoint/2010/main" val="1736105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kern="1200" baseline="0" dirty="0" smtClean="0">
                <a:solidFill>
                  <a:schemeClr val="tx1"/>
                </a:solidFill>
                <a:effectLst/>
                <a:latin typeface="Body"/>
                <a:ea typeface="+mn-ea"/>
                <a:cs typeface="+mn-cs"/>
              </a:rPr>
              <a:t>What’s the simplest way to add text?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kern="1200" baseline="0" dirty="0" smtClean="0">
                <a:solidFill>
                  <a:schemeClr val="tx1"/>
                </a:solidFill>
                <a:effectLst/>
                <a:latin typeface="Body"/>
                <a:ea typeface="+mn-ea"/>
                <a:cs typeface="+mn-cs"/>
              </a:rPr>
              <a:t> Rich Text.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kern="1200" baseline="0" dirty="0" smtClean="0">
                <a:solidFill>
                  <a:schemeClr val="tx1"/>
                </a:solidFill>
                <a:effectLst/>
                <a:latin typeface="Body"/>
                <a:ea typeface="+mn-ea"/>
                <a:cs typeface="+mn-cs"/>
              </a:rPr>
              <a:t>What Paragraph do you use for inserting logos and pictures?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kern="1200" baseline="0" dirty="0" smtClean="0">
                <a:solidFill>
                  <a:schemeClr val="tx1"/>
                </a:solidFill>
                <a:effectLst/>
                <a:latin typeface="Body"/>
                <a:ea typeface="+mn-ea"/>
                <a:cs typeface="+mn-cs"/>
              </a:rPr>
              <a:t>Image Paragraph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kern="1200" baseline="0" dirty="0" smtClean="0">
                <a:solidFill>
                  <a:schemeClr val="tx1"/>
                </a:solidFill>
                <a:effectLst/>
                <a:latin typeface="Body"/>
                <a:ea typeface="+mn-ea"/>
                <a:cs typeface="+mn-cs"/>
              </a:rPr>
              <a:t>What Paragraph do you use to highlight and link to another node on the site?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kern="1200" baseline="0" dirty="0" smtClean="0">
                <a:solidFill>
                  <a:schemeClr val="tx1"/>
                </a:solidFill>
                <a:effectLst/>
                <a:latin typeface="Body"/>
                <a:ea typeface="+mn-ea"/>
                <a:cs typeface="+mn-cs"/>
              </a:rPr>
              <a:t>Featured Item Paragraph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kern="1200" baseline="0" dirty="0" smtClean="0">
                <a:solidFill>
                  <a:schemeClr val="tx1"/>
                </a:solidFill>
                <a:effectLst/>
                <a:latin typeface="Body"/>
                <a:ea typeface="+mn-ea"/>
                <a:cs typeface="+mn-cs"/>
              </a:rPr>
              <a:t>What Paragraph lets you add in extra features like </a:t>
            </a:r>
            <a:r>
              <a:rPr lang="en-US" sz="1200" b="0" i="0" u="none" kern="1200" baseline="0" dirty="0" err="1" smtClean="0">
                <a:solidFill>
                  <a:schemeClr val="tx1"/>
                </a:solidFill>
                <a:effectLst/>
                <a:latin typeface="Body"/>
                <a:ea typeface="+mn-ea"/>
                <a:cs typeface="+mn-cs"/>
              </a:rPr>
              <a:t>bulletpoints</a:t>
            </a:r>
            <a:r>
              <a:rPr lang="en-US" sz="1200" b="0" i="0" u="none" kern="1200" baseline="0" dirty="0" smtClean="0">
                <a:solidFill>
                  <a:schemeClr val="tx1"/>
                </a:solidFill>
                <a:effectLst/>
                <a:latin typeface="Body"/>
                <a:ea typeface="+mn-ea"/>
                <a:cs typeface="+mn-cs"/>
              </a:rPr>
              <a:t> or HTML tables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kern="1200" baseline="0" dirty="0" smtClean="0">
                <a:solidFill>
                  <a:schemeClr val="tx1"/>
                </a:solidFill>
                <a:effectLst/>
                <a:latin typeface="Body"/>
                <a:ea typeface="+mn-ea"/>
                <a:cs typeface="+mn-cs"/>
              </a:rPr>
              <a:t>Rich Text (Full).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kern="1200" baseline="0" dirty="0" smtClean="0">
                <a:solidFill>
                  <a:schemeClr val="tx1"/>
                </a:solidFill>
                <a:effectLst/>
                <a:latin typeface="Body"/>
                <a:ea typeface="+mn-ea"/>
                <a:cs typeface="+mn-cs"/>
              </a:rPr>
              <a:t>What Paragraph lets you easily link to a custom set of nodes in the site?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kern="1200" baseline="0" dirty="0" smtClean="0">
                <a:solidFill>
                  <a:schemeClr val="tx1"/>
                </a:solidFill>
                <a:effectLst/>
                <a:latin typeface="Body"/>
                <a:ea typeface="+mn-ea"/>
                <a:cs typeface="+mn-cs"/>
              </a:rPr>
              <a:t>Listing (Static)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kern="1200" baseline="0" dirty="0" smtClean="0">
                <a:solidFill>
                  <a:schemeClr val="tx1"/>
                </a:solidFill>
                <a:effectLst/>
                <a:latin typeface="Body"/>
                <a:ea typeface="+mn-ea"/>
                <a:cs typeface="+mn-cs"/>
              </a:rPr>
              <a:t>What Paragraph has extra features for section titles?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kern="1200" baseline="0" dirty="0" smtClean="0">
                <a:solidFill>
                  <a:schemeClr val="tx1"/>
                </a:solidFill>
                <a:effectLst/>
                <a:latin typeface="Body"/>
                <a:ea typeface="+mn-ea"/>
                <a:cs typeface="+mn-cs"/>
              </a:rPr>
              <a:t>Heading Paragraph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kern="1200" baseline="0" dirty="0" smtClean="0">
                <a:solidFill>
                  <a:schemeClr val="tx1"/>
                </a:solidFill>
                <a:effectLst/>
                <a:latin typeface="Body"/>
                <a:ea typeface="+mn-ea"/>
                <a:cs typeface="+mn-cs"/>
              </a:rPr>
              <a:t>What Paragraph will automatically pull the latest filtered set of nodes?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kern="1200" baseline="0" dirty="0" smtClean="0">
                <a:solidFill>
                  <a:schemeClr val="tx1"/>
                </a:solidFill>
                <a:effectLst/>
                <a:latin typeface="Body"/>
                <a:ea typeface="+mn-ea"/>
                <a:cs typeface="+mn-cs"/>
              </a:rPr>
              <a:t>Listing (Dynamic)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kern="1200" baseline="0" dirty="0" smtClean="0">
                <a:solidFill>
                  <a:schemeClr val="tx1"/>
                </a:solidFill>
                <a:effectLst/>
                <a:latin typeface="Body"/>
                <a:ea typeface="+mn-ea"/>
                <a:cs typeface="+mn-cs"/>
              </a:rPr>
              <a:t>What Paragraph lets you have side by side content?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kern="1200" baseline="0" dirty="0" smtClean="0">
                <a:solidFill>
                  <a:schemeClr val="tx1"/>
                </a:solidFill>
                <a:effectLst/>
                <a:latin typeface="Body"/>
                <a:ea typeface="+mn-ea"/>
                <a:cs typeface="+mn-cs"/>
              </a:rPr>
              <a:t>Multi-column.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u="none" kern="1200" baseline="0" dirty="0" smtClean="0">
              <a:solidFill>
                <a:schemeClr val="tx1"/>
              </a:solidFill>
              <a:effectLst/>
              <a:latin typeface="Body"/>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u="none" kern="1200" baseline="0" dirty="0" smtClean="0">
              <a:solidFill>
                <a:schemeClr val="tx1"/>
              </a:solidFill>
              <a:effectLst/>
              <a:latin typeface="Body"/>
              <a:ea typeface="+mn-ea"/>
              <a:cs typeface="+mn-cs"/>
            </a:endParaRPr>
          </a:p>
        </p:txBody>
      </p:sp>
      <p:sp>
        <p:nvSpPr>
          <p:cNvPr id="4" name="Slide Number Placeholder 3"/>
          <p:cNvSpPr>
            <a:spLocks noGrp="1"/>
          </p:cNvSpPr>
          <p:nvPr>
            <p:ph type="sldNum" sz="quarter" idx="10"/>
          </p:nvPr>
        </p:nvSpPr>
        <p:spPr/>
        <p:txBody>
          <a:bodyPr/>
          <a:lstStyle/>
          <a:p>
            <a:fld id="{9A35400F-1F04-3C44-BD83-1E8255F3B9A1}" type="slidenum">
              <a:rPr lang="en-US" smtClean="0"/>
              <a:t>14</a:t>
            </a:fld>
            <a:endParaRPr lang="en-US"/>
          </a:p>
        </p:txBody>
      </p:sp>
    </p:spTree>
    <p:extLst>
      <p:ext uri="{BB962C8B-B14F-4D97-AF65-F5344CB8AC3E}">
        <p14:creationId xmlns:p14="http://schemas.microsoft.com/office/powerpoint/2010/main" val="293643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DEPRECATED fields:</a:t>
            </a:r>
          </a:p>
          <a:p>
            <a:pPr marL="171450" indent="-171450">
              <a:buFont typeface="Arial" panose="020B0604020202020204" pitchFamily="34" charset="0"/>
              <a:buChar char="•"/>
            </a:pPr>
            <a:r>
              <a:rPr lang="en-US" baseline="0" dirty="0" smtClean="0"/>
              <a:t>Hero</a:t>
            </a:r>
          </a:p>
          <a:p>
            <a:pPr marL="171450" indent="-171450">
              <a:buFont typeface="Arial" panose="020B0604020202020204" pitchFamily="34" charset="0"/>
              <a:buChar char="•"/>
            </a:pPr>
            <a:r>
              <a:rPr lang="en-US" baseline="0" dirty="0" smtClean="0"/>
              <a:t>Body</a:t>
            </a:r>
          </a:p>
          <a:p>
            <a:pPr marL="628650" lvl="1" indent="-171450">
              <a:buFont typeface="Arial" panose="020B0604020202020204" pitchFamily="34" charset="0"/>
              <a:buChar char="•"/>
            </a:pPr>
            <a:r>
              <a:rPr lang="en-US" b="1" baseline="0" dirty="0" smtClean="0"/>
              <a:t>DEMO: Disable Rich Text</a:t>
            </a:r>
          </a:p>
          <a:p>
            <a:pPr marL="628650" lvl="1" indent="-171450">
              <a:buFont typeface="Arial" panose="020B0604020202020204" pitchFamily="34" charset="0"/>
              <a:buChar char="•"/>
            </a:pPr>
            <a:endParaRPr lang="en-US" b="1"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sng" kern="1200" dirty="0" smtClean="0">
                <a:solidFill>
                  <a:schemeClr val="tx1"/>
                </a:solidFill>
                <a:effectLst/>
                <a:latin typeface="+mn-lt"/>
                <a:ea typeface="+mn-ea"/>
                <a:cs typeface="+mn-cs"/>
                <a:hlinkClick r:id="rId3"/>
              </a:rPr>
              <a:t>Block Reference Paragraph</a:t>
            </a:r>
            <a:r>
              <a:rPr lang="en-US" sz="1200" b="1" i="0" u="sng"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Allows the following block types to be referenced and displayed until there is an equivalent built within the new design: Contributor Listing, Event Listing, </a:t>
            </a:r>
            <a:r>
              <a:rPr lang="en-US" sz="1200" b="0" i="0" kern="1200" dirty="0" err="1" smtClean="0">
                <a:solidFill>
                  <a:schemeClr val="tx1"/>
                </a:solidFill>
                <a:effectLst/>
                <a:latin typeface="+mn-lt"/>
                <a:ea typeface="+mn-ea"/>
                <a:cs typeface="+mn-cs"/>
              </a:rPr>
              <a:t>Javascript</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Silverpop</a:t>
            </a:r>
            <a:r>
              <a:rPr lang="en-US" sz="1200" b="0" i="0" kern="1200" dirty="0" smtClean="0">
                <a:solidFill>
                  <a:schemeClr val="tx1"/>
                </a:solidFill>
                <a:effectLst/>
                <a:latin typeface="+mn-lt"/>
                <a:ea typeface="+mn-ea"/>
                <a:cs typeface="+mn-cs"/>
              </a:rPr>
              <a:t> Form. Contributor nodes work well when referenced within the Listing (Static) paragraph type using the Image, Title, Summary display option.</a:t>
            </a:r>
          </a:p>
          <a:p>
            <a:pPr marL="171450" lvl="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9A35400F-1F04-3C44-BD83-1E8255F3B9A1}" type="slidenum">
              <a:rPr lang="en-US" smtClean="0"/>
              <a:t>15</a:t>
            </a:fld>
            <a:endParaRPr lang="en-US"/>
          </a:p>
        </p:txBody>
      </p:sp>
    </p:spTree>
    <p:extLst>
      <p:ext uri="{BB962C8B-B14F-4D97-AF65-F5344CB8AC3E}">
        <p14:creationId xmlns:p14="http://schemas.microsoft.com/office/powerpoint/2010/main" val="1686207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5400F-1F04-3C44-BD83-1E8255F3B9A1}" type="slidenum">
              <a:rPr lang="en-US" smtClean="0"/>
              <a:t>16</a:t>
            </a:fld>
            <a:endParaRPr lang="en-US"/>
          </a:p>
        </p:txBody>
      </p:sp>
    </p:spTree>
    <p:extLst>
      <p:ext uri="{BB962C8B-B14F-4D97-AF65-F5344CB8AC3E}">
        <p14:creationId xmlns:p14="http://schemas.microsoft.com/office/powerpoint/2010/main" val="2046202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35400F-1F04-3C44-BD83-1E8255F3B9A1}" type="slidenum">
              <a:rPr lang="en-US" smtClean="0"/>
              <a:t>17</a:t>
            </a:fld>
            <a:endParaRPr lang="en-US"/>
          </a:p>
        </p:txBody>
      </p:sp>
    </p:spTree>
    <p:extLst>
      <p:ext uri="{BB962C8B-B14F-4D97-AF65-F5344CB8AC3E}">
        <p14:creationId xmlns:p14="http://schemas.microsoft.com/office/powerpoint/2010/main" val="3265030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35400F-1F04-3C44-BD83-1E8255F3B9A1}" type="slidenum">
              <a:rPr lang="en-US" smtClean="0"/>
              <a:t>18</a:t>
            </a:fld>
            <a:endParaRPr lang="en-US"/>
          </a:p>
        </p:txBody>
      </p:sp>
    </p:spTree>
    <p:extLst>
      <p:ext uri="{BB962C8B-B14F-4D97-AF65-F5344CB8AC3E}">
        <p14:creationId xmlns:p14="http://schemas.microsoft.com/office/powerpoint/2010/main" val="2917549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There is no way you will remember it all. We will not leave you hanging after training, but on your part, if you are not actively maintaining content on your sites at minimum on a weekly or bi-weekly basis, you will not retain this information. It is definitely a use it or lose it scenario. Additionally, there are built in security features that block inactive accounts. So, if you do not log in once every 3 weeks, your account will become blocked. We do not provide assistance 24/7 so, if you are asked to post something after business hours and you have let your account expire, you will not be able to get the account unblocked until the next business day.</a:t>
            </a:r>
          </a:p>
          <a:p>
            <a:pPr marL="171450" indent="-171450">
              <a:buFont typeface="Wingdings" charset="2"/>
              <a:buChar char="§"/>
            </a:pPr>
            <a:endParaRPr lang="en-US" dirty="0"/>
          </a:p>
        </p:txBody>
      </p:sp>
      <p:sp>
        <p:nvSpPr>
          <p:cNvPr id="4" name="Slide Number Placeholder 3"/>
          <p:cNvSpPr>
            <a:spLocks noGrp="1"/>
          </p:cNvSpPr>
          <p:nvPr>
            <p:ph type="sldNum" sz="quarter" idx="10"/>
          </p:nvPr>
        </p:nvSpPr>
        <p:spPr/>
        <p:txBody>
          <a:bodyPr/>
          <a:lstStyle/>
          <a:p>
            <a:fld id="{9A35400F-1F04-3C44-BD83-1E8255F3B9A1}" type="slidenum">
              <a:rPr lang="en-US" smtClean="0"/>
              <a:t>19</a:t>
            </a:fld>
            <a:endParaRPr lang="en-US"/>
          </a:p>
        </p:txBody>
      </p:sp>
    </p:spTree>
    <p:extLst>
      <p:ext uri="{BB962C8B-B14F-4D97-AF65-F5344CB8AC3E}">
        <p14:creationId xmlns:p14="http://schemas.microsoft.com/office/powerpoint/2010/main" val="209125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
            </a:pPr>
            <a:r>
              <a:rPr lang="en-US" dirty="0" smtClean="0"/>
              <a:t>try not to overwhelm ‘</a:t>
            </a:r>
            <a:r>
              <a:rPr lang="en-US" dirty="0" err="1" smtClean="0"/>
              <a:t>em</a:t>
            </a:r>
            <a:r>
              <a:rPr lang="en-US" dirty="0" smtClean="0"/>
              <a:t> with options/ info.  While bombarding them with options and info.</a:t>
            </a:r>
            <a:endParaRPr lang="en-US" dirty="0"/>
          </a:p>
        </p:txBody>
      </p:sp>
      <p:sp>
        <p:nvSpPr>
          <p:cNvPr id="4" name="Slide Number Placeholder 3"/>
          <p:cNvSpPr>
            <a:spLocks noGrp="1"/>
          </p:cNvSpPr>
          <p:nvPr>
            <p:ph type="sldNum" sz="quarter" idx="10"/>
          </p:nvPr>
        </p:nvSpPr>
        <p:spPr/>
        <p:txBody>
          <a:bodyPr/>
          <a:lstStyle/>
          <a:p>
            <a:fld id="{9A35400F-1F04-3C44-BD83-1E8255F3B9A1}" type="slidenum">
              <a:rPr lang="en-US" smtClean="0"/>
              <a:t>2</a:t>
            </a:fld>
            <a:endParaRPr lang="en-US"/>
          </a:p>
        </p:txBody>
      </p:sp>
    </p:spTree>
    <p:extLst>
      <p:ext uri="{BB962C8B-B14F-4D97-AF65-F5344CB8AC3E}">
        <p14:creationId xmlns:p14="http://schemas.microsoft.com/office/powerpoint/2010/main" val="369989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---STOP RECORDING NOW!---</a:t>
            </a:r>
          </a:p>
          <a:p>
            <a:endParaRPr lang="en-US" dirty="0"/>
          </a:p>
        </p:txBody>
      </p:sp>
      <p:sp>
        <p:nvSpPr>
          <p:cNvPr id="4" name="Slide Number Placeholder 3"/>
          <p:cNvSpPr>
            <a:spLocks noGrp="1"/>
          </p:cNvSpPr>
          <p:nvPr>
            <p:ph type="sldNum" sz="quarter" idx="10"/>
          </p:nvPr>
        </p:nvSpPr>
        <p:spPr/>
        <p:txBody>
          <a:bodyPr/>
          <a:lstStyle/>
          <a:p>
            <a:fld id="{9A35400F-1F04-3C44-BD83-1E8255F3B9A1}" type="slidenum">
              <a:rPr lang="en-US" smtClean="0"/>
              <a:t>20</a:t>
            </a:fld>
            <a:endParaRPr lang="en-US"/>
          </a:p>
        </p:txBody>
      </p:sp>
    </p:spTree>
    <p:extLst>
      <p:ext uri="{BB962C8B-B14F-4D97-AF65-F5344CB8AC3E}">
        <p14:creationId xmlns:p14="http://schemas.microsoft.com/office/powerpoint/2010/main" val="682839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
            </a:pPr>
            <a:r>
              <a:rPr lang="en-US" dirty="0"/>
              <a:t>You can use the DEMO instance to practice Paragraphs</a:t>
            </a:r>
          </a:p>
          <a:p>
            <a:pPr marL="171450" indent="-171450">
              <a:buFont typeface="Wingdings" charset="2"/>
              <a:buChar char="§"/>
            </a:pPr>
            <a:r>
              <a:rPr lang="en-US" dirty="0"/>
              <a:t>Use</a:t>
            </a:r>
            <a:r>
              <a:rPr lang="en-US" baseline="0" dirty="0"/>
              <a:t> the same User ID and Password you use on PRODUCTION to log into the DEMO instance.</a:t>
            </a:r>
          </a:p>
          <a:p>
            <a:pPr marL="171450" indent="-171450">
              <a:buFont typeface="Wingdings" charset="2"/>
              <a:buChar char="§"/>
            </a:pPr>
            <a:r>
              <a:rPr lang="en-US" baseline="0" dirty="0"/>
              <a:t>Contact </a:t>
            </a:r>
            <a:r>
              <a:rPr lang="en-US" baseline="0" dirty="0" err="1"/>
              <a:t>DOECMS-Support@hq.doe.gov</a:t>
            </a:r>
            <a:r>
              <a:rPr lang="en-US" baseline="0" dirty="0"/>
              <a:t>, if you trouble accessing the DEMO instance</a:t>
            </a:r>
          </a:p>
          <a:p>
            <a:pPr marL="171450" indent="-171450">
              <a:buFont typeface="Wingdings" charset="2"/>
              <a:buChar char="§"/>
            </a:pPr>
            <a:r>
              <a:rPr lang="en-US" sz="2400" dirty="0"/>
              <a:t>DEMO is a working test environment for both the Admins and Technical Support, your test content will be overwritten</a:t>
            </a:r>
          </a:p>
          <a:p>
            <a:endParaRPr lang="en-US" dirty="0"/>
          </a:p>
        </p:txBody>
      </p:sp>
      <p:sp>
        <p:nvSpPr>
          <p:cNvPr id="4" name="Slide Number Placeholder 3"/>
          <p:cNvSpPr>
            <a:spLocks noGrp="1"/>
          </p:cNvSpPr>
          <p:nvPr>
            <p:ph type="sldNum" sz="quarter" idx="10"/>
          </p:nvPr>
        </p:nvSpPr>
        <p:spPr/>
        <p:txBody>
          <a:bodyPr/>
          <a:lstStyle/>
          <a:p>
            <a:fld id="{9A35400F-1F04-3C44-BD83-1E8255F3B9A1}" type="slidenum">
              <a:rPr lang="en-US" smtClean="0"/>
              <a:t>21</a:t>
            </a:fld>
            <a:endParaRPr lang="en-US"/>
          </a:p>
        </p:txBody>
      </p:sp>
    </p:spTree>
    <p:extLst>
      <p:ext uri="{BB962C8B-B14F-4D97-AF65-F5344CB8AC3E}">
        <p14:creationId xmlns:p14="http://schemas.microsoft.com/office/powerpoint/2010/main" val="97333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 Get level of experience</a:t>
            </a:r>
          </a:p>
          <a:p>
            <a:endParaRPr lang="en-US" dirty="0" smtClean="0"/>
          </a:p>
          <a:p>
            <a:pPr marL="171450" indent="-171450">
              <a:buFont typeface="Arial" panose="020B0604020202020204" pitchFamily="34" charset="0"/>
              <a:buChar cha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Big </a:t>
            </a:r>
            <a:r>
              <a:rPr lang="en-US" dirty="0" err="1" smtClean="0"/>
              <a:t>ol</a:t>
            </a:r>
            <a:r>
              <a:rPr lang="en-US" dirty="0" smtClean="0"/>
              <a:t> Database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All changes are recorded, so be good.</a:t>
            </a:r>
          </a:p>
          <a:p>
            <a:pPr marL="171450" indent="-171450">
              <a:buFont typeface="Arial" panose="020B0604020202020204" pitchFamily="34" charset="0"/>
              <a:buChar char="•"/>
            </a:pPr>
            <a:r>
              <a:rPr lang="en-US" dirty="0" smtClean="0"/>
              <a:t>Unique IDs for everything</a:t>
            </a:r>
          </a:p>
          <a:p>
            <a:pPr marL="628650" lvl="1" indent="-171450">
              <a:buFont typeface="Arial" panose="020B0604020202020204" pitchFamily="34" charset="0"/>
              <a:buChar char="•"/>
            </a:pPr>
            <a:r>
              <a:rPr lang="en-US" dirty="0" smtClean="0"/>
              <a:t>Nodes</a:t>
            </a:r>
          </a:p>
          <a:p>
            <a:pPr marL="628650" lvl="1" indent="-171450">
              <a:buFont typeface="Arial" panose="020B0604020202020204" pitchFamily="34" charset="0"/>
              <a:buChar char="•"/>
            </a:pPr>
            <a:r>
              <a:rPr lang="en-US" dirty="0" smtClean="0"/>
              <a:t>Files</a:t>
            </a:r>
          </a:p>
          <a:p>
            <a:pPr marL="628650" lvl="1" indent="-171450">
              <a:buFont typeface="Arial" panose="020B0604020202020204" pitchFamily="34" charset="0"/>
              <a:buChar char="•"/>
            </a:pPr>
            <a:r>
              <a:rPr lang="en-US" dirty="0" smtClean="0"/>
              <a:t>Users</a:t>
            </a:r>
          </a:p>
          <a:p>
            <a:pPr marL="171450" lvl="0" indent="-171450">
              <a:buFont typeface="Arial" panose="020B0604020202020204" pitchFamily="34" charset="0"/>
              <a:buChar char="•"/>
            </a:pPr>
            <a:r>
              <a:rPr lang="en-US" dirty="0" smtClean="0"/>
              <a:t>Unique IDs are important</a:t>
            </a:r>
          </a:p>
          <a:p>
            <a:pPr marL="628650" lvl="1" indent="-171450">
              <a:buFont typeface="Arial" panose="020B0604020202020204" pitchFamily="34" charset="0"/>
              <a:buChar char="•"/>
            </a:pPr>
            <a:r>
              <a:rPr lang="en-US" baseline="0" dirty="0" smtClean="0"/>
              <a:t>96 “Side 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40 nodes “About Us”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31 “Contact Us”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22 “Events”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smtClean="0"/>
              <a:t>32 “1.jpg”</a:t>
            </a:r>
            <a:endParaRPr lang="en-US" baseline="0" dirty="0" smtClean="0"/>
          </a:p>
          <a:p>
            <a:pPr marL="628650" lvl="1" indent="-171450">
              <a:buFont typeface="Arial" panose="020B0604020202020204" pitchFamily="34" charset="0"/>
              <a:buChar char="•"/>
            </a:pPr>
            <a:r>
              <a:rPr lang="en-US" dirty="0" smtClean="0"/>
              <a:t>That’s why</a:t>
            </a:r>
            <a:r>
              <a:rPr lang="en-US" baseline="0" dirty="0" smtClean="0"/>
              <a:t> we’ll always ask for title/ link AND ID</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A35400F-1F04-3C44-BD83-1E8255F3B9A1}" type="slidenum">
              <a:rPr lang="en-US" smtClean="0"/>
              <a:t>3</a:t>
            </a:fld>
            <a:endParaRPr lang="en-US"/>
          </a:p>
        </p:txBody>
      </p:sp>
    </p:spTree>
    <p:extLst>
      <p:ext uri="{BB962C8B-B14F-4D97-AF65-F5344CB8AC3E}">
        <p14:creationId xmlns:p14="http://schemas.microsoft.com/office/powerpoint/2010/main" val="53169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a:t>
            </a:r>
            <a:r>
              <a:rPr lang="en-US" baseline="0" dirty="0" smtClean="0"/>
              <a:t> Refresh July 2017 &gt; Now &gt; AWS &gt; D8.. When?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Font typeface="Arial" panose="020B0604020202020204" pitchFamily="34" charset="0"/>
              <a:buNone/>
            </a:pPr>
            <a:r>
              <a:rPr lang="en-US" baseline="0" dirty="0" smtClean="0"/>
              <a:t>This is a Drupal Platform- there are many like it, but this is ours.</a:t>
            </a:r>
          </a:p>
          <a:p>
            <a:pPr marL="171450" indent="-171450">
              <a:buFont typeface="Arial" panose="020B0604020202020204" pitchFamily="34" charset="0"/>
              <a:buChar char="•"/>
            </a:pPr>
            <a:r>
              <a:rPr lang="en-US" baseline="0" dirty="0" smtClean="0"/>
              <a:t>Built to accommodate all the needs of all the offices</a:t>
            </a:r>
          </a:p>
          <a:p>
            <a:pPr marL="171450" indent="-171450">
              <a:buFont typeface="Arial" panose="020B0604020202020204" pitchFamily="34" charset="0"/>
              <a:buChar char="•"/>
            </a:pPr>
            <a:r>
              <a:rPr lang="en-US" baseline="0" dirty="0" smtClean="0"/>
              <a:t>Responsive to user need</a:t>
            </a:r>
          </a:p>
          <a:p>
            <a:pPr marL="171450" indent="-171450">
              <a:buFont typeface="Arial" panose="020B0604020202020204" pitchFamily="34" charset="0"/>
              <a:buChar char="•"/>
            </a:pPr>
            <a:r>
              <a:rPr lang="en-US" baseline="0" dirty="0" smtClean="0"/>
              <a:t>Responsive Design</a:t>
            </a:r>
          </a:p>
          <a:p>
            <a:pPr marL="171450" indent="-171450">
              <a:buFont typeface="Arial" panose="020B0604020202020204" pitchFamily="34" charset="0"/>
              <a:buChar char="•"/>
            </a:pPr>
            <a:r>
              <a:rPr lang="en-US" baseline="0" dirty="0" smtClean="0"/>
              <a:t>Constantly updating and improving features </a:t>
            </a:r>
          </a:p>
          <a:p>
            <a:pPr marL="628650" lvl="1" indent="-171450">
              <a:buFont typeface="Arial" panose="020B0604020202020204" pitchFamily="34" charset="0"/>
              <a:buChar char="•"/>
            </a:pPr>
            <a:r>
              <a:rPr lang="en-US" baseline="0" dirty="0" smtClean="0"/>
              <a:t>look for release notifications DL-</a:t>
            </a:r>
            <a:r>
              <a:rPr lang="en-US" baseline="0" dirty="0" err="1" smtClean="0"/>
              <a:t>energygovusers</a:t>
            </a:r>
            <a:endParaRPr lang="en-US" baseline="0" dirty="0" smtClean="0"/>
          </a:p>
          <a:p>
            <a:pPr marL="628650" lvl="1" indent="-171450">
              <a:buFont typeface="Arial" panose="020B0604020202020204" pitchFamily="34" charset="0"/>
              <a:buChar char="•"/>
            </a:pPr>
            <a:r>
              <a:rPr lang="en-US" baseline="0" dirty="0" smtClean="0"/>
              <a:t>Customized with modules</a:t>
            </a:r>
          </a:p>
          <a:p>
            <a:pPr marL="628650" lvl="1" indent="-171450">
              <a:buFont typeface="Arial" panose="020B0604020202020204" pitchFamily="34" charset="0"/>
              <a:buChar char="•"/>
            </a:pPr>
            <a:r>
              <a:rPr lang="en-US" baseline="0" dirty="0" smtClean="0"/>
              <a:t>Customized with custom code</a:t>
            </a:r>
          </a:p>
          <a:p>
            <a:pPr marL="628650" lvl="1" indent="-171450">
              <a:buFont typeface="Arial" panose="020B0604020202020204" pitchFamily="34" charset="0"/>
              <a:buChar char="•"/>
            </a:pPr>
            <a:r>
              <a:rPr lang="en-US" baseline="0" dirty="0" smtClean="0"/>
              <a:t>Coming from Design Refresh</a:t>
            </a:r>
          </a:p>
          <a:p>
            <a:pPr marL="1085850" lvl="2" indent="-171450">
              <a:buFont typeface="Arial" panose="020B0604020202020204" pitchFamily="34" charset="0"/>
              <a:buChar char="•"/>
            </a:pPr>
            <a:r>
              <a:rPr lang="en-US" baseline="0" dirty="0" smtClean="0"/>
              <a:t>Where we introduced </a:t>
            </a:r>
            <a:r>
              <a:rPr lang="en-US" b="1" baseline="0" dirty="0" smtClean="0"/>
              <a:t>Paragraphs</a:t>
            </a:r>
            <a:r>
              <a:rPr lang="en-US" baseline="0" dirty="0" smtClean="0"/>
              <a:t>, a new way to edit and maintain content.</a:t>
            </a:r>
          </a:p>
          <a:p>
            <a:pPr marL="628650" lvl="1" indent="-171450">
              <a:buFont typeface="Arial" panose="020B0604020202020204" pitchFamily="34" charset="0"/>
              <a:buChar char="•"/>
            </a:pPr>
            <a:r>
              <a:rPr lang="en-US" baseline="0" dirty="0" smtClean="0"/>
              <a:t>Moving towards Drupal 8</a:t>
            </a:r>
          </a:p>
          <a:p>
            <a:pPr marL="1085850" lvl="2" indent="-171450">
              <a:buFont typeface="Arial" panose="020B0604020202020204" pitchFamily="34" charset="0"/>
              <a:buChar char="•"/>
            </a:pPr>
            <a:r>
              <a:rPr lang="en-US" baseline="0" dirty="0" smtClean="0"/>
              <a:t>Content migration &amp; deprecation/ Evergreen</a:t>
            </a:r>
          </a:p>
          <a:p>
            <a:pPr marL="1085850" lvl="2" indent="-171450">
              <a:buFont typeface="Arial" panose="020B0604020202020204" pitchFamily="34" charset="0"/>
              <a:buChar char="•"/>
            </a:pPr>
            <a:r>
              <a:rPr lang="en-US" baseline="0" dirty="0" smtClean="0"/>
              <a:t>PA is looking to trim it down- keep it modern and relevant</a:t>
            </a:r>
          </a:p>
          <a:p>
            <a:pPr marL="1085850" lvl="2" indent="-171450">
              <a:buFont typeface="Arial" panose="020B0604020202020204" pitchFamily="34" charset="0"/>
              <a:buChar char="•"/>
            </a:pPr>
            <a:r>
              <a:rPr lang="en-US" baseline="0" dirty="0" smtClean="0"/>
              <a:t>This is public facing- NOT a system of record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Production (PROD) vs Stage/ Development (Dev)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We are on Demo, so don’t be shy to try things out</a:t>
            </a:r>
          </a:p>
          <a:p>
            <a:pPr marL="171450" indent="-171450">
              <a:buFont typeface="Arial" panose="020B0604020202020204" pitchFamily="34" charset="0"/>
              <a:buChar cha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35400F-1F04-3C44-BD83-1E8255F3B9A1}" type="slidenum">
              <a:rPr lang="en-US" smtClean="0"/>
              <a:t>4</a:t>
            </a:fld>
            <a:endParaRPr lang="en-US"/>
          </a:p>
        </p:txBody>
      </p:sp>
    </p:spTree>
    <p:extLst>
      <p:ext uri="{BB962C8B-B14F-4D97-AF65-F5344CB8AC3E}">
        <p14:creationId xmlns:p14="http://schemas.microsoft.com/office/powerpoint/2010/main" val="110894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171450" indent="-171450">
              <a:buFont typeface="Arial" panose="020B0604020202020204" pitchFamily="34" charset="0"/>
              <a:buChar char="•"/>
            </a:pPr>
            <a:r>
              <a:rPr lang="en-US" dirty="0" smtClean="0"/>
              <a:t>CMS.doe.gov vs energy.gov</a:t>
            </a:r>
          </a:p>
          <a:p>
            <a:pPr marL="628650" lvl="1" indent="-171450">
              <a:buFont typeface="Arial" panose="020B0604020202020204" pitchFamily="34" charset="0"/>
              <a:buChar char="•"/>
            </a:pPr>
            <a:r>
              <a:rPr lang="en-US" sz="1200" u="sng" kern="1200" dirty="0" smtClean="0">
                <a:solidFill>
                  <a:schemeClr val="tx1"/>
                </a:solidFill>
                <a:effectLst/>
                <a:latin typeface="+mn-lt"/>
                <a:ea typeface="+mn-ea"/>
                <a:cs typeface="+mn-cs"/>
                <a:hlinkClick r:id="rId3"/>
              </a:rPr>
              <a:t>https://www.energy.gov/[</a:t>
            </a:r>
            <a:r>
              <a:rPr lang="en-US" sz="1200" i="1" u="sng" kern="1200" dirty="0" smtClean="0">
                <a:solidFill>
                  <a:schemeClr val="tx1"/>
                </a:solidFill>
                <a:effectLst/>
                <a:latin typeface="+mn-lt"/>
                <a:ea typeface="+mn-ea"/>
                <a:cs typeface="+mn-cs"/>
                <a:hlinkClick r:id="rId3"/>
              </a:rPr>
              <a:t>something</a:t>
            </a:r>
            <a:r>
              <a:rPr lang="en-US" sz="1200" kern="1200" dirty="0" smtClean="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smtClean="0">
                <a:solidFill>
                  <a:schemeClr val="tx1"/>
                </a:solidFill>
                <a:effectLst/>
                <a:latin typeface="+mn-lt"/>
                <a:ea typeface="+mn-ea"/>
                <a:cs typeface="+mn-cs"/>
                <a:hlinkClick r:id="rId4"/>
              </a:rPr>
              <a:t>https://cms.doe.gov/[</a:t>
            </a:r>
            <a:r>
              <a:rPr lang="en-US" sz="1200" i="1" u="sng" kern="1200" dirty="0" smtClean="0">
                <a:solidFill>
                  <a:schemeClr val="tx1"/>
                </a:solidFill>
                <a:effectLst/>
                <a:latin typeface="+mn-lt"/>
                <a:ea typeface="+mn-ea"/>
                <a:cs typeface="+mn-cs"/>
                <a:hlinkClick r:id="rId4"/>
              </a:rPr>
              <a:t>something</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dirty="0" smtClean="0"/>
              <a:t>Private vs public facing energy &gt;&gt; </a:t>
            </a:r>
            <a:r>
              <a:rPr lang="en-US" dirty="0" err="1" smtClean="0"/>
              <a:t>cms</a:t>
            </a:r>
            <a:r>
              <a:rPr lang="en-US" dirty="0" smtClean="0"/>
              <a:t> for /user</a:t>
            </a:r>
          </a:p>
          <a:p>
            <a:pPr marL="628650" lvl="1" indent="-171450">
              <a:buFont typeface="Arial" panose="020B0604020202020204" pitchFamily="34" charset="0"/>
              <a:buChar char="•"/>
            </a:pPr>
            <a:r>
              <a:rPr lang="en-US" dirty="0" smtClean="0"/>
              <a:t>Must be on</a:t>
            </a:r>
            <a:r>
              <a:rPr lang="en-US" baseline="0" dirty="0" smtClean="0"/>
              <a:t> network, or VPN.  Virtual Desktop? may God have mercy on </a:t>
            </a:r>
            <a:r>
              <a:rPr lang="en-US" baseline="0" dirty="0" err="1" smtClean="0"/>
              <a:t>yer</a:t>
            </a:r>
            <a:r>
              <a:rPr lang="en-US" baseline="0" dirty="0" smtClean="0"/>
              <a:t> soul</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 URLs with the following format are subdomains that are not managed within the Energy.gov Drupal platform:</a:t>
            </a:r>
          </a:p>
          <a:p>
            <a:pPr marL="628650" lvl="1" indent="-171450">
              <a:buFont typeface="Arial" panose="020B0604020202020204" pitchFamily="34" charset="0"/>
              <a:buChar char="•"/>
            </a:pPr>
            <a:r>
              <a:rPr lang="en-US" sz="1200" u="sng" kern="1200" dirty="0" smtClean="0">
                <a:solidFill>
                  <a:schemeClr val="tx1"/>
                </a:solidFill>
                <a:effectLst/>
                <a:latin typeface="+mn-lt"/>
                <a:ea typeface="+mn-ea"/>
                <a:cs typeface="+mn-cs"/>
                <a:hlinkClick r:id="rId5"/>
              </a:rPr>
              <a:t>http</a:t>
            </a:r>
            <a:r>
              <a:rPr lang="en-US" sz="1200" b="0" u="sng" kern="1200" dirty="0" smtClean="0">
                <a:solidFill>
                  <a:schemeClr val="tx1"/>
                </a:solidFill>
                <a:effectLst/>
                <a:latin typeface="+mn-lt"/>
                <a:ea typeface="+mn-ea"/>
                <a:cs typeface="+mn-cs"/>
                <a:hlinkClick r:id="rId5"/>
              </a:rPr>
              <a:t>s</a:t>
            </a:r>
            <a:r>
              <a:rPr lang="en-US" sz="1200" u="sng" kern="1200" dirty="0" smtClean="0">
                <a:solidFill>
                  <a:schemeClr val="tx1"/>
                </a:solidFill>
                <a:effectLst/>
                <a:latin typeface="+mn-lt"/>
                <a:ea typeface="+mn-ea"/>
                <a:cs typeface="+mn-cs"/>
                <a:hlinkClick r:id="rId5"/>
              </a:rPr>
              <a:t>://[</a:t>
            </a:r>
            <a:r>
              <a:rPr lang="en-US" sz="1200" i="1" u="sng" kern="1200" dirty="0" smtClean="0">
                <a:solidFill>
                  <a:schemeClr val="tx1"/>
                </a:solidFill>
                <a:effectLst/>
                <a:latin typeface="+mn-lt"/>
                <a:ea typeface="+mn-ea"/>
                <a:cs typeface="+mn-cs"/>
                <a:hlinkClick r:id="rId5"/>
              </a:rPr>
              <a:t>something</a:t>
            </a:r>
            <a:r>
              <a:rPr lang="en-US" sz="1200" u="sng" kern="1200" dirty="0" smtClean="0">
                <a:solidFill>
                  <a:schemeClr val="tx1"/>
                </a:solidFill>
                <a:effectLst/>
                <a:latin typeface="+mn-lt"/>
                <a:ea typeface="+mn-ea"/>
                <a:cs typeface="+mn-cs"/>
                <a:hlinkClick r:id="rId5"/>
              </a:rPr>
              <a:t>].energy.gov</a:t>
            </a:r>
            <a:endParaRPr lang="en-US" sz="1200" u="sng"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smtClean="0">
                <a:solidFill>
                  <a:schemeClr val="tx1"/>
                </a:solidFill>
                <a:effectLst/>
                <a:latin typeface="+mn-lt"/>
                <a:ea typeface="+mn-ea"/>
                <a:cs typeface="+mn-cs"/>
                <a:hlinkClick r:id="rId4"/>
              </a:rPr>
              <a:t>https://</a:t>
            </a:r>
            <a:r>
              <a:rPr lang="en-US" sz="1200" u="sng" kern="1200" dirty="0" smtClean="0">
                <a:solidFill>
                  <a:schemeClr val="tx1"/>
                </a:solidFill>
                <a:effectLst/>
                <a:latin typeface="+mn-lt"/>
                <a:ea typeface="+mn-ea"/>
                <a:cs typeface="+mn-cs"/>
                <a:hlinkClick r:id="rId5"/>
              </a:rPr>
              <a:t>[</a:t>
            </a:r>
            <a:r>
              <a:rPr lang="en-US" sz="1200" i="1" u="sng" kern="1200" dirty="0" smtClean="0">
                <a:solidFill>
                  <a:schemeClr val="tx1"/>
                </a:solidFill>
                <a:effectLst/>
                <a:latin typeface="+mn-lt"/>
                <a:ea typeface="+mn-ea"/>
                <a:cs typeface="+mn-cs"/>
                <a:hlinkClick r:id="rId5"/>
              </a:rPr>
              <a:t>something</a:t>
            </a:r>
            <a:r>
              <a:rPr lang="en-US" sz="1200" u="sng" kern="1200" dirty="0" smtClean="0">
                <a:solidFill>
                  <a:schemeClr val="tx1"/>
                </a:solidFill>
                <a:effectLst/>
                <a:latin typeface="+mn-lt"/>
                <a:ea typeface="+mn-ea"/>
                <a:cs typeface="+mn-cs"/>
                <a:hlinkClick r:id="rId5"/>
              </a:rPr>
              <a:t>]</a:t>
            </a:r>
            <a:r>
              <a:rPr lang="en-US" sz="1200" u="sng" kern="1200" dirty="0" smtClean="0">
                <a:solidFill>
                  <a:schemeClr val="tx1"/>
                </a:solidFill>
                <a:effectLst/>
                <a:latin typeface="+mn-lt"/>
                <a:ea typeface="+mn-ea"/>
                <a:cs typeface="+mn-cs"/>
              </a:rPr>
              <a:t>.doe.gov/</a:t>
            </a:r>
            <a:endParaRPr lang="en-US" dirty="0" smtClean="0"/>
          </a:p>
          <a:p>
            <a:pPr marL="171450" indent="-171450">
              <a:buFont typeface="Arial" charset="0"/>
              <a:buChar char="•"/>
            </a:pPr>
            <a:r>
              <a:rPr lang="en-US" dirty="0" smtClean="0"/>
              <a:t>User </a:t>
            </a:r>
            <a:r>
              <a:rPr lang="en-US" dirty="0"/>
              <a:t>name is your full and complete DOE email address</a:t>
            </a:r>
          </a:p>
          <a:p>
            <a:pPr marL="171450" indent="-171450">
              <a:buFont typeface="Arial" charset="0"/>
              <a:buChar char="•"/>
            </a:pPr>
            <a:r>
              <a:rPr lang="en-US" dirty="0"/>
              <a:t>When the account is created,</a:t>
            </a:r>
            <a:r>
              <a:rPr lang="en-US" baseline="0" dirty="0"/>
              <a:t> you will receive an automated system message with a first-time, one-time log in link.</a:t>
            </a:r>
          </a:p>
          <a:p>
            <a:pPr marL="171450" indent="-171450">
              <a:buFont typeface="Arial" charset="0"/>
              <a:buChar char="•"/>
            </a:pPr>
            <a:r>
              <a:rPr lang="en-US" baseline="0" dirty="0"/>
              <a:t>You need to </a:t>
            </a:r>
            <a:r>
              <a:rPr lang="en-US" b="1" baseline="0" dirty="0"/>
              <a:t>do that right away </a:t>
            </a:r>
            <a:r>
              <a:rPr lang="en-US" baseline="0" dirty="0"/>
              <a:t>when you receive the system message. </a:t>
            </a:r>
            <a:r>
              <a:rPr lang="en-US" b="1" baseline="0" dirty="0"/>
              <a:t>The link is time sensitive </a:t>
            </a:r>
            <a:r>
              <a:rPr lang="en-US" baseline="0" dirty="0"/>
              <a:t>and if you do not log in, follow the prompts and the password policy to change your password, you will be blocked by the CMS as a security precaution.</a:t>
            </a:r>
          </a:p>
          <a:p>
            <a:pPr marL="171450" indent="-171450">
              <a:buFont typeface="Arial" charset="0"/>
              <a:buChar char="•"/>
            </a:pPr>
            <a:r>
              <a:rPr lang="en-US" baseline="0" dirty="0" smtClean="0"/>
              <a:t>Again</a:t>
            </a:r>
            <a:r>
              <a:rPr lang="en-US" baseline="0" dirty="0"/>
              <a:t>, I will follow up in an email </a:t>
            </a:r>
            <a:r>
              <a:rPr lang="en-US" baseline="0" dirty="0" smtClean="0"/>
              <a:t>“this afternoon” </a:t>
            </a:r>
            <a:r>
              <a:rPr lang="en-US" baseline="0" dirty="0"/>
              <a:t>to include the PRODUCTION instance URL, which you should bookmark and that you will use to log in after you complete your first time log in and password change</a:t>
            </a:r>
            <a:r>
              <a:rPr lang="en-US" baseline="0" dirty="0" smtClean="0"/>
              <a:t>.</a:t>
            </a:r>
          </a:p>
          <a:p>
            <a:pPr marL="171450" indent="-171450">
              <a:buFont typeface="Arial" charset="0"/>
              <a:buChar char="•"/>
            </a:pPr>
            <a:r>
              <a:rPr lang="en-US" b="1" baseline="0" dirty="0" smtClean="0"/>
              <a:t>DEMO: https://energy.gov/user &gt;&gt; redirecting to CMS.DOE.GOV/user &amp; describe </a:t>
            </a:r>
          </a:p>
          <a:p>
            <a:pPr marL="171450" indent="-171450">
              <a:buFont typeface="Arial" charset="0"/>
              <a:buChar char="•"/>
            </a:pPr>
            <a:r>
              <a:rPr lang="en-US" b="1" baseline="0" dirty="0" smtClean="0"/>
              <a:t>DEMO: GO LOG IN for </a:t>
            </a:r>
            <a:r>
              <a:rPr lang="en-US" b="1" baseline="0" dirty="0" err="1" smtClean="0"/>
              <a:t>realsies</a:t>
            </a:r>
            <a:r>
              <a:rPr lang="en-US" b="1" baseline="0" dirty="0" smtClean="0"/>
              <a:t>: </a:t>
            </a:r>
            <a:r>
              <a:rPr lang="en-US" b="1" dirty="0" smtClean="0">
                <a:hlinkClick r:id="rId6"/>
              </a:rPr>
              <a:t>https://demo.cms.doe.gov/user</a:t>
            </a:r>
            <a:r>
              <a:rPr lang="en-US" b="1" dirty="0" smtClean="0"/>
              <a:t> </a:t>
            </a:r>
            <a:r>
              <a:rPr lang="en-US" b="1" dirty="0" err="1" smtClean="0"/>
              <a:t>testeditor</a:t>
            </a:r>
            <a:r>
              <a:rPr lang="en-US" b="1" dirty="0" smtClean="0"/>
              <a:t>-Publisher</a:t>
            </a:r>
          </a:p>
          <a:p>
            <a:pPr marL="171450" indent="-171450">
              <a:buFont typeface="Arial" charset="0"/>
              <a:buChar char="•"/>
            </a:pPr>
            <a:r>
              <a:rPr lang="en-US" baseline="0" dirty="0" smtClean="0"/>
              <a:t>Federal system.  Be good, don’t goof.  DB remembers all.</a:t>
            </a:r>
          </a:p>
          <a:p>
            <a:pPr marL="171450" indent="-171450">
              <a:buFont typeface="Arial" charset="0"/>
              <a:buChar char="•"/>
            </a:pPr>
            <a:r>
              <a:rPr lang="en-US" baseline="0" dirty="0" smtClean="0"/>
              <a:t>Be secure, don’t share access</a:t>
            </a:r>
          </a:p>
          <a:p>
            <a:pPr marL="171450" indent="-171450">
              <a:buFont typeface="Arial" charset="0"/>
              <a:buChar char="•"/>
            </a:pPr>
            <a:r>
              <a:rPr lang="en-US" baseline="0" dirty="0" smtClean="0"/>
              <a:t>We don’t have PWs, reset it </a:t>
            </a:r>
            <a:r>
              <a:rPr lang="en-US" baseline="0" dirty="0" err="1" smtClean="0"/>
              <a:t>yerself</a:t>
            </a:r>
            <a:r>
              <a:rPr lang="en-US" baseline="0" dirty="0" smtClean="0"/>
              <a:t>  </a:t>
            </a:r>
            <a:r>
              <a:rPr lang="en-US" dirty="0" smtClean="0">
                <a:hlinkClick r:id="rId7"/>
              </a:rPr>
              <a:t>https://demo.cms.doe.gov/user/password</a:t>
            </a:r>
            <a:endParaRPr lang="en-US" dirty="0" smtClean="0"/>
          </a:p>
          <a:p>
            <a:pPr marL="171450" indent="-171450">
              <a:buFont typeface="Arial" charset="0"/>
              <a:buChar char="•"/>
            </a:pPr>
            <a:r>
              <a:rPr lang="en-US" dirty="0" smtClean="0"/>
              <a:t>Don’t get yourself locked out: 3x</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Only 1 password change in 24 hours</a:t>
            </a:r>
            <a:endParaRPr lang="en-US" dirty="0" smtClean="0"/>
          </a:p>
          <a:p>
            <a:pPr marL="171450" indent="-171450">
              <a:buFont typeface="Arial" charset="0"/>
              <a:buChar char="•"/>
            </a:pPr>
            <a:r>
              <a:rPr lang="en-US" baseline="0" dirty="0" smtClean="0"/>
              <a:t>Highlight User ID</a:t>
            </a:r>
          </a:p>
          <a:p>
            <a:pPr marL="171450" indent="-171450">
              <a:buFont typeface="Arial" charset="0"/>
              <a:buChar char="•"/>
            </a:pPr>
            <a:r>
              <a:rPr lang="en-US" baseline="0" dirty="0" smtClean="0"/>
              <a:t>Review Group ID</a:t>
            </a:r>
          </a:p>
          <a:p>
            <a:pPr marL="628650" lvl="1" indent="-171450">
              <a:buFont typeface="Arial" charset="0"/>
              <a:buChar char="•"/>
            </a:pPr>
            <a:r>
              <a:rPr lang="en-US" baseline="0" dirty="0" smtClean="0"/>
              <a:t>Office Roles</a:t>
            </a:r>
          </a:p>
          <a:p>
            <a:pPr marL="628650" lvl="1" indent="-171450">
              <a:buFont typeface="Arial" charset="0"/>
              <a:buChar char="•"/>
            </a:pPr>
            <a:r>
              <a:rPr lang="en-US" baseline="0" dirty="0" smtClean="0"/>
              <a:t>Our implementation of Drupal uses a module called Groups.</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When your account is created, you are assigned to the group or groups where you are to maintain your content.</a:t>
            </a:r>
          </a:p>
          <a:p>
            <a:pPr marL="628650" lvl="1" indent="-171450">
              <a:buFont typeface="Arial" charset="0"/>
              <a:buChar char="•"/>
            </a:pPr>
            <a:r>
              <a:rPr lang="en-US" baseline="0" dirty="0" smtClean="0"/>
              <a:t>Your account is what we call Group Aware.</a:t>
            </a:r>
          </a:p>
          <a:p>
            <a:pPr marL="171450" indent="-171450">
              <a:buFont typeface="Arial" charset="0"/>
              <a:buChar char="•"/>
            </a:pPr>
            <a:r>
              <a:rPr lang="en-US" baseline="0" dirty="0" smtClean="0"/>
              <a:t>&gt;&gt; /Edit user: demo Password Change</a:t>
            </a:r>
            <a:endParaRPr lang="en-US" baseline="0" dirty="0"/>
          </a:p>
        </p:txBody>
      </p:sp>
      <p:sp>
        <p:nvSpPr>
          <p:cNvPr id="4" name="Slide Number Placeholder 3"/>
          <p:cNvSpPr>
            <a:spLocks noGrp="1"/>
          </p:cNvSpPr>
          <p:nvPr>
            <p:ph type="sldNum" sz="quarter" idx="10"/>
          </p:nvPr>
        </p:nvSpPr>
        <p:spPr/>
        <p:txBody>
          <a:bodyPr/>
          <a:lstStyle/>
          <a:p>
            <a:fld id="{9A35400F-1F04-3C44-BD83-1E8255F3B9A1}" type="slidenum">
              <a:rPr lang="en-US" smtClean="0"/>
              <a:t>5</a:t>
            </a:fld>
            <a:endParaRPr lang="en-US"/>
          </a:p>
        </p:txBody>
      </p:sp>
    </p:spTree>
    <p:extLst>
      <p:ext uri="{BB962C8B-B14F-4D97-AF65-F5344CB8AC3E}">
        <p14:creationId xmlns:p14="http://schemas.microsoft.com/office/powerpoint/2010/main" val="105131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anything is </a:t>
            </a:r>
            <a:r>
              <a:rPr lang="en-US" baseline="0" dirty="0"/>
              <a:t>saved to a database, it is given some kind of unique identifier</a:t>
            </a:r>
            <a:r>
              <a:rPr lang="en-US" baseline="0" dirty="0" smtClean="0"/>
              <a:t>.</a:t>
            </a:r>
          </a:p>
          <a:p>
            <a:r>
              <a:rPr lang="en-US" b="1" baseline="0" dirty="0" smtClean="0"/>
              <a:t>OPEN TABSET 6: Inside Energy.gov</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Home</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Help – cms-support.doe.gov</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User</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Logout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Environmental indicator</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Office Content: Offices</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Click&gt; homepage</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Hover Office Links &gt; </a:t>
            </a:r>
          </a:p>
          <a:p>
            <a:pPr marL="1085850" marR="0" lvl="2"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Other hidden admin functions here</a:t>
            </a:r>
          </a:p>
          <a:p>
            <a:pPr marL="1085850" marR="0" lvl="2"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Block: Unnecessary at this point</a:t>
            </a:r>
          </a:p>
          <a:p>
            <a:pPr marL="1085850" marR="0" lvl="2" indent="-171450" algn="l" defTabSz="914400" rtl="0" eaLnBrk="1" fontAlgn="auto" latinLnBrk="0" hangingPunct="1">
              <a:lnSpc>
                <a:spcPct val="100000"/>
              </a:lnSpc>
              <a:spcBef>
                <a:spcPts val="0"/>
              </a:spcBef>
              <a:spcAft>
                <a:spcPts val="0"/>
              </a:spcAft>
              <a:buClrTx/>
              <a:buSzTx/>
              <a:buFont typeface="Arial" charset="0"/>
              <a:buChar char="•"/>
              <a:tabLst/>
              <a:defRPr/>
            </a:pPr>
            <a:r>
              <a:rPr lang="en-US" b="0" baseline="0" dirty="0" smtClean="0"/>
              <a:t>Click through to Test Group content</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Office’s Content View</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Explain </a:t>
            </a:r>
            <a:r>
              <a:rPr lang="en-US" baseline="0" dirty="0"/>
              <a:t>the view</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Demo the filtering</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Point out the .csv (spreadsheet) </a:t>
            </a:r>
            <a:r>
              <a:rPr lang="en-US" baseline="0" dirty="0" smtClean="0"/>
              <a:t>download</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Actions = BAD. Don’t use edit link!</a:t>
            </a:r>
            <a:endParaRPr lang="en-US" baseline="0" dirty="0"/>
          </a:p>
          <a:p>
            <a:pPr marL="171450" indent="-171450">
              <a:buFont typeface="Arial" charset="0"/>
              <a:buChar char="•"/>
            </a:pPr>
            <a:r>
              <a:rPr lang="en-US" baseline="0" dirty="0"/>
              <a:t>Review Node ID – explain there are 3 ways to find the node id:</a:t>
            </a:r>
          </a:p>
          <a:p>
            <a:pPr marL="628650" lvl="1" indent="-171450">
              <a:buFont typeface="Arial" charset="0"/>
              <a:buChar char="•"/>
            </a:pPr>
            <a:r>
              <a:rPr lang="en-US" baseline="0" dirty="0"/>
              <a:t>With a node open for edit, look in the URL</a:t>
            </a:r>
          </a:p>
          <a:p>
            <a:pPr marL="628650" lvl="1" indent="-171450">
              <a:buFont typeface="Arial" charset="0"/>
              <a:buChar char="•"/>
            </a:pPr>
            <a:r>
              <a:rPr lang="en-US" baseline="0" dirty="0"/>
              <a:t>You can use filters within the Office Content View to find a node and identify the node ID</a:t>
            </a:r>
          </a:p>
          <a:p>
            <a:pPr marL="628650" lvl="1" indent="-171450">
              <a:buFont typeface="Arial" charset="0"/>
              <a:buChar char="•"/>
            </a:pPr>
            <a:r>
              <a:rPr lang="en-US" baseline="0" dirty="0"/>
              <a:t>You can use View Page Source from the </a:t>
            </a:r>
            <a:r>
              <a:rPr lang="en-US" baseline="0" dirty="0" smtClean="0"/>
              <a:t>browser- but </a:t>
            </a:r>
            <a:r>
              <a:rPr lang="en-US" baseline="0" dirty="0" err="1" smtClean="0"/>
              <a:t>ew</a:t>
            </a:r>
            <a:endParaRPr lang="en-US" baseline="0" dirty="0"/>
          </a:p>
          <a:p>
            <a:pPr marL="171450" indent="-171450">
              <a:buFont typeface="Arial" charset="0"/>
              <a:buChar char="•"/>
            </a:pPr>
            <a:r>
              <a:rPr lang="en-US" baseline="0" dirty="0" smtClean="0"/>
              <a:t>Review Media Browser</a:t>
            </a:r>
          </a:p>
          <a:p>
            <a:pPr marL="628650" lvl="1" indent="-171450">
              <a:buFont typeface="Arial" charset="0"/>
              <a:buChar char="•"/>
            </a:pPr>
            <a:r>
              <a:rPr lang="en-US" dirty="0" smtClean="0">
                <a:effectLst/>
              </a:rPr>
              <a:t>Switch to list view</a:t>
            </a:r>
          </a:p>
          <a:p>
            <a:pPr marL="628650" lvl="1" indent="-171450">
              <a:buFont typeface="Arial" charset="0"/>
              <a:buChar char="•"/>
            </a:pPr>
            <a:r>
              <a:rPr lang="en-US" dirty="0" smtClean="0">
                <a:effectLst/>
              </a:rPr>
              <a:t>File name</a:t>
            </a:r>
          </a:p>
          <a:p>
            <a:pPr marL="628650" lvl="1" indent="-171450">
              <a:buFont typeface="Arial" charset="0"/>
              <a:buChar char="•"/>
            </a:pPr>
            <a:r>
              <a:rPr lang="en-US" dirty="0" smtClean="0">
                <a:effectLst/>
              </a:rPr>
              <a:t>File type</a:t>
            </a:r>
          </a:p>
          <a:p>
            <a:pPr marL="628650" lvl="1" indent="-171450">
              <a:buFont typeface="Arial" charset="0"/>
              <a:buChar char="•"/>
            </a:pPr>
            <a:r>
              <a:rPr lang="en-US" dirty="0" smtClean="0">
                <a:effectLst/>
              </a:rPr>
              <a:t>User ID</a:t>
            </a:r>
          </a:p>
          <a:p>
            <a:pPr marL="628650" lvl="1" indent="-171450">
              <a:buFont typeface="Arial" charset="0"/>
              <a:buChar char="•"/>
            </a:pPr>
            <a:r>
              <a:rPr lang="en-US" dirty="0" smtClean="0">
                <a:effectLst/>
              </a:rPr>
              <a:t>File size (in bytes) Mention limit 60Mb)</a:t>
            </a:r>
          </a:p>
          <a:p>
            <a:pPr marL="628650" lvl="1" indent="-171450">
              <a:buFont typeface="Arial" charset="0"/>
              <a:buChar char="•"/>
            </a:pPr>
            <a:r>
              <a:rPr lang="en-US" dirty="0" smtClean="0">
                <a:effectLst/>
              </a:rPr>
              <a:t>Group ID  - can view all files in media browser, but request ownership if</a:t>
            </a:r>
            <a:r>
              <a:rPr lang="en-US" baseline="0" dirty="0" smtClean="0">
                <a:effectLst/>
              </a:rPr>
              <a:t> not able to edit. </a:t>
            </a:r>
            <a:endParaRPr lang="en-US" dirty="0" smtClean="0">
              <a:effectLst/>
            </a:endParaRPr>
          </a:p>
          <a:p>
            <a:pPr marL="628650" lvl="1" indent="-171450">
              <a:buFont typeface="Arial" charset="0"/>
              <a:buChar char="•"/>
            </a:pPr>
            <a:r>
              <a:rPr lang="en-US" dirty="0" smtClean="0">
                <a:effectLst/>
              </a:rPr>
              <a:t>Filters Apply</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Actions = BAD. Don’t use edit link!</a:t>
            </a:r>
            <a:endParaRPr lang="en-US" dirty="0" smtClean="0">
              <a:effectLst/>
            </a:endParaRPr>
          </a:p>
          <a:p>
            <a:pPr marL="171450" lvl="0" indent="-171450">
              <a:buFont typeface="Arial" charset="0"/>
              <a:buChar char="•"/>
            </a:pPr>
            <a:r>
              <a:rPr lang="en-US" dirty="0" smtClean="0">
                <a:effectLst/>
              </a:rPr>
              <a:t>Edit an individual Media File</a:t>
            </a:r>
          </a:p>
          <a:p>
            <a:pPr marL="628650" lvl="1" indent="-171450">
              <a:buFont typeface="Arial" charset="0"/>
              <a:buChar char="•"/>
            </a:pPr>
            <a:r>
              <a:rPr lang="en-US" b="0" dirty="0" smtClean="0">
                <a:solidFill>
                  <a:srgbClr val="FF0000"/>
                </a:solidFill>
                <a:effectLst/>
              </a:rPr>
              <a:t>Demo editing- be careful of changing Groups Audience!</a:t>
            </a:r>
          </a:p>
          <a:p>
            <a:pPr marL="628650" lvl="1" indent="-171450">
              <a:buFont typeface="Arial" charset="0"/>
              <a:buChar char="•"/>
            </a:pPr>
            <a:r>
              <a:rPr lang="en-US" b="0" dirty="0" smtClean="0">
                <a:solidFill>
                  <a:srgbClr val="FF0000"/>
                </a:solidFill>
                <a:effectLst/>
              </a:rPr>
              <a:t>Demo usage, follow through</a:t>
            </a:r>
          </a:p>
          <a:p>
            <a:pPr marL="628650" lvl="1" indent="-171450">
              <a:buFont typeface="Arial" charset="0"/>
              <a:buChar char="•"/>
            </a:pPr>
            <a:endParaRPr lang="en-US" b="0" dirty="0">
              <a:solidFill>
                <a:srgbClr val="FF0000"/>
              </a:solidFill>
            </a:endParaRPr>
          </a:p>
        </p:txBody>
      </p:sp>
      <p:sp>
        <p:nvSpPr>
          <p:cNvPr id="4" name="Slide Number Placeholder 3"/>
          <p:cNvSpPr>
            <a:spLocks noGrp="1"/>
          </p:cNvSpPr>
          <p:nvPr>
            <p:ph type="sldNum" sz="quarter" idx="10"/>
          </p:nvPr>
        </p:nvSpPr>
        <p:spPr/>
        <p:txBody>
          <a:bodyPr/>
          <a:lstStyle/>
          <a:p>
            <a:fld id="{9A35400F-1F04-3C44-BD83-1E8255F3B9A1}" type="slidenum">
              <a:rPr lang="en-US" smtClean="0"/>
              <a:t>6</a:t>
            </a:fld>
            <a:endParaRPr lang="en-US"/>
          </a:p>
        </p:txBody>
      </p:sp>
    </p:spTree>
    <p:extLst>
      <p:ext uri="{BB962C8B-B14F-4D97-AF65-F5344CB8AC3E}">
        <p14:creationId xmlns:p14="http://schemas.microsoft.com/office/powerpoint/2010/main" val="1612589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0" dirty="0" smtClean="0">
                <a:solidFill>
                  <a:schemeClr val="tx1"/>
                </a:solidFill>
                <a:effectLst/>
                <a:latin typeface="+mn-lt"/>
                <a:ea typeface="+mn-ea"/>
                <a:cs typeface="+mn-cs"/>
              </a:rPr>
              <a:t>DEMO: Add Content</a:t>
            </a:r>
          </a:p>
          <a:p>
            <a:r>
              <a:rPr lang="en-US" sz="1200" b="0" i="0" kern="1200" baseline="0" dirty="0" smtClean="0">
                <a:solidFill>
                  <a:schemeClr val="tx1"/>
                </a:solidFill>
                <a:effectLst/>
                <a:latin typeface="+mn-lt"/>
                <a:ea typeface="+mn-ea"/>
                <a:cs typeface="+mn-cs"/>
              </a:rPr>
              <a:t>It’s </a:t>
            </a:r>
            <a:r>
              <a:rPr lang="en-US" sz="1200" b="0" i="0" kern="1200" baseline="0" dirty="0" smtClean="0">
                <a:solidFill>
                  <a:schemeClr val="tx1"/>
                </a:solidFill>
                <a:effectLst/>
                <a:latin typeface="+mn-lt"/>
                <a:ea typeface="+mn-ea"/>
                <a:cs typeface="+mn-cs"/>
              </a:rPr>
              <a:t>not just web pages you’ll be making- you’ll be making many KINDS of web pages.  It’s important to use the right tool for the right job.</a:t>
            </a:r>
          </a:p>
          <a:p>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 </a:t>
            </a:r>
            <a:r>
              <a:rPr lang="en-US" sz="1200" b="1" i="0" kern="1200" dirty="0" smtClean="0">
                <a:solidFill>
                  <a:schemeClr val="tx1"/>
                </a:solidFill>
                <a:effectLst/>
                <a:latin typeface="+mn-lt"/>
                <a:ea typeface="+mn-ea"/>
                <a:cs typeface="+mn-cs"/>
              </a:rPr>
              <a:t>Drupal</a:t>
            </a:r>
            <a:r>
              <a:rPr lang="en-US" sz="1200" b="0" i="0" kern="1200" dirty="0" smtClean="0">
                <a:solidFill>
                  <a:schemeClr val="tx1"/>
                </a:solidFill>
                <a:effectLst/>
                <a:latin typeface="+mn-lt"/>
                <a:ea typeface="+mn-ea"/>
                <a:cs typeface="+mn-cs"/>
              </a:rPr>
              <a:t>, each item of </a:t>
            </a:r>
            <a:r>
              <a:rPr lang="en-US" sz="1200" b="1" i="0" kern="1200" dirty="0" smtClean="0">
                <a:solidFill>
                  <a:schemeClr val="tx1"/>
                </a:solidFill>
                <a:effectLst/>
                <a:latin typeface="+mn-lt"/>
                <a:ea typeface="+mn-ea"/>
                <a:cs typeface="+mn-cs"/>
              </a:rPr>
              <a:t>content</a:t>
            </a:r>
            <a:r>
              <a:rPr lang="en-US" sz="1200" b="0" i="0" kern="1200" dirty="0" smtClean="0">
                <a:solidFill>
                  <a:schemeClr val="tx1"/>
                </a:solidFill>
                <a:effectLst/>
                <a:latin typeface="+mn-lt"/>
                <a:ea typeface="+mn-ea"/>
                <a:cs typeface="+mn-cs"/>
              </a:rPr>
              <a:t> is called a node (AND NOT A PAGE), and each node belongs to a single </a:t>
            </a:r>
            <a:r>
              <a:rPr lang="en-US" sz="1200" b="1" i="0" kern="1200" dirty="0" smtClean="0">
                <a:solidFill>
                  <a:schemeClr val="tx1"/>
                </a:solidFill>
                <a:effectLst/>
                <a:latin typeface="+mn-lt"/>
                <a:ea typeface="+mn-ea"/>
                <a:cs typeface="+mn-cs"/>
              </a:rPr>
              <a:t>content type</a:t>
            </a:r>
            <a:r>
              <a:rPr lang="en-US" sz="1200" b="0" i="0" kern="1200" dirty="0" smtClean="0">
                <a:solidFill>
                  <a:schemeClr val="tx1"/>
                </a:solidFill>
                <a:effectLst/>
                <a:latin typeface="+mn-lt"/>
                <a:ea typeface="+mn-ea"/>
                <a:cs typeface="+mn-cs"/>
              </a:rPr>
              <a:t>, which defines various default settings for nodes of that </a:t>
            </a:r>
            <a:r>
              <a:rPr lang="en-US" sz="1200" b="1" i="0" kern="1200" dirty="0" smtClean="0">
                <a:solidFill>
                  <a:schemeClr val="tx1"/>
                </a:solidFill>
                <a:effectLst/>
                <a:latin typeface="+mn-lt"/>
                <a:ea typeface="+mn-ea"/>
                <a:cs typeface="+mn-cs"/>
              </a:rPr>
              <a:t>type</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Some are static webpages, which are indeed Page Nodes.  </a:t>
            </a:r>
            <a:r>
              <a:rPr lang="en-US" sz="1200" b="0" i="0" kern="1200" baseline="0" dirty="0" smtClean="0">
                <a:solidFill>
                  <a:schemeClr val="tx1"/>
                </a:solidFill>
                <a:effectLst/>
                <a:latin typeface="+mn-lt"/>
                <a:ea typeface="+mn-ea"/>
                <a:cs typeface="+mn-cs"/>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35400F-1F04-3C44-BD83-1E8255F3B9A1}" type="slidenum">
              <a:rPr lang="en-US" smtClean="0"/>
              <a:t>7</a:t>
            </a:fld>
            <a:endParaRPr lang="en-US"/>
          </a:p>
        </p:txBody>
      </p:sp>
    </p:spTree>
    <p:extLst>
      <p:ext uri="{BB962C8B-B14F-4D97-AF65-F5344CB8AC3E}">
        <p14:creationId xmlns:p14="http://schemas.microsoft.com/office/powerpoint/2010/main" val="61122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DEMO: OPEN TABSET 12: Content Types – Overview</a:t>
            </a:r>
          </a:p>
          <a:p>
            <a:r>
              <a:rPr lang="en-US" sz="1200" b="0" i="0" kern="1200" baseline="0" dirty="0">
                <a:solidFill>
                  <a:schemeClr val="tx1"/>
                </a:solidFill>
                <a:effectLst/>
                <a:latin typeface="+mn-lt"/>
                <a:ea typeface="+mn-ea"/>
                <a:cs typeface="+mn-cs"/>
              </a:rPr>
              <a:t/>
            </a:r>
            <a:br>
              <a:rPr lang="en-US" sz="1200" b="0" i="0" kern="1200" baseline="0" dirty="0">
                <a:solidFill>
                  <a:schemeClr val="tx1"/>
                </a:solidFill>
                <a:effectLst/>
                <a:latin typeface="+mn-lt"/>
                <a:ea typeface="+mn-ea"/>
                <a:cs typeface="+mn-cs"/>
              </a:rPr>
            </a:br>
            <a:r>
              <a:rPr lang="en-US" sz="1200" b="0" i="0" kern="1200" baseline="0" dirty="0">
                <a:solidFill>
                  <a:schemeClr val="tx1"/>
                </a:solidFill>
                <a:effectLst/>
                <a:latin typeface="+mn-lt"/>
                <a:ea typeface="+mn-ea"/>
                <a:cs typeface="+mn-cs"/>
              </a:rPr>
              <a:t>Go over the use case of each Content </a:t>
            </a:r>
            <a:r>
              <a:rPr lang="en-US" sz="1200" b="0" i="0" kern="1200" baseline="0" dirty="0" smtClean="0">
                <a:solidFill>
                  <a:schemeClr val="tx1"/>
                </a:solidFill>
                <a:effectLst/>
                <a:latin typeface="+mn-lt"/>
                <a:ea typeface="+mn-ea"/>
                <a:cs typeface="+mn-cs"/>
              </a:rPr>
              <a:t>Type</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Focus ON;</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Use an Article for news, press releases, or a blog post,. Articles are timely content that include a date. Articles can be dynamically listed.</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Use Download </a:t>
            </a:r>
            <a:r>
              <a:rPr lang="en-US" sz="1200" i="0" kern="1200" dirty="0" smtClean="0">
                <a:solidFill>
                  <a:schemeClr val="tx1"/>
                </a:solidFill>
                <a:effectLst/>
                <a:latin typeface="+mn-lt"/>
                <a:ea typeface="+mn-ea"/>
                <a:cs typeface="+mn-cs"/>
              </a:rPr>
              <a:t>pages are where you make a document file available for download. In general, documents are timely content; therefore, the download page includes a date association. Download pages can be dynamically listed. You can list a collection of documents by applying a pre-determined taxonomy term to each download page node targeted for a collection.</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Use External Resources to link to another website. External Resource nodes are required to reference a link to another website within an entity reference field.</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Use a Listing node to automatically curate content using filters. Content filtered into Listings can be displayed on other nodes in Dynamic Listing Paragraphs. The Listing will populate the Listing (Dynamic) paragraphs.</a:t>
            </a:r>
          </a:p>
          <a:p>
            <a:pPr marL="1085850" lvl="2" indent="-171450">
              <a:buFont typeface="Arial" panose="020B0604020202020204" pitchFamily="34" charset="0"/>
              <a:buChar char="•"/>
            </a:pPr>
            <a:r>
              <a:rPr lang="en-US" sz="1200" i="0" kern="1200" dirty="0" smtClean="0">
                <a:solidFill>
                  <a:schemeClr val="tx1"/>
                </a:solidFill>
                <a:effectLst/>
                <a:latin typeface="+mn-lt"/>
                <a:ea typeface="+mn-ea"/>
                <a:cs typeface="+mn-cs"/>
              </a:rPr>
              <a:t>Listings usually display</a:t>
            </a:r>
            <a:r>
              <a:rPr lang="en-US" sz="1200" i="0" kern="1200" baseline="0" dirty="0" smtClean="0">
                <a:solidFill>
                  <a:schemeClr val="tx1"/>
                </a:solidFill>
                <a:effectLst/>
                <a:latin typeface="+mn-lt"/>
                <a:ea typeface="+mn-ea"/>
                <a:cs typeface="+mn-cs"/>
              </a:rPr>
              <a:t> Timely items, but can be set for alphabetical</a:t>
            </a:r>
            <a:endParaRPr lang="en-US" sz="1200" i="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i="0" kern="1200" dirty="0" smtClean="0">
                <a:solidFill>
                  <a:schemeClr val="tx1"/>
                </a:solidFill>
                <a:effectLst/>
                <a:latin typeface="+mn-lt"/>
                <a:ea typeface="+mn-ea"/>
                <a:cs typeface="+mn-cs"/>
              </a:rPr>
              <a:t>Includes types: Articles, Downloads, Videos, External Resources, Maps, </a:t>
            </a:r>
            <a:r>
              <a:rPr lang="en-US" sz="1200" i="0" kern="1200" dirty="0" err="1" smtClean="0">
                <a:solidFill>
                  <a:schemeClr val="tx1"/>
                </a:solidFill>
                <a:effectLst/>
                <a:latin typeface="+mn-lt"/>
                <a:ea typeface="+mn-ea"/>
                <a:cs typeface="+mn-cs"/>
              </a:rPr>
              <a:t>Photogalleries</a:t>
            </a:r>
            <a:r>
              <a:rPr lang="en-US" sz="1200" i="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 basic Page containing relatively static content. A page does not expose a date. A page is often linked to the navigation structure.</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Another time:</a:t>
            </a:r>
            <a:r>
              <a:rPr lang="en-US" sz="1200" b="0" i="0" kern="1200" baseline="0" dirty="0" smtClean="0">
                <a:solidFill>
                  <a:schemeClr val="tx1"/>
                </a:solidFill>
                <a:effectLst/>
                <a:latin typeface="+mn-lt"/>
                <a:ea typeface="+mn-ea"/>
                <a:cs typeface="+mn-cs"/>
              </a:rPr>
              <a:t> (will get permissions to make later)</a:t>
            </a:r>
            <a:endParaRPr lang="en-US" sz="1200" b="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The Calendar content type dynamically lists events and displays them in either a Month (calendar grid) or Upcoming (list) view. Calendar nodes can be referenced within the Calendar paragraph, which can list up to 10 events and provides a link to the referenced Calendar node.</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Use a Contributor to reference phone and email information for a contact or post biographical information for contributor or leader. Contact DOECMS-Support in order to verify Person Name for use as an Article Contributor. NEVER CHANGE THAT NAME.</a:t>
            </a:r>
            <a:endParaRPr lang="en-US" sz="1200" b="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Use the Event content type to create individual events. Events are dynamically listed on a Calendar node. Each event must include a Start Date/Time and an End Date/Time. Calendar nodes can be referenced within the Calendar paragraph, which can list up to 10 events and provides a link to the referenced Calendar node.</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This is the homepage for your group or Office.  Has special fields for those featured</a:t>
            </a:r>
            <a:r>
              <a:rPr lang="en-US" sz="1200" b="0" i="0" kern="1200" baseline="0" dirty="0" smtClean="0">
                <a:solidFill>
                  <a:schemeClr val="tx1"/>
                </a:solidFill>
                <a:effectLst/>
                <a:latin typeface="+mn-lt"/>
                <a:ea typeface="+mn-ea"/>
                <a:cs typeface="+mn-cs"/>
              </a:rPr>
              <a:t> Items.</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Use an Interactive node to display content which responds to the user's actions by presenting real-time, hyper-relevant results. Interactive content type nodes can be referenced within the Interactive paragraph to display within the Body field of other nodes.  Because</a:t>
            </a:r>
            <a:r>
              <a:rPr lang="en-US" sz="1200" i="0" kern="1200" baseline="0" dirty="0" smtClean="0">
                <a:solidFill>
                  <a:schemeClr val="tx1"/>
                </a:solidFill>
                <a:effectLst/>
                <a:latin typeface="+mn-lt"/>
                <a:ea typeface="+mn-ea"/>
                <a:cs typeface="+mn-cs"/>
              </a:rPr>
              <a:t> of the security concerns with custom code, the permission to create this is restricted, but you an reverence the interactive content in a Map Paragraph.</a:t>
            </a:r>
            <a:endParaRPr lang="en-US" sz="120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Use Photo Galleries to create an interactive slideshow of images. </a:t>
            </a:r>
            <a:r>
              <a:rPr lang="en-US" sz="1200" i="0" kern="1200" dirty="0" err="1" smtClean="0">
                <a:solidFill>
                  <a:schemeClr val="tx1"/>
                </a:solidFill>
                <a:effectLst/>
                <a:latin typeface="+mn-lt"/>
                <a:ea typeface="+mn-ea"/>
                <a:cs typeface="+mn-cs"/>
              </a:rPr>
              <a:t>Photogalleries</a:t>
            </a:r>
            <a:r>
              <a:rPr lang="en-US" sz="1200" i="0" kern="1200" dirty="0" smtClean="0">
                <a:solidFill>
                  <a:schemeClr val="tx1"/>
                </a:solidFill>
                <a:effectLst/>
                <a:latin typeface="+mn-lt"/>
                <a:ea typeface="+mn-ea"/>
                <a:cs typeface="+mn-cs"/>
              </a:rPr>
              <a:t> display on other nodes when referenced in a </a:t>
            </a:r>
            <a:r>
              <a:rPr lang="en-US" sz="1200" i="0" kern="1200" dirty="0" err="1" smtClean="0">
                <a:solidFill>
                  <a:schemeClr val="tx1"/>
                </a:solidFill>
                <a:effectLst/>
                <a:latin typeface="+mn-lt"/>
                <a:ea typeface="+mn-ea"/>
                <a:cs typeface="+mn-cs"/>
              </a:rPr>
              <a:t>Photogallery</a:t>
            </a:r>
            <a:r>
              <a:rPr lang="en-US" sz="1200" i="0" kern="1200" dirty="0" smtClean="0">
                <a:solidFill>
                  <a:schemeClr val="tx1"/>
                </a:solidFill>
                <a:effectLst/>
                <a:latin typeface="+mn-lt"/>
                <a:ea typeface="+mn-ea"/>
                <a:cs typeface="+mn-cs"/>
              </a:rPr>
              <a:t> Paragraph.</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Pivot Table node with Facets and Search using </a:t>
            </a:r>
            <a:r>
              <a:rPr lang="en-US" sz="1200" i="0" kern="1200" dirty="0" err="1" smtClean="0">
                <a:solidFill>
                  <a:schemeClr val="tx1"/>
                </a:solidFill>
                <a:effectLst/>
                <a:latin typeface="+mn-lt"/>
                <a:ea typeface="+mn-ea"/>
                <a:cs typeface="+mn-cs"/>
              </a:rPr>
              <a:t>Datatables</a:t>
            </a:r>
            <a:r>
              <a:rPr lang="en-US" sz="1200" i="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Use a Timeline to create a chronological list of interactive image and text content.</a:t>
            </a:r>
          </a:p>
          <a:p>
            <a:pPr marL="628650" lvl="1"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Use a Topic landing page, for promoting content related to a given site topic.</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Use a Video to display a video and all the relevant and Accessibility compliant content.</a:t>
            </a: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35400F-1F04-3C44-BD83-1E8255F3B9A1}" type="slidenum">
              <a:rPr lang="en-US" smtClean="0"/>
              <a:t>8</a:t>
            </a:fld>
            <a:endParaRPr lang="en-US"/>
          </a:p>
        </p:txBody>
      </p:sp>
    </p:spTree>
    <p:extLst>
      <p:ext uri="{BB962C8B-B14F-4D97-AF65-F5344CB8AC3E}">
        <p14:creationId xmlns:p14="http://schemas.microsoft.com/office/powerpoint/2010/main" val="2712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
            </a:pPr>
            <a:r>
              <a:rPr lang="en-US" dirty="0" smtClean="0"/>
              <a:t>Who</a:t>
            </a:r>
            <a:r>
              <a:rPr lang="en-US" baseline="0" dirty="0" smtClean="0"/>
              <a:t> can tell me which content type to use to add a news item?</a:t>
            </a:r>
          </a:p>
          <a:p>
            <a:pPr marL="171450" indent="-171450">
              <a:buFont typeface="Wingdings" charset="2"/>
              <a:buChar char="§"/>
            </a:pPr>
            <a:r>
              <a:rPr lang="en-US" baseline="0" dirty="0" smtClean="0"/>
              <a:t>Who can tell me which content type to use when I need to upload a document file like a PDF?</a:t>
            </a:r>
          </a:p>
          <a:p>
            <a:pPr marL="171450" indent="-171450">
              <a:buFont typeface="Wingdings" charset="2"/>
              <a:buChar char="§"/>
            </a:pPr>
            <a:r>
              <a:rPr lang="en-US" baseline="0" dirty="0" smtClean="0"/>
              <a:t>Who can tell me which content type to use for basic, static content?</a:t>
            </a:r>
          </a:p>
          <a:p>
            <a:pPr marL="171450" indent="-171450">
              <a:buFont typeface="Wingdings" charset="2"/>
              <a:buChar char="§"/>
            </a:pPr>
            <a:r>
              <a:rPr lang="en-US" baseline="0" dirty="0" smtClean="0"/>
              <a:t>Who can tell me which content type to use when I need to reference a webpage not managed within our content management system?</a:t>
            </a:r>
          </a:p>
          <a:p>
            <a:pPr marL="171450" indent="-171450">
              <a:buFont typeface="Wingdings" charset="2"/>
              <a:buChar char="§"/>
            </a:pPr>
            <a:r>
              <a:rPr lang="en-US" baseline="0" dirty="0" smtClean="0"/>
              <a:t>Who can tell me which content type to use when I want to dynamically list a collection of similar content? For example, a list of Blog articles?</a:t>
            </a:r>
            <a:endParaRPr lang="en-US" dirty="0"/>
          </a:p>
        </p:txBody>
      </p:sp>
      <p:sp>
        <p:nvSpPr>
          <p:cNvPr id="4" name="Slide Number Placeholder 3"/>
          <p:cNvSpPr>
            <a:spLocks noGrp="1"/>
          </p:cNvSpPr>
          <p:nvPr>
            <p:ph type="sldNum" sz="quarter" idx="10"/>
          </p:nvPr>
        </p:nvSpPr>
        <p:spPr/>
        <p:txBody>
          <a:bodyPr/>
          <a:lstStyle/>
          <a:p>
            <a:fld id="{9A35400F-1F04-3C44-BD83-1E8255F3B9A1}" type="slidenum">
              <a:rPr lang="en-US" smtClean="0"/>
              <a:t>9</a:t>
            </a:fld>
            <a:endParaRPr lang="en-US"/>
          </a:p>
        </p:txBody>
      </p:sp>
    </p:spTree>
    <p:extLst>
      <p:ext uri="{BB962C8B-B14F-4D97-AF65-F5344CB8AC3E}">
        <p14:creationId xmlns:p14="http://schemas.microsoft.com/office/powerpoint/2010/main" val="2949786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59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708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9942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7/10/2019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9195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6344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103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369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5801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974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7/10/2019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470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7/10/2019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414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7/10/2019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176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97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7/10/2019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1980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7/10/2019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254365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Energy.gov</a:t>
            </a:r>
            <a:r>
              <a:rPr lang="en-US" dirty="0"/>
              <a:t> Content Management System (CMS) Training</a:t>
            </a:r>
          </a:p>
        </p:txBody>
      </p:sp>
      <p:sp>
        <p:nvSpPr>
          <p:cNvPr id="3" name="Subtitle 2"/>
          <p:cNvSpPr>
            <a:spLocks noGrp="1"/>
          </p:cNvSpPr>
          <p:nvPr>
            <p:ph type="subTitle" idx="1"/>
          </p:nvPr>
        </p:nvSpPr>
        <p:spPr/>
        <p:txBody>
          <a:bodyPr>
            <a:noAutofit/>
          </a:bodyPr>
          <a:lstStyle/>
          <a:p>
            <a:r>
              <a:rPr lang="en-US" sz="2800" dirty="0" smtClean="0"/>
              <a:t>Presented by DOE CMS Support</a:t>
            </a:r>
            <a:endParaRPr lang="en-US" sz="2800" dirty="0"/>
          </a:p>
        </p:txBody>
      </p:sp>
    </p:spTree>
    <p:extLst>
      <p:ext uri="{BB962C8B-B14F-4D97-AF65-F5344CB8AC3E}">
        <p14:creationId xmlns:p14="http://schemas.microsoft.com/office/powerpoint/2010/main" val="960943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Content Basics</a:t>
            </a:r>
            <a:endParaRPr lang="en-US" dirty="0"/>
          </a:p>
        </p:txBody>
      </p:sp>
      <p:sp>
        <p:nvSpPr>
          <p:cNvPr id="3" name="Text Placeholder 2"/>
          <p:cNvSpPr>
            <a:spLocks noGrp="1"/>
          </p:cNvSpPr>
          <p:nvPr>
            <p:ph type="body" idx="1"/>
          </p:nvPr>
        </p:nvSpPr>
        <p:spPr/>
        <p:txBody>
          <a:bodyPr/>
          <a:lstStyle/>
          <a:p>
            <a:r>
              <a:rPr lang="en-US" sz="2400" dirty="0"/>
              <a:t>Providing enhanced editing power to content maintainers</a:t>
            </a:r>
          </a:p>
        </p:txBody>
      </p:sp>
    </p:spTree>
    <p:extLst>
      <p:ext uri="{BB962C8B-B14F-4D97-AF65-F5344CB8AC3E}">
        <p14:creationId xmlns:p14="http://schemas.microsoft.com/office/powerpoint/2010/main" val="678477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Content: Taxonomy and Listings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1448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Paragraphs</a:t>
            </a:r>
            <a:endParaRPr lang="en-US" dirty="0"/>
          </a:p>
        </p:txBody>
      </p:sp>
      <p:sp>
        <p:nvSpPr>
          <p:cNvPr id="3" name="Text Placeholder 2"/>
          <p:cNvSpPr>
            <a:spLocks noGrp="1"/>
          </p:cNvSpPr>
          <p:nvPr>
            <p:ph type="body" idx="1"/>
          </p:nvPr>
        </p:nvSpPr>
        <p:spPr/>
        <p:txBody>
          <a:bodyPr/>
          <a:lstStyle/>
          <a:p>
            <a:r>
              <a:rPr lang="en-US" sz="2400" dirty="0"/>
              <a:t>Providing enhanced editing power to content maintainers</a:t>
            </a:r>
          </a:p>
        </p:txBody>
      </p:sp>
      <p:pic>
        <p:nvPicPr>
          <p:cNvPr id="4" name="Picture 3"/>
          <p:cNvPicPr>
            <a:picLocks noChangeAspect="1"/>
          </p:cNvPicPr>
          <p:nvPr/>
        </p:nvPicPr>
        <p:blipFill>
          <a:blip r:embed="rId3"/>
          <a:stretch>
            <a:fillRect/>
          </a:stretch>
        </p:blipFill>
        <p:spPr>
          <a:xfrm>
            <a:off x="-27436632" y="887957"/>
            <a:ext cx="26801521" cy="2797839"/>
          </a:xfrm>
          <a:prstGeom prst="rect">
            <a:avLst/>
          </a:prstGeom>
        </p:spPr>
      </p:pic>
    </p:spTree>
    <p:extLst>
      <p:ext uri="{BB962C8B-B14F-4D97-AF65-F5344CB8AC3E}">
        <p14:creationId xmlns:p14="http://schemas.microsoft.com/office/powerpoint/2010/main" val="355951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0" fill="hold"/>
                                        <p:tgtEl>
                                          <p:spTgt spid="4"/>
                                        </p:tgtEl>
                                        <p:attrNameLst>
                                          <p:attrName>ppt_x</p:attrName>
                                        </p:attrNameLst>
                                      </p:cBhvr>
                                      <p:tavLst>
                                        <p:tav tm="0">
                                          <p:val>
                                            <p:strVal val="1+#ppt_w/2"/>
                                          </p:val>
                                        </p:tav>
                                        <p:tav tm="100000">
                                          <p:val>
                                            <p:strVal val="#ppt_x"/>
                                          </p:val>
                                        </p:tav>
                                      </p:tavLst>
                                    </p:anim>
                                    <p:anim calcmode="lin" valueType="num">
                                      <p:cBhvr additive="base">
                                        <p:cTn id="8" dur="10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 Types </a:t>
            </a:r>
            <a:r>
              <a:rPr lang="en-US" dirty="0"/>
              <a:t>- Overview</a:t>
            </a:r>
          </a:p>
        </p:txBody>
      </p:sp>
      <p:sp>
        <p:nvSpPr>
          <p:cNvPr id="3" name="Content Placeholder 2"/>
          <p:cNvSpPr>
            <a:spLocks noGrp="1"/>
          </p:cNvSpPr>
          <p:nvPr>
            <p:ph sz="half" idx="1"/>
          </p:nvPr>
        </p:nvSpPr>
        <p:spPr>
          <a:xfrm>
            <a:off x="524656" y="2263516"/>
            <a:ext cx="5336498" cy="4116502"/>
          </a:xfrm>
        </p:spPr>
        <p:txBody>
          <a:bodyPr>
            <a:normAutofit fontScale="92500" lnSpcReduction="20000"/>
          </a:bodyPr>
          <a:lstStyle/>
          <a:p>
            <a:pPr marL="0" indent="0">
              <a:buNone/>
            </a:pPr>
            <a:r>
              <a:rPr lang="en-US" sz="4000" b="1" dirty="0">
                <a:ln w="0"/>
                <a:solidFill>
                  <a:schemeClr val="accent1"/>
                </a:solidFill>
              </a:rPr>
              <a:t>Our Focus</a:t>
            </a:r>
          </a:p>
          <a:p>
            <a:pPr lvl="1"/>
            <a:r>
              <a:rPr lang="en-US" sz="1800" dirty="0"/>
              <a:t>Featured Item Paragraph</a:t>
            </a:r>
            <a:endParaRPr lang="en-US" sz="1800" dirty="0" smtClean="0"/>
          </a:p>
          <a:p>
            <a:pPr lvl="1"/>
            <a:r>
              <a:rPr lang="en-US" sz="1800" dirty="0"/>
              <a:t>Heading Paragraph </a:t>
            </a:r>
          </a:p>
          <a:p>
            <a:pPr lvl="1"/>
            <a:r>
              <a:rPr lang="en-US" sz="1800" dirty="0"/>
              <a:t>Image </a:t>
            </a:r>
            <a:r>
              <a:rPr lang="en-US" sz="1800" dirty="0" smtClean="0"/>
              <a:t>Paragraph</a:t>
            </a:r>
          </a:p>
          <a:p>
            <a:pPr lvl="1"/>
            <a:r>
              <a:rPr lang="en-US" sz="1800" dirty="0" smtClean="0"/>
              <a:t>Listing Paragraph (Static &amp; Dynamic)</a:t>
            </a:r>
          </a:p>
          <a:p>
            <a:pPr lvl="1"/>
            <a:r>
              <a:rPr lang="en-US" sz="1800" dirty="0" smtClean="0"/>
              <a:t>Multi-column Paragraph</a:t>
            </a:r>
          </a:p>
          <a:p>
            <a:pPr lvl="1"/>
            <a:r>
              <a:rPr lang="en-US" sz="1800" dirty="0" smtClean="0"/>
              <a:t>Rich Text &amp; Rich Text (Full)</a:t>
            </a:r>
          </a:p>
        </p:txBody>
      </p:sp>
      <p:sp>
        <p:nvSpPr>
          <p:cNvPr id="4" name="Content Placeholder 3"/>
          <p:cNvSpPr>
            <a:spLocks noGrp="1"/>
          </p:cNvSpPr>
          <p:nvPr>
            <p:ph sz="half" idx="2"/>
          </p:nvPr>
        </p:nvSpPr>
        <p:spPr>
          <a:xfrm>
            <a:off x="7257509" y="1976407"/>
            <a:ext cx="4554739" cy="4881594"/>
          </a:xfrm>
        </p:spPr>
        <p:txBody>
          <a:bodyPr>
            <a:normAutofit fontScale="92500" lnSpcReduction="20000"/>
          </a:bodyPr>
          <a:lstStyle/>
          <a:p>
            <a:r>
              <a:rPr lang="en-US" sz="1600" dirty="0"/>
              <a:t>Accordion</a:t>
            </a:r>
          </a:p>
          <a:p>
            <a:r>
              <a:rPr lang="en-US" sz="1600" dirty="0" err="1"/>
              <a:t>Blockquote</a:t>
            </a:r>
            <a:endParaRPr lang="en-US" sz="1600" dirty="0"/>
          </a:p>
          <a:p>
            <a:r>
              <a:rPr lang="en-US" sz="1600" dirty="0"/>
              <a:t>Calendar</a:t>
            </a:r>
          </a:p>
          <a:p>
            <a:r>
              <a:rPr lang="en-US" sz="1600" dirty="0"/>
              <a:t>Container</a:t>
            </a:r>
          </a:p>
          <a:p>
            <a:r>
              <a:rPr lang="en-US" sz="1600" dirty="0" err="1"/>
              <a:t>Datatable</a:t>
            </a:r>
            <a:endParaRPr lang="en-US" sz="1600" dirty="0"/>
          </a:p>
          <a:p>
            <a:r>
              <a:rPr lang="en-US" sz="1600" dirty="0"/>
              <a:t>Formatted List</a:t>
            </a:r>
          </a:p>
          <a:p>
            <a:r>
              <a:rPr lang="en-US" sz="1600" dirty="0"/>
              <a:t>Interactive</a:t>
            </a:r>
          </a:p>
          <a:p>
            <a:r>
              <a:rPr lang="en-US" sz="1600" dirty="0" err="1"/>
              <a:t>Photogallery</a:t>
            </a:r>
            <a:endParaRPr lang="en-US" sz="1600" dirty="0"/>
          </a:p>
          <a:p>
            <a:r>
              <a:rPr lang="en-US" sz="1600" dirty="0"/>
              <a:t>Podcast</a:t>
            </a:r>
          </a:p>
          <a:p>
            <a:r>
              <a:rPr lang="en-US" sz="1600" dirty="0"/>
              <a:t>Social Media</a:t>
            </a:r>
          </a:p>
          <a:p>
            <a:r>
              <a:rPr lang="en-US" sz="1600" dirty="0"/>
              <a:t>Statistic</a:t>
            </a:r>
          </a:p>
          <a:p>
            <a:r>
              <a:rPr lang="en-US" sz="1600" dirty="0"/>
              <a:t>Subscription</a:t>
            </a:r>
          </a:p>
          <a:p>
            <a:r>
              <a:rPr lang="en-US" sz="1600" dirty="0"/>
              <a:t>Tab</a:t>
            </a:r>
          </a:p>
          <a:p>
            <a:r>
              <a:rPr lang="en-US" sz="1600" dirty="0"/>
              <a:t>Timeline</a:t>
            </a:r>
          </a:p>
          <a:p>
            <a:r>
              <a:rPr lang="en-US" sz="1600" dirty="0" smtClean="0"/>
              <a:t>Video</a:t>
            </a:r>
            <a:endParaRPr lang="en-US" sz="1600" dirty="0"/>
          </a:p>
        </p:txBody>
      </p:sp>
      <p:cxnSp>
        <p:nvCxnSpPr>
          <p:cNvPr id="14" name="Straight Connector 13">
            <a:extLst>
              <a:ext uri="{FF2B5EF4-FFF2-40B4-BE49-F238E27FC236}">
                <a16:creationId xmlns:a16="http://schemas.microsoft.com/office/drawing/2014/main" xmlns="" id="{E8E22AD8-5709-FD4B-91C9-6560E569C9F7}"/>
              </a:ext>
            </a:extLst>
          </p:cNvPr>
          <p:cNvCxnSpPr/>
          <p:nvPr/>
        </p:nvCxnSpPr>
        <p:spPr>
          <a:xfrm>
            <a:off x="6095999" y="2792775"/>
            <a:ext cx="0" cy="3587243"/>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Image result for shape toys"/>
          <p:cNvPicPr>
            <a:picLocks noChangeAspect="1" noChangeArrowheads="1"/>
          </p:cNvPicPr>
          <p:nvPr/>
        </p:nvPicPr>
        <p:blipFill rotWithShape="1">
          <a:blip r:embed="rId3">
            <a:extLst>
              <a:ext uri="{28A0092B-C50C-407E-A947-70E740481C1C}">
                <a14:useLocalDpi xmlns:a14="http://schemas.microsoft.com/office/drawing/2010/main" val="0"/>
              </a:ext>
            </a:extLst>
          </a:blip>
          <a:srcRect l="5766" t="16547" r="1533" b="11350"/>
          <a:stretch/>
        </p:blipFill>
        <p:spPr bwMode="auto">
          <a:xfrm>
            <a:off x="9996615" y="141926"/>
            <a:ext cx="1966137" cy="152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65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0"/>
                                        <p:tgtEl>
                                          <p:spTgt spid="4">
                                            <p:txEl>
                                              <p:pRg st="0" end="0"/>
                                            </p:txEl>
                                          </p:spTgt>
                                        </p:tgtEl>
                                      </p:cBhvr>
                                    </p:animEffect>
                                    <p:anim calcmode="lin" valueType="num">
                                      <p:cBhvr>
                                        <p:cTn id="8" dur="4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4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4000"/>
                                        <p:tgtEl>
                                          <p:spTgt spid="4">
                                            <p:txEl>
                                              <p:pRg st="1" end="1"/>
                                            </p:txEl>
                                          </p:spTgt>
                                        </p:tgtEl>
                                      </p:cBhvr>
                                    </p:animEffect>
                                    <p:anim calcmode="lin" valueType="num">
                                      <p:cBhvr>
                                        <p:cTn id="14" dur="4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4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42"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4000"/>
                                        <p:tgtEl>
                                          <p:spTgt spid="4">
                                            <p:txEl>
                                              <p:pRg st="2" end="2"/>
                                            </p:txEl>
                                          </p:spTgt>
                                        </p:tgtEl>
                                      </p:cBhvr>
                                    </p:animEffect>
                                    <p:anim calcmode="lin" valueType="num">
                                      <p:cBhvr>
                                        <p:cTn id="20" dur="4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4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2000"/>
                            </p:stCondLst>
                            <p:childTnLst>
                              <p:par>
                                <p:cTn id="23" presetID="42"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4000"/>
                                        <p:tgtEl>
                                          <p:spTgt spid="4">
                                            <p:txEl>
                                              <p:pRg st="3" end="3"/>
                                            </p:txEl>
                                          </p:spTgt>
                                        </p:tgtEl>
                                      </p:cBhvr>
                                    </p:animEffect>
                                    <p:anim calcmode="lin" valueType="num">
                                      <p:cBhvr>
                                        <p:cTn id="26" dur="4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4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6000"/>
                            </p:stCondLst>
                            <p:childTnLst>
                              <p:par>
                                <p:cTn id="29" presetID="42"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4000"/>
                                        <p:tgtEl>
                                          <p:spTgt spid="4">
                                            <p:txEl>
                                              <p:pRg st="4" end="4"/>
                                            </p:txEl>
                                          </p:spTgt>
                                        </p:tgtEl>
                                      </p:cBhvr>
                                    </p:animEffect>
                                    <p:anim calcmode="lin" valueType="num">
                                      <p:cBhvr>
                                        <p:cTn id="32" dur="4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4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0000"/>
                            </p:stCondLst>
                            <p:childTnLst>
                              <p:par>
                                <p:cTn id="35" presetID="42" presetClass="entr" presetSubtype="0" fill="hold" grpId="0"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4000"/>
                                        <p:tgtEl>
                                          <p:spTgt spid="4">
                                            <p:txEl>
                                              <p:pRg st="5" end="5"/>
                                            </p:txEl>
                                          </p:spTgt>
                                        </p:tgtEl>
                                      </p:cBhvr>
                                    </p:animEffect>
                                    <p:anim calcmode="lin" valueType="num">
                                      <p:cBhvr>
                                        <p:cTn id="38" dur="4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4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24000"/>
                            </p:stCondLst>
                            <p:childTnLst>
                              <p:par>
                                <p:cTn id="41" presetID="42" presetClass="entr" presetSubtype="0" fill="hold" grpId="0"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4000"/>
                                        <p:tgtEl>
                                          <p:spTgt spid="4">
                                            <p:txEl>
                                              <p:pRg st="6" end="6"/>
                                            </p:txEl>
                                          </p:spTgt>
                                        </p:tgtEl>
                                      </p:cBhvr>
                                    </p:animEffect>
                                    <p:anim calcmode="lin" valueType="num">
                                      <p:cBhvr>
                                        <p:cTn id="44" dur="4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4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28000"/>
                            </p:stCondLst>
                            <p:childTnLst>
                              <p:par>
                                <p:cTn id="47" presetID="42" presetClass="entr" presetSubtype="0" fill="hold" grpId="0" nodeType="after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4000"/>
                                        <p:tgtEl>
                                          <p:spTgt spid="4">
                                            <p:txEl>
                                              <p:pRg st="7" end="7"/>
                                            </p:txEl>
                                          </p:spTgt>
                                        </p:tgtEl>
                                      </p:cBhvr>
                                    </p:animEffect>
                                    <p:anim calcmode="lin" valueType="num">
                                      <p:cBhvr>
                                        <p:cTn id="50" dur="4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4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32000"/>
                            </p:stCondLst>
                            <p:childTnLst>
                              <p:par>
                                <p:cTn id="53" presetID="42" presetClass="entr" presetSubtype="0" fill="hold" grpId="0" nodeType="after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fade">
                                      <p:cBhvr>
                                        <p:cTn id="55" dur="4000"/>
                                        <p:tgtEl>
                                          <p:spTgt spid="4">
                                            <p:txEl>
                                              <p:pRg st="8" end="8"/>
                                            </p:txEl>
                                          </p:spTgt>
                                        </p:tgtEl>
                                      </p:cBhvr>
                                    </p:animEffect>
                                    <p:anim calcmode="lin" valueType="num">
                                      <p:cBhvr>
                                        <p:cTn id="56" dur="4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7" dur="4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36000"/>
                            </p:stCondLst>
                            <p:childTnLst>
                              <p:par>
                                <p:cTn id="59" presetID="42" presetClass="entr" presetSubtype="0" fill="hold" grpId="0" nodeType="after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Effect transition="in" filter="fade">
                                      <p:cBhvr>
                                        <p:cTn id="61" dur="4000"/>
                                        <p:tgtEl>
                                          <p:spTgt spid="4">
                                            <p:txEl>
                                              <p:pRg st="9" end="9"/>
                                            </p:txEl>
                                          </p:spTgt>
                                        </p:tgtEl>
                                      </p:cBhvr>
                                    </p:animEffect>
                                    <p:anim calcmode="lin" valueType="num">
                                      <p:cBhvr>
                                        <p:cTn id="62" dur="4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3" dur="4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40000"/>
                            </p:stCondLst>
                            <p:childTnLst>
                              <p:par>
                                <p:cTn id="65" presetID="42" presetClass="entr" presetSubtype="0" fill="hold" grpId="0" nodeType="after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fade">
                                      <p:cBhvr>
                                        <p:cTn id="67" dur="4000"/>
                                        <p:tgtEl>
                                          <p:spTgt spid="4">
                                            <p:txEl>
                                              <p:pRg st="10" end="10"/>
                                            </p:txEl>
                                          </p:spTgt>
                                        </p:tgtEl>
                                      </p:cBhvr>
                                    </p:animEffect>
                                    <p:anim calcmode="lin" valueType="num">
                                      <p:cBhvr>
                                        <p:cTn id="68" dur="4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9" dur="4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4000"/>
                            </p:stCondLst>
                            <p:childTnLst>
                              <p:par>
                                <p:cTn id="71" presetID="42" presetClass="entr" presetSubtype="0" fill="hold" grpId="0" nodeType="after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Effect transition="in" filter="fade">
                                      <p:cBhvr>
                                        <p:cTn id="73" dur="4000"/>
                                        <p:tgtEl>
                                          <p:spTgt spid="4">
                                            <p:txEl>
                                              <p:pRg st="11" end="11"/>
                                            </p:txEl>
                                          </p:spTgt>
                                        </p:tgtEl>
                                      </p:cBhvr>
                                    </p:animEffect>
                                    <p:anim calcmode="lin" valueType="num">
                                      <p:cBhvr>
                                        <p:cTn id="74" dur="4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75" dur="4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par>
                          <p:cTn id="76" fill="hold">
                            <p:stCondLst>
                              <p:cond delay="48000"/>
                            </p:stCondLst>
                            <p:childTnLst>
                              <p:par>
                                <p:cTn id="77" presetID="42" presetClass="entr" presetSubtype="0" fill="hold" grpId="0" nodeType="afterEffect">
                                  <p:stCondLst>
                                    <p:cond delay="0"/>
                                  </p:stCondLst>
                                  <p:childTnLst>
                                    <p:set>
                                      <p:cBhvr>
                                        <p:cTn id="78" dur="1" fill="hold">
                                          <p:stCondLst>
                                            <p:cond delay="0"/>
                                          </p:stCondLst>
                                        </p:cTn>
                                        <p:tgtEl>
                                          <p:spTgt spid="4">
                                            <p:txEl>
                                              <p:pRg st="12" end="12"/>
                                            </p:txEl>
                                          </p:spTgt>
                                        </p:tgtEl>
                                        <p:attrNameLst>
                                          <p:attrName>style.visibility</p:attrName>
                                        </p:attrNameLst>
                                      </p:cBhvr>
                                      <p:to>
                                        <p:strVal val="visible"/>
                                      </p:to>
                                    </p:set>
                                    <p:animEffect transition="in" filter="fade">
                                      <p:cBhvr>
                                        <p:cTn id="79" dur="4000"/>
                                        <p:tgtEl>
                                          <p:spTgt spid="4">
                                            <p:txEl>
                                              <p:pRg st="12" end="12"/>
                                            </p:txEl>
                                          </p:spTgt>
                                        </p:tgtEl>
                                      </p:cBhvr>
                                    </p:animEffect>
                                    <p:anim calcmode="lin" valueType="num">
                                      <p:cBhvr>
                                        <p:cTn id="80" dur="4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81" dur="4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par>
                          <p:cTn id="82" fill="hold">
                            <p:stCondLst>
                              <p:cond delay="52000"/>
                            </p:stCondLst>
                            <p:childTnLst>
                              <p:par>
                                <p:cTn id="83" presetID="42" presetClass="entr" presetSubtype="0" fill="hold" grpId="0" nodeType="afterEffect">
                                  <p:stCondLst>
                                    <p:cond delay="0"/>
                                  </p:stCondLst>
                                  <p:childTnLst>
                                    <p:set>
                                      <p:cBhvr>
                                        <p:cTn id="84" dur="1" fill="hold">
                                          <p:stCondLst>
                                            <p:cond delay="0"/>
                                          </p:stCondLst>
                                        </p:cTn>
                                        <p:tgtEl>
                                          <p:spTgt spid="4">
                                            <p:txEl>
                                              <p:pRg st="13" end="13"/>
                                            </p:txEl>
                                          </p:spTgt>
                                        </p:tgtEl>
                                        <p:attrNameLst>
                                          <p:attrName>style.visibility</p:attrName>
                                        </p:attrNameLst>
                                      </p:cBhvr>
                                      <p:to>
                                        <p:strVal val="visible"/>
                                      </p:to>
                                    </p:set>
                                    <p:animEffect transition="in" filter="fade">
                                      <p:cBhvr>
                                        <p:cTn id="85" dur="4000"/>
                                        <p:tgtEl>
                                          <p:spTgt spid="4">
                                            <p:txEl>
                                              <p:pRg st="13" end="13"/>
                                            </p:txEl>
                                          </p:spTgt>
                                        </p:tgtEl>
                                      </p:cBhvr>
                                    </p:animEffect>
                                    <p:anim calcmode="lin" valueType="num">
                                      <p:cBhvr>
                                        <p:cTn id="86" dur="4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87" dur="4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par>
                          <p:cTn id="88" fill="hold">
                            <p:stCondLst>
                              <p:cond delay="56000"/>
                            </p:stCondLst>
                            <p:childTnLst>
                              <p:par>
                                <p:cTn id="89" presetID="42" presetClass="entr" presetSubtype="0" fill="hold" grpId="0" nodeType="afterEffect">
                                  <p:stCondLst>
                                    <p:cond delay="0"/>
                                  </p:stCondLst>
                                  <p:childTnLst>
                                    <p:set>
                                      <p:cBhvr>
                                        <p:cTn id="90" dur="1" fill="hold">
                                          <p:stCondLst>
                                            <p:cond delay="0"/>
                                          </p:stCondLst>
                                        </p:cTn>
                                        <p:tgtEl>
                                          <p:spTgt spid="4">
                                            <p:txEl>
                                              <p:pRg st="14" end="14"/>
                                            </p:txEl>
                                          </p:spTgt>
                                        </p:tgtEl>
                                        <p:attrNameLst>
                                          <p:attrName>style.visibility</p:attrName>
                                        </p:attrNameLst>
                                      </p:cBhvr>
                                      <p:to>
                                        <p:strVal val="visible"/>
                                      </p:to>
                                    </p:set>
                                    <p:animEffect transition="in" filter="fade">
                                      <p:cBhvr>
                                        <p:cTn id="91" dur="4000"/>
                                        <p:tgtEl>
                                          <p:spTgt spid="4">
                                            <p:txEl>
                                              <p:pRg st="14" end="14"/>
                                            </p:txEl>
                                          </p:spTgt>
                                        </p:tgtEl>
                                      </p:cBhvr>
                                    </p:animEffect>
                                    <p:anim calcmode="lin" valueType="num">
                                      <p:cBhvr>
                                        <p:cTn id="92" dur="4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93" dur="4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Paragraph Types </a:t>
            </a:r>
            <a:r>
              <a:rPr lang="en-US" dirty="0"/>
              <a:t>- </a:t>
            </a:r>
            <a:r>
              <a:rPr lang="en-US" dirty="0" smtClean="0"/>
              <a:t>Review</a:t>
            </a:r>
            <a:endParaRPr lang="en-US" dirty="0"/>
          </a:p>
        </p:txBody>
      </p:sp>
      <p:sp>
        <p:nvSpPr>
          <p:cNvPr id="3" name="Content Placeholder 2"/>
          <p:cNvSpPr>
            <a:spLocks noGrp="1"/>
          </p:cNvSpPr>
          <p:nvPr>
            <p:ph sz="half" idx="1"/>
          </p:nvPr>
        </p:nvSpPr>
        <p:spPr>
          <a:xfrm>
            <a:off x="524656" y="2263516"/>
            <a:ext cx="5336498" cy="4116502"/>
          </a:xfrm>
        </p:spPr>
        <p:txBody>
          <a:bodyPr>
            <a:normAutofit fontScale="92500" lnSpcReduction="20000"/>
          </a:bodyPr>
          <a:lstStyle/>
          <a:p>
            <a:pPr lvl="1"/>
            <a:r>
              <a:rPr lang="en-US" sz="1800" dirty="0" smtClean="0"/>
              <a:t>Featured </a:t>
            </a:r>
            <a:r>
              <a:rPr lang="en-US" sz="1800" dirty="0"/>
              <a:t>Item Paragraph</a:t>
            </a:r>
            <a:endParaRPr lang="en-US" sz="1800" dirty="0" smtClean="0"/>
          </a:p>
          <a:p>
            <a:pPr lvl="1"/>
            <a:r>
              <a:rPr lang="en-US" sz="1800" dirty="0"/>
              <a:t>Heading Paragraph </a:t>
            </a:r>
          </a:p>
          <a:p>
            <a:pPr lvl="1"/>
            <a:r>
              <a:rPr lang="en-US" sz="1800" dirty="0"/>
              <a:t>Image </a:t>
            </a:r>
            <a:r>
              <a:rPr lang="en-US" sz="1800" dirty="0" smtClean="0"/>
              <a:t>Paragraph</a:t>
            </a:r>
          </a:p>
          <a:p>
            <a:pPr lvl="1"/>
            <a:r>
              <a:rPr lang="en-US" sz="1800" dirty="0" smtClean="0"/>
              <a:t>Listing Paragraph (</a:t>
            </a:r>
            <a:r>
              <a:rPr lang="en-US" sz="1800" dirty="0" smtClean="0"/>
              <a:t>Static)</a:t>
            </a:r>
          </a:p>
          <a:p>
            <a:pPr lvl="1"/>
            <a:r>
              <a:rPr lang="en-US" sz="1800" dirty="0"/>
              <a:t>Listing Paragraph (Dynamic</a:t>
            </a:r>
            <a:r>
              <a:rPr lang="en-US" sz="1800" dirty="0" smtClean="0"/>
              <a:t>)</a:t>
            </a:r>
          </a:p>
          <a:p>
            <a:pPr lvl="1"/>
            <a:r>
              <a:rPr lang="en-US" sz="1800" dirty="0" smtClean="0"/>
              <a:t>Multi-column Paragraph</a:t>
            </a:r>
          </a:p>
          <a:p>
            <a:pPr lvl="1"/>
            <a:r>
              <a:rPr lang="en-US" sz="1800" dirty="0" smtClean="0"/>
              <a:t>Rich Text </a:t>
            </a:r>
            <a:endParaRPr lang="en-US" sz="1800" dirty="0"/>
          </a:p>
          <a:p>
            <a:pPr lvl="1"/>
            <a:r>
              <a:rPr lang="en-US" sz="1800" dirty="0" smtClean="0"/>
              <a:t>Rich </a:t>
            </a:r>
            <a:r>
              <a:rPr lang="en-US" sz="1800" dirty="0" smtClean="0"/>
              <a:t>Text (Full)</a:t>
            </a:r>
          </a:p>
        </p:txBody>
      </p:sp>
      <p:sp>
        <p:nvSpPr>
          <p:cNvPr id="4" name="Content Placeholder 3"/>
          <p:cNvSpPr>
            <a:spLocks noGrp="1"/>
          </p:cNvSpPr>
          <p:nvPr>
            <p:ph sz="half" idx="2"/>
          </p:nvPr>
        </p:nvSpPr>
        <p:spPr>
          <a:xfrm>
            <a:off x="7257509" y="1976407"/>
            <a:ext cx="4554739" cy="4881594"/>
          </a:xfrm>
        </p:spPr>
        <p:txBody>
          <a:bodyPr>
            <a:normAutofit fontScale="92500" lnSpcReduction="20000"/>
          </a:bodyPr>
          <a:lstStyle/>
          <a:p>
            <a:r>
              <a:rPr lang="en-US" sz="1600" dirty="0"/>
              <a:t>Accordion</a:t>
            </a:r>
          </a:p>
          <a:p>
            <a:r>
              <a:rPr lang="en-US" sz="1600" dirty="0" err="1"/>
              <a:t>Blockquote</a:t>
            </a:r>
            <a:endParaRPr lang="en-US" sz="1600" dirty="0"/>
          </a:p>
          <a:p>
            <a:r>
              <a:rPr lang="en-US" sz="1600" dirty="0"/>
              <a:t>Calendar</a:t>
            </a:r>
          </a:p>
          <a:p>
            <a:r>
              <a:rPr lang="en-US" sz="1600" dirty="0"/>
              <a:t>Container</a:t>
            </a:r>
          </a:p>
          <a:p>
            <a:r>
              <a:rPr lang="en-US" sz="1600" dirty="0" err="1"/>
              <a:t>Datatable</a:t>
            </a:r>
            <a:endParaRPr lang="en-US" sz="1600" dirty="0"/>
          </a:p>
          <a:p>
            <a:r>
              <a:rPr lang="en-US" sz="1600" dirty="0"/>
              <a:t>Formatted List</a:t>
            </a:r>
          </a:p>
          <a:p>
            <a:r>
              <a:rPr lang="en-US" sz="1600" dirty="0"/>
              <a:t>Interactive</a:t>
            </a:r>
          </a:p>
          <a:p>
            <a:r>
              <a:rPr lang="en-US" sz="1600" dirty="0" err="1"/>
              <a:t>Photogallery</a:t>
            </a:r>
            <a:endParaRPr lang="en-US" sz="1600" dirty="0"/>
          </a:p>
          <a:p>
            <a:r>
              <a:rPr lang="en-US" sz="1600" dirty="0"/>
              <a:t>Podcast</a:t>
            </a:r>
          </a:p>
          <a:p>
            <a:r>
              <a:rPr lang="en-US" sz="1600" dirty="0"/>
              <a:t>Social Media</a:t>
            </a:r>
          </a:p>
          <a:p>
            <a:r>
              <a:rPr lang="en-US" sz="1600" dirty="0"/>
              <a:t>Statistic</a:t>
            </a:r>
          </a:p>
          <a:p>
            <a:r>
              <a:rPr lang="en-US" sz="1600" dirty="0"/>
              <a:t>Subscription</a:t>
            </a:r>
          </a:p>
          <a:p>
            <a:r>
              <a:rPr lang="en-US" sz="1600" dirty="0"/>
              <a:t>Tab</a:t>
            </a:r>
          </a:p>
          <a:p>
            <a:r>
              <a:rPr lang="en-US" sz="1600" dirty="0"/>
              <a:t>Timeline</a:t>
            </a:r>
          </a:p>
          <a:p>
            <a:r>
              <a:rPr lang="en-US" sz="1600" dirty="0" smtClean="0"/>
              <a:t>Video</a:t>
            </a:r>
            <a:endParaRPr lang="en-US" sz="1600" dirty="0"/>
          </a:p>
        </p:txBody>
      </p:sp>
      <p:cxnSp>
        <p:nvCxnSpPr>
          <p:cNvPr id="14" name="Straight Connector 13">
            <a:extLst>
              <a:ext uri="{FF2B5EF4-FFF2-40B4-BE49-F238E27FC236}">
                <a16:creationId xmlns:a16="http://schemas.microsoft.com/office/drawing/2014/main" xmlns="" id="{E8E22AD8-5709-FD4B-91C9-6560E569C9F7}"/>
              </a:ext>
            </a:extLst>
          </p:cNvPr>
          <p:cNvCxnSpPr/>
          <p:nvPr/>
        </p:nvCxnSpPr>
        <p:spPr>
          <a:xfrm>
            <a:off x="6095999" y="2792775"/>
            <a:ext cx="0" cy="3587243"/>
          </a:xfrm>
          <a:prstGeom prst="line">
            <a:avLst/>
          </a:prstGeom>
        </p:spPr>
        <p:style>
          <a:lnRef idx="1">
            <a:schemeClr val="accent1"/>
          </a:lnRef>
          <a:fillRef idx="0">
            <a:schemeClr val="accent1"/>
          </a:fillRef>
          <a:effectRef idx="0">
            <a:schemeClr val="accent1"/>
          </a:effectRef>
          <a:fontRef idx="minor">
            <a:schemeClr val="tx1"/>
          </a:fontRef>
        </p:style>
      </p:cxnSp>
      <p:sp>
        <p:nvSpPr>
          <p:cNvPr id="7" name="Explosion 2 6"/>
          <p:cNvSpPr/>
          <p:nvPr/>
        </p:nvSpPr>
        <p:spPr>
          <a:xfrm>
            <a:off x="891539" y="0"/>
            <a:ext cx="10920709" cy="658905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chemeClr val="accent3"/>
                </a:solidFill>
                <a:latin typeface="Showcard Gothic" panose="04020904020102020604" pitchFamily="82" charset="0"/>
              </a:rPr>
              <a:t>POP</a:t>
            </a:r>
          </a:p>
          <a:p>
            <a:pPr algn="ctr"/>
            <a:r>
              <a:rPr lang="en-US" sz="9600" dirty="0" smtClean="0">
                <a:solidFill>
                  <a:schemeClr val="accent3"/>
                </a:solidFill>
                <a:latin typeface="Showcard Gothic" panose="04020904020102020604" pitchFamily="82" charset="0"/>
              </a:rPr>
              <a:t>QUIZ</a:t>
            </a:r>
            <a:endParaRPr lang="en-US" sz="9600" dirty="0">
              <a:solidFill>
                <a:schemeClr val="accent3"/>
              </a:solidFill>
              <a:latin typeface="Showcard Gothic" panose="04020904020102020604" pitchFamily="82" charset="0"/>
            </a:endParaRPr>
          </a:p>
        </p:txBody>
      </p:sp>
    </p:spTree>
    <p:extLst>
      <p:ext uri="{BB962C8B-B14F-4D97-AF65-F5344CB8AC3E}">
        <p14:creationId xmlns:p14="http://schemas.microsoft.com/office/powerpoint/2010/main" val="429328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6" presetClass="emph" presetSubtype="0" fill="hold" grpId="1" nodeType="afterEffect">
                                  <p:stCondLst>
                                    <p:cond delay="0"/>
                                  </p:stCondLst>
                                  <p:childTnLst>
                                    <p:animScale>
                                      <p:cBhvr>
                                        <p:cTn id="13" dur="2000" fill="hold"/>
                                        <p:tgtEl>
                                          <p:spTgt spid="7"/>
                                        </p:tgtEl>
                                      </p:cBhvr>
                                      <p:by x="25000" y="25000"/>
                                    </p:animScale>
                                  </p:childTnLst>
                                </p:cTn>
                              </p:par>
                              <p:par>
                                <p:cTn id="14" presetID="42" presetClass="path" presetSubtype="0" accel="50000" decel="50000" fill="hold" grpId="2" nodeType="withEffect">
                                  <p:stCondLst>
                                    <p:cond delay="0"/>
                                  </p:stCondLst>
                                  <p:childTnLst>
                                    <p:animMotion origin="layout" path="M -3.54167E-6 -4.07407E-6 L 0.34258 -0.35648 " pathEditMode="relative" rAng="0" ptsTypes="AA">
                                      <p:cBhvr>
                                        <p:cTn id="15" dur="2000" fill="hold"/>
                                        <p:tgtEl>
                                          <p:spTgt spid="7"/>
                                        </p:tgtEl>
                                        <p:attrNameLst>
                                          <p:attrName>ppt_x</p:attrName>
                                          <p:attrName>ppt_y</p:attrName>
                                        </p:attrNameLst>
                                      </p:cBhvr>
                                      <p:rCtr x="17122" y="-17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Restaging Content</a:t>
            </a:r>
          </a:p>
        </p:txBody>
      </p:sp>
      <p:sp>
        <p:nvSpPr>
          <p:cNvPr id="3" name="Text Placeholder 2"/>
          <p:cNvSpPr>
            <a:spLocks noGrp="1"/>
          </p:cNvSpPr>
          <p:nvPr>
            <p:ph type="body" idx="1"/>
          </p:nvPr>
        </p:nvSpPr>
        <p:spPr/>
        <p:txBody>
          <a:bodyPr/>
          <a:lstStyle/>
          <a:p>
            <a:r>
              <a:rPr lang="en-US" dirty="0"/>
              <a:t>From the Old Body Field to the New Body Field Using Paragraphs</a:t>
            </a:r>
          </a:p>
        </p:txBody>
      </p:sp>
      <p:sp>
        <p:nvSpPr>
          <p:cNvPr id="4" name="Text Placeholder 2"/>
          <p:cNvSpPr txBox="1">
            <a:spLocks/>
          </p:cNvSpPr>
          <p:nvPr/>
        </p:nvSpPr>
        <p:spPr>
          <a:xfrm>
            <a:off x="810000" y="6138527"/>
            <a:ext cx="10561418" cy="358641"/>
          </a:xfrm>
          <a:prstGeom prst="rect">
            <a:avLst/>
          </a:prstGeom>
          <a:effectLst>
            <a:outerShdw blurRad="50800" dir="14400000">
              <a:srgbClr val="000000">
                <a:alpha val="40000"/>
              </a:srgbClr>
            </a:outerShdw>
          </a:effectLst>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9pPr>
          </a:lstStyle>
          <a:p>
            <a:r>
              <a:rPr lang="en-US" dirty="0"/>
              <a:t>This works for Page, Article, and Download Page nodes</a:t>
            </a:r>
          </a:p>
        </p:txBody>
      </p:sp>
    </p:spTree>
    <p:extLst>
      <p:ext uri="{BB962C8B-B14F-4D97-AF65-F5344CB8AC3E}">
        <p14:creationId xmlns:p14="http://schemas.microsoft.com/office/powerpoint/2010/main" val="1247705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Workflow</a:t>
            </a:r>
            <a:endParaRPr lang="en-US" dirty="0"/>
          </a:p>
        </p:txBody>
      </p:sp>
      <p:sp>
        <p:nvSpPr>
          <p:cNvPr id="3" name="Text Placeholder 2"/>
          <p:cNvSpPr>
            <a:spLocks noGrp="1"/>
          </p:cNvSpPr>
          <p:nvPr>
            <p:ph type="body" idx="1"/>
          </p:nvPr>
        </p:nvSpPr>
        <p:spPr/>
        <p:txBody>
          <a:bodyPr/>
          <a:lstStyle/>
          <a:p>
            <a:r>
              <a:rPr lang="en-US" dirty="0" smtClean="0"/>
              <a:t>Edit, save, publish.</a:t>
            </a:r>
            <a:endParaRPr lang="en-US" dirty="0"/>
          </a:p>
        </p:txBody>
      </p:sp>
    </p:spTree>
    <p:extLst>
      <p:ext uri="{BB962C8B-B14F-4D97-AF65-F5344CB8AC3E}">
        <p14:creationId xmlns:p14="http://schemas.microsoft.com/office/powerpoint/2010/main" val="1691734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a:bodyPr>
          <a:lstStyle/>
          <a:p>
            <a:r>
              <a:rPr lang="en-US" sz="2400" dirty="0"/>
              <a:t>Online User Guide</a:t>
            </a:r>
          </a:p>
          <a:p>
            <a:pPr marL="742950" lvl="2" indent="-342900"/>
            <a:r>
              <a:rPr lang="en-US" sz="2200" dirty="0"/>
              <a:t>https://</a:t>
            </a:r>
            <a:r>
              <a:rPr lang="en-US" sz="2200" dirty="0" smtClean="0"/>
              <a:t>energy.gov/design-refresh-news</a:t>
            </a:r>
            <a:endParaRPr lang="en-US" sz="2200" dirty="0"/>
          </a:p>
          <a:p>
            <a:pPr marL="742950" lvl="2" indent="-342900"/>
            <a:r>
              <a:rPr lang="en-US" sz="2200" dirty="0"/>
              <a:t>https://</a:t>
            </a:r>
            <a:r>
              <a:rPr lang="en-US" sz="2200" dirty="0" err="1"/>
              <a:t>energy.gov</a:t>
            </a:r>
            <a:r>
              <a:rPr lang="en-US" sz="2200" dirty="0"/>
              <a:t>/paragraph-types</a:t>
            </a:r>
          </a:p>
          <a:p>
            <a:pPr marL="742950" lvl="2" indent="-342900"/>
            <a:r>
              <a:rPr lang="en-US" sz="2200" dirty="0"/>
              <a:t>https://</a:t>
            </a:r>
            <a:r>
              <a:rPr lang="en-US" sz="2200" dirty="0" err="1"/>
              <a:t>energy.gov</a:t>
            </a:r>
            <a:r>
              <a:rPr lang="en-US" sz="2200" dirty="0"/>
              <a:t>/image-size-min-max</a:t>
            </a:r>
          </a:p>
        </p:txBody>
      </p:sp>
    </p:spTree>
    <p:extLst>
      <p:ext uri="{BB962C8B-B14F-4D97-AF65-F5344CB8AC3E}">
        <p14:creationId xmlns:p14="http://schemas.microsoft.com/office/powerpoint/2010/main" val="511962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 for CMS Support?</a:t>
            </a:r>
          </a:p>
        </p:txBody>
      </p:sp>
      <p:sp>
        <p:nvSpPr>
          <p:cNvPr id="3" name="Content Placeholder 2"/>
          <p:cNvSpPr>
            <a:spLocks noGrp="1"/>
          </p:cNvSpPr>
          <p:nvPr>
            <p:ph idx="1"/>
          </p:nvPr>
        </p:nvSpPr>
        <p:spPr/>
        <p:txBody>
          <a:bodyPr>
            <a:normAutofit/>
          </a:bodyPr>
          <a:lstStyle/>
          <a:p>
            <a:r>
              <a:rPr lang="en-US" sz="2400" dirty="0"/>
              <a:t>Email us at:</a:t>
            </a:r>
            <a:br>
              <a:rPr lang="en-US" sz="2400" dirty="0"/>
            </a:br>
            <a:r>
              <a:rPr lang="en-US" sz="2400" b="1" dirty="0" err="1"/>
              <a:t>DOECMS-Support@hq.doe.gov</a:t>
            </a:r>
            <a:endParaRPr lang="en-US" sz="2400" b="1" dirty="0"/>
          </a:p>
          <a:p>
            <a:pPr lvl="1"/>
            <a:r>
              <a:rPr lang="en-US" sz="2200" dirty="0"/>
              <a:t>Include the </a:t>
            </a:r>
            <a:r>
              <a:rPr lang="en-US" sz="2200" b="1" dirty="0"/>
              <a:t>Node ID(s</a:t>
            </a:r>
            <a:r>
              <a:rPr lang="en-US" sz="2200" b="1" dirty="0" smtClean="0"/>
              <a:t>) AND The Title</a:t>
            </a:r>
            <a:endParaRPr lang="en-US" sz="2200" dirty="0"/>
          </a:p>
          <a:p>
            <a:pPr lvl="1"/>
            <a:r>
              <a:rPr lang="en-US" sz="2200" dirty="0"/>
              <a:t>Include a brief description of the issue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3037" y="344800"/>
            <a:ext cx="1427822" cy="1072838"/>
          </a:xfrm>
          <a:prstGeom prst="rect">
            <a:avLst/>
          </a:prstGeom>
        </p:spPr>
      </p:pic>
      <p:grpSp>
        <p:nvGrpSpPr>
          <p:cNvPr id="9" name="Group 8"/>
          <p:cNvGrpSpPr/>
          <p:nvPr/>
        </p:nvGrpSpPr>
        <p:grpSpPr>
          <a:xfrm>
            <a:off x="7020910" y="3657360"/>
            <a:ext cx="5032375" cy="2795991"/>
            <a:chOff x="6872650" y="2397253"/>
            <a:chExt cx="4833794" cy="3286578"/>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2650" y="2397253"/>
              <a:ext cx="4833794" cy="3286578"/>
            </a:xfrm>
            <a:prstGeom prst="rect">
              <a:avLst/>
            </a:prstGeom>
          </p:spPr>
        </p:pic>
        <p:sp>
          <p:nvSpPr>
            <p:cNvPr id="7" name="TextBox 6"/>
            <p:cNvSpPr txBox="1"/>
            <p:nvPr/>
          </p:nvSpPr>
          <p:spPr>
            <a:xfrm>
              <a:off x="7431789" y="3287280"/>
              <a:ext cx="4057046" cy="1532540"/>
            </a:xfrm>
            <a:prstGeom prst="rect">
              <a:avLst/>
            </a:prstGeom>
            <a:noFill/>
          </p:spPr>
          <p:txBody>
            <a:bodyPr wrap="square" rtlCol="0">
              <a:spAutoFit/>
            </a:bodyPr>
            <a:lstStyle/>
            <a:p>
              <a:r>
                <a:rPr lang="en-US" sz="2400" dirty="0">
                  <a:solidFill>
                    <a:schemeClr val="bg1"/>
                  </a:solidFill>
                </a:rPr>
                <a:t>Policy-related </a:t>
              </a:r>
              <a:r>
                <a:rPr lang="en-US" sz="2400">
                  <a:solidFill>
                    <a:schemeClr val="bg1"/>
                  </a:solidFill>
                </a:rPr>
                <a:t>questions are deferred </a:t>
              </a:r>
              <a:r>
                <a:rPr lang="en-US" sz="2400" dirty="0">
                  <a:solidFill>
                    <a:schemeClr val="bg1"/>
                  </a:solidFill>
                </a:rPr>
                <a:t>to the</a:t>
              </a:r>
            </a:p>
            <a:p>
              <a:r>
                <a:rPr lang="en-US" sz="2400" dirty="0">
                  <a:solidFill>
                    <a:schemeClr val="bg1"/>
                  </a:solidFill>
                </a:rPr>
                <a:t>Office of Public Affairs</a:t>
              </a:r>
            </a:p>
          </p:txBody>
        </p:sp>
      </p:grpSp>
    </p:spTree>
    <p:extLst>
      <p:ext uri="{BB962C8B-B14F-4D97-AF65-F5344CB8AC3E}">
        <p14:creationId xmlns:p14="http://schemas.microsoft.com/office/powerpoint/2010/main" val="858552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Up           to Include:</a:t>
            </a:r>
          </a:p>
        </p:txBody>
      </p:sp>
      <p:sp>
        <p:nvSpPr>
          <p:cNvPr id="3" name="Content Placeholder 2"/>
          <p:cNvSpPr>
            <a:spLocks noGrp="1"/>
          </p:cNvSpPr>
          <p:nvPr>
            <p:ph idx="1"/>
          </p:nvPr>
        </p:nvSpPr>
        <p:spPr>
          <a:xfrm>
            <a:off x="818712" y="2652580"/>
            <a:ext cx="10554574" cy="3481520"/>
          </a:xfrm>
        </p:spPr>
        <p:txBody>
          <a:bodyPr>
            <a:normAutofit/>
          </a:bodyPr>
          <a:lstStyle/>
          <a:p>
            <a:r>
              <a:rPr lang="en-US" sz="2400" dirty="0"/>
              <a:t>Production URL</a:t>
            </a:r>
          </a:p>
          <a:p>
            <a:r>
              <a:rPr lang="en-US" sz="2400" dirty="0"/>
              <a:t>Password Assistance Info</a:t>
            </a:r>
          </a:p>
          <a:p>
            <a:r>
              <a:rPr lang="en-US" sz="2400" dirty="0"/>
              <a:t>Online User Guide Info</a:t>
            </a:r>
          </a:p>
          <a:p>
            <a:r>
              <a:rPr lang="en-US" sz="2400" dirty="0"/>
              <a:t>Web Council Info</a:t>
            </a:r>
          </a:p>
          <a:p>
            <a:r>
              <a:rPr lang="en-US" sz="2400" dirty="0"/>
              <a:t>Contacting DOECMS-Support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077" y="578424"/>
            <a:ext cx="1427822" cy="1072838"/>
          </a:xfrm>
          <a:prstGeom prst="rect">
            <a:avLst/>
          </a:prstGeom>
        </p:spPr>
      </p:pic>
    </p:spTree>
    <p:extLst>
      <p:ext uri="{BB962C8B-B14F-4D97-AF65-F5344CB8AC3E}">
        <p14:creationId xmlns:p14="http://schemas.microsoft.com/office/powerpoint/2010/main" val="53776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18712" y="2652580"/>
            <a:ext cx="10554574" cy="3462470"/>
          </a:xfrm>
        </p:spPr>
        <p:txBody>
          <a:bodyPr>
            <a:normAutofit lnSpcReduction="10000"/>
          </a:bodyPr>
          <a:lstStyle/>
          <a:p>
            <a:r>
              <a:rPr lang="en-US" sz="2400" dirty="0"/>
              <a:t>CMS </a:t>
            </a:r>
            <a:r>
              <a:rPr lang="en-US" sz="2400" dirty="0" smtClean="0"/>
              <a:t>Basics</a:t>
            </a:r>
          </a:p>
          <a:p>
            <a:r>
              <a:rPr lang="en-US" sz="2400" dirty="0" smtClean="0"/>
              <a:t>The Energy.gov CMS</a:t>
            </a:r>
            <a:endParaRPr lang="en-US" sz="2400" dirty="0"/>
          </a:p>
          <a:p>
            <a:r>
              <a:rPr lang="en-US" sz="2400" dirty="0" smtClean="0"/>
              <a:t>Logging and your </a:t>
            </a:r>
            <a:r>
              <a:rPr lang="en-US" sz="2400" dirty="0"/>
              <a:t>User </a:t>
            </a:r>
            <a:r>
              <a:rPr lang="en-US" sz="2400" dirty="0" smtClean="0"/>
              <a:t>Account</a:t>
            </a:r>
          </a:p>
          <a:p>
            <a:r>
              <a:rPr lang="en-US" sz="2400" dirty="0" smtClean="0"/>
              <a:t>Adding </a:t>
            </a:r>
            <a:r>
              <a:rPr lang="en-US" sz="2400" dirty="0"/>
              <a:t>New </a:t>
            </a:r>
            <a:r>
              <a:rPr lang="en-US" sz="2400" dirty="0" smtClean="0"/>
              <a:t>Content and Content Types</a:t>
            </a:r>
            <a:endParaRPr lang="en-US" sz="2400" dirty="0"/>
          </a:p>
          <a:p>
            <a:r>
              <a:rPr lang="en-US" sz="2400" dirty="0"/>
              <a:t>Editing Content and Paragraph </a:t>
            </a:r>
            <a:r>
              <a:rPr lang="en-US" sz="2400" dirty="0" smtClean="0"/>
              <a:t>Types</a:t>
            </a:r>
          </a:p>
          <a:p>
            <a:r>
              <a:rPr lang="en-US" sz="2400" dirty="0" smtClean="0"/>
              <a:t>Files and Media</a:t>
            </a:r>
            <a:endParaRPr lang="en-US" sz="2400" dirty="0"/>
          </a:p>
          <a:p>
            <a:r>
              <a:rPr lang="en-US" sz="2400" dirty="0" smtClean="0"/>
              <a:t>The Publication Workflow</a:t>
            </a:r>
            <a:endParaRPr lang="en-US" sz="2400" dirty="0"/>
          </a:p>
        </p:txBody>
      </p:sp>
    </p:spTree>
    <p:extLst>
      <p:ext uri="{BB962C8B-B14F-4D97-AF65-F5344CB8AC3E}">
        <p14:creationId xmlns:p14="http://schemas.microsoft.com/office/powerpoint/2010/main" val="1397093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010" y="679702"/>
            <a:ext cx="4610100" cy="5783580"/>
          </a:xfrm>
          <a:prstGeom prst="rect">
            <a:avLst/>
          </a:prstGeom>
        </p:spPr>
      </p:pic>
    </p:spTree>
    <p:extLst>
      <p:ext uri="{BB962C8B-B14F-4D97-AF65-F5344CB8AC3E}">
        <p14:creationId xmlns:p14="http://schemas.microsoft.com/office/powerpoint/2010/main" val="12654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a:xfrm>
            <a:off x="847071" y="1960754"/>
            <a:ext cx="10554574" cy="4000162"/>
          </a:xfrm>
        </p:spPr>
        <p:txBody>
          <a:bodyPr>
            <a:normAutofit/>
          </a:bodyPr>
          <a:lstStyle/>
          <a:p>
            <a:r>
              <a:rPr lang="en-US" sz="2400" dirty="0"/>
              <a:t>Use the </a:t>
            </a:r>
            <a:r>
              <a:rPr lang="en-US" sz="2400" dirty="0" smtClean="0"/>
              <a:t>Stage instance </a:t>
            </a:r>
            <a:r>
              <a:rPr lang="en-US" sz="2400" dirty="0"/>
              <a:t>to practice working with Paragraphs</a:t>
            </a:r>
          </a:p>
          <a:p>
            <a:pPr marL="742950" lvl="2" indent="-342900"/>
            <a:r>
              <a:rPr lang="en-US" sz="2200" dirty="0"/>
              <a:t>https</a:t>
            </a:r>
            <a:r>
              <a:rPr lang="en-US" sz="2200" dirty="0" smtClean="0"/>
              <a:t>://stage.cms.doe.gov/user</a:t>
            </a:r>
            <a:endParaRPr lang="en-US" sz="2200" dirty="0"/>
          </a:p>
          <a:p>
            <a:pPr marL="342900" lvl="1" indent="-342900"/>
            <a:r>
              <a:rPr lang="en-US" sz="2400" dirty="0"/>
              <a:t>Same User ID and Password you use on PRODUCTION</a:t>
            </a:r>
          </a:p>
          <a:p>
            <a:pPr marL="342900" lvl="1" indent="-342900"/>
            <a:r>
              <a:rPr lang="en-US" sz="2400" dirty="0"/>
              <a:t>Trouble accessing, contact: </a:t>
            </a:r>
            <a:r>
              <a:rPr lang="en-US" sz="2400" dirty="0" err="1"/>
              <a:t>DOECMS-Support@hq.doe.gov</a:t>
            </a:r>
            <a:endParaRPr lang="en-US" sz="2400" dirty="0"/>
          </a:p>
          <a:p>
            <a:pPr marL="342900" lvl="1" indent="-342900"/>
            <a:r>
              <a:rPr lang="en-US" sz="2400" b="1" dirty="0" smtClean="0"/>
              <a:t>Stage </a:t>
            </a:r>
            <a:r>
              <a:rPr lang="en-US" sz="2400" b="1" dirty="0"/>
              <a:t>test content will be </a:t>
            </a:r>
            <a:r>
              <a:rPr lang="en-US" sz="2400" b="1" dirty="0" smtClean="0"/>
              <a:t>overwritten, and may perform slightly different than Production</a:t>
            </a:r>
            <a:endParaRPr lang="en-US" sz="2400" b="1" dirty="0"/>
          </a:p>
        </p:txBody>
      </p:sp>
    </p:spTree>
    <p:extLst>
      <p:ext uri="{BB962C8B-B14F-4D97-AF65-F5344CB8AC3E}">
        <p14:creationId xmlns:p14="http://schemas.microsoft.com/office/powerpoint/2010/main" val="1651909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00" y="695219"/>
            <a:ext cx="4965623" cy="3724977"/>
          </a:xfrm>
          <a:prstGeom prst="rect">
            <a:avLst/>
          </a:prstGeom>
        </p:spPr>
      </p:pic>
      <p:sp>
        <p:nvSpPr>
          <p:cNvPr id="2" name="Title 1"/>
          <p:cNvSpPr>
            <a:spLocks noGrp="1"/>
          </p:cNvSpPr>
          <p:nvPr>
            <p:ph type="title"/>
          </p:nvPr>
        </p:nvSpPr>
        <p:spPr/>
        <p:txBody>
          <a:bodyPr/>
          <a:lstStyle/>
          <a:p>
            <a:r>
              <a:rPr lang="en-US" dirty="0"/>
              <a:t>CMS Basics</a:t>
            </a:r>
          </a:p>
        </p:txBody>
      </p:sp>
      <p:sp>
        <p:nvSpPr>
          <p:cNvPr id="3" name="Text Placeholder 2"/>
          <p:cNvSpPr>
            <a:spLocks noGrp="1"/>
          </p:cNvSpPr>
          <p:nvPr>
            <p:ph type="body" idx="1"/>
          </p:nvPr>
        </p:nvSpPr>
        <p:spPr/>
        <p:txBody>
          <a:bodyPr/>
          <a:lstStyle/>
          <a:p>
            <a:r>
              <a:rPr lang="en-US" dirty="0"/>
              <a:t>The content management system is a gigantic </a:t>
            </a:r>
            <a:r>
              <a:rPr lang="en-US" dirty="0" smtClean="0"/>
              <a:t>database</a:t>
            </a:r>
            <a:endParaRPr lang="en-US" dirty="0"/>
          </a:p>
        </p:txBody>
      </p:sp>
    </p:spTree>
    <p:extLst>
      <p:ext uri="{BB962C8B-B14F-4D97-AF65-F5344CB8AC3E}">
        <p14:creationId xmlns:p14="http://schemas.microsoft.com/office/powerpoint/2010/main" val="165753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Evolution</a:t>
            </a:r>
            <a:endParaRPr lang="en-US" dirty="0"/>
          </a:p>
        </p:txBody>
      </p:sp>
      <p:sp>
        <p:nvSpPr>
          <p:cNvPr id="3" name="Text Placeholder 2"/>
          <p:cNvSpPr>
            <a:spLocks noGrp="1"/>
          </p:cNvSpPr>
          <p:nvPr>
            <p:ph type="body" idx="1"/>
          </p:nvPr>
        </p:nvSpPr>
        <p:spPr/>
        <p:txBody>
          <a:bodyPr/>
          <a:lstStyle/>
          <a:p>
            <a:r>
              <a:rPr lang="en-US" dirty="0" smtClean="0"/>
              <a:t>We have completed the Design Refresh, and we are moving toward Drupal 8</a:t>
            </a:r>
            <a:endParaRPr lang="en-US" b="1" dirty="0"/>
          </a:p>
        </p:txBody>
      </p:sp>
      <p:pic>
        <p:nvPicPr>
          <p:cNvPr id="4" name="Picture 3"/>
          <p:cNvPicPr>
            <a:picLocks noChangeAspect="1"/>
          </p:cNvPicPr>
          <p:nvPr/>
        </p:nvPicPr>
        <p:blipFill rotWithShape="1">
          <a:blip r:embed="rId3"/>
          <a:srcRect t="18717" b="12358"/>
          <a:stretch/>
        </p:blipFill>
        <p:spPr>
          <a:xfrm>
            <a:off x="719779" y="435777"/>
            <a:ext cx="10906163" cy="3034046"/>
          </a:xfrm>
          <a:prstGeom prst="rect">
            <a:avLst/>
          </a:prstGeom>
        </p:spPr>
      </p:pic>
    </p:spTree>
    <p:extLst>
      <p:ext uri="{BB962C8B-B14F-4D97-AF65-F5344CB8AC3E}">
        <p14:creationId xmlns:p14="http://schemas.microsoft.com/office/powerpoint/2010/main" val="147142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2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4500" fill="hold"/>
                                        <p:tgtEl>
                                          <p:spTgt spid="4"/>
                                        </p:tgtEl>
                                        <p:attrNameLst>
                                          <p:attrName>ppt_x</p:attrName>
                                        </p:attrNameLst>
                                      </p:cBhvr>
                                      <p:tavLst>
                                        <p:tav tm="0">
                                          <p:val>
                                            <p:strVal val="1+#ppt_w/2"/>
                                          </p:val>
                                        </p:tav>
                                        <p:tav tm="100000">
                                          <p:val>
                                            <p:strVal val="#ppt_x"/>
                                          </p:val>
                                        </p:tav>
                                      </p:tavLst>
                                    </p:anim>
                                    <p:anim calcmode="lin" valueType="num">
                                      <p:cBhvr additive="base">
                                        <p:cTn id="8" dur="54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and User Account</a:t>
            </a:r>
          </a:p>
        </p:txBody>
      </p:sp>
      <p:sp>
        <p:nvSpPr>
          <p:cNvPr id="3" name="Text Placeholder 2"/>
          <p:cNvSpPr>
            <a:spLocks noGrp="1"/>
          </p:cNvSpPr>
          <p:nvPr>
            <p:ph type="body" idx="1"/>
          </p:nvPr>
        </p:nvSpPr>
        <p:spPr/>
        <p:txBody>
          <a:bodyPr/>
          <a:lstStyle/>
          <a:p>
            <a:r>
              <a:rPr lang="en-US" dirty="0" smtClean="0"/>
              <a:t>first </a:t>
            </a:r>
            <a:r>
              <a:rPr lang="en-US" dirty="0"/>
              <a:t>time login and beyond</a:t>
            </a:r>
          </a:p>
        </p:txBody>
      </p:sp>
      <p:pic>
        <p:nvPicPr>
          <p:cNvPr id="4" name="Picture 3"/>
          <p:cNvPicPr>
            <a:picLocks noChangeAspect="1"/>
          </p:cNvPicPr>
          <p:nvPr/>
        </p:nvPicPr>
        <p:blipFill>
          <a:blip r:embed="rId3"/>
          <a:stretch>
            <a:fillRect/>
          </a:stretch>
        </p:blipFill>
        <p:spPr>
          <a:xfrm>
            <a:off x="810000" y="600075"/>
            <a:ext cx="7799364" cy="1326696"/>
          </a:xfrm>
          <a:prstGeom prst="rect">
            <a:avLst/>
          </a:prstGeom>
        </p:spPr>
      </p:pic>
      <p:pic>
        <p:nvPicPr>
          <p:cNvPr id="5" name="Picture 4"/>
          <p:cNvPicPr>
            <a:picLocks noChangeAspect="1"/>
          </p:cNvPicPr>
          <p:nvPr/>
        </p:nvPicPr>
        <p:blipFill>
          <a:blip r:embed="rId4"/>
          <a:stretch>
            <a:fillRect/>
          </a:stretch>
        </p:blipFill>
        <p:spPr>
          <a:xfrm>
            <a:off x="3675361" y="2090391"/>
            <a:ext cx="7696057" cy="1364116"/>
          </a:xfrm>
          <a:prstGeom prst="rect">
            <a:avLst/>
          </a:prstGeom>
        </p:spPr>
      </p:pic>
    </p:spTree>
    <p:extLst>
      <p:ext uri="{BB962C8B-B14F-4D97-AF65-F5344CB8AC3E}">
        <p14:creationId xmlns:p14="http://schemas.microsoft.com/office/powerpoint/2010/main" val="1375093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481055"/>
            <a:ext cx="10571998" cy="970450"/>
          </a:xfrm>
        </p:spPr>
        <p:txBody>
          <a:bodyPr/>
          <a:lstStyle/>
          <a:p>
            <a:r>
              <a:rPr lang="en-US" dirty="0" smtClean="0"/>
              <a:t>Inside Energy.gov</a:t>
            </a:r>
            <a:r>
              <a:rPr lang="mr-IN" dirty="0" smtClean="0"/>
              <a:t>–</a:t>
            </a:r>
            <a:r>
              <a:rPr lang="en-US" dirty="0" smtClean="0"/>
              <a:t> </a:t>
            </a:r>
            <a:r>
              <a:rPr lang="en-US" dirty="0"/>
              <a:t>Overview</a:t>
            </a:r>
          </a:p>
        </p:txBody>
      </p:sp>
      <p:sp>
        <p:nvSpPr>
          <p:cNvPr id="3" name="Content Placeholder 2"/>
          <p:cNvSpPr>
            <a:spLocks noGrp="1"/>
          </p:cNvSpPr>
          <p:nvPr>
            <p:ph idx="1"/>
          </p:nvPr>
        </p:nvSpPr>
        <p:spPr>
          <a:xfrm>
            <a:off x="818712" y="2082640"/>
            <a:ext cx="10554574" cy="3636512"/>
          </a:xfrm>
        </p:spPr>
        <p:txBody>
          <a:bodyPr>
            <a:normAutofit/>
          </a:bodyPr>
          <a:lstStyle/>
          <a:p>
            <a:r>
              <a:rPr lang="en-US" sz="2400" dirty="0" smtClean="0"/>
              <a:t>Home</a:t>
            </a:r>
          </a:p>
          <a:p>
            <a:r>
              <a:rPr lang="en-US" sz="2400" dirty="0" smtClean="0"/>
              <a:t>Help</a:t>
            </a:r>
          </a:p>
          <a:p>
            <a:r>
              <a:rPr lang="en-US" sz="2400" dirty="0" smtClean="0"/>
              <a:t>Office Content</a:t>
            </a:r>
          </a:p>
          <a:p>
            <a:r>
              <a:rPr lang="en-US" sz="2400" dirty="0" smtClean="0"/>
              <a:t>Media Browser</a:t>
            </a:r>
            <a:endParaRPr lang="en-US" sz="2400" dirty="0"/>
          </a:p>
        </p:txBody>
      </p:sp>
    </p:spTree>
    <p:extLst>
      <p:ext uri="{BB962C8B-B14F-4D97-AF65-F5344CB8AC3E}">
        <p14:creationId xmlns:p14="http://schemas.microsoft.com/office/powerpoint/2010/main" val="1807958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Content &amp; Content </a:t>
            </a:r>
            <a:r>
              <a:rPr lang="en-US" dirty="0"/>
              <a:t>Types</a:t>
            </a:r>
          </a:p>
        </p:txBody>
      </p:sp>
      <p:sp>
        <p:nvSpPr>
          <p:cNvPr id="3" name="Text Placeholder 2"/>
          <p:cNvSpPr>
            <a:spLocks noGrp="1"/>
          </p:cNvSpPr>
          <p:nvPr>
            <p:ph type="body" idx="1"/>
          </p:nvPr>
        </p:nvSpPr>
        <p:spPr/>
        <p:txBody>
          <a:bodyPr/>
          <a:lstStyle/>
          <a:p>
            <a:r>
              <a:rPr lang="en-US" dirty="0"/>
              <a:t>Each Content Type has a specific purpose</a:t>
            </a:r>
          </a:p>
        </p:txBody>
      </p:sp>
      <p:pic>
        <p:nvPicPr>
          <p:cNvPr id="1028" name="Picture 4" descr="Image result for shape toys"/>
          <p:cNvPicPr>
            <a:picLocks noChangeAspect="1" noChangeArrowheads="1"/>
          </p:cNvPicPr>
          <p:nvPr/>
        </p:nvPicPr>
        <p:blipFill rotWithShape="1">
          <a:blip r:embed="rId3">
            <a:extLst>
              <a:ext uri="{28A0092B-C50C-407E-A947-70E740481C1C}">
                <a14:useLocalDpi xmlns:a14="http://schemas.microsoft.com/office/drawing/2010/main" val="0"/>
              </a:ext>
            </a:extLst>
          </a:blip>
          <a:srcRect l="5766" t="16547" r="1533" b="11350"/>
          <a:stretch/>
        </p:blipFill>
        <p:spPr bwMode="auto">
          <a:xfrm>
            <a:off x="810000" y="339634"/>
            <a:ext cx="41148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972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Types - Overview</a:t>
            </a:r>
          </a:p>
        </p:txBody>
      </p:sp>
      <p:sp>
        <p:nvSpPr>
          <p:cNvPr id="3" name="Content Placeholder 2"/>
          <p:cNvSpPr>
            <a:spLocks noGrp="1"/>
          </p:cNvSpPr>
          <p:nvPr>
            <p:ph sz="half" idx="1"/>
          </p:nvPr>
        </p:nvSpPr>
        <p:spPr>
          <a:xfrm>
            <a:off x="524656" y="2263516"/>
            <a:ext cx="5336498" cy="4116502"/>
          </a:xfrm>
        </p:spPr>
        <p:txBody>
          <a:bodyPr>
            <a:normAutofit/>
          </a:bodyPr>
          <a:lstStyle/>
          <a:p>
            <a:pPr marL="0" indent="0">
              <a:buNone/>
            </a:pPr>
            <a:r>
              <a:rPr lang="en-US" sz="4000" b="1" dirty="0">
                <a:ln w="0"/>
                <a:solidFill>
                  <a:schemeClr val="accent1"/>
                </a:solidFill>
              </a:rPr>
              <a:t>Our Focus</a:t>
            </a:r>
          </a:p>
          <a:p>
            <a:pPr lvl="1"/>
            <a:r>
              <a:rPr lang="en-US" sz="1800" dirty="0" smtClean="0"/>
              <a:t>Article</a:t>
            </a:r>
            <a:endParaRPr lang="en-US" sz="1800" dirty="0"/>
          </a:p>
          <a:p>
            <a:pPr lvl="1"/>
            <a:r>
              <a:rPr lang="en-US" sz="1800" dirty="0" smtClean="0"/>
              <a:t>Download</a:t>
            </a:r>
            <a:endParaRPr lang="en-US" sz="1800" dirty="0"/>
          </a:p>
          <a:p>
            <a:pPr lvl="1"/>
            <a:r>
              <a:rPr lang="en-US" sz="1800" dirty="0" smtClean="0"/>
              <a:t>External Resource</a:t>
            </a:r>
          </a:p>
          <a:p>
            <a:pPr lvl="1"/>
            <a:r>
              <a:rPr lang="en-US" sz="1800" dirty="0" smtClean="0"/>
              <a:t>Listing</a:t>
            </a:r>
          </a:p>
          <a:p>
            <a:pPr lvl="1"/>
            <a:r>
              <a:rPr lang="en-US" sz="1800" dirty="0"/>
              <a:t>Page</a:t>
            </a:r>
            <a:endParaRPr lang="en-US" sz="1800" dirty="0"/>
          </a:p>
        </p:txBody>
      </p:sp>
      <p:sp>
        <p:nvSpPr>
          <p:cNvPr id="4" name="Content Placeholder 3"/>
          <p:cNvSpPr>
            <a:spLocks noGrp="1"/>
          </p:cNvSpPr>
          <p:nvPr>
            <p:ph sz="half" idx="2"/>
          </p:nvPr>
        </p:nvSpPr>
        <p:spPr>
          <a:xfrm>
            <a:off x="7257509" y="2548327"/>
            <a:ext cx="4554739" cy="3831689"/>
          </a:xfrm>
        </p:spPr>
        <p:txBody>
          <a:bodyPr>
            <a:normAutofit/>
          </a:bodyPr>
          <a:lstStyle/>
          <a:p>
            <a:r>
              <a:rPr lang="en-US" sz="1600" dirty="0" smtClean="0"/>
              <a:t>Homepage</a:t>
            </a:r>
            <a:endParaRPr lang="en-US" sz="1600" dirty="0"/>
          </a:p>
          <a:p>
            <a:r>
              <a:rPr lang="en-US" sz="1600" dirty="0" smtClean="0"/>
              <a:t>Contributor</a:t>
            </a:r>
            <a:endParaRPr lang="en-US" sz="1600" dirty="0"/>
          </a:p>
          <a:p>
            <a:r>
              <a:rPr lang="en-US" sz="1600" dirty="0"/>
              <a:t>Event</a:t>
            </a:r>
          </a:p>
          <a:p>
            <a:r>
              <a:rPr lang="en-US" sz="1600" dirty="0"/>
              <a:t>Photo Gallery</a:t>
            </a:r>
          </a:p>
          <a:p>
            <a:r>
              <a:rPr lang="en-US" sz="1600" dirty="0"/>
              <a:t>Pivot Table</a:t>
            </a:r>
          </a:p>
          <a:p>
            <a:r>
              <a:rPr lang="en-US" sz="1600" dirty="0"/>
              <a:t>Video</a:t>
            </a:r>
          </a:p>
          <a:p>
            <a:r>
              <a:rPr lang="en-US" sz="1600" dirty="0"/>
              <a:t>Timeline</a:t>
            </a:r>
          </a:p>
        </p:txBody>
      </p:sp>
      <p:cxnSp>
        <p:nvCxnSpPr>
          <p:cNvPr id="14" name="Straight Connector 13">
            <a:extLst>
              <a:ext uri="{FF2B5EF4-FFF2-40B4-BE49-F238E27FC236}">
                <a16:creationId xmlns:a16="http://schemas.microsoft.com/office/drawing/2014/main" xmlns="" id="{E8E22AD8-5709-FD4B-91C9-6560E569C9F7}"/>
              </a:ext>
            </a:extLst>
          </p:cNvPr>
          <p:cNvCxnSpPr/>
          <p:nvPr/>
        </p:nvCxnSpPr>
        <p:spPr>
          <a:xfrm>
            <a:off x="6095999" y="2792775"/>
            <a:ext cx="0" cy="3587243"/>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Image result for shape toys"/>
          <p:cNvPicPr>
            <a:picLocks noChangeAspect="1" noChangeArrowheads="1"/>
          </p:cNvPicPr>
          <p:nvPr/>
        </p:nvPicPr>
        <p:blipFill rotWithShape="1">
          <a:blip r:embed="rId3">
            <a:extLst>
              <a:ext uri="{28A0092B-C50C-407E-A947-70E740481C1C}">
                <a14:useLocalDpi xmlns:a14="http://schemas.microsoft.com/office/drawing/2010/main" val="0"/>
              </a:ext>
            </a:extLst>
          </a:blip>
          <a:srcRect l="5766" t="16547" r="1533" b="11350"/>
          <a:stretch/>
        </p:blipFill>
        <p:spPr bwMode="auto">
          <a:xfrm>
            <a:off x="9996615" y="141926"/>
            <a:ext cx="1966137" cy="152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81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Types - </a:t>
            </a:r>
            <a:r>
              <a:rPr lang="en-US" dirty="0" smtClean="0"/>
              <a:t>Review</a:t>
            </a:r>
            <a:endParaRPr lang="en-US" dirty="0"/>
          </a:p>
        </p:txBody>
      </p:sp>
      <p:sp>
        <p:nvSpPr>
          <p:cNvPr id="3" name="Content Placeholder 2"/>
          <p:cNvSpPr>
            <a:spLocks noGrp="1"/>
          </p:cNvSpPr>
          <p:nvPr>
            <p:ph sz="half" idx="1"/>
          </p:nvPr>
        </p:nvSpPr>
        <p:spPr>
          <a:xfrm>
            <a:off x="524656" y="2263516"/>
            <a:ext cx="5336498" cy="4116502"/>
          </a:xfrm>
        </p:spPr>
        <p:txBody>
          <a:bodyPr>
            <a:normAutofit/>
          </a:bodyPr>
          <a:lstStyle/>
          <a:p>
            <a:pPr lvl="1"/>
            <a:r>
              <a:rPr lang="en-US" sz="1800" dirty="0" smtClean="0"/>
              <a:t>Page</a:t>
            </a:r>
          </a:p>
          <a:p>
            <a:pPr lvl="1"/>
            <a:r>
              <a:rPr lang="en-US" sz="1800" dirty="0" smtClean="0"/>
              <a:t>Article</a:t>
            </a:r>
            <a:endParaRPr lang="en-US" sz="1800" dirty="0"/>
          </a:p>
          <a:p>
            <a:pPr lvl="1"/>
            <a:r>
              <a:rPr lang="en-US" sz="1800" dirty="0" smtClean="0"/>
              <a:t>Download </a:t>
            </a:r>
            <a:r>
              <a:rPr lang="en-US" sz="1800" dirty="0"/>
              <a:t>Page</a:t>
            </a:r>
          </a:p>
          <a:p>
            <a:pPr lvl="1"/>
            <a:r>
              <a:rPr lang="en-US" sz="1800" dirty="0" smtClean="0"/>
              <a:t>External Resource</a:t>
            </a:r>
          </a:p>
          <a:p>
            <a:pPr lvl="1"/>
            <a:r>
              <a:rPr lang="en-US" sz="1800" dirty="0"/>
              <a:t>Listing</a:t>
            </a:r>
          </a:p>
        </p:txBody>
      </p:sp>
      <p:sp>
        <p:nvSpPr>
          <p:cNvPr id="4" name="Content Placeholder 3"/>
          <p:cNvSpPr>
            <a:spLocks noGrp="1"/>
          </p:cNvSpPr>
          <p:nvPr>
            <p:ph sz="half" idx="2"/>
          </p:nvPr>
        </p:nvSpPr>
        <p:spPr>
          <a:xfrm>
            <a:off x="7257509" y="2548327"/>
            <a:ext cx="4554739" cy="3831689"/>
          </a:xfrm>
        </p:spPr>
        <p:txBody>
          <a:bodyPr>
            <a:normAutofit/>
          </a:bodyPr>
          <a:lstStyle/>
          <a:p>
            <a:r>
              <a:rPr lang="en-US" sz="1600" dirty="0" smtClean="0"/>
              <a:t>Homepage</a:t>
            </a:r>
            <a:endParaRPr lang="en-US" sz="1600" dirty="0"/>
          </a:p>
          <a:p>
            <a:r>
              <a:rPr lang="en-US" sz="1600" dirty="0" smtClean="0"/>
              <a:t>Contributor</a:t>
            </a:r>
            <a:endParaRPr lang="en-US" sz="1600" dirty="0"/>
          </a:p>
          <a:p>
            <a:r>
              <a:rPr lang="en-US" sz="1600" dirty="0"/>
              <a:t>Event</a:t>
            </a:r>
          </a:p>
          <a:p>
            <a:r>
              <a:rPr lang="en-US" sz="1600" dirty="0"/>
              <a:t>Photo Gallery</a:t>
            </a:r>
          </a:p>
          <a:p>
            <a:r>
              <a:rPr lang="en-US" sz="1600" dirty="0"/>
              <a:t>Pivot Table</a:t>
            </a:r>
          </a:p>
          <a:p>
            <a:r>
              <a:rPr lang="en-US" sz="1600" dirty="0"/>
              <a:t>Video</a:t>
            </a:r>
          </a:p>
          <a:p>
            <a:r>
              <a:rPr lang="en-US" sz="1600" dirty="0"/>
              <a:t>Timeline</a:t>
            </a:r>
          </a:p>
        </p:txBody>
      </p:sp>
      <p:cxnSp>
        <p:nvCxnSpPr>
          <p:cNvPr id="14" name="Straight Connector 13">
            <a:extLst>
              <a:ext uri="{FF2B5EF4-FFF2-40B4-BE49-F238E27FC236}">
                <a16:creationId xmlns:a16="http://schemas.microsoft.com/office/drawing/2014/main" xmlns="" id="{E8E22AD8-5709-FD4B-91C9-6560E569C9F7}"/>
              </a:ext>
            </a:extLst>
          </p:cNvPr>
          <p:cNvCxnSpPr/>
          <p:nvPr/>
        </p:nvCxnSpPr>
        <p:spPr>
          <a:xfrm>
            <a:off x="6095999" y="2792775"/>
            <a:ext cx="0" cy="3587243"/>
          </a:xfrm>
          <a:prstGeom prst="line">
            <a:avLst/>
          </a:prstGeom>
        </p:spPr>
        <p:style>
          <a:lnRef idx="1">
            <a:schemeClr val="accent1"/>
          </a:lnRef>
          <a:fillRef idx="0">
            <a:schemeClr val="accent1"/>
          </a:fillRef>
          <a:effectRef idx="0">
            <a:schemeClr val="accent1"/>
          </a:effectRef>
          <a:fontRef idx="minor">
            <a:schemeClr val="tx1"/>
          </a:fontRef>
        </p:style>
      </p:cxnSp>
      <p:sp>
        <p:nvSpPr>
          <p:cNvPr id="5" name="Explosion 2 4"/>
          <p:cNvSpPr/>
          <p:nvPr/>
        </p:nvSpPr>
        <p:spPr>
          <a:xfrm>
            <a:off x="699247" y="0"/>
            <a:ext cx="10920709" cy="658905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chemeClr val="accent3"/>
                </a:solidFill>
                <a:latin typeface="Showcard Gothic" panose="04020904020102020604" pitchFamily="82" charset="0"/>
              </a:rPr>
              <a:t>POP</a:t>
            </a:r>
          </a:p>
          <a:p>
            <a:pPr algn="ctr"/>
            <a:r>
              <a:rPr lang="en-US" sz="9600" dirty="0" smtClean="0">
                <a:solidFill>
                  <a:schemeClr val="accent3"/>
                </a:solidFill>
                <a:latin typeface="Showcard Gothic" panose="04020904020102020604" pitchFamily="82" charset="0"/>
              </a:rPr>
              <a:t>QUIZ</a:t>
            </a:r>
            <a:endParaRPr lang="en-US" sz="9600" dirty="0">
              <a:solidFill>
                <a:schemeClr val="accent3"/>
              </a:solidFill>
              <a:latin typeface="Showcard Gothic" panose="04020904020102020604" pitchFamily="82" charset="0"/>
            </a:endParaRPr>
          </a:p>
        </p:txBody>
      </p:sp>
    </p:spTree>
    <p:extLst>
      <p:ext uri="{BB962C8B-B14F-4D97-AF65-F5344CB8AC3E}">
        <p14:creationId xmlns:p14="http://schemas.microsoft.com/office/powerpoint/2010/main" val="220687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6" presetClass="emph" presetSubtype="0" fill="hold" grpId="2" nodeType="afterEffect">
                                  <p:stCondLst>
                                    <p:cond delay="0"/>
                                  </p:stCondLst>
                                  <p:childTnLst>
                                    <p:animScale>
                                      <p:cBhvr>
                                        <p:cTn id="13" dur="2000" fill="hold"/>
                                        <p:tgtEl>
                                          <p:spTgt spid="5"/>
                                        </p:tgtEl>
                                      </p:cBhvr>
                                      <p:by x="25000" y="25000"/>
                                    </p:animScale>
                                  </p:childTnLst>
                                </p:cTn>
                              </p:par>
                              <p:par>
                                <p:cTn id="14" presetID="42" presetClass="path" presetSubtype="0" accel="50000" decel="50000" fill="hold" grpId="3" nodeType="withEffect">
                                  <p:stCondLst>
                                    <p:cond delay="0"/>
                                  </p:stCondLst>
                                  <p:childTnLst>
                                    <p:animMotion origin="layout" path="M 1.66667E-6 -4.07407E-6 L 0.34258 -0.35648 " pathEditMode="relative" rAng="0" ptsTypes="AA">
                                      <p:cBhvr>
                                        <p:cTn id="15" dur="2000" fill="hold"/>
                                        <p:tgtEl>
                                          <p:spTgt spid="5"/>
                                        </p:tgtEl>
                                        <p:attrNameLst>
                                          <p:attrName>ppt_x</p:attrName>
                                          <p:attrName>ppt_y</p:attrName>
                                        </p:attrNameLst>
                                      </p:cBhvr>
                                      <p:rCtr x="17122" y="-17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2" animBg="1"/>
      <p:bldP spid="5" grpId="3"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DOE Colors">
      <a:dk1>
        <a:sysClr val="windowText" lastClr="000000"/>
      </a:dk1>
      <a:lt1>
        <a:sysClr val="window" lastClr="FFFFFF"/>
      </a:lt1>
      <a:dk2>
        <a:srgbClr val="151515"/>
      </a:dk2>
      <a:lt2>
        <a:srgbClr val="636363"/>
      </a:lt2>
      <a:accent1>
        <a:srgbClr val="7CC110"/>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10418</TotalTime>
  <Words>2243</Words>
  <Application>Microsoft Office PowerPoint</Application>
  <PresentationFormat>Widescreen</PresentationFormat>
  <Paragraphs>371</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Body</vt:lpstr>
      <vt:lpstr>Calibri</vt:lpstr>
      <vt:lpstr>Century Gothic</vt:lpstr>
      <vt:lpstr>Mangal</vt:lpstr>
      <vt:lpstr>Showcard Gothic</vt:lpstr>
      <vt:lpstr>Wingdings</vt:lpstr>
      <vt:lpstr>Wingdings 2</vt:lpstr>
      <vt:lpstr>Quotable</vt:lpstr>
      <vt:lpstr>Energy.gov Content Management System (CMS) Training</vt:lpstr>
      <vt:lpstr>Agenda</vt:lpstr>
      <vt:lpstr>CMS Basics</vt:lpstr>
      <vt:lpstr>Site Evolution</vt:lpstr>
      <vt:lpstr>Login and User Account</vt:lpstr>
      <vt:lpstr>Inside Energy.gov– Overview</vt:lpstr>
      <vt:lpstr>Adding Content &amp; Content Types</vt:lpstr>
      <vt:lpstr>Content Types - Overview</vt:lpstr>
      <vt:lpstr>Content Types - Review</vt:lpstr>
      <vt:lpstr>Editing Content Basics</vt:lpstr>
      <vt:lpstr>Editing Content: Taxonomy and Listings </vt:lpstr>
      <vt:lpstr>Paragraphs</vt:lpstr>
      <vt:lpstr>Paragraph Types - Overview</vt:lpstr>
      <vt:lpstr>Paragraph Types - Review</vt:lpstr>
      <vt:lpstr>Restaging Content</vt:lpstr>
      <vt:lpstr>The Workflow</vt:lpstr>
      <vt:lpstr>Resources</vt:lpstr>
      <vt:lpstr>Contact Us for CMS Support?</vt:lpstr>
      <vt:lpstr>Follow Up           to Include:</vt:lpstr>
      <vt:lpstr>Questions?</vt:lpstr>
      <vt:lpstr>Practice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Posting Content in the New Energy.gov Design</dc:title>
  <dc:creator>Microsoft Office User</dc:creator>
  <cp:lastModifiedBy>Grau, Ryon (CONTR)</cp:lastModifiedBy>
  <cp:revision>252</cp:revision>
  <cp:lastPrinted>2019-04-29T16:17:36Z</cp:lastPrinted>
  <dcterms:created xsi:type="dcterms:W3CDTF">2017-05-09T15:48:41Z</dcterms:created>
  <dcterms:modified xsi:type="dcterms:W3CDTF">2019-07-10T19:35:59Z</dcterms:modified>
</cp:coreProperties>
</file>