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 id="2147483690" r:id="rId7"/>
    <p:sldMasterId id="2147483697" r:id="rId8"/>
  </p:sldMasterIdLst>
  <p:notesMasterIdLst>
    <p:notesMasterId r:id="rId19"/>
  </p:notesMasterIdLst>
  <p:handoutMasterIdLst>
    <p:handoutMasterId r:id="rId20"/>
  </p:handoutMasterIdLst>
  <p:sldIdLst>
    <p:sldId id="256" r:id="rId9"/>
    <p:sldId id="257" r:id="rId10"/>
    <p:sldId id="286" r:id="rId11"/>
    <p:sldId id="291" r:id="rId12"/>
    <p:sldId id="305" r:id="rId13"/>
    <p:sldId id="284" r:id="rId14"/>
    <p:sldId id="304" r:id="rId15"/>
    <p:sldId id="306" r:id="rId16"/>
    <p:sldId id="28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6"/>
    <a:srgbClr val="001C3E"/>
    <a:srgbClr val="134A86"/>
    <a:srgbClr val="58B947"/>
    <a:srgbClr val="1960AF"/>
    <a:srgbClr val="156737"/>
    <a:srgbClr val="F4EC4E"/>
    <a:srgbClr val="C3C8C8"/>
    <a:srgbClr val="216924"/>
    <a:srgbClr val="0075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Zamora-duran" userId="686e2308-977c-4372-8488-19f8f771b94b" providerId="ADAL" clId="{DDCFC80F-EB4A-42EF-8236-3AE22B411432}"/>
    <pc:docChg chg="delSld">
      <pc:chgData name="Angelica Zamora-duran" userId="686e2308-977c-4372-8488-19f8f771b94b" providerId="ADAL" clId="{DDCFC80F-EB4A-42EF-8236-3AE22B411432}" dt="2024-05-02T17:30:14.941" v="1" actId="2696"/>
      <pc:docMkLst>
        <pc:docMk/>
      </pc:docMkLst>
      <pc:sldChg chg="del">
        <pc:chgData name="Angelica Zamora-duran" userId="686e2308-977c-4372-8488-19f8f771b94b" providerId="ADAL" clId="{DDCFC80F-EB4A-42EF-8236-3AE22B411432}" dt="2024-05-02T17:30:14.941" v="1" actId="2696"/>
        <pc:sldMkLst>
          <pc:docMk/>
          <pc:sldMk cId="3508236081" sldId="301"/>
        </pc:sldMkLst>
      </pc:sldChg>
      <pc:sldChg chg="del">
        <pc:chgData name="Angelica Zamora-duran" userId="686e2308-977c-4372-8488-19f8f771b94b" providerId="ADAL" clId="{DDCFC80F-EB4A-42EF-8236-3AE22B411432}" dt="2024-05-02T17:30:12.692" v="0" actId="2696"/>
        <pc:sldMkLst>
          <pc:docMk/>
          <pc:sldMk cId="1480818387"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70A21C-4ED5-EFBB-74A8-674AD0BD66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8FDF50-0D69-C1CC-E015-367B352F6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13367-F9B3-4397-B967-B78750EB7AFF}" type="datetimeFigureOut">
              <a:rPr lang="en-US" smtClean="0"/>
              <a:t>5/2/2024</a:t>
            </a:fld>
            <a:endParaRPr lang="en-US"/>
          </a:p>
        </p:txBody>
      </p:sp>
      <p:sp>
        <p:nvSpPr>
          <p:cNvPr id="4" name="Footer Placeholder 3">
            <a:extLst>
              <a:ext uri="{FF2B5EF4-FFF2-40B4-BE49-F238E27FC236}">
                <a16:creationId xmlns:a16="http://schemas.microsoft.com/office/drawing/2014/main" id="{062C4DDB-76AF-793B-B39E-D35A98747B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E286A-4F0E-FCA3-D810-0F446C8A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4935-06AA-4134-8CAB-9DEB9F4D5634}" type="slidenum">
              <a:rPr lang="en-US" smtClean="0"/>
              <a:t>‹#›</a:t>
            </a:fld>
            <a:endParaRPr lang="en-US"/>
          </a:p>
        </p:txBody>
      </p:sp>
    </p:spTree>
    <p:extLst>
      <p:ext uri="{BB962C8B-B14F-4D97-AF65-F5344CB8AC3E}">
        <p14:creationId xmlns:p14="http://schemas.microsoft.com/office/powerpoint/2010/main" val="16536181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75B69-808E-4F0D-9A62-2F444C346138}"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21F0D-7777-422C-A84A-0E09290A93D9}" type="slidenum">
              <a:rPr lang="en-US" smtClean="0"/>
              <a:t>‹#›</a:t>
            </a:fld>
            <a:endParaRPr lang="en-US"/>
          </a:p>
        </p:txBody>
      </p:sp>
    </p:spTree>
    <p:extLst>
      <p:ext uri="{BB962C8B-B14F-4D97-AF65-F5344CB8AC3E}">
        <p14:creationId xmlns:p14="http://schemas.microsoft.com/office/powerpoint/2010/main" val="32021426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3</a:t>
            </a:fld>
            <a:endParaRPr lang="en-US"/>
          </a:p>
        </p:txBody>
      </p:sp>
    </p:spTree>
    <p:extLst>
      <p:ext uri="{BB962C8B-B14F-4D97-AF65-F5344CB8AC3E}">
        <p14:creationId xmlns:p14="http://schemas.microsoft.com/office/powerpoint/2010/main" val="82548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9</a:t>
            </a:fld>
            <a:endParaRPr lang="en-US"/>
          </a:p>
        </p:txBody>
      </p:sp>
    </p:spTree>
    <p:extLst>
      <p:ext uri="{BB962C8B-B14F-4D97-AF65-F5344CB8AC3E}">
        <p14:creationId xmlns:p14="http://schemas.microsoft.com/office/powerpoint/2010/main" val="377727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CF75E-C854-9B27-3440-A4DF40EB1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 y="2451"/>
            <a:ext cx="12190992" cy="6857433"/>
          </a:xfrm>
          <a:prstGeom prst="rect">
            <a:avLst/>
          </a:prstGeom>
        </p:spPr>
      </p:pic>
      <p:sp>
        <p:nvSpPr>
          <p:cNvPr id="2" name="Title 1">
            <a:extLst>
              <a:ext uri="{FF2B5EF4-FFF2-40B4-BE49-F238E27FC236}">
                <a16:creationId xmlns:a16="http://schemas.microsoft.com/office/drawing/2014/main" id="{BD21E76C-D28A-40DD-B495-3968FDF3F17B}"/>
              </a:ext>
            </a:extLst>
          </p:cNvPr>
          <p:cNvSpPr>
            <a:spLocks noGrp="1"/>
          </p:cNvSpPr>
          <p:nvPr>
            <p:ph type="ctrTitle" hasCustomPrompt="1"/>
          </p:nvPr>
        </p:nvSpPr>
        <p:spPr>
          <a:xfrm>
            <a:off x="594662" y="1688437"/>
            <a:ext cx="5709155" cy="862642"/>
          </a:xfrm>
        </p:spPr>
        <p:txBody>
          <a:bodyPr anchor="b">
            <a:normAutofit/>
          </a:bodyPr>
          <a:lstStyle>
            <a:lvl1pPr algn="l">
              <a:spcAft>
                <a:spcPts val="1200"/>
              </a:spcAft>
              <a:defRPr sz="3600" b="1">
                <a:solidFill>
                  <a:srgbClr val="002E66"/>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a:t>Title of Presentation</a:t>
            </a:r>
          </a:p>
        </p:txBody>
      </p:sp>
      <p:sp>
        <p:nvSpPr>
          <p:cNvPr id="13" name="Text Placeholder 12">
            <a:extLst>
              <a:ext uri="{FF2B5EF4-FFF2-40B4-BE49-F238E27FC236}">
                <a16:creationId xmlns:a16="http://schemas.microsoft.com/office/drawing/2014/main" id="{E6392972-7909-4E6A-B9D7-89B9234D0EF2}"/>
              </a:ext>
            </a:extLst>
          </p:cNvPr>
          <p:cNvSpPr>
            <a:spLocks noGrp="1"/>
          </p:cNvSpPr>
          <p:nvPr>
            <p:ph type="body" sz="quarter" idx="13" hasCustomPrompt="1"/>
          </p:nvPr>
        </p:nvSpPr>
        <p:spPr>
          <a:xfrm>
            <a:off x="594662" y="3124433"/>
            <a:ext cx="5608637" cy="647011"/>
          </a:xfrm>
        </p:spPr>
        <p:txBody>
          <a:bodyPr>
            <a:normAutofit/>
          </a:bodyPr>
          <a:lstStyle>
            <a:lvl1pPr marL="0" indent="0" algn="l">
              <a:buNone/>
              <a:defRPr sz="2800">
                <a:solidFill>
                  <a:srgbClr val="002E66"/>
                </a:solidFill>
                <a:latin typeface="Segoe UI Light" panose="020B0502040204020203" pitchFamily="34" charset="0"/>
                <a:ea typeface="Verdana" panose="020B0604030504040204" pitchFamily="34" charset="0"/>
                <a:cs typeface="Segoe UI Light" panose="020B0502040204020203" pitchFamily="34" charset="0"/>
              </a:defRPr>
            </a:lvl1pPr>
          </a:lstStyle>
          <a:p>
            <a:pPr lvl="0"/>
            <a:r>
              <a:rPr lang="en-US"/>
              <a:t>Presenter | Position</a:t>
            </a:r>
          </a:p>
        </p:txBody>
      </p:sp>
      <p:sp>
        <p:nvSpPr>
          <p:cNvPr id="15" name="Text Placeholder 14">
            <a:extLst>
              <a:ext uri="{FF2B5EF4-FFF2-40B4-BE49-F238E27FC236}">
                <a16:creationId xmlns:a16="http://schemas.microsoft.com/office/drawing/2014/main" id="{6600D2D1-7852-494E-AED0-A305192A83DC}"/>
              </a:ext>
            </a:extLst>
          </p:cNvPr>
          <p:cNvSpPr>
            <a:spLocks noGrp="1"/>
          </p:cNvSpPr>
          <p:nvPr>
            <p:ph type="body" sz="quarter" idx="14" hasCustomPrompt="1"/>
          </p:nvPr>
        </p:nvSpPr>
        <p:spPr>
          <a:xfrm>
            <a:off x="594662" y="5336768"/>
            <a:ext cx="1712296" cy="593743"/>
          </a:xfrm>
        </p:spPr>
        <p:txBody>
          <a:bodyPr>
            <a:normAutofit/>
          </a:bodyPr>
          <a:lstStyle>
            <a:lvl1pPr marL="0" indent="0" algn="l">
              <a:buNone/>
              <a:defRPr sz="2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36ED2AA5-7F2F-B7E8-2156-AC37B2E30A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0862" y="714229"/>
            <a:ext cx="2596213" cy="405393"/>
          </a:xfrm>
          <a:prstGeom prst="rect">
            <a:avLst/>
          </a:prstGeom>
        </p:spPr>
      </p:pic>
    </p:spTree>
    <p:extLst>
      <p:ext uri="{BB962C8B-B14F-4D97-AF65-F5344CB8AC3E}">
        <p14:creationId xmlns:p14="http://schemas.microsoft.com/office/powerpoint/2010/main" val="69886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
        <p:nvSpPr>
          <p:cNvPr id="4" name="Footer Placeholder 7">
            <a:extLst>
              <a:ext uri="{FF2B5EF4-FFF2-40B4-BE49-F238E27FC236}">
                <a16:creationId xmlns:a16="http://schemas.microsoft.com/office/drawing/2014/main" id="{857CA9BE-6F52-F1E0-64F6-FFFFEECA2463}"/>
              </a:ext>
            </a:extLst>
          </p:cNvPr>
          <p:cNvSpPr txBox="1">
            <a:spLocks/>
          </p:cNvSpPr>
          <p:nvPr userDrawn="1"/>
        </p:nvSpPr>
        <p:spPr>
          <a:xfrm>
            <a:off x="4038600" y="6264571"/>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chemeClr val="bg1"/>
                </a:solidFill>
                <a:latin typeface="Verdana" panose="020B0604030504040204" pitchFamily="34" charset="0"/>
                <a:ea typeface="Verdana" panose="020B0604030504040204" pitchFamily="34" charset="0"/>
                <a:cs typeface="Arial" panose="020B0604020202020204" pitchFamily="34" charset="0"/>
              </a:rPr>
              <a:t>energy.gov/policy</a:t>
            </a:r>
          </a:p>
        </p:txBody>
      </p:sp>
      <p:sp>
        <p:nvSpPr>
          <p:cNvPr id="5" name="TextBox 4">
            <a:extLst>
              <a:ext uri="{FF2B5EF4-FFF2-40B4-BE49-F238E27FC236}">
                <a16:creationId xmlns:a16="http://schemas.microsoft.com/office/drawing/2014/main" id="{2CBE2348-4C87-1EB8-5583-F1C84E0F26E8}"/>
              </a:ext>
            </a:extLst>
          </p:cNvPr>
          <p:cNvSpPr txBox="1"/>
          <p:nvPr userDrawn="1"/>
        </p:nvSpPr>
        <p:spPr>
          <a:xfrm>
            <a:off x="742950" y="196276"/>
            <a:ext cx="3448050" cy="246221"/>
          </a:xfrm>
          <a:prstGeom prst="rect">
            <a:avLst/>
          </a:prstGeom>
          <a:noFill/>
        </p:spPr>
        <p:txBody>
          <a:bodyPr wrap="square" rtlCol="0">
            <a:spAutoFit/>
          </a:bodyPr>
          <a:lstStyle/>
          <a:p>
            <a:r>
              <a:rPr lang="en-US" sz="1000" b="1" cap="all" spc="50" baseline="0">
                <a:solidFill>
                  <a:schemeClr val="bg1"/>
                </a:solidFill>
                <a:latin typeface="Verdana" panose="020B0604030504040204" pitchFamily="34" charset="0"/>
                <a:ea typeface="Verdana" panose="020B0604030504040204" pitchFamily="34" charset="0"/>
                <a:cs typeface="Segoe UI Light" panose="020B0502040204020203" pitchFamily="34" charset="0"/>
              </a:rPr>
              <a:t>Presentation Title</a:t>
            </a:r>
          </a:p>
        </p:txBody>
      </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spTree>
    <p:extLst>
      <p:ext uri="{BB962C8B-B14F-4D97-AF65-F5344CB8AC3E}">
        <p14:creationId xmlns:p14="http://schemas.microsoft.com/office/powerpoint/2010/main" val="31666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965B-1A3C-F684-A959-54C155EC25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ED2B-F326-46C6-B217-E0929DA4A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65565-EB49-4361-8D21-74242974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8441FE57-B2B5-4D2E-8638-23CE97BEBD70}"/>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D19B2DD2-B2F3-400D-B68D-38D0E2C0922C}"/>
              </a:ext>
            </a:extLst>
          </p:cNvPr>
          <p:cNvSpPr txBox="1">
            <a:spLocks/>
          </p:cNvSpPr>
          <p:nvPr userDrawn="1"/>
        </p:nvSpPr>
        <p:spPr>
          <a:xfrm>
            <a:off x="8763000" y="64336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75DD108C-DA9A-4CCF-B1B8-E2DA82E4429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2ED89F9-A6C3-451F-9811-DDCB176317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F5F140CD-7204-4416-9891-BE6D161AB948}"/>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5D488CAB-158B-42DD-A28A-CED42865501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50834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08C-BA3D-42CC-A245-252C57C5E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08E85-913B-42D0-9315-B96B9F579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3E80C-619C-45CD-9540-A6EDAAD7FE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28B28F9-088C-4705-BED2-2F8783E18621}"/>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2" name="TextBox 11">
            <a:extLst>
              <a:ext uri="{FF2B5EF4-FFF2-40B4-BE49-F238E27FC236}">
                <a16:creationId xmlns:a16="http://schemas.microsoft.com/office/drawing/2014/main" id="{E575D797-22C1-4116-BFBC-9A3A8975B254}"/>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1B57F8F-75BD-4FD8-8C2A-CEE46BF12607}"/>
              </a:ext>
            </a:extLst>
          </p:cNvPr>
          <p:cNvSpPr/>
          <p:nvPr userDrawn="1"/>
        </p:nvSpPr>
        <p:spPr>
          <a:xfrm>
            <a:off x="0" y="6311900"/>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45407E7-8AE3-4121-A9EB-A558293A7E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29359"/>
            <a:ext cx="1844615" cy="321202"/>
          </a:xfrm>
          <a:prstGeom prst="rect">
            <a:avLst/>
          </a:prstGeom>
        </p:spPr>
      </p:pic>
      <p:sp>
        <p:nvSpPr>
          <p:cNvPr id="18" name="Slide Number Placeholder 5">
            <a:extLst>
              <a:ext uri="{FF2B5EF4-FFF2-40B4-BE49-F238E27FC236}">
                <a16:creationId xmlns:a16="http://schemas.microsoft.com/office/drawing/2014/main" id="{2E6BD613-CACE-47DE-A5CC-08FAC9D8C2BE}"/>
              </a:ext>
            </a:extLst>
          </p:cNvPr>
          <p:cNvSpPr>
            <a:spLocks noGrp="1"/>
          </p:cNvSpPr>
          <p:nvPr>
            <p:ph type="sldNum" sz="quarter" idx="12"/>
          </p:nvPr>
        </p:nvSpPr>
        <p:spPr>
          <a:xfrm>
            <a:off x="8610600" y="6283325"/>
            <a:ext cx="2743200" cy="60534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8D1BA1C6-3C5C-4040-9A08-A14BFA98FE72}"/>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80031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227B-9C25-4EA9-9479-2C22337255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11DFE-1C31-4733-835E-394905142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C0E-A772-46E3-B257-F3D9A8EBB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F02CB-1EA9-477C-93D6-9CD269382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34711-E170-43C2-A8CB-DCBB3EBE9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52A3AAA7-028B-4D64-85E2-C58A1CF6BD5C}"/>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4" name="TextBox 13">
            <a:extLst>
              <a:ext uri="{FF2B5EF4-FFF2-40B4-BE49-F238E27FC236}">
                <a16:creationId xmlns:a16="http://schemas.microsoft.com/office/drawing/2014/main" id="{7FA633F2-2503-4DF3-B0EF-24FC3EFE37D8}"/>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DC4E5D0-54D8-4A69-BEE5-43027F01473F}"/>
              </a:ext>
            </a:extLst>
          </p:cNvPr>
          <p:cNvSpPr/>
          <p:nvPr userDrawn="1"/>
        </p:nvSpPr>
        <p:spPr>
          <a:xfrm>
            <a:off x="-10063" y="627349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73779AD-5BB7-4A4D-A7B5-1970C5147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137" y="6390958"/>
            <a:ext cx="1844615" cy="321202"/>
          </a:xfrm>
          <a:prstGeom prst="rect">
            <a:avLst/>
          </a:prstGeom>
        </p:spPr>
      </p:pic>
      <p:sp>
        <p:nvSpPr>
          <p:cNvPr id="20" name="Slide Number Placeholder 5">
            <a:extLst>
              <a:ext uri="{FF2B5EF4-FFF2-40B4-BE49-F238E27FC236}">
                <a16:creationId xmlns:a16="http://schemas.microsoft.com/office/drawing/2014/main" id="{2C5CC0F4-BF22-45A5-8B84-DB4878387636}"/>
              </a:ext>
            </a:extLst>
          </p:cNvPr>
          <p:cNvSpPr>
            <a:spLocks noGrp="1"/>
          </p:cNvSpPr>
          <p:nvPr>
            <p:ph type="sldNum" sz="quarter" idx="12"/>
          </p:nvPr>
        </p:nvSpPr>
        <p:spPr>
          <a:xfrm>
            <a:off x="8600537" y="6273499"/>
            <a:ext cx="2743200" cy="58450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21" name="Footer Placeholder 7">
            <a:extLst>
              <a:ext uri="{FF2B5EF4-FFF2-40B4-BE49-F238E27FC236}">
                <a16:creationId xmlns:a16="http://schemas.microsoft.com/office/drawing/2014/main" id="{B5C6DC9F-0C64-40BD-BED5-525B1B3CC14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344860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6422">
              <a:schemeClr val="bg1">
                <a:lumMod val="95000"/>
              </a:schemeClr>
            </a:gs>
            <a:gs pos="23000">
              <a:schemeClr val="bg1">
                <a:lumMod val="95000"/>
              </a:schemeClr>
            </a:gs>
            <a:gs pos="99000">
              <a:schemeClr val="bg1">
                <a:lumMod val="85000"/>
              </a:schemeClr>
            </a:gs>
          </a:gsLst>
          <a:lin ang="7800000" scaled="0"/>
        </a:gradFill>
        <a:effectLst/>
      </p:bgPr>
    </p:bg>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BD137010-F34A-75D9-4E00-4BC8391502EE}"/>
              </a:ext>
            </a:extLst>
          </p:cNvPr>
          <p:cNvSpPr/>
          <p:nvPr userDrawn="1"/>
        </p:nvSpPr>
        <p:spPr>
          <a:xfrm>
            <a:off x="-3233" y="5629613"/>
            <a:ext cx="5048245" cy="1228387"/>
          </a:xfrm>
          <a:prstGeom prst="triangle">
            <a:avLst>
              <a:gd name="adj" fmla="val 0"/>
            </a:avLst>
          </a:prstGeom>
          <a:gradFill>
            <a:gsLst>
              <a:gs pos="6422">
                <a:srgbClr val="1960AF"/>
              </a:gs>
              <a:gs pos="23000">
                <a:srgbClr val="134A86"/>
              </a:gs>
              <a:gs pos="99000">
                <a:srgbClr val="002E66"/>
              </a:gs>
            </a:gsLst>
            <a:lin ang="78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5985E-7D3E-4A7F-B57A-ED70D1E3A288}"/>
              </a:ext>
            </a:extLst>
          </p:cNvPr>
          <p:cNvSpPr>
            <a:spLocks noGrp="1"/>
          </p:cNvSpPr>
          <p:nvPr>
            <p:ph type="title"/>
          </p:nvPr>
        </p:nvSpPr>
        <p:spPr>
          <a:xfrm>
            <a:off x="838200" y="697344"/>
            <a:ext cx="10515600" cy="822960"/>
          </a:xfrm>
        </p:spPr>
        <p:txBody>
          <a:bodyPr/>
          <a:lstStyle>
            <a:lvl1pPr algn="ctr">
              <a:defRPr kern="700" baseline="0">
                <a:solidFill>
                  <a:srgbClr val="1960AF"/>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D24F37F3-E977-4E30-A60C-8A6F9B3C87A3}"/>
              </a:ext>
            </a:extLst>
          </p:cNvPr>
          <p:cNvSpPr txBox="1">
            <a:spLocks/>
          </p:cNvSpPr>
          <p:nvPr userDrawn="1"/>
        </p:nvSpPr>
        <p:spPr>
          <a:xfrm>
            <a:off x="8610600" y="631060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b="1" smtClean="0">
                <a:solidFill>
                  <a:srgbClr val="002E66"/>
                </a:solidFill>
              </a:rPr>
              <a:pPr/>
              <a:t>‹#›</a:t>
            </a:fld>
            <a:endParaRPr lang="en-US" b="1">
              <a:solidFill>
                <a:srgbClr val="002E66"/>
              </a:solidFill>
            </a:endParaRPr>
          </a:p>
        </p:txBody>
      </p:sp>
      <p:pic>
        <p:nvPicPr>
          <p:cNvPr id="15" name="Picture 14">
            <a:extLst>
              <a:ext uri="{FF2B5EF4-FFF2-40B4-BE49-F238E27FC236}">
                <a16:creationId xmlns:a16="http://schemas.microsoft.com/office/drawing/2014/main" id="{3DB4FC96-A4ED-4FB2-A6B0-56222238C1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0644" y="6268339"/>
            <a:ext cx="1954881" cy="387474"/>
          </a:xfrm>
          <a:prstGeom prst="rect">
            <a:avLst/>
          </a:prstGeom>
        </p:spPr>
      </p:pic>
      <p:sp>
        <p:nvSpPr>
          <p:cNvPr id="17" name="Footer Placeholder 7">
            <a:extLst>
              <a:ext uri="{FF2B5EF4-FFF2-40B4-BE49-F238E27FC236}">
                <a16:creationId xmlns:a16="http://schemas.microsoft.com/office/drawing/2014/main" id="{51A96B0E-ECBA-4D54-B6A0-C3D84452461B}"/>
              </a:ext>
            </a:extLst>
          </p:cNvPr>
          <p:cNvSpPr txBox="1">
            <a:spLocks/>
          </p:cNvSpPr>
          <p:nvPr userDrawn="1"/>
        </p:nvSpPr>
        <p:spPr>
          <a:xfrm>
            <a:off x="4038600" y="6299487"/>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rgbClr val="1960AF"/>
                </a:solidFill>
                <a:latin typeface="Verdana" panose="020B0604030504040204" pitchFamily="34" charset="0"/>
                <a:ea typeface="Verdana" panose="020B0604030504040204" pitchFamily="34" charset="0"/>
                <a:cs typeface="Arial" panose="020B0604020202020204" pitchFamily="34" charset="0"/>
              </a:rPr>
              <a:t>energy.gov/policy</a:t>
            </a:r>
          </a:p>
        </p:txBody>
      </p:sp>
      <p:sp>
        <p:nvSpPr>
          <p:cNvPr id="11" name="Content Placeholder 10">
            <a:extLst>
              <a:ext uri="{FF2B5EF4-FFF2-40B4-BE49-F238E27FC236}">
                <a16:creationId xmlns:a16="http://schemas.microsoft.com/office/drawing/2014/main" id="{E9EA15C9-1A2D-A713-1465-58E82C09A027}"/>
              </a:ext>
            </a:extLst>
          </p:cNvPr>
          <p:cNvSpPr>
            <a:spLocks noGrp="1"/>
          </p:cNvSpPr>
          <p:nvPr>
            <p:ph sz="quarter" idx="13"/>
          </p:nvPr>
        </p:nvSpPr>
        <p:spPr>
          <a:xfrm>
            <a:off x="838200" y="1883351"/>
            <a:ext cx="105156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7BE44B6-DDFD-1FBC-608A-7FF6D55CD237}"/>
              </a:ext>
            </a:extLst>
          </p:cNvPr>
          <p:cNvCxnSpPr>
            <a:cxnSpLocks/>
          </p:cNvCxnSpPr>
          <p:nvPr userDrawn="1"/>
        </p:nvCxnSpPr>
        <p:spPr>
          <a:xfrm>
            <a:off x="5329382" y="1537043"/>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520E8F9A-8F5B-4853-56AE-3EAD288D9D3F}"/>
              </a:ext>
            </a:extLst>
          </p:cNvPr>
          <p:cNvSpPr/>
          <p:nvPr userDrawn="1"/>
        </p:nvSpPr>
        <p:spPr>
          <a:xfrm rot="10800000">
            <a:off x="9686751" y="0"/>
            <a:ext cx="2505247" cy="609600"/>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A16B0F-529C-4A8A-8FF5-67EE7D6832F2}"/>
              </a:ext>
            </a:extLst>
          </p:cNvPr>
          <p:cNvSpPr txBox="1"/>
          <p:nvPr userDrawn="1"/>
        </p:nvSpPr>
        <p:spPr>
          <a:xfrm>
            <a:off x="742950" y="196276"/>
            <a:ext cx="3448050" cy="246221"/>
          </a:xfrm>
          <a:prstGeom prst="rect">
            <a:avLst/>
          </a:prstGeom>
          <a:noFill/>
        </p:spPr>
        <p:txBody>
          <a:bodyPr wrap="square" rtlCol="0">
            <a:spAutoFit/>
          </a:bodyPr>
          <a:lstStyle/>
          <a:p>
            <a:r>
              <a:rPr lang="en-US" sz="1000" b="1" cap="all" spc="50" baseline="0">
                <a:solidFill>
                  <a:srgbClr val="1960AF"/>
                </a:solidFill>
                <a:latin typeface="Verdana" panose="020B0604030504040204" pitchFamily="34" charset="0"/>
                <a:ea typeface="Verdana" panose="020B0604030504040204" pitchFamily="34" charset="0"/>
                <a:cs typeface="Segoe UI Light" panose="020B0502040204020203" pitchFamily="34" charset="0"/>
              </a:rPr>
              <a:t>Presentation Title</a:t>
            </a:r>
          </a:p>
        </p:txBody>
      </p:sp>
      <p:cxnSp>
        <p:nvCxnSpPr>
          <p:cNvPr id="27" name="Straight Connector 26">
            <a:extLst>
              <a:ext uri="{FF2B5EF4-FFF2-40B4-BE49-F238E27FC236}">
                <a16:creationId xmlns:a16="http://schemas.microsoft.com/office/drawing/2014/main" id="{D205E26D-BAEF-CA6E-E9AB-EA5EE50472AE}"/>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82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C40AD-A245-4A49-9DDB-89B6F9EF205F}"/>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0D1966C-A9BD-47B0-B9C3-CF37C9B4279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D8D7DC-BB5A-4872-ACC5-1B4326E94D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5" name="Slide Number Placeholder 5">
            <a:extLst>
              <a:ext uri="{FF2B5EF4-FFF2-40B4-BE49-F238E27FC236}">
                <a16:creationId xmlns:a16="http://schemas.microsoft.com/office/drawing/2014/main" id="{486EA3CA-5E05-4E3F-97F7-140BC64C894F}"/>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6" name="Footer Placeholder 7">
            <a:extLst>
              <a:ext uri="{FF2B5EF4-FFF2-40B4-BE49-F238E27FC236}">
                <a16:creationId xmlns:a16="http://schemas.microsoft.com/office/drawing/2014/main" id="{5F204DBB-E423-40B8-8329-D55211327EE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26740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93A6-F0E9-435B-B7B3-A9C4DD55A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B5BE4-00B7-4728-A015-D69AC8B4F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E060F-4EAC-4222-A778-B45501E4F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EF3DDA91-1A84-463C-8ED0-7E412226C8E2}"/>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2" name="TextBox 11">
            <a:extLst>
              <a:ext uri="{FF2B5EF4-FFF2-40B4-BE49-F238E27FC236}">
                <a16:creationId xmlns:a16="http://schemas.microsoft.com/office/drawing/2014/main" id="{188EF9C7-CFFD-41DE-B3B3-95142AC372AC}"/>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8E3EEBD-4D39-45AA-8AFD-B0B0915F203A}"/>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AAF13D2-62BB-4462-8CB6-CFC12204BA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1656288B-AE04-4A9C-88A8-1CFDEAF4A576}"/>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C9AD2C42-7ED6-4328-B88F-9CCF390B1FC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775856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FB7-3987-4631-9E61-654948E9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6D002-A7C9-41C2-B30A-AA5CBF97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6727B-F922-41BC-BFA9-32E7B3C8E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Box 11">
            <a:extLst>
              <a:ext uri="{FF2B5EF4-FFF2-40B4-BE49-F238E27FC236}">
                <a16:creationId xmlns:a16="http://schemas.microsoft.com/office/drawing/2014/main" id="{9CD8F00E-3A62-47C4-808E-733CDD785876}"/>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7744F2D-2493-4D5C-A63A-5E0CF6B23CB6}"/>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A379486-0189-48B4-A1ED-ADA76937A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C406DEB8-1A0D-489E-B8B3-2E4A11696DE4}"/>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AB4B91E3-6CF1-4C68-BF8A-73135EF27BC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37176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7591-4007-4FB6-87D0-D3B8C960D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D8E3C-E780-4699-B677-FB47D8F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F71F4E5A-4D77-4338-BE05-FDFE19F892B9}"/>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1" name="TextBox 10">
            <a:extLst>
              <a:ext uri="{FF2B5EF4-FFF2-40B4-BE49-F238E27FC236}">
                <a16:creationId xmlns:a16="http://schemas.microsoft.com/office/drawing/2014/main" id="{DBFBC02B-F3F9-4049-AAE4-9EE170FEF3AD}"/>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33D8BB3-5A37-4478-8066-0F65E2FE713C}"/>
              </a:ext>
            </a:extLst>
          </p:cNvPr>
          <p:cNvSpPr/>
          <p:nvPr userDrawn="1"/>
        </p:nvSpPr>
        <p:spPr>
          <a:xfrm>
            <a:off x="0" y="628937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E88770-C5C5-4653-AB51-18AAD06FA3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06838"/>
            <a:ext cx="1844615" cy="321202"/>
          </a:xfrm>
          <a:prstGeom prst="rect">
            <a:avLst/>
          </a:prstGeom>
        </p:spPr>
      </p:pic>
      <p:sp>
        <p:nvSpPr>
          <p:cNvPr id="17" name="Slide Number Placeholder 5">
            <a:extLst>
              <a:ext uri="{FF2B5EF4-FFF2-40B4-BE49-F238E27FC236}">
                <a16:creationId xmlns:a16="http://schemas.microsoft.com/office/drawing/2014/main" id="{6AF31BFF-6BE3-4044-A7C6-136B80B2F729}"/>
              </a:ext>
            </a:extLst>
          </p:cNvPr>
          <p:cNvSpPr>
            <a:spLocks noGrp="1"/>
          </p:cNvSpPr>
          <p:nvPr>
            <p:ph type="sldNum" sz="quarter" idx="12"/>
          </p:nvPr>
        </p:nvSpPr>
        <p:spPr>
          <a:xfrm>
            <a:off x="8610600" y="6289379"/>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FF468A47-4E59-46F1-B894-816F73AE1A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69016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CF75E-C854-9B27-3440-A4DF40EB1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 y="2451"/>
            <a:ext cx="12190992" cy="6857433"/>
          </a:xfrm>
          <a:prstGeom prst="rect">
            <a:avLst/>
          </a:prstGeom>
        </p:spPr>
      </p:pic>
      <p:sp>
        <p:nvSpPr>
          <p:cNvPr id="2" name="Title 1">
            <a:extLst>
              <a:ext uri="{FF2B5EF4-FFF2-40B4-BE49-F238E27FC236}">
                <a16:creationId xmlns:a16="http://schemas.microsoft.com/office/drawing/2014/main" id="{BD21E76C-D28A-40DD-B495-3968FDF3F17B}"/>
              </a:ext>
            </a:extLst>
          </p:cNvPr>
          <p:cNvSpPr>
            <a:spLocks noGrp="1"/>
          </p:cNvSpPr>
          <p:nvPr>
            <p:ph type="ctrTitle" hasCustomPrompt="1"/>
          </p:nvPr>
        </p:nvSpPr>
        <p:spPr>
          <a:xfrm>
            <a:off x="594662" y="1688437"/>
            <a:ext cx="5709155" cy="862642"/>
          </a:xfrm>
        </p:spPr>
        <p:txBody>
          <a:bodyPr anchor="b">
            <a:normAutofit/>
          </a:bodyPr>
          <a:lstStyle>
            <a:lvl1pPr algn="l">
              <a:spcAft>
                <a:spcPts val="1200"/>
              </a:spcAft>
              <a:defRPr sz="3600" b="1">
                <a:solidFill>
                  <a:srgbClr val="002E66"/>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a:t>Title of Presentation</a:t>
            </a:r>
          </a:p>
        </p:txBody>
      </p:sp>
      <p:sp>
        <p:nvSpPr>
          <p:cNvPr id="13" name="Text Placeholder 12">
            <a:extLst>
              <a:ext uri="{FF2B5EF4-FFF2-40B4-BE49-F238E27FC236}">
                <a16:creationId xmlns:a16="http://schemas.microsoft.com/office/drawing/2014/main" id="{E6392972-7909-4E6A-B9D7-89B9234D0EF2}"/>
              </a:ext>
            </a:extLst>
          </p:cNvPr>
          <p:cNvSpPr>
            <a:spLocks noGrp="1"/>
          </p:cNvSpPr>
          <p:nvPr>
            <p:ph type="body" sz="quarter" idx="13" hasCustomPrompt="1"/>
          </p:nvPr>
        </p:nvSpPr>
        <p:spPr>
          <a:xfrm>
            <a:off x="594662" y="3124433"/>
            <a:ext cx="5608637" cy="647011"/>
          </a:xfrm>
        </p:spPr>
        <p:txBody>
          <a:bodyPr>
            <a:normAutofit/>
          </a:bodyPr>
          <a:lstStyle>
            <a:lvl1pPr marL="0" indent="0" algn="l">
              <a:buNone/>
              <a:defRPr sz="2800">
                <a:solidFill>
                  <a:srgbClr val="002E66"/>
                </a:solidFill>
                <a:latin typeface="Segoe UI Light" panose="020B0502040204020203" pitchFamily="34" charset="0"/>
                <a:ea typeface="Verdana" panose="020B0604030504040204" pitchFamily="34" charset="0"/>
                <a:cs typeface="Segoe UI Light" panose="020B0502040204020203" pitchFamily="34" charset="0"/>
              </a:defRPr>
            </a:lvl1pPr>
          </a:lstStyle>
          <a:p>
            <a:pPr lvl="0"/>
            <a:r>
              <a:rPr lang="en-US"/>
              <a:t>Presenter | Position</a:t>
            </a:r>
          </a:p>
        </p:txBody>
      </p:sp>
      <p:sp>
        <p:nvSpPr>
          <p:cNvPr id="15" name="Text Placeholder 14">
            <a:extLst>
              <a:ext uri="{FF2B5EF4-FFF2-40B4-BE49-F238E27FC236}">
                <a16:creationId xmlns:a16="http://schemas.microsoft.com/office/drawing/2014/main" id="{6600D2D1-7852-494E-AED0-A305192A83DC}"/>
              </a:ext>
            </a:extLst>
          </p:cNvPr>
          <p:cNvSpPr>
            <a:spLocks noGrp="1"/>
          </p:cNvSpPr>
          <p:nvPr>
            <p:ph type="body" sz="quarter" idx="14" hasCustomPrompt="1"/>
          </p:nvPr>
        </p:nvSpPr>
        <p:spPr>
          <a:xfrm>
            <a:off x="594662" y="5336768"/>
            <a:ext cx="1712296" cy="593743"/>
          </a:xfrm>
        </p:spPr>
        <p:txBody>
          <a:bodyPr>
            <a:normAutofit/>
          </a:bodyPr>
          <a:lstStyle>
            <a:lvl1pPr marL="0" indent="0" algn="l">
              <a:buNone/>
              <a:defRPr sz="2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36ED2AA5-7F2F-B7E8-2156-AC37B2E30A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0864" y="714229"/>
            <a:ext cx="2596209" cy="405393"/>
          </a:xfrm>
          <a:prstGeom prst="rect">
            <a:avLst/>
          </a:prstGeom>
        </p:spPr>
      </p:pic>
    </p:spTree>
    <p:extLst>
      <p:ext uri="{BB962C8B-B14F-4D97-AF65-F5344CB8AC3E}">
        <p14:creationId xmlns:p14="http://schemas.microsoft.com/office/powerpoint/2010/main" val="187959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22D51B-C4CA-4822-A770-34AA4E7262B4}"/>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2EBA62D-9F80-46F3-BA29-89D44925AD2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E9333B6-44FF-4DCC-A867-FC980E313E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926B12AD-5454-487B-B43A-FE6ACB83429A}"/>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B1BC4969-1D20-4375-A354-C1900F1148E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8292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1163782" y="1088018"/>
            <a:ext cx="9885221"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1163782" y="2338819"/>
            <a:ext cx="9885221"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98632E2-6851-3B8D-E5D5-A293ED3A0927}"/>
              </a:ext>
            </a:extLst>
          </p:cNvPr>
          <p:cNvCxnSpPr/>
          <p:nvPr userDrawn="1"/>
        </p:nvCxnSpPr>
        <p:spPr>
          <a:xfrm>
            <a:off x="1311566" y="2045564"/>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Tree>
    <p:extLst>
      <p:ext uri="{BB962C8B-B14F-4D97-AF65-F5344CB8AC3E}">
        <p14:creationId xmlns:p14="http://schemas.microsoft.com/office/powerpoint/2010/main" val="285184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C5AA-7A74-BE89-F04A-BB4FD9D56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2F990-40A5-2C4B-C3D7-074F8A3FF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43956-AA6A-3DC3-02E7-CD329E37DC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BA7D91-19CC-DF26-D5A2-972D8FB8C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04D3F-730E-ACAF-1393-58CBD3D414F8}"/>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68142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DF33-D4F7-4EC2-69C0-56AB08DDA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71AD6-60FE-B3B7-4810-A8B8C8E36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6A739-7BD4-2FA9-1CCE-A5272086A1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1255A4-6791-D478-6DEE-E6E8839D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3E1EA-3061-0343-AA5C-79F0D2B2E13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979019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F37E-C4F1-8F43-CC30-5B13F0BF3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011F8-EC6D-515F-7DF8-4A499EECC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DAFDF-C286-49D2-941E-F9A376E38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5C301C-66B2-5CB6-8525-02F90ABCD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36A1E-82A5-6A97-A776-FBAAD58DAA8C}"/>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53625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87A6-4CFA-DA6C-FD03-2F2C521EC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871F2-6D75-1394-5E81-788898972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0F7C4-C98E-01DB-C35D-8CE13409E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168206-8333-2653-4A21-1ADC6BF0BF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004192E-4B08-83B1-A3B6-CC93C7566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0D644-AD46-0E7F-26F6-C59E6F593846}"/>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64178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49EC-CD89-D986-82CC-1337C5F89C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0107C9-32BC-2FC5-417B-7D19A111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ECD7C-1788-EBF6-7956-1D67961251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C4387-3E30-DB76-F4B0-FFBB2C49A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117B9-6E4C-E81E-F08E-EFD91868B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93E9BF-F3CF-A5EE-9963-A7F77385CBE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BA8737B-9B81-96EF-A0EB-A308DC127A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923E0-5C7F-18E5-E25D-1350A24B995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2970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B5F0-EDA9-F364-4CC5-2C7151E76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267F35-B957-3BAE-13CC-1DCF60E3634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DC54230-8F10-02D3-12A4-96F31A346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91CFA-2B17-9BA1-C8D4-1C024A84E30E}"/>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800566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A74FA-7C0F-8A06-1493-D84F034BCBE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D82463-23F1-62B7-0F2E-99899AB50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307FC-EC14-0629-612C-85B568F9D91E}"/>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568802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4C78-3D8C-BACA-A223-7299E6F45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E4AB9-B060-BE4E-74EA-5E73D4BE2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35B5A-689E-4F0D-C945-ECDA53CE9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BF58E-09EB-CF68-CA72-28342D5DD51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3E2437-3B65-0176-5ABA-6AC7EC1B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77199-F5BB-B0A7-F750-5B47C524F5B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31727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6422">
              <a:srgbClr val="1960AF"/>
            </a:gs>
            <a:gs pos="23000">
              <a:srgbClr val="134A86"/>
            </a:gs>
            <a:gs pos="94495">
              <a:srgbClr val="001C3E"/>
            </a:gs>
            <a:gs pos="67000">
              <a:srgbClr val="002E66"/>
            </a:gs>
          </a:gsLst>
          <a:lin ang="7200000" scaled="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AED8F6-C9EB-46B2-AFE5-CC7D38C0D09A}"/>
              </a:ext>
            </a:extLst>
          </p:cNvPr>
          <p:cNvSpPr>
            <a:spLocks noGrp="1"/>
          </p:cNvSpPr>
          <p:nvPr>
            <p:ph type="body" sz="quarter" idx="10" hasCustomPrompt="1"/>
          </p:nvPr>
        </p:nvSpPr>
        <p:spPr>
          <a:xfrm>
            <a:off x="2020319" y="2644775"/>
            <a:ext cx="8151363" cy="914400"/>
          </a:xfrm>
        </p:spPr>
        <p:txBody>
          <a:bodyPr>
            <a:normAutofit/>
          </a:bodyPr>
          <a:lstStyle>
            <a:lvl1pPr marL="0" indent="0" algn="ctr">
              <a:buNone/>
              <a:defRPr sz="4000" b="1">
                <a:solidFill>
                  <a:schemeClr val="bg1"/>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Questions</a:t>
            </a:r>
          </a:p>
        </p:txBody>
      </p:sp>
      <p:sp>
        <p:nvSpPr>
          <p:cNvPr id="3" name="Rectangle 2">
            <a:extLst>
              <a:ext uri="{FF2B5EF4-FFF2-40B4-BE49-F238E27FC236}">
                <a16:creationId xmlns:a16="http://schemas.microsoft.com/office/drawing/2014/main" id="{5E2BF993-74CA-593C-460C-143C83AD9E0B}"/>
              </a:ext>
            </a:extLst>
          </p:cNvPr>
          <p:cNvSpPr/>
          <p:nvPr userDrawn="1"/>
        </p:nvSpPr>
        <p:spPr>
          <a:xfrm>
            <a:off x="4638675" y="4876800"/>
            <a:ext cx="2914650" cy="819150"/>
          </a:xfrm>
          <a:prstGeom prst="rect">
            <a:avLst/>
          </a:prstGeom>
          <a:solidFill>
            <a:srgbClr val="002E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7367E-67DC-4ED6-D5D8-DE368FF35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9006" y="5109803"/>
            <a:ext cx="2473987" cy="386308"/>
          </a:xfrm>
          <a:prstGeom prst="rect">
            <a:avLst/>
          </a:prstGeom>
        </p:spPr>
      </p:pic>
    </p:spTree>
    <p:extLst>
      <p:ext uri="{BB962C8B-B14F-4D97-AF65-F5344CB8AC3E}">
        <p14:creationId xmlns:p14="http://schemas.microsoft.com/office/powerpoint/2010/main" val="2628761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FD06-6C21-41E1-D068-883F0FBA7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27697D-BFDA-6780-723A-296EDE34E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D0367-DE67-06C3-8D27-711A776F1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86102-C228-D0CD-1382-962F56FC985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D0E0D2-108A-36DC-CB1F-E6EEEA955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74DE5-F720-5407-3AB9-B07A20DE77CC}"/>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226894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7EB6-EE56-691B-EBEA-E461A07C4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38D9DE-FEEA-A184-D738-422ED9381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4A59B-A7BA-E29B-2EB3-617D080B31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19852E-43D0-0D3F-2976-D22718ACA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8F7B9-24D4-DFA7-F68B-2F223E70BB1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74085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7C6A4-FAF9-048C-D04C-219C78804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063715-19CA-4EB2-576A-83845F752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4DCC5-83DF-EC74-D33E-17DE1A3590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8AA3F7-5656-4E61-ECC7-17E8E4135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5B30-2DF9-CD1B-E680-B3CB621C1E72}"/>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469793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54" name="Picture 53"/>
          <p:cNvPicPr>
            <a:picLocks noChangeAspect="1"/>
          </p:cNvPicPr>
          <p:nvPr userDrawn="1"/>
        </p:nvPicPr>
        <p:blipFill rotWithShape="1">
          <a:blip r:embed="rId3">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3655412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50800" y="1175826"/>
            <a:ext cx="122809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54" name="Picture 53"/>
          <p:cNvPicPr>
            <a:picLocks noChangeAspect="1"/>
          </p:cNvPicPr>
          <p:nvPr userDrawn="1"/>
        </p:nvPicPr>
        <p:blipFill rotWithShape="1">
          <a:blip r:embed="rId3">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latin typeface="+mn-lt"/>
              </a:defRPr>
            </a:lvl1pPr>
          </a:lstStyle>
          <a:p>
            <a:r>
              <a:rPr lang="en-US"/>
              <a:t>Master Page Title 1</a:t>
            </a:r>
            <a:br>
              <a:rPr lang="en-US"/>
            </a:br>
            <a:r>
              <a:rPr lang="en-US"/>
              <a:t>Two Lines</a:t>
            </a:r>
          </a:p>
        </p:txBody>
      </p:sp>
    </p:spTree>
    <p:extLst>
      <p:ext uri="{BB962C8B-B14F-4D97-AF65-F5344CB8AC3E}">
        <p14:creationId xmlns:p14="http://schemas.microsoft.com/office/powerpoint/2010/main" val="2660867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1831" y="1669404"/>
            <a:ext cx="5105399"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65101"/>
          <a:stretch/>
        </p:blipFill>
        <p:spPr>
          <a:xfrm>
            <a:off x="10852417" y="298227"/>
            <a:ext cx="1000057" cy="1140114"/>
          </a:xfrm>
          <a:prstGeom prst="rect">
            <a:avLst/>
          </a:prstGeom>
        </p:spPr>
      </p:pic>
      <p:cxnSp>
        <p:nvCxnSpPr>
          <p:cNvPr id="23" name="Straight Connector 22"/>
          <p:cNvCxnSpPr/>
          <p:nvPr userDrawn="1"/>
        </p:nvCxnSpPr>
        <p:spPr>
          <a:xfrm>
            <a:off x="0" y="753618"/>
            <a:ext cx="10786188" cy="0"/>
          </a:xfrm>
          <a:prstGeom prst="line">
            <a:avLst/>
          </a:prstGeom>
          <a:ln w="22225" cmpd="sng">
            <a:solidFill>
              <a:srgbClr val="98C93D"/>
            </a:solidFill>
            <a:prstDash val="solid"/>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25"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sp>
        <p:nvSpPr>
          <p:cNvPr id="27" name="Rectangle 26"/>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l="-1" t="1" r="-4553" b="-9442"/>
          <a:stretch/>
        </p:blipFill>
        <p:spPr>
          <a:xfrm>
            <a:off x="270627" y="6323378"/>
            <a:ext cx="3938516" cy="440279"/>
          </a:xfrm>
          <a:prstGeom prst="rect">
            <a:avLst/>
          </a:prstGeom>
          <a:effectLst>
            <a:outerShdw blurRad="63500" sx="102000" sy="102000" algn="ctr" rotWithShape="0">
              <a:prstClr val="black">
                <a:alpha val="28000"/>
              </a:prstClr>
            </a:outerShdw>
          </a:effectLst>
        </p:spPr>
      </p:pic>
      <p:sp>
        <p:nvSpPr>
          <p:cNvPr id="31" name="Content Placeholder 2"/>
          <p:cNvSpPr>
            <a:spLocks noGrp="1"/>
          </p:cNvSpPr>
          <p:nvPr>
            <p:ph idx="14"/>
          </p:nvPr>
        </p:nvSpPr>
        <p:spPr>
          <a:xfrm>
            <a:off x="700321" y="1683985"/>
            <a:ext cx="5105399"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2" name="Straight Connector 31"/>
          <p:cNvCxnSpPr/>
          <p:nvPr userDrawn="1"/>
        </p:nvCxnSpPr>
        <p:spPr>
          <a:xfrm>
            <a:off x="6111551" y="1438341"/>
            <a:ext cx="0" cy="4473487"/>
          </a:xfrm>
          <a:prstGeom prst="line">
            <a:avLst/>
          </a:prstGeom>
          <a:ln w="38100" cap="sq" cmpd="sng">
            <a:solidFill>
              <a:srgbClr val="373838"/>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51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8" name="Title 1"/>
          <p:cNvSpPr>
            <a:spLocks noGrp="1"/>
          </p:cNvSpPr>
          <p:nvPr>
            <p:ph type="ctrTitle" hasCustomPrompt="1"/>
          </p:nvPr>
        </p:nvSpPr>
        <p:spPr>
          <a:xfrm>
            <a:off x="270629" y="251390"/>
            <a:ext cx="5317372"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29" name="Subtitle 2"/>
          <p:cNvSpPr>
            <a:spLocks noGrp="1"/>
          </p:cNvSpPr>
          <p:nvPr>
            <p:ph type="subTitle" idx="13" hasCustomPrompt="1"/>
          </p:nvPr>
        </p:nvSpPr>
        <p:spPr>
          <a:xfrm>
            <a:off x="270629" y="878777"/>
            <a:ext cx="5317372" cy="373510"/>
          </a:xfrm>
        </p:spPr>
        <p:txBody>
          <a:bodyPr>
            <a:noAutofit/>
          </a:bodyPr>
          <a:lstStyle>
            <a:lvl1pPr marL="0" indent="0" algn="l">
              <a:buNone/>
              <a:defRPr sz="1800" b="1">
                <a:solidFill>
                  <a:srgbClr val="37383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spTree>
    <p:extLst>
      <p:ext uri="{BB962C8B-B14F-4D97-AF65-F5344CB8AC3E}">
        <p14:creationId xmlns:p14="http://schemas.microsoft.com/office/powerpoint/2010/main" val="837785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984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Cover Subtitle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28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1A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1048039" y="1824734"/>
            <a:ext cx="10309773" cy="1881579"/>
          </a:xfrm>
          <a:noFill/>
        </p:spPr>
        <p:txBody>
          <a:bodyPr lIns="0" rIns="0" bIns="182880" anchor="b">
            <a:norm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1048038" y="3706311"/>
            <a:ext cx="10309775"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1048038" y="3706311"/>
            <a:ext cx="10309775" cy="0"/>
          </a:xfrm>
          <a:prstGeom prst="line">
            <a:avLst/>
          </a:prstGeom>
          <a:ln w="25400">
            <a:solidFill>
              <a:srgbClr val="FAFFE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C0610-DD23-4249-9AB0-6A136CD97891}"/>
              </a:ext>
            </a:extLst>
          </p:cNvPr>
          <p:cNvSpPr/>
          <p:nvPr userDrawn="1"/>
        </p:nvSpPr>
        <p:spPr>
          <a:xfrm>
            <a:off x="433138"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DFEB1806-6145-3C4B-B384-E4D2D961AA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7268" y="483079"/>
            <a:ext cx="2478536" cy="541541"/>
          </a:xfrm>
          <a:prstGeom prst="rect">
            <a:avLst/>
          </a:prstGeom>
        </p:spPr>
      </p:pic>
    </p:spTree>
    <p:extLst>
      <p:ext uri="{BB962C8B-B14F-4D97-AF65-F5344CB8AC3E}">
        <p14:creationId xmlns:p14="http://schemas.microsoft.com/office/powerpoint/2010/main" val="411175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AED8F6-C9EB-46B2-AFE5-CC7D38C0D09A}"/>
              </a:ext>
            </a:extLst>
          </p:cNvPr>
          <p:cNvSpPr>
            <a:spLocks noGrp="1"/>
          </p:cNvSpPr>
          <p:nvPr>
            <p:ph type="body" sz="quarter" idx="10" hasCustomPrompt="1"/>
          </p:nvPr>
        </p:nvSpPr>
        <p:spPr>
          <a:xfrm>
            <a:off x="2020319" y="2644775"/>
            <a:ext cx="8151363" cy="914400"/>
          </a:xfrm>
        </p:spPr>
        <p:txBody>
          <a:bodyPr>
            <a:normAutofit/>
          </a:bodyPr>
          <a:lstStyle>
            <a:lvl1pPr marL="0" indent="0" algn="ctr">
              <a:buNone/>
              <a:defRPr sz="4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Questions</a:t>
            </a:r>
          </a:p>
        </p:txBody>
      </p:sp>
      <p:sp>
        <p:nvSpPr>
          <p:cNvPr id="3" name="Rectangle 2">
            <a:extLst>
              <a:ext uri="{FF2B5EF4-FFF2-40B4-BE49-F238E27FC236}">
                <a16:creationId xmlns:a16="http://schemas.microsoft.com/office/drawing/2014/main" id="{5E2BF993-74CA-593C-460C-143C83AD9E0B}"/>
              </a:ext>
            </a:extLst>
          </p:cNvPr>
          <p:cNvSpPr/>
          <p:nvPr userDrawn="1"/>
        </p:nvSpPr>
        <p:spPr>
          <a:xfrm>
            <a:off x="4638675" y="4876800"/>
            <a:ext cx="2914650" cy="819150"/>
          </a:xfrm>
          <a:prstGeom prst="rect">
            <a:avLst/>
          </a:prstGeom>
          <a:noFill/>
          <a:ln>
            <a:solidFill>
              <a:srgbClr val="002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543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F422E5-FF09-D649-9ADE-9723A0FFF3DE}"/>
              </a:ext>
            </a:extLst>
          </p:cNvPr>
          <p:cNvSpPr/>
          <p:nvPr userDrawn="1"/>
        </p:nvSpPr>
        <p:spPr>
          <a:xfrm>
            <a:off x="0" y="2"/>
            <a:ext cx="5882640" cy="6857999"/>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838200" y="2377441"/>
            <a:ext cx="4607560" cy="2184400"/>
          </a:xfrm>
        </p:spPr>
        <p:txBody>
          <a:bodyPr>
            <a:no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096000" y="1165381"/>
            <a:ext cx="5257800" cy="4785200"/>
          </a:xfrm>
        </p:spPr>
        <p:txBody>
          <a:bodyPr anchor="b" anchorCtr="0"/>
          <a:lstStyle>
            <a:lvl1pPr marL="0" indent="0">
              <a:spcBef>
                <a:spcPts val="1200"/>
              </a:spcBef>
              <a:buNone/>
              <a:tabLst>
                <a:tab pos="37719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
        <p:nvSpPr>
          <p:cNvPr id="5" name="Rectangle 4">
            <a:extLst>
              <a:ext uri="{FF2B5EF4-FFF2-40B4-BE49-F238E27FC236}">
                <a16:creationId xmlns:a16="http://schemas.microsoft.com/office/drawing/2014/main" id="{FB1DE3CE-6FE9-F448-9A0B-854502738B18}"/>
              </a:ext>
            </a:extLst>
          </p:cNvPr>
          <p:cNvSpPr/>
          <p:nvPr userDrawn="1"/>
        </p:nvSpPr>
        <p:spPr>
          <a:xfrm>
            <a:off x="433138"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6B0F1E57-9436-8049-84F6-205BE33847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8201" y="6208707"/>
            <a:ext cx="1564684" cy="391171"/>
          </a:xfrm>
          <a:prstGeom prst="rect">
            <a:avLst/>
          </a:prstGeom>
        </p:spPr>
      </p:pic>
    </p:spTree>
    <p:extLst>
      <p:ext uri="{BB962C8B-B14F-4D97-AF65-F5344CB8AC3E}">
        <p14:creationId xmlns:p14="http://schemas.microsoft.com/office/powerpoint/2010/main" val="3031194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399797-510F-B541-AB6C-62B704264141}"/>
              </a:ext>
            </a:extLst>
          </p:cNvPr>
          <p:cNvSpPr/>
          <p:nvPr userDrawn="1"/>
        </p:nvSpPr>
        <p:spPr>
          <a:xfrm>
            <a:off x="0" y="2"/>
            <a:ext cx="12192000" cy="4627755"/>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1036320" y="1432003"/>
            <a:ext cx="10311131" cy="285273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5163015" y="4715872"/>
            <a:ext cx="6184435" cy="72559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lvl1pPr>
              <a:defRPr>
                <a:solidFill>
                  <a:schemeClr val="accent1"/>
                </a:solidFill>
              </a:defRPr>
            </a:lvl1pPr>
          </a:lstStyle>
          <a:p>
            <a:fld id="{E773C8E2-B35B-254F-A137-6F2F570DAACB}" type="slidenum">
              <a:rPr lang="en-US" smtClean="0"/>
              <a:pPr/>
              <a:t>‹#›</a:t>
            </a:fld>
            <a:endParaRPr lang="en-US"/>
          </a:p>
        </p:txBody>
      </p:sp>
      <p:pic>
        <p:nvPicPr>
          <p:cNvPr id="6" name="Graphic 5">
            <a:extLst>
              <a:ext uri="{FF2B5EF4-FFF2-40B4-BE49-F238E27FC236}">
                <a16:creationId xmlns:a16="http://schemas.microsoft.com/office/drawing/2014/main" id="{8688772D-60C5-DA40-B24B-569B7EE719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8933" y="5984206"/>
            <a:ext cx="2259303" cy="564826"/>
          </a:xfrm>
          <a:prstGeom prst="rect">
            <a:avLst/>
          </a:prstGeom>
        </p:spPr>
      </p:pic>
      <p:sp>
        <p:nvSpPr>
          <p:cNvPr id="8" name="Rectangle 7">
            <a:extLst>
              <a:ext uri="{FF2B5EF4-FFF2-40B4-BE49-F238E27FC236}">
                <a16:creationId xmlns:a16="http://schemas.microsoft.com/office/drawing/2014/main" id="{2DE782B5-71A1-E543-A78E-3B825D48462C}"/>
              </a:ext>
            </a:extLst>
          </p:cNvPr>
          <p:cNvSpPr/>
          <p:nvPr userDrawn="1"/>
        </p:nvSpPr>
        <p:spPr>
          <a:xfrm>
            <a:off x="433138" y="2"/>
            <a:ext cx="181765" cy="4627755"/>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2794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Tree>
    <p:extLst>
      <p:ext uri="{BB962C8B-B14F-4D97-AF65-F5344CB8AC3E}">
        <p14:creationId xmlns:p14="http://schemas.microsoft.com/office/powerpoint/2010/main" val="2355254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430379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2319453" y="1338242"/>
            <a:ext cx="3700347" cy="4351338"/>
          </a:xfrm>
        </p:spPr>
        <p:txBody>
          <a:bodyPr/>
          <a:lstStyle>
            <a:lvl1pPr marL="0" indent="0">
              <a:buNone/>
              <a:defRPr sz="1350" b="1"/>
            </a:lvl1pPr>
            <a:lvl2pPr marL="8335" indent="0">
              <a:spcBef>
                <a:spcPts val="675"/>
              </a:spcBef>
              <a:buNone/>
              <a:tabLst/>
              <a:defRPr sz="1200"/>
            </a:lvl2pPr>
            <a:lvl3pPr marL="216694" indent="-133350">
              <a:tabLst/>
              <a:defRPr sz="1200"/>
            </a:lvl3pPr>
            <a:lvl4pPr marL="517922" indent="-167879">
              <a:tabLst/>
              <a:defRPr sz="1200"/>
            </a:lvl4pPr>
            <a:lvl5pPr marL="692944" indent="-16668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7709209" y="1338242"/>
            <a:ext cx="3700347"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a:t>Click to edit Master text styles</a:t>
            </a:r>
          </a:p>
          <a:p>
            <a:pPr lvl="1"/>
            <a:r>
              <a:rPr lang="en-US"/>
              <a:t>Second level</a:t>
            </a:r>
          </a:p>
          <a:p>
            <a:pPr lvl="2"/>
            <a:r>
              <a:rPr lang="en-US"/>
              <a:t>Thi1rd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747713" y="1337722"/>
            <a:ext cx="1404472" cy="1787157"/>
          </a:xfrm>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6122601" y="1337722"/>
            <a:ext cx="1404472" cy="1787157"/>
          </a:xfrm>
        </p:spPr>
        <p:txBody>
          <a:bodyPr/>
          <a:lstStyle>
            <a:lvl1pPr marL="0" indent="0">
              <a:buNone/>
              <a:defRPr/>
            </a:lvl1pPr>
          </a:lstStyle>
          <a:p>
            <a:endParaRPr lang="en-US"/>
          </a:p>
        </p:txBody>
      </p:sp>
    </p:spTree>
    <p:extLst>
      <p:ext uri="{BB962C8B-B14F-4D97-AF65-F5344CB8AC3E}">
        <p14:creationId xmlns:p14="http://schemas.microsoft.com/office/powerpoint/2010/main" val="538113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136527"/>
            <a:ext cx="10515600" cy="90519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9" y="1125579"/>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9" y="194949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1" y="1125579"/>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1" y="194949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82403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20038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28E983-6F16-5B49-AF56-2650C92EF38D}"/>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C2F5F561-594A-E243-A4FA-6A772EA404E1}"/>
              </a:ext>
            </a:extLst>
          </p:cNvPr>
          <p:cNvSpPr txBox="1">
            <a:spLocks/>
          </p:cNvSpPr>
          <p:nvPr userDrawn="1"/>
        </p:nvSpPr>
        <p:spPr>
          <a:xfrm>
            <a:off x="11219329" y="6303738"/>
            <a:ext cx="697833" cy="365125"/>
          </a:xfrm>
          <a:prstGeom prst="rect">
            <a:avLst/>
          </a:prstGeom>
        </p:spPr>
        <p:txBody>
          <a:bodyPr vert="horz" lIns="68580" tIns="68580" rIns="68580" bIns="68580" rtlCol="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73C8E2-B35B-254F-A137-6F2F570DAACB}" type="slidenum">
              <a:rPr lang="en-US" sz="900" smtClean="0"/>
              <a:pPr/>
              <a:t>‹#›</a:t>
            </a:fld>
            <a:endParaRPr lang="en-US" sz="900"/>
          </a:p>
        </p:txBody>
      </p:sp>
      <p:pic>
        <p:nvPicPr>
          <p:cNvPr id="2" name="Graphic 1">
            <a:extLst>
              <a:ext uri="{FF2B5EF4-FFF2-40B4-BE49-F238E27FC236}">
                <a16:creationId xmlns:a16="http://schemas.microsoft.com/office/drawing/2014/main" id="{6A8F8859-9B4B-DD9F-A337-0BEFEF81CA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246200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136527"/>
            <a:ext cx="10512424" cy="860425"/>
          </a:xfrm>
        </p:spPr>
        <p:txBody>
          <a:bodyPr anchor="ctr" anchorCtr="0">
            <a:normAutofit/>
          </a:bodyPr>
          <a:lstStyle>
            <a:lvl1pPr>
              <a:defRPr sz="2250"/>
            </a:lvl1pPr>
          </a:lstStyle>
          <a:p>
            <a:r>
              <a:rPr lang="en-US"/>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1282390"/>
            <a:ext cx="6172200" cy="45786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1282390"/>
            <a:ext cx="3932237" cy="458659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191561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136527"/>
            <a:ext cx="10512424" cy="860425"/>
          </a:xfrm>
        </p:spPr>
        <p:txBody>
          <a:bodyPr anchor="ctr" anchorCtr="0">
            <a:normAutofit/>
          </a:bodyPr>
          <a:lstStyle>
            <a:lvl1pPr>
              <a:defRPr sz="2250"/>
            </a:lvl1pPr>
          </a:lstStyle>
          <a:p>
            <a:r>
              <a:rPr lang="en-US"/>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1215485"/>
            <a:ext cx="6172200" cy="464556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1215483"/>
            <a:ext cx="3932237" cy="46535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43052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543D-3F0B-4CD9-A96E-7386CDF1F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3449523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584687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1BD2F0-5B9E-5548-A698-899A5B0D4873}"/>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9711160" y="365125"/>
            <a:ext cx="1642641" cy="5445366"/>
          </a:xfrm>
        </p:spPr>
        <p:txBody>
          <a:bodyPr vert="eaVert"/>
          <a:lstStyle>
            <a:lvl1pPr>
              <a:defRPr>
                <a:solidFill>
                  <a:srgbClr val="61AD00"/>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1" y="365125"/>
            <a:ext cx="8722489" cy="5445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pic>
        <p:nvPicPr>
          <p:cNvPr id="4" name="Graphic 3">
            <a:extLst>
              <a:ext uri="{FF2B5EF4-FFF2-40B4-BE49-F238E27FC236}">
                <a16:creationId xmlns:a16="http://schemas.microsoft.com/office/drawing/2014/main" id="{B359965B-0061-DFF6-15A4-0134E9B9B8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127804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3334330" y="1088018"/>
            <a:ext cx="771467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3334330" y="2338819"/>
            <a:ext cx="771467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9D1F84C2-93CB-8ABF-18AC-DDAA25B93C83}"/>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pic>
        <p:nvPicPr>
          <p:cNvPr id="4" name="Picture 3">
            <a:extLst>
              <a:ext uri="{FF2B5EF4-FFF2-40B4-BE49-F238E27FC236}">
                <a16:creationId xmlns:a16="http://schemas.microsoft.com/office/drawing/2014/main" id="{4A005F8E-6C22-B7B4-97F0-C714B142AD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903" y="4756"/>
            <a:ext cx="3157913" cy="6848488"/>
          </a:xfrm>
          <a:prstGeom prst="rect">
            <a:avLst/>
          </a:prstGeom>
        </p:spPr>
      </p:pic>
      <p:pic>
        <p:nvPicPr>
          <p:cNvPr id="7" name="Picture 6" descr="A green and black background with a logo&#10;&#10;Description automatically generated">
            <a:extLst>
              <a:ext uri="{FF2B5EF4-FFF2-40B4-BE49-F238E27FC236}">
                <a16:creationId xmlns:a16="http://schemas.microsoft.com/office/drawing/2014/main" id="{772F9AE6-390E-138F-63E9-76B96849BC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19257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3334330" y="1088018"/>
            <a:ext cx="7714673" cy="914400"/>
          </a:xfrm>
        </p:spPr>
        <p:txBody>
          <a:bodyPr>
            <a:normAutofit/>
          </a:bodyPr>
          <a:lstStyle>
            <a:lvl1pPr>
              <a:defRPr sz="3600" b="1">
                <a:solidFill>
                  <a:srgbClr val="002E66"/>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3334330" y="2338819"/>
            <a:ext cx="7714673" cy="3142674"/>
          </a:xfrm>
        </p:spPr>
        <p:txBody>
          <a:bodyPr/>
          <a:lstStyle>
            <a:lvl1pPr>
              <a:defRPr>
                <a:solidFill>
                  <a:srgbClr val="002E66"/>
                </a:solidFill>
                <a:latin typeface="+mn-lt"/>
                <a:cs typeface="Arial" panose="020B0604020202020204" pitchFamily="34" charset="0"/>
              </a:defRPr>
            </a:lvl1pPr>
            <a:lvl2pPr>
              <a:defRPr>
                <a:solidFill>
                  <a:srgbClr val="002E66"/>
                </a:solidFill>
                <a:latin typeface="+mn-lt"/>
                <a:cs typeface="Arial" panose="020B0604020202020204" pitchFamily="34" charset="0"/>
              </a:defRPr>
            </a:lvl2pPr>
            <a:lvl3pPr>
              <a:defRPr>
                <a:solidFill>
                  <a:srgbClr val="002E66"/>
                </a:solidFill>
                <a:latin typeface="+mn-lt"/>
                <a:cs typeface="Arial" panose="020B0604020202020204" pitchFamily="34" charset="0"/>
              </a:defRPr>
            </a:lvl3pPr>
            <a:lvl4pPr>
              <a:defRPr>
                <a:solidFill>
                  <a:srgbClr val="002E66"/>
                </a:solidFill>
                <a:latin typeface="+mn-lt"/>
                <a:cs typeface="Arial" panose="020B0604020202020204" pitchFamily="34" charset="0"/>
              </a:defRPr>
            </a:lvl4pPr>
            <a:lvl5pPr>
              <a:defRPr>
                <a:solidFill>
                  <a:srgbClr val="002E66"/>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
        <p:nvSpPr>
          <p:cNvPr id="5" name="TextBox 4">
            <a:extLst>
              <a:ext uri="{FF2B5EF4-FFF2-40B4-BE49-F238E27FC236}">
                <a16:creationId xmlns:a16="http://schemas.microsoft.com/office/drawing/2014/main" id="{9D1F84C2-93CB-8ABF-18AC-DDAA25B93C83}"/>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rgbClr val="002E66"/>
                </a:solidFill>
              </a:rPr>
              <a:pPr algn="r"/>
              <a:t>‹#›</a:t>
            </a:fld>
            <a:endParaRPr lang="en-US" sz="1600">
              <a:solidFill>
                <a:srgbClr val="002E66"/>
              </a:solidFill>
            </a:endParaRPr>
          </a:p>
        </p:txBody>
      </p:sp>
      <p:pic>
        <p:nvPicPr>
          <p:cNvPr id="4" name="Picture 3" descr="A green and black background with a logo&#10;&#10;Description automatically generated">
            <a:extLst>
              <a:ext uri="{FF2B5EF4-FFF2-40B4-BE49-F238E27FC236}">
                <a16:creationId xmlns:a16="http://schemas.microsoft.com/office/drawing/2014/main" id="{F6C14167-D337-9CB5-11EB-19BCAF71FD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360207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a:extLst>
              <a:ext uri="{FF2B5EF4-FFF2-40B4-BE49-F238E27FC236}">
                <a16:creationId xmlns:a16="http://schemas.microsoft.com/office/drawing/2014/main" id="{857CA9BE-6F52-F1E0-64F6-FFFFEECA2463}"/>
              </a:ext>
            </a:extLst>
          </p:cNvPr>
          <p:cNvSpPr txBox="1">
            <a:spLocks/>
          </p:cNvSpPr>
          <p:nvPr userDrawn="1"/>
        </p:nvSpPr>
        <p:spPr>
          <a:xfrm>
            <a:off x="4038600" y="6264571"/>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chemeClr val="bg1"/>
                </a:solidFill>
                <a:latin typeface="Verdana" panose="020B0604030504040204" pitchFamily="34" charset="0"/>
                <a:ea typeface="Verdana" panose="020B0604030504040204" pitchFamily="34" charset="0"/>
                <a:cs typeface="Arial" panose="020B0604020202020204" pitchFamily="34" charset="0"/>
              </a:rPr>
              <a:t>energy.gov/policy</a:t>
            </a:r>
          </a:p>
        </p:txBody>
      </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sp>
        <p:nvSpPr>
          <p:cNvPr id="14" name="Text Placeholder 13">
            <a:extLst>
              <a:ext uri="{FF2B5EF4-FFF2-40B4-BE49-F238E27FC236}">
                <a16:creationId xmlns:a16="http://schemas.microsoft.com/office/drawing/2014/main" id="{E20F86EF-B086-E166-ED97-55E5E174C295}"/>
              </a:ext>
            </a:extLst>
          </p:cNvPr>
          <p:cNvSpPr>
            <a:spLocks noGrp="1"/>
          </p:cNvSpPr>
          <p:nvPr>
            <p:ph type="body" sz="quarter" idx="10" hasCustomPrompt="1"/>
          </p:nvPr>
        </p:nvSpPr>
        <p:spPr>
          <a:xfrm>
            <a:off x="838200" y="212780"/>
            <a:ext cx="3448050" cy="373062"/>
          </a:xfrm>
        </p:spPr>
        <p:txBody>
          <a:bodyPr>
            <a:normAutofit/>
          </a:bodyPr>
          <a:lstStyle>
            <a:lvl1pPr marL="0" indent="0">
              <a:buNone/>
              <a:defRPr sz="1000" b="1">
                <a:solidFill>
                  <a:schemeClr val="bg1"/>
                </a:solidFill>
                <a:latin typeface="Verdana" panose="020B0604030504040204" pitchFamily="34" charset="0"/>
                <a:ea typeface="Verdana" panose="020B0604030504040204" pitchFamily="34" charset="0"/>
              </a:defRPr>
            </a:lvl1pPr>
          </a:lstStyle>
          <a:p>
            <a:pPr lvl="0"/>
            <a:r>
              <a:rPr lang="en-US"/>
              <a:t>CLICK TO EDIT MASTER</a:t>
            </a:r>
          </a:p>
        </p:txBody>
      </p:sp>
      <p:pic>
        <p:nvPicPr>
          <p:cNvPr id="7" name="Picture 6" descr="A green and black background with a logo&#10;&#10;Description automatically generated">
            <a:extLst>
              <a:ext uri="{FF2B5EF4-FFF2-40B4-BE49-F238E27FC236}">
                <a16:creationId xmlns:a16="http://schemas.microsoft.com/office/drawing/2014/main" id="{7EA153E0-6AF9-3E82-858E-38B73ACD1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31666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rgbClr val="002E66"/>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rgbClr val="002E66"/>
                </a:solidFill>
                <a:latin typeface="+mn-lt"/>
                <a:cs typeface="Arial" panose="020B0604020202020204" pitchFamily="34" charset="0"/>
              </a:defRPr>
            </a:lvl1pPr>
            <a:lvl2pPr>
              <a:defRPr>
                <a:solidFill>
                  <a:srgbClr val="002E66"/>
                </a:solidFill>
                <a:latin typeface="+mn-lt"/>
                <a:cs typeface="Arial" panose="020B0604020202020204" pitchFamily="34" charset="0"/>
              </a:defRPr>
            </a:lvl2pPr>
            <a:lvl3pPr>
              <a:defRPr>
                <a:solidFill>
                  <a:srgbClr val="002E66"/>
                </a:solidFill>
                <a:latin typeface="+mn-lt"/>
                <a:cs typeface="Arial" panose="020B0604020202020204" pitchFamily="34" charset="0"/>
              </a:defRPr>
            </a:lvl3pPr>
            <a:lvl4pPr>
              <a:defRPr>
                <a:solidFill>
                  <a:srgbClr val="002E66"/>
                </a:solidFill>
                <a:latin typeface="+mn-lt"/>
                <a:cs typeface="Arial" panose="020B0604020202020204" pitchFamily="34" charset="0"/>
              </a:defRPr>
            </a:lvl4pPr>
            <a:lvl5pPr>
              <a:defRPr>
                <a:solidFill>
                  <a:srgbClr val="002E66"/>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rgbClr val="002E66"/>
                </a:solidFill>
              </a:rPr>
              <a:pPr algn="r"/>
              <a:t>‹#›</a:t>
            </a:fld>
            <a:endParaRPr lang="en-US" sz="1600">
              <a:solidFill>
                <a:srgbClr val="002E66"/>
              </a:solidFill>
            </a:endParaRPr>
          </a:p>
        </p:txBody>
      </p:sp>
      <p:sp>
        <p:nvSpPr>
          <p:cNvPr id="14" name="Text Placeholder 13">
            <a:extLst>
              <a:ext uri="{FF2B5EF4-FFF2-40B4-BE49-F238E27FC236}">
                <a16:creationId xmlns:a16="http://schemas.microsoft.com/office/drawing/2014/main" id="{E20F86EF-B086-E166-ED97-55E5E174C295}"/>
              </a:ext>
            </a:extLst>
          </p:cNvPr>
          <p:cNvSpPr>
            <a:spLocks noGrp="1"/>
          </p:cNvSpPr>
          <p:nvPr>
            <p:ph type="body" sz="quarter" idx="10" hasCustomPrompt="1"/>
          </p:nvPr>
        </p:nvSpPr>
        <p:spPr>
          <a:xfrm>
            <a:off x="838200" y="212780"/>
            <a:ext cx="3448050" cy="373062"/>
          </a:xfrm>
        </p:spPr>
        <p:txBody>
          <a:bodyPr>
            <a:normAutofit/>
          </a:bodyPr>
          <a:lstStyle>
            <a:lvl1pPr marL="0" indent="0">
              <a:buNone/>
              <a:defRPr sz="1000" b="1">
                <a:solidFill>
                  <a:srgbClr val="002E66"/>
                </a:solidFill>
                <a:latin typeface="Verdana" panose="020B0604030504040204" pitchFamily="34" charset="0"/>
                <a:ea typeface="Verdana" panose="020B0604030504040204" pitchFamily="34" charset="0"/>
              </a:defRPr>
            </a:lvl1pPr>
          </a:lstStyle>
          <a:p>
            <a:pPr lvl="0"/>
            <a:r>
              <a:rPr lang="en-US"/>
              <a:t>CLICK TO EDIT MASTER</a:t>
            </a:r>
          </a:p>
        </p:txBody>
      </p:sp>
      <p:pic>
        <p:nvPicPr>
          <p:cNvPr id="7" name="Picture 6" descr="A green and black background with a logo&#10;&#10;Description automatically generated">
            <a:extLst>
              <a:ext uri="{FF2B5EF4-FFF2-40B4-BE49-F238E27FC236}">
                <a16:creationId xmlns:a16="http://schemas.microsoft.com/office/drawing/2014/main" id="{57BC3048-9EE3-AF46-828B-63E1808720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2341349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4.sv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01BC0-A7C3-4C35-8979-FFAA6AB87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B31E3-0D15-4962-AEB5-E417E7D6B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87BBA-894F-43E9-BF78-58440D3F0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7551B2E-0A62-4002-A523-467B0F174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7D343-5A3F-4BCF-AC91-09685803B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3929-59DC-4891-9D2D-7AF2B4E436CA}" type="slidenum">
              <a:rPr lang="en-US" smtClean="0"/>
              <a:t>‹#›</a:t>
            </a:fld>
            <a:endParaRPr lang="en-US"/>
          </a:p>
        </p:txBody>
      </p:sp>
    </p:spTree>
    <p:extLst>
      <p:ext uri="{BB962C8B-B14F-4D97-AF65-F5344CB8AC3E}">
        <p14:creationId xmlns:p14="http://schemas.microsoft.com/office/powerpoint/2010/main" val="355462545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0B997-EB3A-45CC-B53E-C516526F4959}"/>
              </a:ext>
            </a:extLst>
          </p:cNvPr>
          <p:cNvSpPr>
            <a:spLocks noGrp="1"/>
          </p:cNvSpPr>
          <p:nvPr>
            <p:ph type="title"/>
          </p:nvPr>
        </p:nvSpPr>
        <p:spPr>
          <a:xfrm>
            <a:off x="838200" y="402069"/>
            <a:ext cx="105156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902E6-4413-4D57-9016-E2AC03B70240}"/>
              </a:ext>
            </a:extLst>
          </p:cNvPr>
          <p:cNvSpPr>
            <a:spLocks noGrp="1"/>
          </p:cNvSpPr>
          <p:nvPr>
            <p:ph type="body" idx="1"/>
          </p:nvPr>
        </p:nvSpPr>
        <p:spPr>
          <a:xfrm>
            <a:off x="838200" y="1497222"/>
            <a:ext cx="10515600" cy="46797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56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89" r:id="rId5"/>
    <p:sldLayoutId id="2147483672" r:id="rId6"/>
    <p:sldLayoutId id="214748367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sz="3400" b="1" kern="1200">
          <a:solidFill>
            <a:srgbClr val="134A86"/>
          </a:solidFill>
          <a:latin typeface="Segoe UI Semibold" panose="020B0702040204020203" pitchFamily="34" charset="0"/>
          <a:ea typeface="Verdana" panose="020B0604030504040204" pitchFamily="34"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B4F26-A5FE-B866-4CC4-955C6AA43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D61C4-2E60-5162-E1AB-4DA2995E7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278ED-02F3-B7D2-35CE-27319DC04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3F9DCDF-26B9-9AFC-86D6-756A341DD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04B2F-80CA-E7DD-75CC-3ABB3D135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8103C-CA76-49C8-A2D5-5BBD6EDFAC3F}" type="slidenum">
              <a:rPr lang="en-US" smtClean="0"/>
              <a:t>‹#›</a:t>
            </a:fld>
            <a:endParaRPr lang="en-US"/>
          </a:p>
        </p:txBody>
      </p:sp>
    </p:spTree>
    <p:extLst>
      <p:ext uri="{BB962C8B-B14F-4D97-AF65-F5344CB8AC3E}">
        <p14:creationId xmlns:p14="http://schemas.microsoft.com/office/powerpoint/2010/main" val="2507742094"/>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t>‹#›</a:t>
            </a:fld>
            <a:endParaRPr lang="en-US"/>
          </a:p>
        </p:txBody>
      </p:sp>
    </p:spTree>
    <p:extLst>
      <p:ext uri="{BB962C8B-B14F-4D97-AF65-F5344CB8AC3E}">
        <p14:creationId xmlns:p14="http://schemas.microsoft.com/office/powerpoint/2010/main" val="5452744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8668A-4477-7D41-978D-6547BDB99651}"/>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6ABCE21D-3B79-2D46-BF34-98F46C997FED}"/>
              </a:ext>
            </a:extLst>
          </p:cNvPr>
          <p:cNvSpPr/>
          <p:nvPr userDrawn="1"/>
        </p:nvSpPr>
        <p:spPr>
          <a:xfrm>
            <a:off x="0" y="1"/>
            <a:ext cx="12192000" cy="1036320"/>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E83C3C0A-CAC4-2546-8B51-4D0AB74CE73D}"/>
              </a:ext>
            </a:extLst>
          </p:cNvPr>
          <p:cNvSpPr/>
          <p:nvPr userDrawn="1"/>
        </p:nvSpPr>
        <p:spPr>
          <a:xfrm>
            <a:off x="433138" y="1"/>
            <a:ext cx="156143" cy="103632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129063"/>
            <a:ext cx="10515600" cy="907259"/>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65381"/>
            <a:ext cx="10515600" cy="4785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219329" y="6303738"/>
            <a:ext cx="697833"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a:p>
        </p:txBody>
      </p:sp>
      <p:pic>
        <p:nvPicPr>
          <p:cNvPr id="4" name="Graphic 3">
            <a:extLst>
              <a:ext uri="{FF2B5EF4-FFF2-40B4-BE49-F238E27FC236}">
                <a16:creationId xmlns:a16="http://schemas.microsoft.com/office/drawing/2014/main" id="{4C9F6C7D-3B29-E5A5-97C4-3FD7735EC307}"/>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33894595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3B73504-52D6-478A-8EB3-07FE7EB2A911}"/>
              </a:ext>
            </a:extLst>
          </p:cNvPr>
          <p:cNvSpPr>
            <a:spLocks noGrp="1"/>
          </p:cNvSpPr>
          <p:nvPr>
            <p:ph type="ctrTitle"/>
          </p:nvPr>
        </p:nvSpPr>
        <p:spPr/>
        <p:txBody>
          <a:bodyPr>
            <a:normAutofit/>
          </a:bodyPr>
          <a:lstStyle/>
          <a:p>
            <a:r>
              <a:rPr lang="en-US" sz="3800"/>
              <a:t>EWAB Public Meeting 7</a:t>
            </a:r>
            <a:endParaRPr lang="en-US" sz="3800">
              <a:latin typeface="Segoe UI Semibold" panose="020B0702040204020203" pitchFamily="34" charset="0"/>
              <a:cs typeface="Segoe UI Semibold" panose="020B0702040204020203" pitchFamily="34" charset="0"/>
            </a:endParaRPr>
          </a:p>
        </p:txBody>
      </p:sp>
      <p:sp>
        <p:nvSpPr>
          <p:cNvPr id="8" name="Text Placeholder 4">
            <a:extLst>
              <a:ext uri="{FF2B5EF4-FFF2-40B4-BE49-F238E27FC236}">
                <a16:creationId xmlns:a16="http://schemas.microsoft.com/office/drawing/2014/main" id="{C695FA1E-C90A-4A91-A8A0-3BB377408EBD}"/>
              </a:ext>
            </a:extLst>
          </p:cNvPr>
          <p:cNvSpPr>
            <a:spLocks noGrp="1"/>
          </p:cNvSpPr>
          <p:nvPr>
            <p:ph type="body" sz="quarter" idx="13"/>
          </p:nvPr>
        </p:nvSpPr>
        <p:spPr>
          <a:xfrm>
            <a:off x="594662" y="3124433"/>
            <a:ext cx="5608637" cy="964688"/>
          </a:xfrm>
        </p:spPr>
        <p:txBody>
          <a:bodyPr>
            <a:normAutofit lnSpcReduction="10000"/>
          </a:bodyPr>
          <a:lstStyle/>
          <a:p>
            <a:r>
              <a:rPr lang="en-US" dirty="0"/>
              <a:t>April 16, 2024</a:t>
            </a:r>
          </a:p>
          <a:p>
            <a:r>
              <a:rPr lang="en-US" dirty="0"/>
              <a:t>3:00 pm -4:30pm</a:t>
            </a:r>
          </a:p>
        </p:txBody>
      </p:sp>
      <p:cxnSp>
        <p:nvCxnSpPr>
          <p:cNvPr id="2" name="Straight Connector 1">
            <a:extLst>
              <a:ext uri="{FF2B5EF4-FFF2-40B4-BE49-F238E27FC236}">
                <a16:creationId xmlns:a16="http://schemas.microsoft.com/office/drawing/2014/main" id="{7F67410F-6BBD-DA11-15BD-DC4411F71191}"/>
              </a:ext>
            </a:extLst>
          </p:cNvPr>
          <p:cNvCxnSpPr>
            <a:cxnSpLocks/>
          </p:cNvCxnSpPr>
          <p:nvPr/>
        </p:nvCxnSpPr>
        <p:spPr>
          <a:xfrm>
            <a:off x="719723" y="2768877"/>
            <a:ext cx="1552575" cy="0"/>
          </a:xfrm>
          <a:prstGeom prst="line">
            <a:avLst/>
          </a:prstGeom>
          <a:ln w="60325">
            <a:solidFill>
              <a:srgbClr val="58B947">
                <a:alpha val="97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EWAB Logo">
            <a:extLst>
              <a:ext uri="{FF2B5EF4-FFF2-40B4-BE49-F238E27FC236}">
                <a16:creationId xmlns:a16="http://schemas.microsoft.com/office/drawing/2014/main" id="{5248CC24-C4BC-B3E1-1C7E-D90966468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41"/>
          <a:stretch/>
        </p:blipFill>
        <p:spPr bwMode="auto">
          <a:xfrm>
            <a:off x="8492266" y="5724939"/>
            <a:ext cx="3497602" cy="9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7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788-D791-EC2A-8FFA-626E0A30318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A9DA63C-CDE2-62FD-6485-B6F58806C026}"/>
              </a:ext>
            </a:extLst>
          </p:cNvPr>
          <p:cNvSpPr>
            <a:spLocks noGrp="1"/>
          </p:cNvSpPr>
          <p:nvPr>
            <p:ph idx="1"/>
          </p:nvPr>
        </p:nvSpPr>
        <p:spPr/>
        <p:txBody>
          <a:bodyPr/>
          <a:lstStyle/>
          <a:p>
            <a:r>
              <a:rPr lang="en-US" b="1" dirty="0"/>
              <a:t>April 18: </a:t>
            </a:r>
            <a:r>
              <a:rPr lang="en-US" dirty="0"/>
              <a:t>Updated copy of report shared with Board members (at same time as the report is shared with Sec. Granholm).</a:t>
            </a:r>
          </a:p>
          <a:p>
            <a:r>
              <a:rPr lang="en-US" b="1" dirty="0"/>
              <a:t>May 6</a:t>
            </a:r>
            <a:r>
              <a:rPr lang="en-US" dirty="0"/>
              <a:t>: Draft 2 of report shared to provide feedback by </a:t>
            </a:r>
            <a:r>
              <a:rPr lang="en-US" b="1" dirty="0"/>
              <a:t>May 10.</a:t>
            </a:r>
          </a:p>
          <a:p>
            <a:endParaRPr lang="en-US" b="1" dirty="0"/>
          </a:p>
          <a:p>
            <a:pPr marL="0" indent="0">
              <a:buNone/>
            </a:pPr>
            <a:r>
              <a:rPr lang="en-US" b="1" dirty="0"/>
              <a:t>Feel free to reach out to Maya, Missy, Pam if discussion of any outstanding questions would be helpful.</a:t>
            </a:r>
          </a:p>
          <a:p>
            <a:endParaRPr lang="en-US" dirty="0"/>
          </a:p>
        </p:txBody>
      </p:sp>
    </p:spTree>
    <p:extLst>
      <p:ext uri="{BB962C8B-B14F-4D97-AF65-F5344CB8AC3E}">
        <p14:creationId xmlns:p14="http://schemas.microsoft.com/office/powerpoint/2010/main" val="341518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F763D-11C5-4D64-B571-12EC64E284EC}"/>
              </a:ext>
            </a:extLst>
          </p:cNvPr>
          <p:cNvSpPr>
            <a:spLocks noGrp="1"/>
          </p:cNvSpPr>
          <p:nvPr>
            <p:ph type="title"/>
          </p:nvPr>
        </p:nvSpPr>
        <p:spPr>
          <a:xfrm>
            <a:off x="695302" y="984538"/>
            <a:ext cx="7714673" cy="914400"/>
          </a:xfrm>
        </p:spPr>
        <p:txBody>
          <a:bodyPr/>
          <a:lstStyle/>
          <a:p>
            <a:r>
              <a:rPr lang="en-US"/>
              <a:t>Meeting 7 Agenda</a:t>
            </a:r>
          </a:p>
        </p:txBody>
      </p:sp>
      <p:sp>
        <p:nvSpPr>
          <p:cNvPr id="7" name="Content Placeholder 6">
            <a:extLst>
              <a:ext uri="{FF2B5EF4-FFF2-40B4-BE49-F238E27FC236}">
                <a16:creationId xmlns:a16="http://schemas.microsoft.com/office/drawing/2014/main" id="{0DDA27DC-B2F8-401A-83DB-ED82136E3596}"/>
              </a:ext>
            </a:extLst>
          </p:cNvPr>
          <p:cNvSpPr>
            <a:spLocks noGrp="1"/>
          </p:cNvSpPr>
          <p:nvPr>
            <p:ph idx="1"/>
          </p:nvPr>
        </p:nvSpPr>
        <p:spPr>
          <a:xfrm>
            <a:off x="808358" y="2257796"/>
            <a:ext cx="9800457" cy="4054216"/>
          </a:xfrm>
        </p:spPr>
        <p:txBody>
          <a:bodyPr>
            <a:normAutofit lnSpcReduction="10000"/>
          </a:bodyPr>
          <a:lstStyle/>
          <a:p>
            <a:pPr marL="342900" indent="-342900">
              <a:lnSpc>
                <a:spcPct val="120000"/>
              </a:lnSpc>
              <a:buFont typeface="+mj-lt"/>
              <a:buAutoNum type="arabicPeriod"/>
            </a:pPr>
            <a:r>
              <a:rPr lang="en-US" sz="2400" dirty="0">
                <a:solidFill>
                  <a:schemeClr val="tx1"/>
                </a:solidFill>
              </a:rPr>
              <a:t>Report writing updates and current timeline (Pam)</a:t>
            </a:r>
          </a:p>
          <a:p>
            <a:pPr marL="342900" indent="-342900">
              <a:lnSpc>
                <a:spcPct val="120000"/>
              </a:lnSpc>
              <a:buFont typeface="+mj-lt"/>
              <a:buAutoNum type="arabicPeriod"/>
            </a:pPr>
            <a:r>
              <a:rPr lang="en-US" sz="2400" dirty="0">
                <a:solidFill>
                  <a:schemeClr val="tx1"/>
                </a:solidFill>
              </a:rPr>
              <a:t>Discuss DOE’s unique position within the energy system to support the development of the workforce. (Missy)</a:t>
            </a:r>
          </a:p>
          <a:p>
            <a:pPr marL="342900" indent="-342900">
              <a:lnSpc>
                <a:spcPct val="120000"/>
              </a:lnSpc>
              <a:buFont typeface="+mj-lt"/>
              <a:buAutoNum type="arabicPeriod"/>
            </a:pPr>
            <a:r>
              <a:rPr lang="en-US" sz="2400" dirty="0">
                <a:solidFill>
                  <a:schemeClr val="tx1"/>
                </a:solidFill>
              </a:rPr>
              <a:t>Discuss questions/topics for future report. (Missy)</a:t>
            </a:r>
          </a:p>
          <a:p>
            <a:pPr marL="342900" indent="-342900">
              <a:lnSpc>
                <a:spcPct val="120000"/>
              </a:lnSpc>
              <a:buFont typeface="+mj-lt"/>
              <a:buAutoNum type="arabicPeriod"/>
            </a:pPr>
            <a:r>
              <a:rPr lang="en-US" sz="2400" dirty="0">
                <a:solidFill>
                  <a:schemeClr val="tx1"/>
                </a:solidFill>
              </a:rPr>
              <a:t>Discuss most critical actionable recommendations, making resources publicly available, and cybersecurity/AI implications for workforce. (Missy)</a:t>
            </a:r>
          </a:p>
          <a:p>
            <a:pPr marL="342900" indent="-342900">
              <a:lnSpc>
                <a:spcPct val="120000"/>
              </a:lnSpc>
              <a:buFont typeface="+mj-lt"/>
              <a:buAutoNum type="arabicPeriod"/>
            </a:pPr>
            <a:r>
              <a:rPr lang="en-US" sz="2400" dirty="0">
                <a:solidFill>
                  <a:schemeClr val="tx1"/>
                </a:solidFill>
              </a:rPr>
              <a:t>Public comment section​ (4:10 pm) (Maya)</a:t>
            </a:r>
          </a:p>
          <a:p>
            <a:pPr marL="342900" indent="-342900">
              <a:lnSpc>
                <a:spcPct val="120000"/>
              </a:lnSpc>
              <a:buFont typeface="+mj-lt"/>
              <a:buAutoNum type="arabicPeriod"/>
            </a:pPr>
            <a:r>
              <a:rPr lang="en-US" sz="2400" dirty="0">
                <a:solidFill>
                  <a:schemeClr val="tx1"/>
                </a:solidFill>
              </a:rPr>
              <a:t>Next steps, closing reflections and formal adjournment (Missy and Maya)</a:t>
            </a:r>
          </a:p>
        </p:txBody>
      </p:sp>
      <p:cxnSp>
        <p:nvCxnSpPr>
          <p:cNvPr id="2" name="Straight Connector 1">
            <a:extLst>
              <a:ext uri="{FF2B5EF4-FFF2-40B4-BE49-F238E27FC236}">
                <a16:creationId xmlns:a16="http://schemas.microsoft.com/office/drawing/2014/main" id="{E1373F3D-31A3-6D9B-DF0B-2803A9F3DDA0}"/>
              </a:ext>
            </a:extLst>
          </p:cNvPr>
          <p:cNvCxnSpPr/>
          <p:nvPr/>
        </p:nvCxnSpPr>
        <p:spPr>
          <a:xfrm>
            <a:off x="808359" y="1898938"/>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97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A888-439B-1644-E035-69826A84E26A}"/>
              </a:ext>
            </a:extLst>
          </p:cNvPr>
          <p:cNvSpPr>
            <a:spLocks noGrp="1"/>
          </p:cNvSpPr>
          <p:nvPr>
            <p:ph type="title"/>
          </p:nvPr>
        </p:nvSpPr>
        <p:spPr>
          <a:xfrm>
            <a:off x="838200" y="670768"/>
            <a:ext cx="10210803" cy="914400"/>
          </a:xfrm>
        </p:spPr>
        <p:txBody>
          <a:bodyPr/>
          <a:lstStyle/>
          <a:p>
            <a:pPr marL="0" indent="0">
              <a:buNone/>
            </a:pPr>
            <a:r>
              <a:rPr lang="en-US" b="1" dirty="0"/>
              <a:t>Report writing updates:</a:t>
            </a:r>
          </a:p>
        </p:txBody>
      </p:sp>
      <p:sp>
        <p:nvSpPr>
          <p:cNvPr id="3" name="Content Placeholder 2">
            <a:extLst>
              <a:ext uri="{FF2B5EF4-FFF2-40B4-BE49-F238E27FC236}">
                <a16:creationId xmlns:a16="http://schemas.microsoft.com/office/drawing/2014/main" id="{88A453E1-27F5-E2A8-7DE5-3D8E5E76AA4C}"/>
              </a:ext>
            </a:extLst>
          </p:cNvPr>
          <p:cNvSpPr>
            <a:spLocks noGrp="1"/>
          </p:cNvSpPr>
          <p:nvPr>
            <p:ph idx="1"/>
          </p:nvPr>
        </p:nvSpPr>
        <p:spPr>
          <a:xfrm>
            <a:off x="838200" y="1713390"/>
            <a:ext cx="10542973" cy="4578080"/>
          </a:xfrm>
        </p:spPr>
        <p:txBody>
          <a:bodyPr>
            <a:normAutofit/>
          </a:bodyPr>
          <a:lstStyle/>
          <a:p>
            <a:pPr marL="0" lvl="1" indent="0">
              <a:lnSpc>
                <a:spcPct val="100000"/>
              </a:lnSpc>
              <a:buNone/>
            </a:pPr>
            <a:r>
              <a:rPr lang="en-US" sz="2800" b="1" dirty="0">
                <a:solidFill>
                  <a:schemeClr val="tx1"/>
                </a:solidFill>
              </a:rPr>
              <a:t>Revisions</a:t>
            </a:r>
          </a:p>
          <a:p>
            <a:pPr marL="342900" lvl="1" indent="-342900">
              <a:lnSpc>
                <a:spcPct val="100000"/>
              </a:lnSpc>
            </a:pPr>
            <a:r>
              <a:rPr lang="en-US" dirty="0">
                <a:solidFill>
                  <a:schemeClr val="tx1"/>
                </a:solidFill>
              </a:rPr>
              <a:t>Incorporate feedback from Energy Workforce Strategy Council (EWSC),and Department of Labor.</a:t>
            </a:r>
          </a:p>
          <a:p>
            <a:pPr marL="342900" lvl="1" indent="-342900">
              <a:lnSpc>
                <a:spcPct val="100000"/>
              </a:lnSpc>
            </a:pPr>
            <a:r>
              <a:rPr lang="en-US" dirty="0">
                <a:solidFill>
                  <a:schemeClr val="tx1"/>
                </a:solidFill>
              </a:rPr>
              <a:t>Priorities to get to finish line:</a:t>
            </a:r>
          </a:p>
          <a:p>
            <a:pPr marL="800100" lvl="2" indent="-342900">
              <a:lnSpc>
                <a:spcPct val="100000"/>
              </a:lnSpc>
            </a:pPr>
            <a:r>
              <a:rPr lang="en-US" sz="2400" dirty="0">
                <a:solidFill>
                  <a:schemeClr val="tx1"/>
                </a:solidFill>
              </a:rPr>
              <a:t>Improve readability.</a:t>
            </a:r>
          </a:p>
          <a:p>
            <a:pPr marL="800100" lvl="2" indent="-342900">
              <a:lnSpc>
                <a:spcPct val="100000"/>
              </a:lnSpc>
            </a:pPr>
            <a:r>
              <a:rPr lang="en-US" sz="2400" dirty="0">
                <a:solidFill>
                  <a:schemeClr val="tx1"/>
                </a:solidFill>
              </a:rPr>
              <a:t>Concretize actionable recommendations. </a:t>
            </a:r>
          </a:p>
          <a:p>
            <a:pPr marL="800100" lvl="2" indent="-342900">
              <a:lnSpc>
                <a:spcPct val="100000"/>
              </a:lnSpc>
            </a:pPr>
            <a:r>
              <a:rPr lang="en-US" sz="2400" dirty="0">
                <a:solidFill>
                  <a:schemeClr val="tx1"/>
                </a:solidFill>
              </a:rPr>
              <a:t>Organize recommendations into a short list of memorable priority actions/themes.</a:t>
            </a:r>
          </a:p>
          <a:p>
            <a:pPr marL="800100" lvl="2" indent="-342900">
              <a:lnSpc>
                <a:spcPct val="100000"/>
              </a:lnSpc>
            </a:pPr>
            <a:r>
              <a:rPr lang="en-US" sz="2400" dirty="0">
                <a:solidFill>
                  <a:schemeClr val="tx1"/>
                </a:solidFill>
              </a:rPr>
              <a:t>Identify what is needed to support the Board to delve into its next report, e.g. research and analysis topics to inform the next set of Board recommendations.</a:t>
            </a:r>
          </a:p>
          <a:p>
            <a:pPr marL="342900" lvl="1" indent="-342900">
              <a:lnSpc>
                <a:spcPct val="100000"/>
              </a:lnSpc>
            </a:pPr>
            <a:endParaRPr lang="en-US" dirty="0">
              <a:solidFill>
                <a:schemeClr val="tx1"/>
              </a:solidFill>
            </a:endParaRPr>
          </a:p>
          <a:p>
            <a:pPr marL="0" lvl="1" indent="0">
              <a:lnSpc>
                <a:spcPct val="100000"/>
              </a:lnSpc>
              <a:buNone/>
            </a:pPr>
            <a:endParaRPr lang="en-US" dirty="0">
              <a:solidFill>
                <a:schemeClr val="tx1"/>
              </a:solidFill>
            </a:endParaRPr>
          </a:p>
        </p:txBody>
      </p:sp>
    </p:spTree>
    <p:extLst>
      <p:ext uri="{BB962C8B-B14F-4D97-AF65-F5344CB8AC3E}">
        <p14:creationId xmlns:p14="http://schemas.microsoft.com/office/powerpoint/2010/main" val="152799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DF6-5DA5-C704-45A4-93F33A805F52}"/>
              </a:ext>
            </a:extLst>
          </p:cNvPr>
          <p:cNvSpPr>
            <a:spLocks noGrp="1"/>
          </p:cNvSpPr>
          <p:nvPr>
            <p:ph type="title"/>
          </p:nvPr>
        </p:nvSpPr>
        <p:spPr>
          <a:xfrm>
            <a:off x="748392" y="836930"/>
            <a:ext cx="10210803" cy="914400"/>
          </a:xfrm>
        </p:spPr>
        <p:txBody>
          <a:bodyPr>
            <a:normAutofit fontScale="90000"/>
          </a:bodyPr>
          <a:lstStyle/>
          <a:p>
            <a:r>
              <a:rPr lang="en-US" dirty="0"/>
              <a:t>DOE’s unique position to support development of a skilled energy workforce</a:t>
            </a:r>
          </a:p>
        </p:txBody>
      </p:sp>
      <p:sp>
        <p:nvSpPr>
          <p:cNvPr id="3" name="Content Placeholder 2">
            <a:extLst>
              <a:ext uri="{FF2B5EF4-FFF2-40B4-BE49-F238E27FC236}">
                <a16:creationId xmlns:a16="http://schemas.microsoft.com/office/drawing/2014/main" id="{F3F79621-1B6F-3A62-1306-B233D76C2AF0}"/>
              </a:ext>
            </a:extLst>
          </p:cNvPr>
          <p:cNvSpPr>
            <a:spLocks noGrp="1"/>
          </p:cNvSpPr>
          <p:nvPr>
            <p:ph idx="1"/>
          </p:nvPr>
        </p:nvSpPr>
        <p:spPr>
          <a:xfrm>
            <a:off x="838199" y="2002418"/>
            <a:ext cx="11081657" cy="4447367"/>
          </a:xfrm>
        </p:spPr>
        <p:txBody>
          <a:bodyPr>
            <a:normAutofit fontScale="92500" lnSpcReduction="10000"/>
          </a:bodyPr>
          <a:lstStyle/>
          <a:p>
            <a:pPr marL="742950" marR="0" lvl="1" indent="-285750">
              <a:lnSpc>
                <a:spcPct val="107000"/>
              </a:lnSpc>
              <a:spcBef>
                <a:spcPts val="0"/>
              </a:spcBef>
              <a:spcAft>
                <a:spcPts val="0"/>
              </a:spcAft>
              <a:buFont typeface="+mj-lt"/>
              <a:buAutoNum type="arabicPeriod"/>
            </a:pPr>
            <a:r>
              <a:rPr lang="en-US" sz="1800" dirty="0">
                <a:solidFill>
                  <a:schemeClr val="tx1"/>
                </a:solidFill>
                <a:effectLst/>
                <a:ea typeface="Calibri" panose="020F0502020204030204" pitchFamily="34" charset="0"/>
                <a:cs typeface="Calibri" panose="020F0502020204030204" pitchFamily="34" charset="0"/>
              </a:rPr>
              <a:t>Best-in-class STEM education infrastructure and reputation.</a:t>
            </a:r>
            <a:endParaRPr lang="en-US" sz="1600" dirty="0">
              <a:solidFill>
                <a:schemeClr val="tx1"/>
              </a:solidFill>
              <a:effectLst/>
              <a:ea typeface="Calibri" panose="020F0502020204030204" pitchFamily="34" charset="0"/>
            </a:endParaRPr>
          </a:p>
          <a:p>
            <a:pPr marL="742950" marR="0" lvl="1" indent="-285750">
              <a:lnSpc>
                <a:spcPct val="107000"/>
              </a:lnSpc>
              <a:spcBef>
                <a:spcPts val="0"/>
              </a:spcBef>
              <a:spcAft>
                <a:spcPts val="0"/>
              </a:spcAft>
              <a:buFont typeface="+mj-lt"/>
              <a:buAutoNum type="arabicPeriod"/>
            </a:pPr>
            <a:r>
              <a:rPr lang="en-US" sz="1800" dirty="0">
                <a:solidFill>
                  <a:schemeClr val="tx1"/>
                </a:solidFill>
                <a:effectLst/>
                <a:ea typeface="Calibri" panose="020F0502020204030204" pitchFamily="34" charset="0"/>
                <a:cs typeface="Calibri" panose="020F0502020204030204" pitchFamily="34" charset="0"/>
              </a:rPr>
              <a:t>Research and development investment that catalyzes emerging and critical technology and science education through the National Lab complex. </a:t>
            </a:r>
            <a:endParaRPr lang="en-US" sz="1600" dirty="0">
              <a:solidFill>
                <a:schemeClr val="tx1"/>
              </a:solidFill>
              <a:effectLst/>
              <a:ea typeface="Calibri" panose="020F0502020204030204" pitchFamily="34" charset="0"/>
            </a:endParaRPr>
          </a:p>
          <a:p>
            <a:pPr marL="742950" marR="0" lvl="1" indent="-285750">
              <a:lnSpc>
                <a:spcPct val="107000"/>
              </a:lnSpc>
              <a:spcBef>
                <a:spcPts val="0"/>
              </a:spcBef>
              <a:spcAft>
                <a:spcPts val="0"/>
              </a:spcAft>
              <a:buFont typeface="+mj-lt"/>
              <a:buAutoNum type="arabicPeriod"/>
            </a:pPr>
            <a:r>
              <a:rPr lang="en-US" sz="1800" dirty="0">
                <a:solidFill>
                  <a:schemeClr val="tx1"/>
                </a:solidFill>
                <a:effectLst/>
                <a:ea typeface="Calibri" panose="020F0502020204030204" pitchFamily="34" charset="0"/>
                <a:cs typeface="Calibri" panose="020F0502020204030204" pitchFamily="34" charset="0"/>
              </a:rPr>
              <a:t>A developing suite of trade and technical energy workforce programs and technical assistance. </a:t>
            </a:r>
            <a:endParaRPr lang="en-US" sz="1600" dirty="0">
              <a:solidFill>
                <a:schemeClr val="tx1"/>
              </a:solidFill>
              <a:effectLst/>
              <a:ea typeface="Calibri" panose="020F0502020204030204" pitchFamily="34" charset="0"/>
            </a:endParaRPr>
          </a:p>
          <a:p>
            <a:pPr marL="742950" marR="0" lvl="1" indent="-285750">
              <a:lnSpc>
                <a:spcPct val="107000"/>
              </a:lnSpc>
              <a:spcBef>
                <a:spcPts val="0"/>
              </a:spcBef>
              <a:spcAft>
                <a:spcPts val="0"/>
              </a:spcAft>
              <a:buFont typeface="+mj-lt"/>
              <a:buAutoNum type="arabicPeriod"/>
            </a:pPr>
            <a:r>
              <a:rPr lang="en-US" sz="1800" dirty="0">
                <a:solidFill>
                  <a:schemeClr val="tx1"/>
                </a:solidFill>
                <a:effectLst/>
                <a:ea typeface="Calibri" panose="020F0502020204030204" pitchFamily="34" charset="0"/>
                <a:cs typeface="Calibri" panose="020F0502020204030204" pitchFamily="34" charset="0"/>
              </a:rPr>
              <a:t>An Office of Energy Jobs that 1) is well-positioned to work across the department in executing a forward-looking workforce strategy and 2) provide external stakeholders with key information on workforce needs and sector solution opportunities; </a:t>
            </a:r>
            <a:endParaRPr lang="en-US" sz="1600" dirty="0">
              <a:solidFill>
                <a:schemeClr val="tx1"/>
              </a:solidFill>
              <a:effectLst/>
              <a:ea typeface="Calibri" panose="020F0502020204030204" pitchFamily="34" charset="0"/>
            </a:endParaRPr>
          </a:p>
          <a:p>
            <a:pPr marL="742950" marR="0" lvl="1" indent="-285750">
              <a:lnSpc>
                <a:spcPct val="107000"/>
              </a:lnSpc>
              <a:spcBef>
                <a:spcPts val="0"/>
              </a:spcBef>
              <a:spcAft>
                <a:spcPts val="0"/>
              </a:spcAft>
              <a:buFont typeface="+mj-lt"/>
              <a:buAutoNum type="arabicPeriod"/>
            </a:pPr>
            <a:r>
              <a:rPr lang="en-US" sz="1800" dirty="0">
                <a:solidFill>
                  <a:schemeClr val="tx1"/>
                </a:solidFill>
                <a:effectLst/>
                <a:ea typeface="Calibri" panose="020F0502020204030204" pitchFamily="34" charset="0"/>
                <a:cs typeface="Calibri" panose="020F0502020204030204" pitchFamily="34" charset="0"/>
              </a:rPr>
              <a:t>Strong working relationships and the power to convene key stakeholders:</a:t>
            </a:r>
            <a:endParaRPr lang="en-US" sz="1600" dirty="0">
              <a:solidFill>
                <a:schemeClr val="tx1"/>
              </a:solidFill>
              <a:effectLst/>
              <a:ea typeface="Calibri" panose="020F050202020403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energy sector employers and trade associations,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unions,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Tribal governments,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research universities,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community and technical colleges,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state governments,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professional organizations, and </a:t>
            </a:r>
            <a:endParaRPr lang="en-US" sz="1600" dirty="0">
              <a:solidFill>
                <a:schemeClr val="tx1"/>
              </a:solidFill>
              <a:effectLst/>
              <a:ea typeface="Noto Sans Symbols"/>
              <a:cs typeface="Noto Sans Symbols"/>
            </a:endParaRPr>
          </a:p>
          <a:p>
            <a:pPr marL="1143000" marR="0" lvl="2" indent="-228600">
              <a:lnSpc>
                <a:spcPct val="107000"/>
              </a:lnSpc>
              <a:spcBef>
                <a:spcPts val="0"/>
              </a:spcBef>
              <a:spcAft>
                <a:spcPts val="0"/>
              </a:spcAft>
              <a:buFont typeface="Arial" panose="020B0604020202020204" pitchFamily="34" charset="0"/>
              <a:buChar char="▪"/>
            </a:pPr>
            <a:r>
              <a:rPr lang="en-US" sz="1800" dirty="0">
                <a:solidFill>
                  <a:schemeClr val="tx1"/>
                </a:solidFill>
                <a:effectLst/>
                <a:ea typeface="Noto Sans Symbols"/>
                <a:cs typeface="Calibri" panose="020F0502020204030204" pitchFamily="34" charset="0"/>
              </a:rPr>
              <a:t>federal agencies (particularly those overseeing the public workforce system, education system, and energy and climate investments);  </a:t>
            </a:r>
            <a:endParaRPr lang="en-US" sz="1600" dirty="0">
              <a:solidFill>
                <a:schemeClr val="tx1"/>
              </a:solidFill>
              <a:effectLst/>
              <a:ea typeface="Noto Sans Symbols"/>
              <a:cs typeface="Noto Sans Symbols"/>
            </a:endParaRPr>
          </a:p>
        </p:txBody>
      </p:sp>
    </p:spTree>
    <p:extLst>
      <p:ext uri="{BB962C8B-B14F-4D97-AF65-F5344CB8AC3E}">
        <p14:creationId xmlns:p14="http://schemas.microsoft.com/office/powerpoint/2010/main" val="59557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A12E-4588-3C4D-08E0-4890A8136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3135E-2731-B798-5065-E32453392495}"/>
              </a:ext>
            </a:extLst>
          </p:cNvPr>
          <p:cNvSpPr>
            <a:spLocks noGrp="1"/>
          </p:cNvSpPr>
          <p:nvPr>
            <p:ph type="title"/>
          </p:nvPr>
        </p:nvSpPr>
        <p:spPr>
          <a:xfrm>
            <a:off x="748392" y="836930"/>
            <a:ext cx="10210803" cy="914400"/>
          </a:xfrm>
        </p:spPr>
        <p:txBody>
          <a:bodyPr>
            <a:normAutofit fontScale="90000"/>
          </a:bodyPr>
          <a:lstStyle/>
          <a:p>
            <a:r>
              <a:rPr lang="en-US" dirty="0"/>
              <a:t>DOE’s unique position to support development of a skilled energy workforce. (continued)</a:t>
            </a:r>
          </a:p>
        </p:txBody>
      </p:sp>
      <p:sp>
        <p:nvSpPr>
          <p:cNvPr id="3" name="Content Placeholder 2">
            <a:extLst>
              <a:ext uri="{FF2B5EF4-FFF2-40B4-BE49-F238E27FC236}">
                <a16:creationId xmlns:a16="http://schemas.microsoft.com/office/drawing/2014/main" id="{42CF359F-A188-75F0-C895-9396D0D15607}"/>
              </a:ext>
            </a:extLst>
          </p:cNvPr>
          <p:cNvSpPr>
            <a:spLocks noGrp="1"/>
          </p:cNvSpPr>
          <p:nvPr>
            <p:ph idx="1"/>
          </p:nvPr>
        </p:nvSpPr>
        <p:spPr>
          <a:xfrm>
            <a:off x="838199" y="2002418"/>
            <a:ext cx="11081657" cy="4447367"/>
          </a:xfrm>
        </p:spPr>
        <p:txBody>
          <a:bodyPr>
            <a:normAutofit/>
          </a:bodyPr>
          <a:lstStyle/>
          <a:p>
            <a:pPr marL="742950" marR="0" lvl="1" indent="-285750">
              <a:lnSpc>
                <a:spcPct val="107000"/>
              </a:lnSpc>
              <a:spcBef>
                <a:spcPts val="0"/>
              </a:spcBef>
              <a:spcAft>
                <a:spcPts val="0"/>
              </a:spcAft>
              <a:buFont typeface="+mj-lt"/>
              <a:buAutoNum type="arabicPeriod" startAt="6"/>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Deployment of hundreds of billions in federal investments with strong incentives to drive job quality, meet community needs, and attract, train, and retain a skilled workforce;</a:t>
            </a:r>
            <a:endParaRPr lang="en-US" sz="1800" dirty="0">
              <a:solidFill>
                <a:schemeClr val="tx1"/>
              </a:solidFill>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mj-lt"/>
              <a:buAutoNum type="arabicPeriod" startAt="6"/>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Influence on international energy standards that impact skills requirements; and</a:t>
            </a:r>
            <a:endParaRPr lang="en-US" sz="1800" dirty="0">
              <a:solidFill>
                <a:schemeClr val="tx1"/>
              </a:solidFill>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mj-lt"/>
              <a:buAutoNum type="arabicPeriod" startAt="6"/>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combined power of DOE investments, relationships, technical expertise, and “bully pulpit” to shape decisions and investments of energy sector stakeholders, and to inform and guide critical scientific advancement and education.</a:t>
            </a:r>
            <a:endParaRPr lang="en-US" sz="18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3930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E363-F35E-A7EC-9248-B7313E984D80}"/>
              </a:ext>
            </a:extLst>
          </p:cNvPr>
          <p:cNvSpPr>
            <a:spLocks noGrp="1"/>
          </p:cNvSpPr>
          <p:nvPr>
            <p:ph type="title"/>
          </p:nvPr>
        </p:nvSpPr>
        <p:spPr>
          <a:xfrm>
            <a:off x="807378" y="738696"/>
            <a:ext cx="10210803" cy="914400"/>
          </a:xfrm>
        </p:spPr>
        <p:txBody>
          <a:bodyPr>
            <a:normAutofit fontScale="90000"/>
          </a:bodyPr>
          <a:lstStyle/>
          <a:p>
            <a:r>
              <a:rPr lang="en-US" dirty="0"/>
              <a:t>Comments from Subcommittee on Future Report: </a:t>
            </a:r>
            <a:r>
              <a:rPr lang="en-US" sz="2700" dirty="0"/>
              <a:t>Scope Prioritization and Industry Targeting Needs (Targeting)</a:t>
            </a:r>
            <a:endParaRPr lang="en-US" dirty="0"/>
          </a:p>
        </p:txBody>
      </p:sp>
      <p:sp>
        <p:nvSpPr>
          <p:cNvPr id="3" name="Content Placeholder 2">
            <a:extLst>
              <a:ext uri="{FF2B5EF4-FFF2-40B4-BE49-F238E27FC236}">
                <a16:creationId xmlns:a16="http://schemas.microsoft.com/office/drawing/2014/main" id="{9C652805-8C8B-3195-B233-9E8BAE8987A3}"/>
              </a:ext>
            </a:extLst>
          </p:cNvPr>
          <p:cNvSpPr>
            <a:spLocks noGrp="1"/>
          </p:cNvSpPr>
          <p:nvPr>
            <p:ph idx="1"/>
          </p:nvPr>
        </p:nvSpPr>
        <p:spPr>
          <a:xfrm>
            <a:off x="807378" y="1758539"/>
            <a:ext cx="2494622" cy="4325420"/>
          </a:xfrm>
          <a:ln>
            <a:solidFill>
              <a:schemeClr val="tx1"/>
            </a:solidFill>
          </a:ln>
        </p:spPr>
        <p:txBody>
          <a:bodyPr/>
          <a:lstStyle/>
          <a:p>
            <a:pPr marL="0" indent="0">
              <a:buNone/>
            </a:pPr>
            <a:r>
              <a:rPr lang="en-US" dirty="0">
                <a:solidFill>
                  <a:schemeClr val="tx1"/>
                </a:solidFill>
              </a:rPr>
              <a:t>Subcommittee members:</a:t>
            </a:r>
          </a:p>
          <a:p>
            <a:r>
              <a:rPr lang="en-US" dirty="0">
                <a:solidFill>
                  <a:schemeClr val="tx1"/>
                </a:solidFill>
              </a:rPr>
              <a:t>Girard Melancon (Chair)</a:t>
            </a:r>
          </a:p>
          <a:p>
            <a:r>
              <a:rPr lang="en-US" dirty="0">
                <a:solidFill>
                  <a:schemeClr val="tx1"/>
                </a:solidFill>
              </a:rPr>
              <a:t>Allison </a:t>
            </a:r>
            <a:r>
              <a:rPr lang="en-US" dirty="0" err="1">
                <a:solidFill>
                  <a:schemeClr val="tx1"/>
                </a:solidFill>
              </a:rPr>
              <a:t>Ziogas</a:t>
            </a:r>
            <a:endParaRPr lang="en-US" dirty="0">
              <a:solidFill>
                <a:schemeClr val="tx1"/>
              </a:solidFill>
            </a:endParaRPr>
          </a:p>
          <a:p>
            <a:r>
              <a:rPr lang="en-US" dirty="0">
                <a:solidFill>
                  <a:schemeClr val="tx1"/>
                </a:solidFill>
              </a:rPr>
              <a:t>Kay Seven</a:t>
            </a:r>
          </a:p>
          <a:p>
            <a:r>
              <a:rPr lang="en-US" dirty="0">
                <a:solidFill>
                  <a:schemeClr val="tx1"/>
                </a:solidFill>
              </a:rPr>
              <a:t>Tom Kriger</a:t>
            </a:r>
          </a:p>
        </p:txBody>
      </p:sp>
      <p:sp>
        <p:nvSpPr>
          <p:cNvPr id="4" name="Content Placeholder 2">
            <a:extLst>
              <a:ext uri="{FF2B5EF4-FFF2-40B4-BE49-F238E27FC236}">
                <a16:creationId xmlns:a16="http://schemas.microsoft.com/office/drawing/2014/main" id="{868FED5A-0AFD-3015-8AA1-2D096F6249CB}"/>
              </a:ext>
            </a:extLst>
          </p:cNvPr>
          <p:cNvSpPr txBox="1">
            <a:spLocks/>
          </p:cNvSpPr>
          <p:nvPr/>
        </p:nvSpPr>
        <p:spPr>
          <a:xfrm>
            <a:off x="3756916" y="1845254"/>
            <a:ext cx="8342616" cy="4253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E66"/>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E66"/>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E66"/>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E66"/>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E66"/>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b="1" dirty="0">
                <a:solidFill>
                  <a:srgbClr val="000000"/>
                </a:solidFill>
                <a:latin typeface="Calibri" panose="020F0502020204030204" pitchFamily="34" charset="0"/>
              </a:rPr>
              <a:t>What questions could not be effectively addressed?</a:t>
            </a:r>
          </a:p>
          <a:p>
            <a:pPr lvl="1" fontAlgn="base"/>
            <a:r>
              <a:rPr lang="en-US" sz="2000" dirty="0">
                <a:solidFill>
                  <a:srgbClr val="000000"/>
                </a:solidFill>
                <a:latin typeface="Calibri" panose="020F0502020204030204" pitchFamily="34" charset="0"/>
              </a:rPr>
              <a:t>How will smarter, energy-efficient equipment that can self-diagnose impact the quality jobs of career technicians?  </a:t>
            </a:r>
          </a:p>
          <a:p>
            <a:pPr lvl="1" fontAlgn="base"/>
            <a:r>
              <a:rPr lang="en-US" sz="2000" dirty="0">
                <a:solidFill>
                  <a:srgbClr val="000000"/>
                </a:solidFill>
                <a:latin typeface="Calibri" panose="020F0502020204030204" pitchFamily="34" charset="0"/>
              </a:rPr>
              <a:t>How can DOE partner to address the barriers, myths, and strategies for engaging ex-offenders in these sectors? </a:t>
            </a:r>
          </a:p>
          <a:p>
            <a:pPr marL="0" indent="0" fontAlgn="base">
              <a:buNone/>
            </a:pPr>
            <a:r>
              <a:rPr lang="en-US" sz="2000" b="1" dirty="0">
                <a:solidFill>
                  <a:srgbClr val="000000"/>
                </a:solidFill>
                <a:latin typeface="Calibri" panose="020F0502020204030204" pitchFamily="34" charset="0"/>
              </a:rPr>
              <a:t>What data should DOE collect or fund activities to collect to answer those questions? </a:t>
            </a:r>
          </a:p>
          <a:p>
            <a:pPr lvl="1" fontAlgn="base"/>
            <a:r>
              <a:rPr lang="en-US" sz="2000" dirty="0">
                <a:solidFill>
                  <a:srgbClr val="000000"/>
                </a:solidFill>
                <a:latin typeface="Calibri" panose="020F0502020204030204" pitchFamily="34" charset="0"/>
              </a:rPr>
              <a:t>Grow this effort: MIT has modeling and pilot programs that can provide almost real-time workforce analysis and help communities meet carbon emissions goals </a:t>
            </a:r>
          </a:p>
          <a:p>
            <a:pPr marL="0" indent="0" fontAlgn="base">
              <a:buNone/>
            </a:pPr>
            <a:r>
              <a:rPr lang="en-US" sz="2000" b="1" dirty="0">
                <a:solidFill>
                  <a:srgbClr val="000000"/>
                </a:solidFill>
                <a:latin typeface="Calibri" panose="020F0502020204030204" pitchFamily="34" charset="0"/>
              </a:rPr>
              <a:t>What would be needed one year from now to be able to address these questions in that 2</a:t>
            </a:r>
            <a:r>
              <a:rPr lang="en-US" sz="2000" b="1" baseline="30000" dirty="0">
                <a:solidFill>
                  <a:srgbClr val="000000"/>
                </a:solidFill>
                <a:latin typeface="Calibri" panose="020F0502020204030204" pitchFamily="34" charset="0"/>
              </a:rPr>
              <a:t>nd</a:t>
            </a:r>
            <a:r>
              <a:rPr lang="en-US" sz="2000" b="1" dirty="0">
                <a:solidFill>
                  <a:srgbClr val="000000"/>
                </a:solidFill>
                <a:latin typeface="Calibri" panose="020F0502020204030204" pitchFamily="34" charset="0"/>
              </a:rPr>
              <a:t> report </a:t>
            </a:r>
            <a:r>
              <a:rPr lang="en-US" sz="2000" dirty="0">
                <a:solidFill>
                  <a:srgbClr val="000000"/>
                </a:solidFill>
                <a:latin typeface="Calibri" panose="020F0502020204030204" pitchFamily="34" charset="0"/>
              </a:rPr>
              <a:t> </a:t>
            </a:r>
          </a:p>
          <a:p>
            <a:pPr lvl="1" fontAlgn="base"/>
            <a:r>
              <a:rPr lang="en-US" sz="2000" dirty="0">
                <a:solidFill>
                  <a:srgbClr val="000000"/>
                </a:solidFill>
                <a:latin typeface="Calibri" panose="020F0502020204030204" pitchFamily="34" charset="0"/>
              </a:rPr>
              <a:t>Engaging Office of Energy Justice and Equity team, including external partners, fleshing out pilot ideas with national labs </a:t>
            </a:r>
          </a:p>
          <a:p>
            <a:pPr marL="514350" indent="-514350">
              <a:buFont typeface="+mj-lt"/>
              <a:buAutoNum type="arabicPeriod"/>
            </a:pPr>
            <a:endParaRPr lang="en-US" sz="2000" dirty="0"/>
          </a:p>
        </p:txBody>
      </p:sp>
    </p:spTree>
    <p:extLst>
      <p:ext uri="{BB962C8B-B14F-4D97-AF65-F5344CB8AC3E}">
        <p14:creationId xmlns:p14="http://schemas.microsoft.com/office/powerpoint/2010/main" val="390782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0AEE5-27B7-18CB-9025-B6F7D258D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FB370-07EC-82B2-C279-FF66C218D5DD}"/>
              </a:ext>
            </a:extLst>
          </p:cNvPr>
          <p:cNvSpPr>
            <a:spLocks noGrp="1"/>
          </p:cNvSpPr>
          <p:nvPr>
            <p:ph type="title"/>
          </p:nvPr>
        </p:nvSpPr>
        <p:spPr>
          <a:xfrm>
            <a:off x="838200" y="790067"/>
            <a:ext cx="10210803" cy="914400"/>
          </a:xfrm>
        </p:spPr>
        <p:txBody>
          <a:bodyPr>
            <a:normAutofit/>
          </a:bodyPr>
          <a:lstStyle/>
          <a:p>
            <a:r>
              <a:rPr lang="en-US" dirty="0"/>
              <a:t>Discussion</a:t>
            </a:r>
          </a:p>
        </p:txBody>
      </p:sp>
      <p:sp>
        <p:nvSpPr>
          <p:cNvPr id="5" name="Content Placeholder 4">
            <a:extLst>
              <a:ext uri="{FF2B5EF4-FFF2-40B4-BE49-F238E27FC236}">
                <a16:creationId xmlns:a16="http://schemas.microsoft.com/office/drawing/2014/main" id="{35E92B8D-7ECD-36D2-F99D-644045A6E1A8}"/>
              </a:ext>
            </a:extLst>
          </p:cNvPr>
          <p:cNvSpPr>
            <a:spLocks noGrp="1"/>
          </p:cNvSpPr>
          <p:nvPr>
            <p:ph idx="1"/>
          </p:nvPr>
        </p:nvSpPr>
        <p:spPr>
          <a:xfrm>
            <a:off x="838200" y="1857663"/>
            <a:ext cx="10210803" cy="3142674"/>
          </a:xfrm>
        </p:spPr>
        <p:txBody>
          <a:bodyPr>
            <a:noAutofit/>
          </a:bodyPr>
          <a:lstStyle/>
          <a:p>
            <a:pPr algn="l" rtl="0" fontAlgn="base">
              <a:buFont typeface="Arial" panose="020B0604020202020204" pitchFamily="34" charset="0"/>
              <a:buChar char="•"/>
            </a:pPr>
            <a:r>
              <a:rPr lang="en-US" sz="2400" b="0" i="0" dirty="0">
                <a:solidFill>
                  <a:srgbClr val="222222"/>
                </a:solidFill>
                <a:effectLst/>
                <a:latin typeface="Calibri" panose="020F0502020204030204" pitchFamily="34" charset="0"/>
              </a:rPr>
              <a:t>What actionable recommendations are most critical for DOE to consider from this report? </a:t>
            </a:r>
            <a:endParaRPr lang="en-US"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2400" b="0" i="0" dirty="0">
                <a:solidFill>
                  <a:srgbClr val="222222"/>
                </a:solidFill>
                <a:effectLst/>
                <a:latin typeface="Calibri" panose="020F0502020204030204" pitchFamily="34" charset="0"/>
              </a:rPr>
              <a:t>What parts of the report could be strengthened to more clearly address actionable recommendations that speak to the directives in the statute? </a:t>
            </a:r>
            <a:endParaRPr lang="en-US"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2400" b="0" i="0" dirty="0">
                <a:solidFill>
                  <a:srgbClr val="000000"/>
                </a:solidFill>
                <a:effectLst/>
                <a:latin typeface="Calibri" panose="020F0502020204030204" pitchFamily="34" charset="0"/>
              </a:rPr>
              <a:t>What questions could not be effectively addressed? </a:t>
            </a:r>
          </a:p>
          <a:p>
            <a:pPr algn="l" rtl="0" fontAlgn="base">
              <a:buFont typeface="Arial" panose="020B0604020202020204" pitchFamily="34" charset="0"/>
              <a:buChar char="•"/>
            </a:pPr>
            <a:r>
              <a:rPr lang="en-US" sz="2400" b="0" i="0" dirty="0">
                <a:solidFill>
                  <a:srgbClr val="000000"/>
                </a:solidFill>
                <a:effectLst/>
                <a:latin typeface="Calibri" panose="020F0502020204030204" pitchFamily="34" charset="0"/>
              </a:rPr>
              <a:t>What data should DOE collect or what activities should it fund to collect to answer those questions? </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 the point about piloting ideas with National Labs. Should the Board recommend conducting an analysis or funding analysis on the National Labs’ workforce development activities and capacities to inform the production of a specific strategy on this topic?</a:t>
            </a:r>
            <a:endParaRPr lang="en-US" sz="1800" dirty="0">
              <a:effectLst/>
              <a:latin typeface="Calibri" panose="020F0502020204030204" pitchFamily="34" charset="0"/>
              <a:ea typeface="Calibri" panose="020F0502020204030204" pitchFamily="34" charset="0"/>
            </a:endParaRPr>
          </a:p>
          <a:p>
            <a:pPr marL="1143000" marR="0" lvl="2" indent="-228600">
              <a:lnSpc>
                <a:spcPct val="107000"/>
              </a:lnSpc>
              <a:spcBef>
                <a:spcPts val="0"/>
              </a:spcBef>
              <a:spcAft>
                <a:spcPts val="800"/>
              </a:spcAft>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kind of analysis would be needed to develop strategic actionable recommendations for DOE to support sectoral workforce development activities in 4-5 high priority technology areas?</a:t>
            </a:r>
            <a:endParaRPr lang="en-US" sz="1800" dirty="0">
              <a:effectLst/>
              <a:latin typeface="Calibri" panose="020F0502020204030204" pitchFamily="34" charset="0"/>
              <a:ea typeface="Calibri" panose="020F0502020204030204" pitchFamily="34" charset="0"/>
            </a:endParaRPr>
          </a:p>
          <a:p>
            <a:pPr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365473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CBA6-E16B-5856-AF66-4F5B0FA53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8C46A-4227-DAC5-DBB5-F4E8930DBCAB}"/>
              </a:ext>
            </a:extLst>
          </p:cNvPr>
          <p:cNvSpPr>
            <a:spLocks noGrp="1"/>
          </p:cNvSpPr>
          <p:nvPr>
            <p:ph type="title"/>
          </p:nvPr>
        </p:nvSpPr>
        <p:spPr>
          <a:xfrm>
            <a:off x="838200" y="790067"/>
            <a:ext cx="10210803" cy="914400"/>
          </a:xfrm>
        </p:spPr>
        <p:txBody>
          <a:bodyPr>
            <a:normAutofit/>
          </a:bodyPr>
          <a:lstStyle/>
          <a:p>
            <a:r>
              <a:rPr lang="en-US" dirty="0"/>
              <a:t>Discussion</a:t>
            </a:r>
          </a:p>
        </p:txBody>
      </p:sp>
      <p:sp>
        <p:nvSpPr>
          <p:cNvPr id="5" name="Content Placeholder 4">
            <a:extLst>
              <a:ext uri="{FF2B5EF4-FFF2-40B4-BE49-F238E27FC236}">
                <a16:creationId xmlns:a16="http://schemas.microsoft.com/office/drawing/2014/main" id="{BDF56315-3A2C-91F8-1C7A-855776ECE437}"/>
              </a:ext>
            </a:extLst>
          </p:cNvPr>
          <p:cNvSpPr>
            <a:spLocks noGrp="1"/>
          </p:cNvSpPr>
          <p:nvPr>
            <p:ph idx="1"/>
          </p:nvPr>
        </p:nvSpPr>
        <p:spPr>
          <a:xfrm>
            <a:off x="838200" y="1857663"/>
            <a:ext cx="10210803" cy="3142674"/>
          </a:xfrm>
        </p:spPr>
        <p:txBody>
          <a:bodyPr>
            <a:noAutofit/>
          </a:bodyPr>
          <a:lstStyle/>
          <a:p>
            <a:pPr algn="l" rtl="0" fontAlgn="base">
              <a:buFont typeface="Arial" panose="020B0604020202020204" pitchFamily="34" charset="0"/>
              <a:buChar char="•"/>
            </a:pPr>
            <a:r>
              <a:rPr lang="en-US" sz="2400" dirty="0">
                <a:solidFill>
                  <a:srgbClr val="000000"/>
                </a:solidFill>
                <a:latin typeface="Calibri" panose="020F0502020204030204" pitchFamily="34" charset="0"/>
              </a:rPr>
              <a:t>What information would be most helpful to make available to the public to better access DOE’s resources to support workforce development?</a:t>
            </a:r>
            <a:r>
              <a:rPr lang="en-US" sz="24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2400" dirty="0">
                <a:solidFill>
                  <a:srgbClr val="000000"/>
                </a:solidFill>
                <a:latin typeface="Calibri" panose="020F0502020204030204" pitchFamily="34" charset="0"/>
              </a:rPr>
              <a:t>Implications on energy workforce regarding cybersecurity and increasing use of AI?</a:t>
            </a: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will AI change the skillsets we need?  What will quantum and other upcoming scientific breakthroughs mean to future energy workforce?  </a:t>
            </a:r>
            <a:endParaRPr lang="en-US" sz="18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we training for energy technologies and systems that might become obsolete in a few decades? </a:t>
            </a:r>
            <a:endParaRPr lang="en-US" sz="18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could DOE position its workforce strategy to be ahead of these questions?</a:t>
            </a:r>
            <a:endParaRPr lang="en-US" sz="1800" dirty="0">
              <a:effectLst/>
              <a:latin typeface="Calibri" panose="020F0502020204030204" pitchFamily="34" charset="0"/>
              <a:ea typeface="Calibri" panose="020F0502020204030204" pitchFamily="34" charset="0"/>
            </a:endParaRPr>
          </a:p>
          <a:p>
            <a:pPr marL="457200" lvl="1" indent="0" fontAlgn="base">
              <a:buNone/>
            </a:pPr>
            <a:endParaRPr lang="en-US" sz="2000" b="0" i="0" dirty="0">
              <a:solidFill>
                <a:srgbClr val="000000"/>
              </a:solidFill>
              <a:effectLst/>
              <a:latin typeface="Calibri" panose="020F0502020204030204" pitchFamily="34" charset="0"/>
            </a:endParaRPr>
          </a:p>
          <a:p>
            <a:pPr marL="0" indent="0" algn="l" rtl="0" fontAlgn="base">
              <a:buNone/>
            </a:pPr>
            <a:endParaRPr lang="en-US" sz="2400" b="0" i="0" dirty="0">
              <a:solidFill>
                <a:srgbClr val="000000"/>
              </a:solidFill>
              <a:effectLst/>
              <a:latin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231850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3108789" y="2437269"/>
            <a:ext cx="5829727" cy="914400"/>
          </a:xfrm>
        </p:spPr>
        <p:txBody>
          <a:bodyPr>
            <a:noAutofit/>
          </a:bodyPr>
          <a:lstStyle/>
          <a:p>
            <a:pPr marR="0" lvl="0">
              <a:spcAft>
                <a:spcPts val="0"/>
              </a:spcAft>
            </a:pPr>
            <a:r>
              <a:rPr lang="en-US" sz="4000" dirty="0">
                <a:latin typeface="Calibri" panose="020F0502020204030204" pitchFamily="34" charset="0"/>
              </a:rPr>
              <a:t>Public Comment Section</a:t>
            </a:r>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3725238" y="3400471"/>
            <a:ext cx="4596828" cy="593607"/>
          </a:xfrm>
        </p:spPr>
        <p:txBody>
          <a:bodyPr>
            <a:noAutofit/>
          </a:bodyPr>
          <a:lstStyle/>
          <a:p>
            <a:pPr marL="0" indent="0">
              <a:buNone/>
            </a:pPr>
            <a:r>
              <a:rPr lang="en-US" sz="2400" dirty="0">
                <a:effectLst/>
                <a:latin typeface="Calibri" panose="020F0502020204030204" pitchFamily="34" charset="0"/>
                <a:ea typeface="Calibri" panose="020F0502020204030204" pitchFamily="34" charset="0"/>
              </a:rPr>
              <a:t>3-minute time limit per speaker</a:t>
            </a:r>
          </a:p>
          <a:p>
            <a:pPr marL="342900" indent="-342900">
              <a:buFont typeface="+mj-lt"/>
              <a:buAutoNum type="arabicPeriod"/>
            </a:pPr>
            <a:endParaRPr lang="en-US" sz="2400" dirty="0">
              <a:effectLst/>
              <a:latin typeface="Calibri" panose="020F0502020204030204" pitchFamily="34" charset="0"/>
              <a:ea typeface="Calibri" panose="020F0502020204030204" pitchFamily="34" charset="0"/>
            </a:endParaRPr>
          </a:p>
          <a:p>
            <a:endParaRPr lang="en-US" sz="2400" dirty="0"/>
          </a:p>
        </p:txBody>
      </p:sp>
    </p:spTree>
    <p:extLst>
      <p:ext uri="{BB962C8B-B14F-4D97-AF65-F5344CB8AC3E}">
        <p14:creationId xmlns:p14="http://schemas.microsoft.com/office/powerpoint/2010/main" val="1714651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OE EM Template - Green">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1F1723465AB499E4293ECA29A66FF" ma:contentTypeVersion="17" ma:contentTypeDescription="Create a new document." ma:contentTypeScope="" ma:versionID="0db99e91677cef725bee7a11bb8b4d02">
  <xsd:schema xmlns:xsd="http://www.w3.org/2001/XMLSchema" xmlns:xs="http://www.w3.org/2001/XMLSchema" xmlns:p="http://schemas.microsoft.com/office/2006/metadata/properties" xmlns:ns2="4fede72c-504a-4774-85fb-8eb3d1496b98" xmlns:ns3="e59b5d57-ebd0-454d-8188-5a9dd28706ca" xmlns:ns4="0a20205c-0631-4ff0-81c6-46eee12fe7e9" targetNamespace="http://schemas.microsoft.com/office/2006/metadata/properties" ma:root="true" ma:fieldsID="7695310e73989c3f346e4ebc275d9bc1" ns2:_="" ns3:_="" ns4:_="">
    <xsd:import namespace="4fede72c-504a-4774-85fb-8eb3d1496b98"/>
    <xsd:import namespace="e59b5d57-ebd0-454d-8188-5a9dd28706ca"/>
    <xsd:import namespace="0a20205c-0631-4ff0-81c6-46eee12fe7e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Conte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de72c-504a-4774-85fb-8eb3d1496b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b5d57-ebd0-454d-8188-5a9dd2870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Contents" ma:index="22" nillable="true" ma:displayName="Contents" ma:format="Dropdown" ma:internalName="Contents">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8399c3c-3151-49b3-9830-e8954e69ce78}" ma:internalName="TaxCatchAll" ma:showField="CatchAllData" ma:web="4fede72c-504a-4774-85fb-8eb3d1496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9b5d57-ebd0-454d-8188-5a9dd28706ca">
      <Terms xmlns="http://schemas.microsoft.com/office/infopath/2007/PartnerControls"/>
    </lcf76f155ced4ddcb4097134ff3c332f>
    <TaxCatchAll xmlns="0a20205c-0631-4ff0-81c6-46eee12fe7e9" xsi:nil="true"/>
    <Contents xmlns="e59b5d57-ebd0-454d-8188-5a9dd28706ca" xsi:nil="true"/>
    <SharedWithUsers xmlns="4fede72c-504a-4774-85fb-8eb3d1496b98">
      <UserInfo>
        <DisplayName>Goodwin, Maya</DisplayName>
        <AccountId>5264</AccountId>
        <AccountType/>
      </UserInfo>
      <UserInfo>
        <DisplayName>O'Keefe, Piper</DisplayName>
        <AccountId>3649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0132C-25EC-4EB8-80CA-D5BA28E68609}">
  <ds:schemaRefs>
    <ds:schemaRef ds:uri="0a20205c-0631-4ff0-81c6-46eee12fe7e9"/>
    <ds:schemaRef ds:uri="4fede72c-504a-4774-85fb-8eb3d1496b98"/>
    <ds:schemaRef ds:uri="e59b5d57-ebd0-454d-8188-5a9dd28706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5454CA-6CAB-4993-95B8-9B15624CFD97}">
  <ds:schemaRefs>
    <ds:schemaRef ds:uri="0a20205c-0631-4ff0-81c6-46eee12fe7e9"/>
    <ds:schemaRef ds:uri="4fede72c-504a-4774-85fb-8eb3d1496b98"/>
    <ds:schemaRef ds:uri="e59b5d57-ebd0-454d-8188-5a9dd28706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CDEA73-C55A-490E-A818-85A2ADA775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TotalTime>
  <Words>871</Words>
  <Application>Microsoft Office PowerPoint</Application>
  <PresentationFormat>Widescreen</PresentationFormat>
  <Paragraphs>72</Paragraphs>
  <Slides>10</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10</vt:i4>
      </vt:variant>
    </vt:vector>
  </HeadingPairs>
  <TitlesOfParts>
    <vt:vector size="28" baseType="lpstr">
      <vt:lpstr>Arial</vt:lpstr>
      <vt:lpstr>Arial Black</vt:lpstr>
      <vt:lpstr>Calibri</vt:lpstr>
      <vt:lpstr>Calibri Light</vt:lpstr>
      <vt:lpstr>Century Gothic</vt:lpstr>
      <vt:lpstr>Courier New</vt:lpstr>
      <vt:lpstr>Garamond</vt:lpstr>
      <vt:lpstr>Noto Sans Symbols</vt:lpstr>
      <vt:lpstr>Segoe UI Black</vt:lpstr>
      <vt:lpstr>Segoe UI Light</vt:lpstr>
      <vt:lpstr>Segoe UI Semibold</vt:lpstr>
      <vt:lpstr>Verdana</vt:lpstr>
      <vt:lpstr>Wingdings</vt:lpstr>
      <vt:lpstr>Office Theme</vt:lpstr>
      <vt:lpstr>Custom Design</vt:lpstr>
      <vt:lpstr>1_Custom Design</vt:lpstr>
      <vt:lpstr>1_Office Theme</vt:lpstr>
      <vt:lpstr>DOE EM Template - Green</vt:lpstr>
      <vt:lpstr>EWAB Public Meeting 7</vt:lpstr>
      <vt:lpstr>Meeting 7 Agenda</vt:lpstr>
      <vt:lpstr>Report writing updates:</vt:lpstr>
      <vt:lpstr>DOE’s unique position to support development of a skilled energy workforce</vt:lpstr>
      <vt:lpstr>DOE’s unique position to support development of a skilled energy workforce. (continued)</vt:lpstr>
      <vt:lpstr>Comments from Subcommittee on Future Report: Scope Prioritization and Industry Targeting Needs (Targeting)</vt:lpstr>
      <vt:lpstr>Discussion</vt:lpstr>
      <vt:lpstr>Discussion</vt:lpstr>
      <vt:lpstr>Public Comment Section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Largen</dc:creator>
  <cp:lastModifiedBy>Angelica Zamora-duran</cp:lastModifiedBy>
  <cp:revision>7</cp:revision>
  <dcterms:created xsi:type="dcterms:W3CDTF">2021-07-06T13:00:02Z</dcterms:created>
  <dcterms:modified xsi:type="dcterms:W3CDTF">2024-05-02T17:30:23Z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0x01010073B1F1723465AB499E4293ECA29A66FF</vt:lpwstr>
  </property>
  <property fmtid="{D5CDD505-2E9C-101B-9397-08002B2CF9AE}" pid="3" name="MediaServiceImageTags">
    <vt:lpwstr/>
  </property>
</Properties>
</file>