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3"/>
  </p:notesMasterIdLst>
  <p:sldIdLst>
    <p:sldId id="283" r:id="rId5"/>
    <p:sldId id="284" r:id="rId6"/>
    <p:sldId id="823" r:id="rId7"/>
    <p:sldId id="810" r:id="rId8"/>
    <p:sldId id="267" r:id="rId9"/>
    <p:sldId id="824" r:id="rId10"/>
    <p:sldId id="287" r:id="rId11"/>
    <p:sldId id="822" r:id="rId12"/>
    <p:sldId id="678" r:id="rId13"/>
    <p:sldId id="825" r:id="rId14"/>
    <p:sldId id="816" r:id="rId15"/>
    <p:sldId id="817" r:id="rId16"/>
    <p:sldId id="818" r:id="rId17"/>
    <p:sldId id="819" r:id="rId18"/>
    <p:sldId id="820" r:id="rId19"/>
    <p:sldId id="812" r:id="rId20"/>
    <p:sldId id="259" r:id="rId21"/>
    <p:sldId id="8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D1A218-5CC7-38F3-08DA-44A75391DFAF}" name="Higgins, Melinda" initials="HM" userId="S::melinda.higgins@nuclear.energy.gov::6c4c41d5-19f7-441a-86d5-e48be79caae7" providerId="AD"/>
  <p188:author id="{E77D5C2D-8EE2-B2FE-2BCC-9E250758078E}" name="Gallagher, Daniel W. [US-US]" initials="DG" userId="S::gallagherd@leidos.com::5e880064-d55c-47e6-aa61-c9f65b0b15c3" providerId="AD"/>
  <p188:author id="{59EEC52F-2703-988A-7BE3-C9CBA098439E}" name="Peterson, Melanie S. [US-US]" initials="MP" userId="S::petersonm5@leidos.com::547501c7-4934-4496-b2ee-d8ddd6a66389" providerId="AD"/>
  <p188:author id="{6F16CC55-05F8-1462-3617-675E55747896}" name="Miranda Lawson" initials="ML" userId="S::lawsonmn@leidos.com::91e1c925-3848-4410-8367-6fc3776ae189" providerId="AD"/>
  <p188:author id="{B2A35C9F-16F6-52C3-E7C1-156C0156A20A}" name="Pollock, Katie (FELLOW)" initials="P(" userId="S::katie.pollock@nuclear.energy.gov::fb22feb5-a5d7-45dc-9480-0b9b9abfe0fd" providerId="AD"/>
  <p188:author id="{D7B28EBD-01EA-20FB-3EE3-CAEEE5866FEF}" name="Doug Outlaw" initials="DO" userId="S::outlawd@leidos.com::f3611fcd-e93e-4387-8029-8fb86a5f79f2" providerId="AD"/>
  <p188:author id="{BECBEDDC-C71E-F965-8278-63D730D94535}" name="Rodman, Lauren" initials="LR" userId="S::lauren.rodman@nuclear.energy.gov::c8a164ca-eab0-4f46-998f-976f493aceac" providerId="AD"/>
  <p188:author id="{788214ED-AD9C-7FDD-8C6D-0B95C0FCA9D8}" name="DiMarzio, J" initials="JAD" userId="DiMarzio, J"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05" autoAdjust="0"/>
    <p:restoredTop sz="53869" autoAdjust="0"/>
  </p:normalViewPr>
  <p:slideViewPr>
    <p:cSldViewPr snapToGrid="0" snapToObjects="1">
      <p:cViewPr varScale="1">
        <p:scale>
          <a:sx n="36" d="100"/>
          <a:sy n="36" d="100"/>
        </p:scale>
        <p:origin x="1280" y="20"/>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EEC15-5883-46C6-B1A7-106644B59AB1}"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B2617-6EFD-4622-913D-8F985A2E1690}" type="slidenum">
              <a:rPr lang="en-US" smtClean="0"/>
              <a:t>‹#›</a:t>
            </a:fld>
            <a:endParaRPr lang="en-US"/>
          </a:p>
        </p:txBody>
      </p:sp>
    </p:spTree>
    <p:extLst>
      <p:ext uri="{BB962C8B-B14F-4D97-AF65-F5344CB8AC3E}">
        <p14:creationId xmlns:p14="http://schemas.microsoft.com/office/powerpoint/2010/main" val="4749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D8006E-32B4-44D5-B028-C20D32F5B9FC}" type="slidenum">
              <a:rPr lang="en-US" smtClean="0"/>
              <a:t>1</a:t>
            </a:fld>
            <a:endParaRPr lang="en-US"/>
          </a:p>
        </p:txBody>
      </p:sp>
    </p:spTree>
    <p:extLst>
      <p:ext uri="{BB962C8B-B14F-4D97-AF65-F5344CB8AC3E}">
        <p14:creationId xmlns:p14="http://schemas.microsoft.com/office/powerpoint/2010/main" val="141364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trike="noStrike" dirty="0"/>
          </a:p>
          <a:p>
            <a:endParaRPr lang="en-US" dirty="0"/>
          </a:p>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10</a:t>
            </a:fld>
            <a:endParaRPr lang="en-US"/>
          </a:p>
        </p:txBody>
      </p:sp>
    </p:spTree>
    <p:extLst>
      <p:ext uri="{BB962C8B-B14F-4D97-AF65-F5344CB8AC3E}">
        <p14:creationId xmlns:p14="http://schemas.microsoft.com/office/powerpoint/2010/main" val="391940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D8006E-32B4-44D5-B028-C20D32F5B9FC}" type="slidenum">
              <a:rPr lang="en-US" smtClean="0"/>
              <a:t>11</a:t>
            </a:fld>
            <a:endParaRPr lang="en-US" dirty="0"/>
          </a:p>
        </p:txBody>
      </p:sp>
    </p:spTree>
    <p:extLst>
      <p:ext uri="{BB962C8B-B14F-4D97-AF65-F5344CB8AC3E}">
        <p14:creationId xmlns:p14="http://schemas.microsoft.com/office/powerpoint/2010/main" val="37464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DD8006E-32B4-44D5-B028-C20D32F5B9FC}" type="slidenum">
              <a:rPr lang="en-US" smtClean="0"/>
              <a:t>12</a:t>
            </a:fld>
            <a:endParaRPr lang="en-US" dirty="0"/>
          </a:p>
        </p:txBody>
      </p:sp>
    </p:spTree>
    <p:extLst>
      <p:ext uri="{BB962C8B-B14F-4D97-AF65-F5344CB8AC3E}">
        <p14:creationId xmlns:p14="http://schemas.microsoft.com/office/powerpoint/2010/main" val="134761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u="none" dirty="0"/>
          </a:p>
        </p:txBody>
      </p:sp>
      <p:sp>
        <p:nvSpPr>
          <p:cNvPr id="4" name="Slide Number Placeholder 3"/>
          <p:cNvSpPr>
            <a:spLocks noGrp="1"/>
          </p:cNvSpPr>
          <p:nvPr>
            <p:ph type="sldNum" sz="quarter" idx="5"/>
          </p:nvPr>
        </p:nvSpPr>
        <p:spPr/>
        <p:txBody>
          <a:bodyPr/>
          <a:lstStyle/>
          <a:p>
            <a:fld id="{3DD8006E-32B4-44D5-B028-C20D32F5B9FC}" type="slidenum">
              <a:rPr lang="en-US" smtClean="0"/>
              <a:t>13</a:t>
            </a:fld>
            <a:endParaRPr lang="en-US" dirty="0"/>
          </a:p>
        </p:txBody>
      </p:sp>
    </p:spTree>
    <p:extLst>
      <p:ext uri="{BB962C8B-B14F-4D97-AF65-F5344CB8AC3E}">
        <p14:creationId xmlns:p14="http://schemas.microsoft.com/office/powerpoint/2010/main" val="209851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D8006E-32B4-44D5-B028-C20D32F5B9FC}" type="slidenum">
              <a:rPr lang="en-US" smtClean="0"/>
              <a:t>14</a:t>
            </a:fld>
            <a:endParaRPr lang="en-US" dirty="0"/>
          </a:p>
        </p:txBody>
      </p:sp>
    </p:spTree>
    <p:extLst>
      <p:ext uri="{BB962C8B-B14F-4D97-AF65-F5344CB8AC3E}">
        <p14:creationId xmlns:p14="http://schemas.microsoft.com/office/powerpoint/2010/main" val="259694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15</a:t>
            </a:fld>
            <a:endParaRPr lang="en-US"/>
          </a:p>
        </p:txBody>
      </p:sp>
    </p:spTree>
    <p:extLst>
      <p:ext uri="{BB962C8B-B14F-4D97-AF65-F5344CB8AC3E}">
        <p14:creationId xmlns:p14="http://schemas.microsoft.com/office/powerpoint/2010/main" val="90163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16</a:t>
            </a:fld>
            <a:endParaRPr lang="en-US"/>
          </a:p>
        </p:txBody>
      </p:sp>
    </p:spTree>
    <p:extLst>
      <p:ext uri="{BB962C8B-B14F-4D97-AF65-F5344CB8AC3E}">
        <p14:creationId xmlns:p14="http://schemas.microsoft.com/office/powerpoint/2010/main" val="134215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17</a:t>
            </a:fld>
            <a:endParaRPr lang="en-US"/>
          </a:p>
        </p:txBody>
      </p:sp>
    </p:spTree>
    <p:extLst>
      <p:ext uri="{BB962C8B-B14F-4D97-AF65-F5344CB8AC3E}">
        <p14:creationId xmlns:p14="http://schemas.microsoft.com/office/powerpoint/2010/main" val="1962328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B4AAC-3365-43E0-9B4B-512DE4388022}" type="slidenum">
              <a:rPr lang="en-US" altLang="en-US" smtClean="0"/>
              <a:pPr/>
              <a:t>18</a:t>
            </a:fld>
            <a:endParaRPr lang="en-US" altLang="en-US" dirty="0"/>
          </a:p>
        </p:txBody>
      </p:sp>
    </p:spTree>
    <p:extLst>
      <p:ext uri="{BB962C8B-B14F-4D97-AF65-F5344CB8AC3E}">
        <p14:creationId xmlns:p14="http://schemas.microsoft.com/office/powerpoint/2010/main" val="50668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2</a:t>
            </a:fld>
            <a:endParaRPr lang="en-US"/>
          </a:p>
        </p:txBody>
      </p:sp>
    </p:spTree>
    <p:extLst>
      <p:ext uri="{BB962C8B-B14F-4D97-AF65-F5344CB8AC3E}">
        <p14:creationId xmlns:p14="http://schemas.microsoft.com/office/powerpoint/2010/main" val="168129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3</a:t>
            </a:fld>
            <a:endParaRPr lang="en-US"/>
          </a:p>
        </p:txBody>
      </p:sp>
    </p:spTree>
    <p:extLst>
      <p:ext uri="{BB962C8B-B14F-4D97-AF65-F5344CB8AC3E}">
        <p14:creationId xmlns:p14="http://schemas.microsoft.com/office/powerpoint/2010/main" val="242409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4</a:t>
            </a:fld>
            <a:endParaRPr lang="en-US"/>
          </a:p>
        </p:txBody>
      </p:sp>
    </p:spTree>
    <p:extLst>
      <p:ext uri="{BB962C8B-B14F-4D97-AF65-F5344CB8AC3E}">
        <p14:creationId xmlns:p14="http://schemas.microsoft.com/office/powerpoint/2010/main" val="5003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5</a:t>
            </a:fld>
            <a:endParaRPr lang="en-US"/>
          </a:p>
        </p:txBody>
      </p:sp>
    </p:spTree>
    <p:extLst>
      <p:ext uri="{BB962C8B-B14F-4D97-AF65-F5344CB8AC3E}">
        <p14:creationId xmlns:p14="http://schemas.microsoft.com/office/powerpoint/2010/main" val="345495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6</a:t>
            </a:fld>
            <a:endParaRPr lang="en-US"/>
          </a:p>
        </p:txBody>
      </p:sp>
    </p:spTree>
    <p:extLst>
      <p:ext uri="{BB962C8B-B14F-4D97-AF65-F5344CB8AC3E}">
        <p14:creationId xmlns:p14="http://schemas.microsoft.com/office/powerpoint/2010/main" val="328626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7</a:t>
            </a:fld>
            <a:endParaRPr lang="en-US"/>
          </a:p>
        </p:txBody>
      </p:sp>
    </p:spTree>
    <p:extLst>
      <p:ext uri="{BB962C8B-B14F-4D97-AF65-F5344CB8AC3E}">
        <p14:creationId xmlns:p14="http://schemas.microsoft.com/office/powerpoint/2010/main" val="146367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B2617-6EFD-4622-913D-8F985A2E1690}" type="slidenum">
              <a:rPr lang="en-US" smtClean="0"/>
              <a:t>8</a:t>
            </a:fld>
            <a:endParaRPr lang="en-US"/>
          </a:p>
        </p:txBody>
      </p:sp>
    </p:spTree>
    <p:extLst>
      <p:ext uri="{BB962C8B-B14F-4D97-AF65-F5344CB8AC3E}">
        <p14:creationId xmlns:p14="http://schemas.microsoft.com/office/powerpoint/2010/main" val="9677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ECCA26F-CFAD-4822-A9C8-295EB99C7377}" type="slidenum">
              <a:rPr lang="en-US"/>
              <a:t>9</a:t>
            </a:fld>
            <a:endParaRPr lang="en-US"/>
          </a:p>
        </p:txBody>
      </p:sp>
    </p:spTree>
    <p:extLst>
      <p:ext uri="{BB962C8B-B14F-4D97-AF65-F5344CB8AC3E}">
        <p14:creationId xmlns:p14="http://schemas.microsoft.com/office/powerpoint/2010/main" val="235488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ty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DD9425-DAF9-FF47-8099-FECD86498833}"/>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761D17-8DDE-9345-948C-1A35A99A0206}"/>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39A511D0-5DF6-2F42-9BBE-5C1F8AA3636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191D2A6-F49F-F54B-A5E0-483415100305}"/>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5" name="Footer Placeholder 4">
            <a:extLst>
              <a:ext uri="{FF2B5EF4-FFF2-40B4-BE49-F238E27FC236}">
                <a16:creationId xmlns:a16="http://schemas.microsoft.com/office/drawing/2014/main" id="{CF69D14B-D930-C544-BD84-5BCF8A13C2C8}"/>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6" name="Slide Number Placeholder 5">
            <a:extLst>
              <a:ext uri="{FF2B5EF4-FFF2-40B4-BE49-F238E27FC236}">
                <a16:creationId xmlns:a16="http://schemas.microsoft.com/office/drawing/2014/main" id="{A0AF38A8-648D-F44E-BD11-BB88770CC742}"/>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A41C2159-4C12-A243-9193-E09945F74DD2}"/>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122317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4313382" cy="6033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2" y="371102"/>
            <a:ext cx="3932237" cy="1600200"/>
          </a:xfr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p:nvPr>
        </p:nvSpPr>
        <p:spPr>
          <a:xfrm>
            <a:off x="190571" y="2067760"/>
            <a:ext cx="3932237" cy="3811588"/>
          </a:xfrm>
        </p:spPr>
        <p:txBody>
          <a:bodyPr/>
          <a:lstStyle>
            <a:lvl1pPr marL="0" indent="0">
              <a:buNone/>
              <a:defRPr sz="16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
        <p:nvSpPr>
          <p:cNvPr id="14" name="Content Placeholder 2">
            <a:extLst>
              <a:ext uri="{FF2B5EF4-FFF2-40B4-BE49-F238E27FC236}">
                <a16:creationId xmlns:a16="http://schemas.microsoft.com/office/drawing/2014/main" id="{C31E5408-3E95-644B-A8E5-998B64BF2E96}"/>
              </a:ext>
            </a:extLst>
          </p:cNvPr>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698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4313382" cy="603324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2" y="371102"/>
            <a:ext cx="3932237" cy="1600200"/>
          </a:xfr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p:nvPr>
        </p:nvSpPr>
        <p:spPr>
          <a:xfrm>
            <a:off x="190571" y="2067760"/>
            <a:ext cx="3932237" cy="3811588"/>
          </a:xfrm>
        </p:spPr>
        <p:txBody>
          <a:bodyPr/>
          <a:lstStyle>
            <a:lvl1pPr marL="0" indent="0">
              <a:buNone/>
              <a:defRPr sz="16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
        <p:nvSpPr>
          <p:cNvPr id="15" name="Content Placeholder 2">
            <a:extLst>
              <a:ext uri="{FF2B5EF4-FFF2-40B4-BE49-F238E27FC236}">
                <a16:creationId xmlns:a16="http://schemas.microsoft.com/office/drawing/2014/main" id="{E4E9A757-DA8F-1541-BB3B-3D632A3B4D7F}"/>
              </a:ext>
            </a:extLst>
          </p:cNvPr>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025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4313382" cy="6033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2" y="371102"/>
            <a:ext cx="3932237" cy="1600200"/>
          </a:xfrm>
        </p:spPr>
        <p:txBody>
          <a:bodyPr anchor="b"/>
          <a:lstStyle>
            <a:lvl1pPr>
              <a:defRPr sz="3200">
                <a:solidFill>
                  <a:schemeClr val="accent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p:nvPr>
        </p:nvSpPr>
        <p:spPr>
          <a:xfrm>
            <a:off x="190571" y="206776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
        <p:nvSpPr>
          <p:cNvPr id="14" name="Content Placeholder 2">
            <a:extLst>
              <a:ext uri="{FF2B5EF4-FFF2-40B4-BE49-F238E27FC236}">
                <a16:creationId xmlns:a16="http://schemas.microsoft.com/office/drawing/2014/main" id="{5789E040-F8B3-B447-8280-573B64745AFB}"/>
              </a:ext>
            </a:extLst>
          </p:cNvPr>
          <p:cNvSpPr>
            <a:spLocks noGrp="1"/>
          </p:cNvSpPr>
          <p:nvPr>
            <p:ph idx="1"/>
          </p:nvPr>
        </p:nvSpPr>
        <p:spPr>
          <a:xfrm>
            <a:off x="5183188" y="987425"/>
            <a:ext cx="6537758" cy="4873625"/>
          </a:xfrm>
        </p:spPr>
        <p:txBody>
          <a:bodyPr/>
          <a:lstStyle>
            <a:lvl1pPr>
              <a:defRPr sz="2800" b="1" spc="-150">
                <a:solidFill>
                  <a:schemeClr val="accent1"/>
                </a:solidFill>
                <a:latin typeface="+mj-lt"/>
              </a:defRPr>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797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12192000" cy="1191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1" y="147782"/>
            <a:ext cx="6647550" cy="951345"/>
          </a:xfrm>
        </p:spPr>
        <p:txBody>
          <a:bodyPr anchor="ct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44FCE6B-B2CA-2048-B57E-49DD0E41F6E0}"/>
              </a:ext>
            </a:extLst>
          </p:cNvPr>
          <p:cNvSpPr>
            <a:spLocks noGrp="1"/>
          </p:cNvSpPr>
          <p:nvPr>
            <p:ph idx="1"/>
          </p:nvPr>
        </p:nvSpPr>
        <p:spPr>
          <a:xfrm>
            <a:off x="683491" y="1480589"/>
            <a:ext cx="5809673" cy="4380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hasCustomPrompt="1"/>
          </p:nvPr>
        </p:nvSpPr>
        <p:spPr>
          <a:xfrm>
            <a:off x="7028692" y="143501"/>
            <a:ext cx="4972737" cy="951346"/>
          </a:xfrm>
        </p:spPr>
        <p:txBody>
          <a:bodyPr anchor="ctr">
            <a:normAutofit/>
          </a:bodyPr>
          <a:lstStyle>
            <a:lvl1pPr marL="0" indent="0">
              <a:buNone/>
              <a:defRPr sz="18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subtitle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368744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8C1E8D-2BA2-8C4F-947F-4E015132E0E6}"/>
              </a:ext>
            </a:extLst>
          </p:cNvPr>
          <p:cNvSpPr/>
          <p:nvPr userDrawn="1"/>
        </p:nvSpPr>
        <p:spPr>
          <a:xfrm>
            <a:off x="0" y="0"/>
            <a:ext cx="12192000" cy="11914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03A76-A193-3045-8C06-C950172E8FB8}"/>
              </a:ext>
            </a:extLst>
          </p:cNvPr>
          <p:cNvSpPr>
            <a:spLocks noGrp="1"/>
          </p:cNvSpPr>
          <p:nvPr>
            <p:ph type="title"/>
          </p:nvPr>
        </p:nvSpPr>
        <p:spPr>
          <a:xfrm>
            <a:off x="190571" y="147782"/>
            <a:ext cx="6647550" cy="951345"/>
          </a:xfrm>
        </p:spPr>
        <p:txBody>
          <a:bodyPr anchor="ct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44FCE6B-B2CA-2048-B57E-49DD0E41F6E0}"/>
              </a:ext>
            </a:extLst>
          </p:cNvPr>
          <p:cNvSpPr>
            <a:spLocks noGrp="1"/>
          </p:cNvSpPr>
          <p:nvPr>
            <p:ph idx="1"/>
          </p:nvPr>
        </p:nvSpPr>
        <p:spPr>
          <a:xfrm>
            <a:off x="683491" y="1480589"/>
            <a:ext cx="5809673" cy="4380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45A701-558B-0644-AD45-EFD6F24784F8}"/>
              </a:ext>
            </a:extLst>
          </p:cNvPr>
          <p:cNvSpPr>
            <a:spLocks noGrp="1"/>
          </p:cNvSpPr>
          <p:nvPr>
            <p:ph type="body" sz="half" idx="2" hasCustomPrompt="1"/>
          </p:nvPr>
        </p:nvSpPr>
        <p:spPr>
          <a:xfrm>
            <a:off x="7028692" y="143501"/>
            <a:ext cx="4972737" cy="951346"/>
          </a:xfrm>
        </p:spPr>
        <p:txBody>
          <a:bodyPr anchor="ctr">
            <a:normAutofit/>
          </a:bodyPr>
          <a:lstStyle>
            <a:lvl1pPr marL="0" indent="0">
              <a:buNone/>
              <a:defRPr sz="1800">
                <a:solidFill>
                  <a:schemeClr val="accent1">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subtitle styles</a:t>
            </a:r>
          </a:p>
        </p:txBody>
      </p:sp>
      <p:sp>
        <p:nvSpPr>
          <p:cNvPr id="8" name="Rectangle 7">
            <a:extLst>
              <a:ext uri="{FF2B5EF4-FFF2-40B4-BE49-F238E27FC236}">
                <a16:creationId xmlns:a16="http://schemas.microsoft.com/office/drawing/2014/main" id="{EA235B58-5C7D-294D-A555-6548CE7C1FB9}"/>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7E462F93-FC14-B642-B10A-53179FAFC47B}"/>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10" name="Footer Placeholder 4">
            <a:extLst>
              <a:ext uri="{FF2B5EF4-FFF2-40B4-BE49-F238E27FC236}">
                <a16:creationId xmlns:a16="http://schemas.microsoft.com/office/drawing/2014/main" id="{76C16379-F306-674F-BAB8-B829BF16B7B3}"/>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11" name="Slide Number Placeholder 5">
            <a:extLst>
              <a:ext uri="{FF2B5EF4-FFF2-40B4-BE49-F238E27FC236}">
                <a16:creationId xmlns:a16="http://schemas.microsoft.com/office/drawing/2014/main" id="{39DF738D-1462-7E49-AAC9-939196F214C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7EF72F33-82E1-A843-90DB-32C6061261EB}"/>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374045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3"/>
          <a:srcRect/>
          <a:stretch/>
        </p:blipFill>
        <p:spPr>
          <a:xfrm>
            <a:off x="4304144" y="5662051"/>
            <a:ext cx="4661019" cy="903298"/>
          </a:xfrm>
          <a:prstGeom prst="rect">
            <a:avLst/>
          </a:prstGeom>
        </p:spPr>
      </p:pic>
    </p:spTree>
    <p:extLst>
      <p:ext uri="{BB962C8B-B14F-4D97-AF65-F5344CB8AC3E}">
        <p14:creationId xmlns:p14="http://schemas.microsoft.com/office/powerpoint/2010/main" val="247962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Gri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0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nd Slide - Gri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55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3"/>
          <a:srcRect/>
          <a:stretch/>
        </p:blipFill>
        <p:spPr>
          <a:xfrm>
            <a:off x="4304144" y="5394196"/>
            <a:ext cx="4661019" cy="903298"/>
          </a:xfrm>
          <a:prstGeom prst="rect">
            <a:avLst/>
          </a:prstGeom>
        </p:spPr>
      </p:pic>
    </p:spTree>
    <p:extLst>
      <p:ext uri="{BB962C8B-B14F-4D97-AF65-F5344CB8AC3E}">
        <p14:creationId xmlns:p14="http://schemas.microsoft.com/office/powerpoint/2010/main" val="121197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2"/>
          <a:srcRect/>
          <a:stretch/>
        </p:blipFill>
        <p:spPr>
          <a:xfrm>
            <a:off x="4304144" y="5394197"/>
            <a:ext cx="4661019" cy="903298"/>
          </a:xfrm>
          <a:prstGeom prst="rect">
            <a:avLst/>
          </a:prstGeom>
        </p:spPr>
      </p:pic>
    </p:spTree>
    <p:extLst>
      <p:ext uri="{BB962C8B-B14F-4D97-AF65-F5344CB8AC3E}">
        <p14:creationId xmlns:p14="http://schemas.microsoft.com/office/powerpoint/2010/main" val="328725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tyle 2">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DD9425-DAF9-FF47-8099-FECD86498833}"/>
              </a:ext>
            </a:extLst>
          </p:cNvPr>
          <p:cNvSpPr/>
          <p:nvPr userDrawn="1"/>
        </p:nvSpPr>
        <p:spPr>
          <a:xfrm>
            <a:off x="0" y="6033247"/>
            <a:ext cx="12192000" cy="824753"/>
          </a:xfrm>
          <a:prstGeom prst="rect">
            <a:avLst/>
          </a:prstGeom>
          <a:solidFill>
            <a:schemeClr val="bg2"/>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761D17-8DDE-9345-948C-1A35A99A0206}"/>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39A511D0-5DF6-2F42-9BBE-5C1F8AA3636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191D2A6-F49F-F54B-A5E0-483415100305}"/>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5" name="Footer Placeholder 4">
            <a:extLst>
              <a:ext uri="{FF2B5EF4-FFF2-40B4-BE49-F238E27FC236}">
                <a16:creationId xmlns:a16="http://schemas.microsoft.com/office/drawing/2014/main" id="{CF69D14B-D930-C544-BD84-5BCF8A13C2C8}"/>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6" name="Slide Number Placeholder 5">
            <a:extLst>
              <a:ext uri="{FF2B5EF4-FFF2-40B4-BE49-F238E27FC236}">
                <a16:creationId xmlns:a16="http://schemas.microsoft.com/office/drawing/2014/main" id="{A0AF38A8-648D-F44E-BD11-BB88770CC742}"/>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A41C2159-4C12-A243-9193-E09945F74DD2}"/>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1825378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4">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514D462-E127-8441-8233-DC181D2FD93A}"/>
              </a:ext>
            </a:extLst>
          </p:cNvPr>
          <p:cNvPicPr>
            <a:picLocks noChangeAspect="1"/>
          </p:cNvPicPr>
          <p:nvPr userDrawn="1"/>
        </p:nvPicPr>
        <p:blipFill>
          <a:blip r:embed="rId2"/>
          <a:stretch>
            <a:fillRect/>
          </a:stretch>
        </p:blipFill>
        <p:spPr>
          <a:xfrm>
            <a:off x="1873259" y="2482965"/>
            <a:ext cx="8445481" cy="1628538"/>
          </a:xfrm>
          <a:prstGeom prst="rect">
            <a:avLst/>
          </a:prstGeom>
        </p:spPr>
      </p:pic>
    </p:spTree>
    <p:extLst>
      <p:ext uri="{BB962C8B-B14F-4D97-AF65-F5344CB8AC3E}">
        <p14:creationId xmlns:p14="http://schemas.microsoft.com/office/powerpoint/2010/main" val="28562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7067" y="0"/>
            <a:ext cx="7552267" cy="901700"/>
          </a:xfrm>
        </p:spPr>
        <p:txBody>
          <a:bodyPr/>
          <a:lstStyle/>
          <a:p>
            <a:r>
              <a:rPr lang="en-US"/>
              <a:t>Click to edit Master title style</a:t>
            </a:r>
          </a:p>
        </p:txBody>
      </p:sp>
      <p:sp>
        <p:nvSpPr>
          <p:cNvPr id="3" name="Table Placeholder 2"/>
          <p:cNvSpPr>
            <a:spLocks noGrp="1"/>
          </p:cNvSpPr>
          <p:nvPr>
            <p:ph type="tbl" idx="1"/>
          </p:nvPr>
        </p:nvSpPr>
        <p:spPr>
          <a:xfrm>
            <a:off x="366184" y="1141413"/>
            <a:ext cx="10972800" cy="5110162"/>
          </a:xfrm>
        </p:spPr>
        <p:txBody>
          <a:bodyPr/>
          <a:lstStyle/>
          <a:p>
            <a:pPr lvl="0"/>
            <a:r>
              <a:rPr lang="en-US" noProof="0"/>
              <a:t>Click icon to add table</a:t>
            </a:r>
          </a:p>
        </p:txBody>
      </p:sp>
    </p:spTree>
    <p:extLst>
      <p:ext uri="{BB962C8B-B14F-4D97-AF65-F5344CB8AC3E}">
        <p14:creationId xmlns:p14="http://schemas.microsoft.com/office/powerpoint/2010/main" val="91551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tyle 3 ">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1D17-8DDE-9345-948C-1A35A99A0206}"/>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39A511D0-5DF6-2F42-9BBE-5C1F8AA3636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A41C2159-4C12-A243-9193-E09945F74DD2}"/>
              </a:ext>
            </a:extLst>
          </p:cNvPr>
          <p:cNvPicPr>
            <a:picLocks noChangeAspect="1"/>
          </p:cNvPicPr>
          <p:nvPr userDrawn="1"/>
        </p:nvPicPr>
        <p:blipFill>
          <a:blip r:embed="rId2"/>
          <a:srcRect/>
          <a:stretch/>
        </p:blipFill>
        <p:spPr>
          <a:xfrm>
            <a:off x="4180907" y="5680369"/>
            <a:ext cx="3830187" cy="738573"/>
          </a:xfrm>
          <a:prstGeom prst="rect">
            <a:avLst/>
          </a:prstGeom>
        </p:spPr>
      </p:pic>
    </p:spTree>
    <p:extLst>
      <p:ext uri="{BB962C8B-B14F-4D97-AF65-F5344CB8AC3E}">
        <p14:creationId xmlns:p14="http://schemas.microsoft.com/office/powerpoint/2010/main" val="19293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tyle 4: Gri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E11D27F-9E58-A043-AA7C-9B0E99E2FCBB}"/>
              </a:ext>
            </a:extLst>
          </p:cNvPr>
          <p:cNvPicPr>
            <a:picLocks noChangeAspect="1"/>
          </p:cNvPicPr>
          <p:nvPr userDrawn="1"/>
        </p:nvPicPr>
        <p:blipFill>
          <a:blip r:embed="rId3"/>
          <a:stretch>
            <a:fillRect/>
          </a:stretch>
        </p:blipFill>
        <p:spPr>
          <a:xfrm>
            <a:off x="240147" y="348426"/>
            <a:ext cx="5033818" cy="970669"/>
          </a:xfrm>
          <a:prstGeom prst="rect">
            <a:avLst/>
          </a:prstGeom>
        </p:spPr>
      </p:pic>
      <p:sp>
        <p:nvSpPr>
          <p:cNvPr id="6" name="Title 1">
            <a:extLst>
              <a:ext uri="{FF2B5EF4-FFF2-40B4-BE49-F238E27FC236}">
                <a16:creationId xmlns:a16="http://schemas.microsoft.com/office/drawing/2014/main" id="{4C7541BA-2769-E846-965F-C34A72CC0357}"/>
              </a:ext>
            </a:extLst>
          </p:cNvPr>
          <p:cNvSpPr>
            <a:spLocks noGrp="1"/>
          </p:cNvSpPr>
          <p:nvPr>
            <p:ph type="ctrTitle" hasCustomPrompt="1"/>
          </p:nvPr>
        </p:nvSpPr>
        <p:spPr>
          <a:xfrm>
            <a:off x="1524000" y="1815090"/>
            <a:ext cx="9144000" cy="2387600"/>
          </a:xfrm>
        </p:spPr>
        <p:txBody>
          <a:bodyPr anchor="ctr"/>
          <a:lstStyle>
            <a:lvl1pPr algn="ctr">
              <a:defRPr sz="6000"/>
            </a:lvl1pPr>
          </a:lstStyle>
          <a:p>
            <a:r>
              <a:rPr lang="en-US" dirty="0"/>
              <a:t>Click to edit </a:t>
            </a:r>
            <a:br>
              <a:rPr lang="en-US" dirty="0"/>
            </a:br>
            <a:r>
              <a:rPr lang="en-US" dirty="0"/>
              <a:t>master title style</a:t>
            </a:r>
          </a:p>
        </p:txBody>
      </p:sp>
      <p:sp>
        <p:nvSpPr>
          <p:cNvPr id="7" name="Subtitle 2">
            <a:extLst>
              <a:ext uri="{FF2B5EF4-FFF2-40B4-BE49-F238E27FC236}">
                <a16:creationId xmlns:a16="http://schemas.microsoft.com/office/drawing/2014/main" id="{AB47155F-CC5C-5042-BCE3-AF08A1BD8160}"/>
              </a:ext>
            </a:extLst>
          </p:cNvPr>
          <p:cNvSpPr>
            <a:spLocks noGrp="1"/>
          </p:cNvSpPr>
          <p:nvPr>
            <p:ph type="subTitle" idx="1"/>
          </p:nvPr>
        </p:nvSpPr>
        <p:spPr>
          <a:xfrm>
            <a:off x="1524000" y="4285529"/>
            <a:ext cx="9144000" cy="739053"/>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3360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tyle 5: Blue Gr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9023E-8ADE-AF40-96F6-4F2B81B4C0C5}"/>
              </a:ext>
            </a:extLst>
          </p:cNvPr>
          <p:cNvPicPr>
            <a:picLocks noChangeAspect="1"/>
          </p:cNvPicPr>
          <p:nvPr userDrawn="1"/>
        </p:nvPicPr>
        <p:blipFill>
          <a:blip r:embed="rId3"/>
          <a:srcRect/>
          <a:stretch/>
        </p:blipFill>
        <p:spPr>
          <a:xfrm>
            <a:off x="252730" y="348426"/>
            <a:ext cx="5008652" cy="970669"/>
          </a:xfrm>
          <a:prstGeom prst="rect">
            <a:avLst/>
          </a:prstGeom>
        </p:spPr>
      </p:pic>
      <p:sp>
        <p:nvSpPr>
          <p:cNvPr id="12" name="Title 1">
            <a:extLst>
              <a:ext uri="{FF2B5EF4-FFF2-40B4-BE49-F238E27FC236}">
                <a16:creationId xmlns:a16="http://schemas.microsoft.com/office/drawing/2014/main" id="{98AFBA29-2060-EF4C-B63D-8CE28A90F039}"/>
              </a:ext>
            </a:extLst>
          </p:cNvPr>
          <p:cNvSpPr>
            <a:spLocks noGrp="1"/>
          </p:cNvSpPr>
          <p:nvPr>
            <p:ph type="ctrTitle" hasCustomPrompt="1"/>
          </p:nvPr>
        </p:nvSpPr>
        <p:spPr>
          <a:xfrm>
            <a:off x="1524000" y="1815090"/>
            <a:ext cx="9144000" cy="2387600"/>
          </a:xfrm>
        </p:spPr>
        <p:txBody>
          <a:bodyPr anchor="ctr"/>
          <a:lstStyle>
            <a:lvl1pPr algn="ctr">
              <a:defRPr sz="6000">
                <a:solidFill>
                  <a:schemeClr val="bg1"/>
                </a:solidFill>
              </a:defRPr>
            </a:lvl1pPr>
          </a:lstStyle>
          <a:p>
            <a:r>
              <a:rPr lang="en-US" dirty="0"/>
              <a:t>Click to edit </a:t>
            </a:r>
            <a:br>
              <a:rPr lang="en-US" dirty="0"/>
            </a:br>
            <a:r>
              <a:rPr lang="en-US" dirty="0"/>
              <a:t>master title style</a:t>
            </a:r>
          </a:p>
        </p:txBody>
      </p:sp>
      <p:sp>
        <p:nvSpPr>
          <p:cNvPr id="13" name="Subtitle 2">
            <a:extLst>
              <a:ext uri="{FF2B5EF4-FFF2-40B4-BE49-F238E27FC236}">
                <a16:creationId xmlns:a16="http://schemas.microsoft.com/office/drawing/2014/main" id="{ECD0B0B7-6727-5A4E-9A2A-C6193D98085D}"/>
              </a:ext>
            </a:extLst>
          </p:cNvPr>
          <p:cNvSpPr>
            <a:spLocks noGrp="1"/>
          </p:cNvSpPr>
          <p:nvPr>
            <p:ph type="subTitle" idx="1"/>
          </p:nvPr>
        </p:nvSpPr>
        <p:spPr>
          <a:xfrm>
            <a:off x="1524000" y="4285529"/>
            <a:ext cx="9144000" cy="739053"/>
          </a:xfrm>
        </p:spPr>
        <p:txBody>
          <a:bodyPr anchor="ct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0108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terior Slide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969B-D1C5-C34E-BB2C-BF83857839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AE4E3-8FE3-3046-87BB-4EA60315E415}"/>
              </a:ext>
            </a:extLst>
          </p:cNvPr>
          <p:cNvSpPr>
            <a:spLocks noGrp="1"/>
          </p:cNvSpPr>
          <p:nvPr>
            <p:ph idx="1"/>
          </p:nvPr>
        </p:nvSpPr>
        <p:spPr>
          <a:xfrm>
            <a:off x="838200" y="1825625"/>
            <a:ext cx="10515600" cy="3819801"/>
          </a:xfrm>
        </p:spPr>
        <p:txBody>
          <a:bodyPr/>
          <a:lstStyle>
            <a:lvl1pPr>
              <a:defRPr b="1">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FE2EA99-FD5B-704E-9B7F-8FBD232E84FB}"/>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832148FE-8518-3F46-8B4B-04372D63AEF6}"/>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9" name="Footer Placeholder 4">
            <a:extLst>
              <a:ext uri="{FF2B5EF4-FFF2-40B4-BE49-F238E27FC236}">
                <a16:creationId xmlns:a16="http://schemas.microsoft.com/office/drawing/2014/main" id="{5D72A474-AC01-4348-9D15-FE0A0976CB86}"/>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10" name="Slide Number Placeholder 5">
            <a:extLst>
              <a:ext uri="{FF2B5EF4-FFF2-40B4-BE49-F238E27FC236}">
                <a16:creationId xmlns:a16="http://schemas.microsoft.com/office/drawing/2014/main" id="{01FDEB76-7905-0D43-8C06-20123B6A8636}"/>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D622EEA5-5598-FD40-BC94-2E70A9BD9995}"/>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361618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09A1-805F-B642-A881-F7B3197BA03A}"/>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10BAC69-547B-EC4B-BC49-59EDE4494DF4}"/>
              </a:ext>
            </a:extLst>
          </p:cNvPr>
          <p:cNvSpPr>
            <a:spLocks noGrp="1"/>
          </p:cNvSpPr>
          <p:nvPr>
            <p:ph type="body" idx="1"/>
          </p:nvPr>
        </p:nvSpPr>
        <p:spPr>
          <a:xfrm>
            <a:off x="839788" y="1681163"/>
            <a:ext cx="5157787" cy="823912"/>
          </a:xfr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E34F7CC-A027-5C4C-81B0-9F4FABD34473}"/>
              </a:ext>
            </a:extLst>
          </p:cNvPr>
          <p:cNvSpPr>
            <a:spLocks noGrp="1"/>
          </p:cNvSpPr>
          <p:nvPr>
            <p:ph sz="half" idx="2"/>
          </p:nvPr>
        </p:nvSpPr>
        <p:spPr>
          <a:xfrm>
            <a:off x="839788" y="2505075"/>
            <a:ext cx="5157787" cy="329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0181E-F3A0-BE4A-8E12-35ECAF5ABFD5}"/>
              </a:ext>
            </a:extLst>
          </p:cNvPr>
          <p:cNvSpPr>
            <a:spLocks noGrp="1"/>
          </p:cNvSpPr>
          <p:nvPr>
            <p:ph type="body" sz="quarter" idx="3"/>
          </p:nvPr>
        </p:nvSpPr>
        <p:spPr>
          <a:xfrm>
            <a:off x="6172200" y="1681163"/>
            <a:ext cx="5183188" cy="823912"/>
          </a:xfr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B55487B-74FF-8B4D-8B09-8FC7AB6C63C0}"/>
              </a:ext>
            </a:extLst>
          </p:cNvPr>
          <p:cNvSpPr>
            <a:spLocks noGrp="1"/>
          </p:cNvSpPr>
          <p:nvPr>
            <p:ph sz="quarter" idx="4"/>
          </p:nvPr>
        </p:nvSpPr>
        <p:spPr>
          <a:xfrm>
            <a:off x="6172200" y="2505075"/>
            <a:ext cx="5183188" cy="329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44B7E0BA-1950-1249-89CC-9BD0D103C25B}"/>
              </a:ext>
            </a:extLst>
          </p:cNvPr>
          <p:cNvSpPr/>
          <p:nvPr userDrawn="1"/>
        </p:nvSpPr>
        <p:spPr>
          <a:xfrm>
            <a:off x="0" y="6033247"/>
            <a:ext cx="12192000" cy="824753"/>
          </a:xfrm>
          <a:prstGeom prst="rect">
            <a:avLst/>
          </a:prstGeom>
          <a:solidFill>
            <a:schemeClr val="bg1"/>
          </a:solidFill>
          <a:ln>
            <a:noFill/>
          </a:ln>
          <a:effectLst>
            <a:outerShdw blurRad="152400" dist="38100" dir="16200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63C18A0F-5E8C-1A45-BC97-2C8C8F0ED743}"/>
              </a:ext>
            </a:extLst>
          </p:cNvPr>
          <p:cNvSpPr>
            <a:spLocks noGrp="1"/>
          </p:cNvSpPr>
          <p:nvPr>
            <p:ph type="dt" sz="half" idx="10"/>
          </p:nvPr>
        </p:nvSpPr>
        <p:spPr>
          <a:xfrm>
            <a:off x="1325217" y="6263061"/>
            <a:ext cx="1129748" cy="365125"/>
          </a:xfrm>
        </p:spPr>
        <p:txBody>
          <a:bodyPr/>
          <a:lstStyle>
            <a:lvl1pPr algn="ctr">
              <a:defRPr/>
            </a:lvl1pPr>
          </a:lstStyle>
          <a:p>
            <a:fld id="{2921F7C2-CB90-0E46-B9C1-9806C6DE7237}" type="datetimeFigureOut">
              <a:rPr lang="en-US" smtClean="0"/>
              <a:pPr/>
              <a:t>4/2/2024</a:t>
            </a:fld>
            <a:endParaRPr lang="en-US" dirty="0"/>
          </a:p>
        </p:txBody>
      </p:sp>
      <p:sp>
        <p:nvSpPr>
          <p:cNvPr id="12" name="Footer Placeholder 4">
            <a:extLst>
              <a:ext uri="{FF2B5EF4-FFF2-40B4-BE49-F238E27FC236}">
                <a16:creationId xmlns:a16="http://schemas.microsoft.com/office/drawing/2014/main" id="{5150F630-0EFE-5A42-BFDB-0404155B7F3D}"/>
              </a:ext>
            </a:extLst>
          </p:cNvPr>
          <p:cNvSpPr>
            <a:spLocks noGrp="1"/>
          </p:cNvSpPr>
          <p:nvPr>
            <p:ph type="ftr" sz="quarter" idx="11"/>
          </p:nvPr>
        </p:nvSpPr>
        <p:spPr>
          <a:xfrm>
            <a:off x="2627243" y="6263061"/>
            <a:ext cx="4210878" cy="365125"/>
          </a:xfrm>
        </p:spPr>
        <p:txBody>
          <a:bodyPr/>
          <a:lstStyle>
            <a:lvl1pPr algn="ctr">
              <a:defRPr/>
            </a:lvl1pPr>
          </a:lstStyle>
          <a:p>
            <a:endParaRPr lang="en-US" dirty="0"/>
          </a:p>
        </p:txBody>
      </p:sp>
      <p:sp>
        <p:nvSpPr>
          <p:cNvPr id="13" name="Slide Number Placeholder 5">
            <a:extLst>
              <a:ext uri="{FF2B5EF4-FFF2-40B4-BE49-F238E27FC236}">
                <a16:creationId xmlns:a16="http://schemas.microsoft.com/office/drawing/2014/main" id="{C7E4CB6F-6755-CB43-AFAC-9F35D8E8EA1B}"/>
              </a:ext>
            </a:extLst>
          </p:cNvPr>
          <p:cNvSpPr>
            <a:spLocks noGrp="1"/>
          </p:cNvSpPr>
          <p:nvPr>
            <p:ph type="sldNum" sz="quarter" idx="12"/>
          </p:nvPr>
        </p:nvSpPr>
        <p:spPr>
          <a:xfrm>
            <a:off x="7015369" y="6263061"/>
            <a:ext cx="985631" cy="365125"/>
          </a:xfrm>
        </p:spPr>
        <p:txBody>
          <a:bodyPr/>
          <a:lstStyle>
            <a:lvl1pPr algn="ctr">
              <a:defRPr/>
            </a:lvl1pPr>
          </a:lstStyle>
          <a:p>
            <a:fld id="{797C032F-CD6F-4040-A6F8-55EF6F4FAEDE}" type="slidenum">
              <a:rPr lang="en-US" smtClean="0"/>
              <a:pPr/>
              <a:t>‹#›</a:t>
            </a:fld>
            <a:endParaRPr lang="en-US" dirty="0"/>
          </a:p>
        </p:txBody>
      </p:sp>
      <p:pic>
        <p:nvPicPr>
          <p:cNvPr id="14" name="Picture 13" descr="Text&#10;&#10;Description automatically generated">
            <a:extLst>
              <a:ext uri="{FF2B5EF4-FFF2-40B4-BE49-F238E27FC236}">
                <a16:creationId xmlns:a16="http://schemas.microsoft.com/office/drawing/2014/main" id="{A407CF2E-0388-254A-8E83-BDD2533D1B1E}"/>
              </a:ext>
            </a:extLst>
          </p:cNvPr>
          <p:cNvPicPr>
            <a:picLocks noChangeAspect="1"/>
          </p:cNvPicPr>
          <p:nvPr userDrawn="1"/>
        </p:nvPicPr>
        <p:blipFill>
          <a:blip r:embed="rId2"/>
          <a:stretch>
            <a:fillRect/>
          </a:stretch>
        </p:blipFill>
        <p:spPr>
          <a:xfrm>
            <a:off x="8267700" y="6176745"/>
            <a:ext cx="2788761" cy="537755"/>
          </a:xfrm>
          <a:prstGeom prst="rect">
            <a:avLst/>
          </a:prstGeom>
        </p:spPr>
      </p:pic>
    </p:spTree>
    <p:extLst>
      <p:ext uri="{BB962C8B-B14F-4D97-AF65-F5344CB8AC3E}">
        <p14:creationId xmlns:p14="http://schemas.microsoft.com/office/powerpoint/2010/main" val="121586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356D-7050-CF4E-ACB6-EC62E19667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025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1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ECA06-E767-2E45-902E-394AE9FF1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8DF526-84C8-1948-B428-F7C982D99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A8E4B-7B4F-7F43-B003-0ECE7F024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1F7C2-CB90-0E46-B9C1-9806C6DE7237}" type="datetimeFigureOut">
              <a:rPr lang="en-US" smtClean="0"/>
              <a:t>4/2/2024</a:t>
            </a:fld>
            <a:endParaRPr lang="en-US" dirty="0"/>
          </a:p>
        </p:txBody>
      </p:sp>
      <p:sp>
        <p:nvSpPr>
          <p:cNvPr id="5" name="Footer Placeholder 4">
            <a:extLst>
              <a:ext uri="{FF2B5EF4-FFF2-40B4-BE49-F238E27FC236}">
                <a16:creationId xmlns:a16="http://schemas.microsoft.com/office/drawing/2014/main" id="{5273426D-184F-474D-AB65-901CF6056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933BAD-3224-3D4A-AF4C-40D29A01C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C032F-CD6F-4040-A6F8-55EF6F4FAEDE}" type="slidenum">
              <a:rPr lang="en-US" smtClean="0"/>
              <a:t>‹#›</a:t>
            </a:fld>
            <a:endParaRPr lang="en-US"/>
          </a:p>
        </p:txBody>
      </p:sp>
    </p:spTree>
    <p:extLst>
      <p:ext uri="{BB962C8B-B14F-4D97-AF65-F5344CB8AC3E}">
        <p14:creationId xmlns:p14="http://schemas.microsoft.com/office/powerpoint/2010/main" val="11422257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50" r:id="rId6"/>
    <p:sldLayoutId id="2147483653" r:id="rId7"/>
    <p:sldLayoutId id="2147483654" r:id="rId8"/>
    <p:sldLayoutId id="2147483655" r:id="rId9"/>
    <p:sldLayoutId id="2147483656" r:id="rId10"/>
    <p:sldLayoutId id="2147483671" r:id="rId11"/>
    <p:sldLayoutId id="2147483673" r:id="rId12"/>
    <p:sldLayoutId id="2147483665" r:id="rId13"/>
    <p:sldLayoutId id="2147483672" r:id="rId14"/>
    <p:sldLayoutId id="2147483666" r:id="rId15"/>
    <p:sldLayoutId id="2147483670" r:id="rId16"/>
    <p:sldLayoutId id="2147483674" r:id="rId17"/>
    <p:sldLayoutId id="2147483667" r:id="rId18"/>
    <p:sldLayoutId id="2147483668" r:id="rId19"/>
    <p:sldLayoutId id="2147483669" r:id="rId20"/>
    <p:sldLayoutId id="2147483675" r:id="rId21"/>
  </p:sldLayoutIdLst>
  <p:txStyles>
    <p:titleStyle>
      <a:lvl1pPr algn="l" defTabSz="914400" rtl="0" eaLnBrk="1" latinLnBrk="0" hangingPunct="1">
        <a:lnSpc>
          <a:spcPct val="90000"/>
        </a:lnSpc>
        <a:spcBef>
          <a:spcPct val="0"/>
        </a:spcBef>
        <a:buNone/>
        <a:defRPr sz="4400" kern="1200" spc="-15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HALEU-EIS@nuclear.energy.gov"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E01-A663-85C4-CA6E-2AC474CAACE7}"/>
              </a:ext>
            </a:extLst>
          </p:cNvPr>
          <p:cNvSpPr>
            <a:spLocks noGrp="1"/>
          </p:cNvSpPr>
          <p:nvPr>
            <p:ph type="ctrTitle"/>
          </p:nvPr>
        </p:nvSpPr>
        <p:spPr>
          <a:xfrm>
            <a:off x="901874" y="1490596"/>
            <a:ext cx="10446708" cy="3139461"/>
          </a:xfrm>
        </p:spPr>
        <p:txBody>
          <a:bodyPr>
            <a:noAutofit/>
          </a:bodyPr>
          <a:lstStyle/>
          <a:p>
            <a:br>
              <a:rPr lang="en-US" sz="3200" b="1" dirty="0"/>
            </a:br>
            <a:br>
              <a:rPr lang="en-US" sz="3200" b="1" dirty="0"/>
            </a:br>
            <a:r>
              <a:rPr lang="en-US" sz="3600" b="1" dirty="0"/>
              <a:t>Public Hearing for the Draft Environmental Impact Statement for Department of Energy Activities in Support of Commercial Production of High-Assay Low-Enriched Uranium (HALEU)</a:t>
            </a:r>
            <a:br>
              <a:rPr lang="en-US" sz="3600" b="1" dirty="0"/>
            </a:br>
            <a:br>
              <a:rPr lang="en-US" sz="3200" b="1" dirty="0"/>
            </a:br>
            <a:br>
              <a:rPr lang="en-US" sz="3200" b="1" dirty="0"/>
            </a:br>
            <a:endParaRPr lang="en-US" sz="3200" b="1" dirty="0"/>
          </a:p>
        </p:txBody>
      </p:sp>
      <p:sp>
        <p:nvSpPr>
          <p:cNvPr id="4" name="Subtitle 2">
            <a:extLst>
              <a:ext uri="{FF2B5EF4-FFF2-40B4-BE49-F238E27FC236}">
                <a16:creationId xmlns:a16="http://schemas.microsoft.com/office/drawing/2014/main" id="{618BA1EE-B6B8-67DD-1837-F4D92782FE9D}"/>
              </a:ext>
            </a:extLst>
          </p:cNvPr>
          <p:cNvSpPr txBox="1">
            <a:spLocks/>
          </p:cNvSpPr>
          <p:nvPr/>
        </p:nvSpPr>
        <p:spPr>
          <a:xfrm>
            <a:off x="335279" y="4461164"/>
            <a:ext cx="11375457" cy="1638847"/>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7200" i="1" dirty="0"/>
              <a:t>Michael Reim					</a:t>
            </a:r>
            <a:r>
              <a:rPr lang="en-US" sz="7200" i="1"/>
              <a:t>	April </a:t>
            </a:r>
            <a:r>
              <a:rPr lang="en-US" sz="7200" i="1" dirty="0"/>
              <a:t>3, 2024</a:t>
            </a:r>
          </a:p>
          <a:p>
            <a:pPr algn="l">
              <a:lnSpc>
                <a:spcPct val="100000"/>
              </a:lnSpc>
            </a:pPr>
            <a:r>
              <a:rPr lang="en-US" sz="7200" i="1" dirty="0"/>
              <a:t>Program Manager</a:t>
            </a:r>
          </a:p>
          <a:p>
            <a:pPr algn="l">
              <a:lnSpc>
                <a:spcPct val="100000"/>
              </a:lnSpc>
            </a:pPr>
            <a:r>
              <a:rPr lang="en-US" sz="7200" i="1" dirty="0"/>
              <a:t>U.S. Department of Energy (DOE)</a:t>
            </a:r>
          </a:p>
          <a:p>
            <a:pPr algn="l">
              <a:lnSpc>
                <a:spcPct val="100000"/>
              </a:lnSpc>
            </a:pPr>
            <a:r>
              <a:rPr lang="en-US" sz="7200" i="1" dirty="0"/>
              <a:t>Office of Nuclear Energy (NE)</a:t>
            </a:r>
          </a:p>
          <a:p>
            <a:pPr algn="l">
              <a:lnSpc>
                <a:spcPct val="100000"/>
              </a:lnSpc>
            </a:pPr>
            <a:r>
              <a:rPr lang="en-US" sz="7200" i="1" dirty="0"/>
              <a:t>Office of Advanced Fuels Technologies</a:t>
            </a:r>
          </a:p>
        </p:txBody>
      </p:sp>
    </p:spTree>
    <p:extLst>
      <p:ext uri="{BB962C8B-B14F-4D97-AF65-F5344CB8AC3E}">
        <p14:creationId xmlns:p14="http://schemas.microsoft.com/office/powerpoint/2010/main" val="14101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0FAD-0124-8F3A-675B-253C5E4A09BA}"/>
              </a:ext>
            </a:extLst>
          </p:cNvPr>
          <p:cNvSpPr>
            <a:spLocks noGrp="1"/>
          </p:cNvSpPr>
          <p:nvPr>
            <p:ph type="title"/>
          </p:nvPr>
        </p:nvSpPr>
        <p:spPr/>
        <p:txBody>
          <a:bodyPr/>
          <a:lstStyle/>
          <a:p>
            <a:r>
              <a:rPr lang="en-US" dirty="0"/>
              <a:t>Purpose and Need</a:t>
            </a:r>
          </a:p>
        </p:txBody>
      </p:sp>
      <p:sp>
        <p:nvSpPr>
          <p:cNvPr id="3" name="Content Placeholder 2">
            <a:extLst>
              <a:ext uri="{FF2B5EF4-FFF2-40B4-BE49-F238E27FC236}">
                <a16:creationId xmlns:a16="http://schemas.microsoft.com/office/drawing/2014/main" id="{E6206872-105A-C515-E6A0-E77758DD97D5}"/>
              </a:ext>
            </a:extLst>
          </p:cNvPr>
          <p:cNvSpPr>
            <a:spLocks noGrp="1"/>
          </p:cNvSpPr>
          <p:nvPr>
            <p:ph idx="1"/>
          </p:nvPr>
        </p:nvSpPr>
        <p:spPr>
          <a:xfrm>
            <a:off x="398463" y="1187189"/>
            <a:ext cx="11395073" cy="4483622"/>
          </a:xfrm>
        </p:spPr>
        <p:txBody>
          <a:bodyPr>
            <a:noAutofit/>
          </a:bodyPr>
          <a:lstStyle/>
          <a:p>
            <a:pPr lvl="1">
              <a:lnSpc>
                <a:spcPct val="107000"/>
              </a:lnSpc>
              <a:spcBef>
                <a:spcPts val="0"/>
              </a:spcBef>
            </a:pPr>
            <a:r>
              <a:rPr lang="en-US"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The Energy Act of 2020 directs the Department of Energy to “establish and carry out    . . . a program to support the availability of HA-LEU for civilian domestic research, development, demonstration, and commercial use.” DOE is committed to support</a:t>
            </a:r>
            <a:r>
              <a:rPr lang="en-US" sz="24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ing</a:t>
            </a:r>
            <a:r>
              <a:rPr lang="en-US"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the development and deployment of the HALEU fuel cycle as well as acquiring and providing HALEU as authorized by Congress in </a:t>
            </a:r>
            <a:r>
              <a:rPr lang="en-US" sz="2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Section 2001 of the Energy Act of 2020</a:t>
            </a:r>
            <a:r>
              <a:rPr lang="en-US"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Bef>
                <a:spcPts val="0"/>
              </a:spcBef>
            </a:pPr>
            <a:endParaRPr lang="en-US" sz="2400"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Further, </a:t>
            </a:r>
            <a:r>
              <a:rPr lang="en-US" sz="2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Section 3131 of the recently enacted National Defense Authorization Act for Fiscal Year 2024 (Nuclear Fuel Security Act of 2023)</a:t>
            </a:r>
            <a:r>
              <a:rPr lang="en-US"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among other things, seeks to expeditiously increase domestic production of HALEU to meet the needs of advanced nuclear reactor developers and the consortium established under Section 2001(a) of the Energy Act of 2020.</a:t>
            </a:r>
          </a:p>
          <a:p>
            <a:pPr marL="457200" lvl="1" indent="0">
              <a:lnSpc>
                <a:spcPct val="107000"/>
              </a:lnSpc>
              <a:spcBef>
                <a:spcPts val="0"/>
              </a:spcBef>
              <a:buNone/>
            </a:pPr>
            <a:endParaRPr lang="en-US"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915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D5F7-8183-B1C7-B1CF-334536AEABA0}"/>
              </a:ext>
            </a:extLst>
          </p:cNvPr>
          <p:cNvSpPr>
            <a:spLocks noGrp="1"/>
          </p:cNvSpPr>
          <p:nvPr>
            <p:ph type="title"/>
          </p:nvPr>
        </p:nvSpPr>
        <p:spPr/>
        <p:txBody>
          <a:bodyPr/>
          <a:lstStyle/>
          <a:p>
            <a:r>
              <a:rPr lang="en-US" dirty="0"/>
              <a:t>Proposed Action &amp; Alternatives  </a:t>
            </a:r>
          </a:p>
        </p:txBody>
      </p:sp>
      <p:sp>
        <p:nvSpPr>
          <p:cNvPr id="3" name="Content Placeholder 2">
            <a:extLst>
              <a:ext uri="{FF2B5EF4-FFF2-40B4-BE49-F238E27FC236}">
                <a16:creationId xmlns:a16="http://schemas.microsoft.com/office/drawing/2014/main" id="{E2C08681-BAF1-8EF4-266C-5A701BC02751}"/>
              </a:ext>
            </a:extLst>
          </p:cNvPr>
          <p:cNvSpPr>
            <a:spLocks noGrp="1"/>
          </p:cNvSpPr>
          <p:nvPr>
            <p:ph idx="1"/>
          </p:nvPr>
        </p:nvSpPr>
        <p:spPr>
          <a:xfrm>
            <a:off x="335854" y="1810543"/>
            <a:ext cx="6256485" cy="4449583"/>
          </a:xfrm>
        </p:spPr>
        <p:txBody>
          <a:bodyPr>
            <a:normAutofit/>
          </a:bodyPr>
          <a:lstStyle/>
          <a:p>
            <a:pPr marL="0" indent="0">
              <a:buNone/>
            </a:pPr>
            <a:r>
              <a:rPr lang="en-US" sz="1600" dirty="0">
                <a:solidFill>
                  <a:schemeClr val="accent1"/>
                </a:solidFill>
                <a:effectLst/>
                <a:ea typeface="Times New Roman" panose="02020603050405020304" pitchFamily="18" charset="0"/>
                <a:cs typeface="Times New Roman" panose="02020603050405020304" pitchFamily="18" charset="0"/>
              </a:rPr>
              <a:t>The Proposed Action is to acquire, through procurement from commercial sources, HALEU enriched to at least 19.75 and less than 20 weight percent uranium-235 (U-235) over a 10-year period of performance, and to facilitate the establishment of commercial HALEU fuel production.  </a:t>
            </a:r>
          </a:p>
          <a:p>
            <a:pPr marL="0" marR="0" indent="0">
              <a:spcBef>
                <a:spcPts val="600"/>
              </a:spcBef>
              <a:spcAft>
                <a:spcPts val="600"/>
              </a:spcAft>
              <a:buNone/>
            </a:pPr>
            <a:r>
              <a:rPr lang="en-US" sz="1600" dirty="0">
                <a:effectLst/>
                <a:ea typeface="Times New Roman" panose="02020603050405020304" pitchFamily="18" charset="0"/>
                <a:cs typeface="Times New Roman" panose="02020603050405020304" pitchFamily="18" charset="0"/>
              </a:rPr>
              <a:t>Given the variety of HALEU applications, the initial capability is intended to be flexible and able to accommodate:</a:t>
            </a:r>
          </a:p>
          <a:p>
            <a:pPr marL="800100" lvl="1" indent="-342900">
              <a:spcBef>
                <a:spcPts val="300"/>
              </a:spcBef>
              <a:spcAft>
                <a:spcPts val="300"/>
              </a:spcAft>
              <a:buFont typeface="Symbol" panose="05050102010706020507" pitchFamily="18" charset="2"/>
              <a:buChar char=""/>
            </a:pPr>
            <a:r>
              <a:rPr lang="en-US" sz="1400" b="0" dirty="0">
                <a:effectLst/>
                <a:ea typeface="Calibri" panose="020F0502020204030204" pitchFamily="34" charset="0"/>
                <a:cs typeface="Arial" panose="020B0604020202020204" pitchFamily="34" charset="0"/>
              </a:rPr>
              <a:t>Enrichments of U-235 to greater than 5 and less than 20 weight percent</a:t>
            </a:r>
          </a:p>
          <a:p>
            <a:pPr marL="800100" lvl="1" indent="-342900">
              <a:spcBef>
                <a:spcPts val="300"/>
              </a:spcBef>
              <a:spcAft>
                <a:spcPts val="300"/>
              </a:spcAft>
              <a:buFont typeface="Symbol" panose="05050102010706020507" pitchFamily="18" charset="2"/>
              <a:buChar char=""/>
            </a:pPr>
            <a:r>
              <a:rPr lang="en-US" sz="1400" b="0" dirty="0">
                <a:effectLst/>
                <a:ea typeface="Calibri" panose="020F0502020204030204" pitchFamily="34" charset="0"/>
                <a:cs typeface="Arial" panose="020B0604020202020204" pitchFamily="34" charset="0"/>
              </a:rPr>
              <a:t>Production of up to 290 metric tons (MT) of HALEU at multiple enrichment facilities</a:t>
            </a:r>
          </a:p>
          <a:p>
            <a:pPr marL="800100" lvl="1" indent="-342900">
              <a:spcBef>
                <a:spcPts val="300"/>
              </a:spcBef>
              <a:spcAft>
                <a:spcPts val="300"/>
              </a:spcAft>
              <a:buFont typeface="Symbol" panose="05050102010706020507" pitchFamily="18" charset="2"/>
              <a:buChar char=""/>
            </a:pPr>
            <a:r>
              <a:rPr lang="en-US" sz="1400" b="0" dirty="0">
                <a:effectLst/>
                <a:ea typeface="Calibri" panose="020F0502020204030204" pitchFamily="34" charset="0"/>
                <a:cs typeface="Arial" panose="020B0604020202020204" pitchFamily="34" charset="0"/>
              </a:rPr>
              <a:t>Modular HALEU fuel cycle facility design concepts to accommodate future growth</a:t>
            </a:r>
          </a:p>
          <a:p>
            <a:pPr marL="800100" lvl="1" indent="-342900">
              <a:spcBef>
                <a:spcPts val="300"/>
              </a:spcBef>
              <a:spcAft>
                <a:spcPts val="300"/>
              </a:spcAft>
              <a:buFont typeface="Symbol" panose="05050102010706020507" pitchFamily="18" charset="2"/>
              <a:buChar char=""/>
            </a:pPr>
            <a:r>
              <a:rPr lang="en-US" sz="1400" b="0" dirty="0">
                <a:effectLst/>
                <a:ea typeface="Calibri" panose="020F0502020204030204" pitchFamily="34" charset="0"/>
                <a:cs typeface="Arial" panose="020B0604020202020204" pitchFamily="34" charset="0"/>
              </a:rPr>
              <a:t>Deconversion of UF</a:t>
            </a:r>
            <a:r>
              <a:rPr lang="en-US" sz="1400" b="0" baseline="-25000" dirty="0">
                <a:effectLst/>
                <a:ea typeface="Calibri" panose="020F0502020204030204" pitchFamily="34" charset="0"/>
                <a:cs typeface="Arial" panose="020B0604020202020204" pitchFamily="34" charset="0"/>
              </a:rPr>
              <a:t>6</a:t>
            </a:r>
            <a:r>
              <a:rPr lang="en-US" sz="1400" b="0" dirty="0">
                <a:effectLst/>
                <a:ea typeface="Calibri" panose="020F0502020204030204" pitchFamily="34" charset="0"/>
                <a:cs typeface="Arial" panose="020B0604020202020204" pitchFamily="34" charset="0"/>
              </a:rPr>
              <a:t> to forms suitable for production of a variety of uranium fuels, to include oxides and metal</a:t>
            </a:r>
          </a:p>
          <a:p>
            <a:endParaRPr lang="en-US" sz="2800" dirty="0"/>
          </a:p>
        </p:txBody>
      </p:sp>
      <p:sp>
        <p:nvSpPr>
          <p:cNvPr id="9" name="Content Placeholder 8">
            <a:extLst>
              <a:ext uri="{FF2B5EF4-FFF2-40B4-BE49-F238E27FC236}">
                <a16:creationId xmlns:a16="http://schemas.microsoft.com/office/drawing/2014/main" id="{5ED578CF-EE86-97D2-189C-620DF7B7EE4D}"/>
              </a:ext>
            </a:extLst>
          </p:cNvPr>
          <p:cNvSpPr>
            <a:spLocks noGrp="1"/>
          </p:cNvSpPr>
          <p:nvPr>
            <p:ph sz="quarter" idx="4294967295"/>
          </p:nvPr>
        </p:nvSpPr>
        <p:spPr>
          <a:xfrm>
            <a:off x="6838121" y="1810543"/>
            <a:ext cx="4724890" cy="3236913"/>
          </a:xfrm>
          <a:ln>
            <a:noFill/>
          </a:ln>
        </p:spPr>
        <p:txBody>
          <a:bodyPr>
            <a:normAutofit/>
          </a:bodyPr>
          <a:lstStyle/>
          <a:p>
            <a:pPr marL="0" marR="0" indent="0">
              <a:spcBef>
                <a:spcPts val="600"/>
              </a:spcBef>
              <a:spcAft>
                <a:spcPts val="600"/>
              </a:spcAft>
              <a:buNone/>
            </a:pPr>
            <a:r>
              <a:rPr lang="en-US" sz="1600" dirty="0">
                <a:solidFill>
                  <a:schemeClr val="accent1"/>
                </a:solidFill>
                <a:effectLst/>
                <a:ea typeface="Times New Roman" panose="02020603050405020304" pitchFamily="18" charset="0"/>
                <a:cs typeface="Times New Roman" panose="02020603050405020304" pitchFamily="18" charset="0"/>
              </a:rPr>
              <a:t>The No Action Alternative is the status quo, where DOE would not implement the Proposed Action.  </a:t>
            </a:r>
          </a:p>
          <a:p>
            <a:pPr marL="0" marR="0" indent="0">
              <a:spcBef>
                <a:spcPts val="600"/>
              </a:spcBef>
              <a:spcAft>
                <a:spcPts val="600"/>
              </a:spcAft>
              <a:buNone/>
            </a:pPr>
            <a:r>
              <a:rPr lang="en-US" sz="1600" dirty="0">
                <a:solidFill>
                  <a:schemeClr val="accent1"/>
                </a:solidFill>
                <a:effectLst/>
                <a:ea typeface="Times New Roman" panose="02020603050405020304" pitchFamily="18" charset="0"/>
                <a:cs typeface="Times New Roman" panose="02020603050405020304" pitchFamily="18" charset="0"/>
              </a:rPr>
              <a:t>Development of a domestic commercial supply of HALEU would be left to industry or industry would remain reliant on foreign supplies of HALEU. </a:t>
            </a:r>
          </a:p>
          <a:p>
            <a:pPr marL="0" marR="0" indent="0">
              <a:spcBef>
                <a:spcPts val="600"/>
              </a:spcBef>
              <a:spcAft>
                <a:spcPts val="600"/>
              </a:spcAft>
              <a:buNone/>
            </a:pPr>
            <a:endParaRPr lang="en-US" sz="1600" dirty="0">
              <a:solidFill>
                <a:schemeClr val="accent1"/>
              </a:solidFill>
              <a:ea typeface="Times New Roman" panose="02020603050405020304" pitchFamily="18" charset="0"/>
              <a:cs typeface="Times New Roman" panose="02020603050405020304" pitchFamily="18" charset="0"/>
            </a:endParaRPr>
          </a:p>
          <a:p>
            <a:pPr marL="0" marR="0" indent="0">
              <a:spcBef>
                <a:spcPts val="600"/>
              </a:spcBef>
              <a:spcAft>
                <a:spcPts val="600"/>
              </a:spcAft>
              <a:buNone/>
            </a:pPr>
            <a:endParaRPr lang="en-US" sz="1600" dirty="0">
              <a:solidFill>
                <a:schemeClr val="accent1"/>
              </a:solidFill>
              <a:ea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9CC09D67-EB29-CFC2-CD85-B6B4B29A84D8}"/>
              </a:ext>
            </a:extLst>
          </p:cNvPr>
          <p:cNvSpPr>
            <a:spLocks noGrp="1"/>
          </p:cNvSpPr>
          <p:nvPr>
            <p:ph type="body" sz="quarter" idx="4294967295"/>
          </p:nvPr>
        </p:nvSpPr>
        <p:spPr>
          <a:xfrm>
            <a:off x="7160724" y="1309733"/>
            <a:ext cx="4614800" cy="823913"/>
          </a:xfrm>
        </p:spPr>
        <p:txBody>
          <a:bodyPr/>
          <a:lstStyle/>
          <a:p>
            <a:pPr marL="0" indent="0">
              <a:buNone/>
            </a:pPr>
            <a:r>
              <a:rPr lang="en-US" b="1" dirty="0">
                <a:solidFill>
                  <a:srgbClr val="02617F"/>
                </a:solidFill>
              </a:rPr>
              <a:t>No Action Alternative </a:t>
            </a:r>
          </a:p>
        </p:txBody>
      </p:sp>
      <p:sp>
        <p:nvSpPr>
          <p:cNvPr id="4" name="TextBox 3">
            <a:extLst>
              <a:ext uri="{FF2B5EF4-FFF2-40B4-BE49-F238E27FC236}">
                <a16:creationId xmlns:a16="http://schemas.microsoft.com/office/drawing/2014/main" id="{F1B01809-59D1-0A99-F671-E1403F0278A0}"/>
              </a:ext>
            </a:extLst>
          </p:cNvPr>
          <p:cNvSpPr txBox="1"/>
          <p:nvPr/>
        </p:nvSpPr>
        <p:spPr>
          <a:xfrm>
            <a:off x="0" y="5439441"/>
            <a:ext cx="12192000" cy="615553"/>
          </a:xfrm>
          <a:prstGeom prst="rect">
            <a:avLst/>
          </a:prstGeom>
          <a:noFill/>
        </p:spPr>
        <p:txBody>
          <a:bodyPr wrap="square" rtlCol="0">
            <a:spAutoFit/>
          </a:bodyPr>
          <a:lstStyle/>
          <a:p>
            <a:pPr algn="ctr"/>
            <a:r>
              <a:rPr lang="en-US" sz="1700" b="1" dirty="0">
                <a:solidFill>
                  <a:schemeClr val="accent1"/>
                </a:solidFill>
              </a:rPr>
              <a:t>Th</a:t>
            </a:r>
            <a:r>
              <a:rPr lang="en-US" sz="1700" b="1" dirty="0">
                <a:solidFill>
                  <a:schemeClr val="accent1"/>
                </a:solidFill>
                <a:effectLst/>
              </a:rPr>
              <a:t>e </a:t>
            </a:r>
            <a:r>
              <a:rPr lang="en-US" sz="1700" b="1" dirty="0">
                <a:solidFill>
                  <a:schemeClr val="accent1"/>
                </a:solidFill>
              </a:rPr>
              <a:t>P</a:t>
            </a:r>
            <a:r>
              <a:rPr lang="en-US" sz="1700" b="1" dirty="0">
                <a:solidFill>
                  <a:schemeClr val="accent1"/>
                </a:solidFill>
                <a:effectLst/>
              </a:rPr>
              <a:t>roposed </a:t>
            </a:r>
            <a:r>
              <a:rPr lang="en-US" sz="1700" b="1" dirty="0">
                <a:solidFill>
                  <a:schemeClr val="accent1"/>
                </a:solidFill>
              </a:rPr>
              <a:t>A</a:t>
            </a:r>
            <a:r>
              <a:rPr lang="en-US" sz="1700" b="1" dirty="0">
                <a:solidFill>
                  <a:schemeClr val="accent1"/>
                </a:solidFill>
                <a:effectLst/>
              </a:rPr>
              <a:t>ction has been narrowly defined (to acquire HALEU and facilitate the establishment of commercial HALEU fuel </a:t>
            </a:r>
            <a:r>
              <a:rPr lang="en-US" sz="1700" b="1" dirty="0">
                <a:solidFill>
                  <a:schemeClr val="accent1"/>
                </a:solidFill>
              </a:rPr>
              <a:t>production) and </a:t>
            </a:r>
            <a:r>
              <a:rPr lang="en-US" sz="1700" b="1" dirty="0">
                <a:solidFill>
                  <a:schemeClr val="accent1"/>
                </a:solidFill>
                <a:effectLst/>
              </a:rPr>
              <a:t>does not include all elements of the broader HALEU Availability Program.</a:t>
            </a:r>
            <a:endParaRPr lang="en-US" sz="1700" b="1" dirty="0">
              <a:solidFill>
                <a:schemeClr val="accent1"/>
              </a:solidFill>
            </a:endParaRPr>
          </a:p>
        </p:txBody>
      </p:sp>
      <p:sp>
        <p:nvSpPr>
          <p:cNvPr id="5" name="Text Placeholder 7">
            <a:extLst>
              <a:ext uri="{FF2B5EF4-FFF2-40B4-BE49-F238E27FC236}">
                <a16:creationId xmlns:a16="http://schemas.microsoft.com/office/drawing/2014/main" id="{DA8484D3-D49D-58CA-D13D-D5401CF8713A}"/>
              </a:ext>
            </a:extLst>
          </p:cNvPr>
          <p:cNvSpPr txBox="1">
            <a:spLocks/>
          </p:cNvSpPr>
          <p:nvPr/>
        </p:nvSpPr>
        <p:spPr>
          <a:xfrm>
            <a:off x="416476" y="1318698"/>
            <a:ext cx="5183187" cy="823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2617F"/>
                </a:solidFill>
              </a:rPr>
              <a:t>Proposed Action Alternative </a:t>
            </a:r>
          </a:p>
        </p:txBody>
      </p:sp>
    </p:spTree>
    <p:extLst>
      <p:ext uri="{BB962C8B-B14F-4D97-AF65-F5344CB8AC3E}">
        <p14:creationId xmlns:p14="http://schemas.microsoft.com/office/powerpoint/2010/main" val="32376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D5F7-8183-B1C7-B1CF-334536AEABA0}"/>
              </a:ext>
            </a:extLst>
          </p:cNvPr>
          <p:cNvSpPr>
            <a:spLocks noGrp="1"/>
          </p:cNvSpPr>
          <p:nvPr>
            <p:ph type="title"/>
          </p:nvPr>
        </p:nvSpPr>
        <p:spPr>
          <a:xfrm>
            <a:off x="190570" y="1106823"/>
            <a:ext cx="3932237" cy="1600200"/>
          </a:xfrm>
        </p:spPr>
        <p:txBody>
          <a:bodyPr>
            <a:normAutofit fontScale="90000"/>
          </a:bodyPr>
          <a:lstStyle/>
          <a:p>
            <a:r>
              <a:rPr lang="en-US" sz="3600" dirty="0"/>
              <a:t>Scope of Activities in the Proposed Action</a:t>
            </a:r>
          </a:p>
        </p:txBody>
      </p:sp>
      <p:sp>
        <p:nvSpPr>
          <p:cNvPr id="4" name="Text Placeholder 3">
            <a:extLst>
              <a:ext uri="{FF2B5EF4-FFF2-40B4-BE49-F238E27FC236}">
                <a16:creationId xmlns:a16="http://schemas.microsoft.com/office/drawing/2014/main" id="{46B82E2C-51F4-8A74-2A09-B029E989A56C}"/>
              </a:ext>
            </a:extLst>
          </p:cNvPr>
          <p:cNvSpPr>
            <a:spLocks noGrp="1"/>
          </p:cNvSpPr>
          <p:nvPr>
            <p:ph type="body" sz="half" idx="2"/>
          </p:nvPr>
        </p:nvSpPr>
        <p:spPr>
          <a:xfrm>
            <a:off x="190571" y="2844161"/>
            <a:ext cx="3932237" cy="2613634"/>
          </a:xfrm>
        </p:spPr>
        <p:txBody>
          <a:bodyPr vert="horz" lIns="91440" tIns="45720" rIns="91440" bIns="45720" rtlCol="0" anchor="t">
            <a:normAutofit/>
          </a:bodyPr>
          <a:lstStyle/>
          <a:p>
            <a:r>
              <a:rPr lang="en-US" sz="2800" dirty="0"/>
              <a:t>The EIS addresses six activities associated with the acquisition of 290 MT of HALEU.</a:t>
            </a:r>
          </a:p>
          <a:p>
            <a:endParaRPr lang="en-US" dirty="0"/>
          </a:p>
        </p:txBody>
      </p:sp>
      <p:sp>
        <p:nvSpPr>
          <p:cNvPr id="3" name="Content Placeholder 2">
            <a:extLst>
              <a:ext uri="{FF2B5EF4-FFF2-40B4-BE49-F238E27FC236}">
                <a16:creationId xmlns:a16="http://schemas.microsoft.com/office/drawing/2014/main" id="{E2C08681-BAF1-8EF4-266C-5A701BC02751}"/>
              </a:ext>
            </a:extLst>
          </p:cNvPr>
          <p:cNvSpPr>
            <a:spLocks noGrp="1"/>
          </p:cNvSpPr>
          <p:nvPr>
            <p:ph idx="1"/>
          </p:nvPr>
        </p:nvSpPr>
        <p:spPr>
          <a:xfrm>
            <a:off x="4605867" y="371103"/>
            <a:ext cx="7115079" cy="5489948"/>
          </a:xfrm>
        </p:spPr>
        <p:txBody>
          <a:bodyPr>
            <a:normAutofit/>
          </a:bodyPr>
          <a:lstStyle/>
          <a:p>
            <a:pPr lvl="1">
              <a:lnSpc>
                <a:spcPct val="120000"/>
              </a:lnSpc>
            </a:pPr>
            <a:r>
              <a:rPr lang="en-US" sz="1800" b="1" dirty="0">
                <a:solidFill>
                  <a:schemeClr val="accent1"/>
                </a:solidFill>
                <a:cs typeface="Times New Roman" panose="02020603050405020304" pitchFamily="18" charset="0"/>
              </a:rPr>
              <a:t>Extraction and recovery </a:t>
            </a:r>
            <a:r>
              <a:rPr lang="en-US" sz="1800" dirty="0">
                <a:cs typeface="Times New Roman" panose="02020603050405020304" pitchFamily="18" charset="0"/>
              </a:rPr>
              <a:t>of uranium ore and processing to yellowcake (from domestic and/or foreign sources)</a:t>
            </a:r>
            <a:endParaRPr lang="en-US" sz="1800" dirty="0">
              <a:solidFill>
                <a:srgbClr val="FF0000"/>
              </a:solidFill>
              <a:cs typeface="Times New Roman" panose="02020603050405020304" pitchFamily="18" charset="0"/>
            </a:endParaRPr>
          </a:p>
          <a:p>
            <a:pPr lvl="1">
              <a:lnSpc>
                <a:spcPct val="120000"/>
              </a:lnSpc>
            </a:pPr>
            <a:r>
              <a:rPr lang="en-US" sz="1800" b="1" dirty="0">
                <a:solidFill>
                  <a:schemeClr val="accent1"/>
                </a:solidFill>
                <a:cs typeface="Times New Roman" panose="02020603050405020304" pitchFamily="18" charset="0"/>
              </a:rPr>
              <a:t>Conversion</a:t>
            </a:r>
            <a:r>
              <a:rPr lang="en-US" sz="1800" dirty="0">
                <a:cs typeface="Times New Roman" panose="02020603050405020304" pitchFamily="18" charset="0"/>
              </a:rPr>
              <a:t> of the yellowcake into UF</a:t>
            </a:r>
            <a:r>
              <a:rPr lang="en-US" sz="1800" baseline="-25000" dirty="0">
                <a:cs typeface="Times New Roman" panose="02020603050405020304" pitchFamily="18" charset="0"/>
              </a:rPr>
              <a:t>6</a:t>
            </a:r>
          </a:p>
          <a:p>
            <a:pPr lvl="1">
              <a:lnSpc>
                <a:spcPct val="120000"/>
              </a:lnSpc>
            </a:pPr>
            <a:r>
              <a:rPr lang="en-US" sz="1800" b="1" dirty="0">
                <a:solidFill>
                  <a:schemeClr val="accent1"/>
                </a:solidFill>
                <a:cs typeface="Times New Roman" panose="02020603050405020304" pitchFamily="18" charset="0"/>
              </a:rPr>
              <a:t>Enrichment</a:t>
            </a:r>
            <a:r>
              <a:rPr lang="en-US" sz="1800" dirty="0">
                <a:cs typeface="Times New Roman" panose="02020603050405020304" pitchFamily="18" charset="0"/>
              </a:rPr>
              <a:t> (possibly in three steps at multiple locations)</a:t>
            </a:r>
          </a:p>
          <a:p>
            <a:pPr lvl="2">
              <a:lnSpc>
                <a:spcPct val="120000"/>
              </a:lnSpc>
              <a:buFont typeface="Courier New" panose="02070309020205020404" pitchFamily="49" charset="0"/>
              <a:buChar char="o"/>
            </a:pPr>
            <a:r>
              <a:rPr lang="en-US" sz="1800" dirty="0">
                <a:cs typeface="Times New Roman" panose="02020603050405020304" pitchFamily="18" charset="0"/>
              </a:rPr>
              <a:t>Enrichment to no more than 5 weight percent U-235</a:t>
            </a:r>
          </a:p>
          <a:p>
            <a:pPr lvl="2">
              <a:lnSpc>
                <a:spcPct val="120000"/>
              </a:lnSpc>
              <a:buFont typeface="Courier New" panose="02070309020205020404" pitchFamily="49" charset="0"/>
              <a:buChar char="o"/>
            </a:pPr>
            <a:r>
              <a:rPr lang="en-US" sz="1800" dirty="0">
                <a:cs typeface="Times New Roman" panose="02020603050405020304" pitchFamily="18" charset="0"/>
              </a:rPr>
              <a:t>Enrichment greater than 5 and less than 10 weight percent U-235</a:t>
            </a:r>
          </a:p>
          <a:p>
            <a:pPr lvl="2">
              <a:lnSpc>
                <a:spcPct val="120000"/>
              </a:lnSpc>
              <a:buFont typeface="Courier New" panose="02070309020205020404" pitchFamily="49" charset="0"/>
              <a:buChar char="o"/>
            </a:pPr>
            <a:r>
              <a:rPr lang="en-US" sz="1800" dirty="0">
                <a:cs typeface="Times New Roman" panose="02020603050405020304" pitchFamily="18" charset="0"/>
              </a:rPr>
              <a:t>Enrichment from 10 to less than 20 weight percent U-235 in a Nuclear Regulatory Commission (NRC) Category II facility</a:t>
            </a:r>
          </a:p>
          <a:p>
            <a:pPr lvl="1">
              <a:lnSpc>
                <a:spcPct val="120000"/>
              </a:lnSpc>
            </a:pPr>
            <a:r>
              <a:rPr lang="en-US" sz="1800" b="1" dirty="0">
                <a:solidFill>
                  <a:schemeClr val="accent1"/>
                </a:solidFill>
                <a:cs typeface="Times New Roman" panose="02020603050405020304" pitchFamily="18" charset="0"/>
              </a:rPr>
              <a:t>Deconversion</a:t>
            </a:r>
            <a:r>
              <a:rPr lang="en-US" sz="1800" dirty="0">
                <a:cs typeface="Times New Roman" panose="02020603050405020304" pitchFamily="18" charset="0"/>
              </a:rPr>
              <a:t> of the UF</a:t>
            </a:r>
            <a:r>
              <a:rPr lang="en-US" sz="1800" baseline="-25000" dirty="0">
                <a:cs typeface="Times New Roman" panose="02020603050405020304" pitchFamily="18" charset="0"/>
              </a:rPr>
              <a:t>6 </a:t>
            </a:r>
            <a:r>
              <a:rPr lang="en-US" sz="1800" dirty="0">
                <a:cs typeface="Times New Roman" panose="02020603050405020304" pitchFamily="18" charset="0"/>
              </a:rPr>
              <a:t>to uranium oxide, metal, and potentially other forms in an NRC Category II facility</a:t>
            </a:r>
          </a:p>
          <a:p>
            <a:pPr lvl="1">
              <a:lnSpc>
                <a:spcPct val="120000"/>
              </a:lnSpc>
            </a:pPr>
            <a:r>
              <a:rPr lang="en-US" sz="1800" b="1" dirty="0">
                <a:solidFill>
                  <a:schemeClr val="accent1"/>
                </a:solidFill>
                <a:cs typeface="Times New Roman" panose="02020603050405020304" pitchFamily="18" charset="0"/>
              </a:rPr>
              <a:t>Storage</a:t>
            </a:r>
            <a:r>
              <a:rPr lang="en-US" sz="1800" b="1" dirty="0">
                <a:cs typeface="Times New Roman" panose="02020603050405020304" pitchFamily="18" charset="0"/>
              </a:rPr>
              <a:t> </a:t>
            </a:r>
            <a:r>
              <a:rPr lang="en-US" sz="1800" dirty="0">
                <a:cs typeface="Times New Roman" panose="02020603050405020304" pitchFamily="18" charset="0"/>
              </a:rPr>
              <a:t>in an NRC Category II facility</a:t>
            </a:r>
          </a:p>
          <a:p>
            <a:pPr lvl="1">
              <a:lnSpc>
                <a:spcPct val="120000"/>
              </a:lnSpc>
            </a:pPr>
            <a:r>
              <a:rPr lang="en-US" sz="1800" b="1" dirty="0">
                <a:solidFill>
                  <a:schemeClr val="accent1"/>
                </a:solidFill>
                <a:cs typeface="Times New Roman" panose="02020603050405020304" pitchFamily="18" charset="0"/>
              </a:rPr>
              <a:t>Transportation</a:t>
            </a:r>
            <a:r>
              <a:rPr lang="en-US" sz="1800" b="1" dirty="0">
                <a:cs typeface="Times New Roman" panose="02020603050405020304" pitchFamily="18" charset="0"/>
              </a:rPr>
              <a:t> </a:t>
            </a:r>
            <a:r>
              <a:rPr lang="en-US" sz="1800" dirty="0">
                <a:cs typeface="Times New Roman" panose="02020603050405020304" pitchFamily="18" charset="0"/>
              </a:rPr>
              <a:t>of uranium/HALEU between facilities</a:t>
            </a:r>
            <a:endParaRPr lang="en-US" sz="1800" strike="sngStrike" dirty="0">
              <a:solidFill>
                <a:srgbClr val="FF0000"/>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32037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D5F7-8183-B1C7-B1CF-334536AEABA0}"/>
              </a:ext>
            </a:extLst>
          </p:cNvPr>
          <p:cNvSpPr>
            <a:spLocks noGrp="1"/>
          </p:cNvSpPr>
          <p:nvPr>
            <p:ph type="title"/>
          </p:nvPr>
        </p:nvSpPr>
        <p:spPr>
          <a:xfrm>
            <a:off x="190570" y="202050"/>
            <a:ext cx="3932237" cy="1600200"/>
          </a:xfrm>
        </p:spPr>
        <p:txBody>
          <a:bodyPr>
            <a:normAutofit/>
          </a:bodyPr>
          <a:lstStyle/>
          <a:p>
            <a:r>
              <a:rPr lang="en-US" dirty="0"/>
              <a:t>Related </a:t>
            </a:r>
            <a:br>
              <a:rPr lang="en-US" dirty="0"/>
            </a:br>
            <a:r>
              <a:rPr lang="en-US" dirty="0"/>
              <a:t>Activities</a:t>
            </a:r>
          </a:p>
        </p:txBody>
      </p:sp>
      <p:sp>
        <p:nvSpPr>
          <p:cNvPr id="5" name="Text Placeholder 4">
            <a:extLst>
              <a:ext uri="{FF2B5EF4-FFF2-40B4-BE49-F238E27FC236}">
                <a16:creationId xmlns:a16="http://schemas.microsoft.com/office/drawing/2014/main" id="{9CD44B48-C074-4C95-8E97-D46835187B7C}"/>
              </a:ext>
            </a:extLst>
          </p:cNvPr>
          <p:cNvSpPr>
            <a:spLocks noGrp="1"/>
          </p:cNvSpPr>
          <p:nvPr>
            <p:ph type="body" sz="half" idx="2"/>
          </p:nvPr>
        </p:nvSpPr>
        <p:spPr>
          <a:xfrm>
            <a:off x="190571" y="1994262"/>
            <a:ext cx="3932237" cy="3619575"/>
          </a:xfrm>
        </p:spPr>
        <p:txBody>
          <a:bodyPr/>
          <a:lstStyle/>
          <a:p>
            <a:r>
              <a:rPr lang="en-US" sz="2800" dirty="0">
                <a:effectLst/>
                <a:latin typeface="Segoe UI" panose="020B0502040204020203" pitchFamily="34" charset="0"/>
              </a:rPr>
              <a:t>In addition to the previous activities, the EIS discusses three reasonably foreseeable activities that could result from implementation of the Proposed Action.</a:t>
            </a:r>
          </a:p>
          <a:p>
            <a:endParaRPr lang="en-US" dirty="0"/>
          </a:p>
        </p:txBody>
      </p:sp>
      <p:sp>
        <p:nvSpPr>
          <p:cNvPr id="3" name="Content Placeholder 2">
            <a:extLst>
              <a:ext uri="{FF2B5EF4-FFF2-40B4-BE49-F238E27FC236}">
                <a16:creationId xmlns:a16="http://schemas.microsoft.com/office/drawing/2014/main" id="{E2C08681-BAF1-8EF4-266C-5A701BC02751}"/>
              </a:ext>
            </a:extLst>
          </p:cNvPr>
          <p:cNvSpPr>
            <a:spLocks noGrp="1"/>
          </p:cNvSpPr>
          <p:nvPr>
            <p:ph idx="1"/>
          </p:nvPr>
        </p:nvSpPr>
        <p:spPr>
          <a:xfrm>
            <a:off x="4624388" y="1019503"/>
            <a:ext cx="6537758" cy="4859845"/>
          </a:xfrm>
        </p:spPr>
        <p:txBody>
          <a:bodyPr>
            <a:normAutofit/>
          </a:bodyPr>
          <a:lstStyle/>
          <a:p>
            <a:pPr>
              <a:lnSpc>
                <a:spcPct val="120000"/>
              </a:lnSpc>
            </a:pPr>
            <a:r>
              <a:rPr lang="en-US" sz="2400" spc="0" dirty="0">
                <a:effectLst/>
                <a:latin typeface="+mn-lt"/>
              </a:rPr>
              <a:t>Fuel fabrication </a:t>
            </a:r>
            <a:r>
              <a:rPr lang="en-US" sz="2400" b="0" spc="0" dirty="0">
                <a:solidFill>
                  <a:schemeClr val="tx1"/>
                </a:solidFill>
                <a:effectLst/>
                <a:latin typeface="+mn-lt"/>
              </a:rPr>
              <a:t>for a variety of fuel types in an NRC Category II facility</a:t>
            </a:r>
            <a:endParaRPr lang="en-US" sz="2400" b="0" spc="0" dirty="0">
              <a:solidFill>
                <a:schemeClr val="tx1"/>
              </a:solidFill>
              <a:latin typeface="+mn-lt"/>
            </a:endParaRPr>
          </a:p>
          <a:p>
            <a:pPr>
              <a:lnSpc>
                <a:spcPct val="120000"/>
              </a:lnSpc>
            </a:pPr>
            <a:r>
              <a:rPr lang="en-US" sz="2400" spc="0" dirty="0">
                <a:effectLst/>
                <a:latin typeface="+mn-lt"/>
              </a:rPr>
              <a:t>Reactor operation </a:t>
            </a:r>
            <a:r>
              <a:rPr lang="en-US" sz="2400" b="0" spc="0" dirty="0">
                <a:solidFill>
                  <a:schemeClr val="tx1"/>
                </a:solidFill>
                <a:effectLst/>
                <a:latin typeface="+mn-lt"/>
              </a:rPr>
              <a:t>(demonstration and test, power, isotope production)</a:t>
            </a:r>
            <a:endParaRPr lang="en-US" sz="2400" b="0" spc="0" dirty="0">
              <a:solidFill>
                <a:schemeClr val="tx1"/>
              </a:solidFill>
              <a:latin typeface="+mn-lt"/>
            </a:endParaRPr>
          </a:p>
          <a:p>
            <a:pPr>
              <a:lnSpc>
                <a:spcPct val="120000"/>
              </a:lnSpc>
            </a:pPr>
            <a:r>
              <a:rPr lang="en-US" sz="2400" spc="0" dirty="0">
                <a:effectLst/>
                <a:latin typeface="+mn-lt"/>
              </a:rPr>
              <a:t>Spent fuel storage and disposition</a:t>
            </a:r>
          </a:p>
          <a:p>
            <a:pPr>
              <a:lnSpc>
                <a:spcPct val="120000"/>
              </a:lnSpc>
            </a:pPr>
            <a:endParaRPr lang="en-US" sz="2000" b="0" spc="0" dirty="0">
              <a:solidFill>
                <a:schemeClr val="tx1"/>
              </a:solidFill>
              <a:latin typeface="+mn-lt"/>
            </a:endParaRPr>
          </a:p>
          <a:p>
            <a:pPr marL="0" indent="0">
              <a:lnSpc>
                <a:spcPct val="120000"/>
              </a:lnSpc>
              <a:buNone/>
            </a:pPr>
            <a:r>
              <a:rPr lang="en-US" sz="2000" b="0" spc="0" dirty="0">
                <a:latin typeface="+mn-lt"/>
              </a:rPr>
              <a:t>While not specifically a part of the Proposed Action, the impacts from these reasonably foreseeable activities are acknowledged and addressed to the extent practicable.</a:t>
            </a:r>
          </a:p>
          <a:p>
            <a:pPr marL="0" indent="0">
              <a:buNone/>
            </a:pPr>
            <a:endParaRPr lang="en-US" dirty="0"/>
          </a:p>
        </p:txBody>
      </p:sp>
    </p:spTree>
    <p:extLst>
      <p:ext uri="{BB962C8B-B14F-4D97-AF65-F5344CB8AC3E}">
        <p14:creationId xmlns:p14="http://schemas.microsoft.com/office/powerpoint/2010/main" val="129088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D5F7-8183-B1C7-B1CF-334536AEABA0}"/>
              </a:ext>
            </a:extLst>
          </p:cNvPr>
          <p:cNvSpPr>
            <a:spLocks noGrp="1"/>
          </p:cNvSpPr>
          <p:nvPr>
            <p:ph type="title"/>
          </p:nvPr>
        </p:nvSpPr>
        <p:spPr>
          <a:xfrm>
            <a:off x="190571" y="133178"/>
            <a:ext cx="12001429" cy="951345"/>
          </a:xfrm>
        </p:spPr>
        <p:txBody>
          <a:bodyPr>
            <a:normAutofit/>
          </a:bodyPr>
          <a:lstStyle/>
          <a:p>
            <a:r>
              <a:rPr lang="en-US" dirty="0"/>
              <a:t>Approach to Impact Analysis</a:t>
            </a:r>
          </a:p>
        </p:txBody>
      </p:sp>
      <p:sp>
        <p:nvSpPr>
          <p:cNvPr id="3" name="Content Placeholder 2">
            <a:extLst>
              <a:ext uri="{FF2B5EF4-FFF2-40B4-BE49-F238E27FC236}">
                <a16:creationId xmlns:a16="http://schemas.microsoft.com/office/drawing/2014/main" id="{E2C08681-BAF1-8EF4-266C-5A701BC02751}"/>
              </a:ext>
            </a:extLst>
          </p:cNvPr>
          <p:cNvSpPr>
            <a:spLocks noGrp="1"/>
          </p:cNvSpPr>
          <p:nvPr>
            <p:ph idx="1"/>
          </p:nvPr>
        </p:nvSpPr>
        <p:spPr>
          <a:xfrm>
            <a:off x="698980" y="1455921"/>
            <a:ext cx="10485911" cy="1969097"/>
          </a:xfrm>
        </p:spPr>
        <p:txBody>
          <a:bodyPr vert="horz" lIns="91440" tIns="45720" rIns="91440" bIns="45720" rtlCol="0" anchor="t">
            <a:normAutofit lnSpcReduction="10000"/>
          </a:bodyPr>
          <a:lstStyle/>
          <a:p>
            <a:pPr marL="0" indent="0">
              <a:spcBef>
                <a:spcPts val="0"/>
              </a:spcBef>
              <a:buNone/>
              <a:tabLst>
                <a:tab pos="114300" algn="l"/>
              </a:tabLst>
            </a:pPr>
            <a:r>
              <a:rPr lang="en-US" sz="2400" dirty="0">
                <a:solidFill>
                  <a:schemeClr val="accent1"/>
                </a:solidFill>
                <a:ea typeface="Times New Roman" panose="02020603050405020304" pitchFamily="18" charset="0"/>
                <a:cs typeface="Arial" panose="020B0604020202020204" pitchFamily="34" charset="0"/>
              </a:rPr>
              <a:t>Facilities associated with the Proposed Action could include existing or proposed uranium fuel cycle facilities.</a:t>
            </a:r>
            <a:r>
              <a:rPr lang="en-US" sz="2400" baseline="30000" dirty="0">
                <a:solidFill>
                  <a:schemeClr val="accent1"/>
                </a:solidFill>
                <a:ea typeface="Times New Roman" panose="02020603050405020304" pitchFamily="18" charset="0"/>
                <a:cs typeface="Arial" panose="020B0604020202020204" pitchFamily="34" charset="0"/>
              </a:rPr>
              <a:t>1</a:t>
            </a:r>
            <a:r>
              <a:rPr lang="en-US" sz="2400" dirty="0">
                <a:solidFill>
                  <a:schemeClr val="accent1"/>
                </a:solidFill>
                <a:ea typeface="Times New Roman" panose="02020603050405020304" pitchFamily="18" charset="0"/>
                <a:cs typeface="Arial" panose="020B0604020202020204" pitchFamily="34" charset="0"/>
              </a:rPr>
              <a:t>  NEPA evaluations have been prepared for these existing or proposed uranium fuel cycle facilities.  </a:t>
            </a:r>
            <a:r>
              <a:rPr lang="en-US" sz="2400" dirty="0">
                <a:solidFill>
                  <a:schemeClr val="accent1"/>
                </a:solidFill>
                <a:ea typeface="Calibri" panose="020F0502020204030204" pitchFamily="34" charset="0"/>
              </a:rPr>
              <a:t>The analytical approach in the EIS is to use existing NEPA evaluations to assess similar HALEU-specific facility construction and operation located at the following:</a:t>
            </a:r>
            <a:endParaRPr lang="en-US" sz="2400" b="0" dirty="0">
              <a:solidFill>
                <a:schemeClr val="accent1"/>
              </a:solidFill>
              <a:ea typeface="Calibri" panose="020F0502020204030204" pitchFamily="34" charset="0"/>
              <a:cs typeface="Calibri"/>
            </a:endParaRPr>
          </a:p>
          <a:p>
            <a:pPr marL="0" marR="0" indent="0" algn="just">
              <a:spcBef>
                <a:spcPts val="0"/>
              </a:spcBef>
              <a:spcAft>
                <a:spcPts val="0"/>
              </a:spcAft>
              <a:buNone/>
              <a:tabLst>
                <a:tab pos="114300" algn="l"/>
              </a:tabLst>
            </a:pPr>
            <a:endParaRPr lang="en-US" sz="16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96342B2-D052-048F-93A5-F311B4A40102}"/>
              </a:ext>
            </a:extLst>
          </p:cNvPr>
          <p:cNvSpPr txBox="1"/>
          <p:nvPr/>
        </p:nvSpPr>
        <p:spPr>
          <a:xfrm>
            <a:off x="190570" y="5432709"/>
            <a:ext cx="11755308" cy="707886"/>
          </a:xfrm>
          <a:prstGeom prst="rect">
            <a:avLst/>
          </a:prstGeom>
          <a:noFill/>
        </p:spPr>
        <p:txBody>
          <a:bodyPr wrap="square" rtlCol="0">
            <a:spAutoFit/>
          </a:bodyPr>
          <a:lstStyle/>
          <a:p>
            <a:r>
              <a:rPr lang="en-US" sz="1300" b="0" baseline="30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 </a:t>
            </a: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13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us</a:t>
            </a: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 of the available NEPA documentation for existing uranium fuel cycle facilities in no way is intended to indicate a preference for the use of these facilities in  commercializing the HALEU fuel cycle.  They provide information on the kind and significance of impacts that could be incurred </a:t>
            </a:r>
            <a:r>
              <a:rPr lang="en-US" sz="1300" dirty="0">
                <a:latin typeface="Calibri" panose="020F0502020204030204" pitchFamily="34" charset="0"/>
                <a:ea typeface="Times New Roman" panose="02020603050405020304" pitchFamily="18" charset="0"/>
                <a:cs typeface="Times New Roman" panose="02020603050405020304" pitchFamily="18" charset="0"/>
              </a:rPr>
              <a:t>using</a:t>
            </a: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any existing or new facility.</a:t>
            </a:r>
          </a:p>
          <a:p>
            <a:endParaRPr lang="en-US" sz="1400" dirty="0"/>
          </a:p>
        </p:txBody>
      </p:sp>
      <p:grpSp>
        <p:nvGrpSpPr>
          <p:cNvPr id="5" name="Group 4">
            <a:extLst>
              <a:ext uri="{FF2B5EF4-FFF2-40B4-BE49-F238E27FC236}">
                <a16:creationId xmlns:a16="http://schemas.microsoft.com/office/drawing/2014/main" id="{EB8BABF9-112C-4225-D54D-F32279BB490D}"/>
              </a:ext>
            </a:extLst>
          </p:cNvPr>
          <p:cNvGrpSpPr/>
          <p:nvPr/>
        </p:nvGrpSpPr>
        <p:grpSpPr>
          <a:xfrm>
            <a:off x="5186347" y="3335084"/>
            <a:ext cx="6106389" cy="1763124"/>
            <a:chOff x="5890424" y="3522331"/>
            <a:chExt cx="6106389" cy="1763124"/>
          </a:xfrm>
        </p:grpSpPr>
        <p:pic>
          <p:nvPicPr>
            <p:cNvPr id="12" name="Picture 11" descr="A high angle view of a dam&#10;&#10;Description automatically generated with medium confidence">
              <a:extLst>
                <a:ext uri="{FF2B5EF4-FFF2-40B4-BE49-F238E27FC236}">
                  <a16:creationId xmlns:a16="http://schemas.microsoft.com/office/drawing/2014/main" id="{A7F36D6E-D76F-94F4-848E-B92CCA2382B4}"/>
                </a:ext>
              </a:extLst>
            </p:cNvPr>
            <p:cNvPicPr>
              <a:picLocks noChangeAspect="1"/>
            </p:cNvPicPr>
            <p:nvPr/>
          </p:nvPicPr>
          <p:blipFill rotWithShape="1">
            <a:blip r:embed="rId3"/>
            <a:srcRect l="15827"/>
            <a:stretch/>
          </p:blipFill>
          <p:spPr>
            <a:xfrm>
              <a:off x="7959183" y="3522331"/>
              <a:ext cx="1968870" cy="1763124"/>
            </a:xfrm>
            <a:prstGeom prst="rect">
              <a:avLst/>
            </a:prstGeom>
          </p:spPr>
        </p:pic>
        <p:pic>
          <p:nvPicPr>
            <p:cNvPr id="14" name="Picture 13" descr="A picture containing tree, outdoor, forest, plant&#10;&#10;Description automatically generated">
              <a:extLst>
                <a:ext uri="{FF2B5EF4-FFF2-40B4-BE49-F238E27FC236}">
                  <a16:creationId xmlns:a16="http://schemas.microsoft.com/office/drawing/2014/main" id="{3A6B258B-5806-77D4-570D-A03170EE5F2A}"/>
                </a:ext>
              </a:extLst>
            </p:cNvPr>
            <p:cNvPicPr>
              <a:picLocks noChangeAspect="1"/>
            </p:cNvPicPr>
            <p:nvPr/>
          </p:nvPicPr>
          <p:blipFill>
            <a:blip r:embed="rId4"/>
            <a:stretch>
              <a:fillRect/>
            </a:stretch>
          </p:blipFill>
          <p:spPr>
            <a:xfrm>
              <a:off x="10027942" y="3522331"/>
              <a:ext cx="1968871" cy="1763124"/>
            </a:xfrm>
            <a:prstGeom prst="rect">
              <a:avLst/>
            </a:prstGeom>
          </p:spPr>
        </p:pic>
        <p:pic>
          <p:nvPicPr>
            <p:cNvPr id="15" name="Picture 14" descr="A factory with smokestacks&#10;&#10;Description automatically generated with low confidence">
              <a:extLst>
                <a:ext uri="{FF2B5EF4-FFF2-40B4-BE49-F238E27FC236}">
                  <a16:creationId xmlns:a16="http://schemas.microsoft.com/office/drawing/2014/main" id="{7422AE03-2FB0-EAE0-8883-DC46EA3A2331}"/>
                </a:ext>
              </a:extLst>
            </p:cNvPr>
            <p:cNvPicPr>
              <a:picLocks noChangeAspect="1"/>
            </p:cNvPicPr>
            <p:nvPr/>
          </p:nvPicPr>
          <p:blipFill>
            <a:blip r:embed="rId5"/>
            <a:stretch>
              <a:fillRect/>
            </a:stretch>
          </p:blipFill>
          <p:spPr>
            <a:xfrm>
              <a:off x="5890424" y="3522331"/>
              <a:ext cx="1968870" cy="1763124"/>
            </a:xfrm>
            <a:prstGeom prst="rect">
              <a:avLst/>
            </a:prstGeom>
          </p:spPr>
        </p:pic>
      </p:grpSp>
      <p:sp>
        <p:nvSpPr>
          <p:cNvPr id="6" name="Content Placeholder 2">
            <a:extLst>
              <a:ext uri="{FF2B5EF4-FFF2-40B4-BE49-F238E27FC236}">
                <a16:creationId xmlns:a16="http://schemas.microsoft.com/office/drawing/2014/main" id="{321B40BA-1159-A878-D0FD-7E79B87C12BC}"/>
              </a:ext>
            </a:extLst>
          </p:cNvPr>
          <p:cNvSpPr txBox="1">
            <a:spLocks/>
          </p:cNvSpPr>
          <p:nvPr/>
        </p:nvSpPr>
        <p:spPr>
          <a:xfrm>
            <a:off x="374470" y="3267778"/>
            <a:ext cx="5247305" cy="216493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1">
              <a:lnSpc>
                <a:spcPct val="100000"/>
              </a:lnSpc>
              <a:spcBef>
                <a:spcPts val="600"/>
              </a:spcBef>
              <a:buSzPct val="100000"/>
              <a:tabLst>
                <a:tab pos="114300" algn="l"/>
              </a:tabLst>
            </a:pPr>
            <a:r>
              <a:rPr lang="en-US" sz="2400" b="0" dirty="0">
                <a:effectLst/>
                <a:ea typeface="Calibri" panose="020F0502020204030204" pitchFamily="34" charset="0"/>
              </a:rPr>
              <a:t>Existing uranium fuel cycle facilities</a:t>
            </a:r>
          </a:p>
          <a:p>
            <a:pPr lvl="1">
              <a:lnSpc>
                <a:spcPct val="100000"/>
              </a:lnSpc>
              <a:spcBef>
                <a:spcPts val="600"/>
              </a:spcBef>
              <a:buSzPct val="100000"/>
              <a:tabLst>
                <a:tab pos="114300" algn="l"/>
              </a:tabLst>
            </a:pPr>
            <a:r>
              <a:rPr lang="en-US" sz="2400" dirty="0">
                <a:ea typeface="Calibri" panose="020F0502020204030204" pitchFamily="34" charset="0"/>
              </a:rPr>
              <a:t>Other </a:t>
            </a:r>
            <a:r>
              <a:rPr lang="en-US" sz="2400" b="0" dirty="0">
                <a:effectLst/>
                <a:ea typeface="Calibri" panose="020F0502020204030204" pitchFamily="34" charset="0"/>
              </a:rPr>
              <a:t>industrial (brownfield</a:t>
            </a:r>
            <a:r>
              <a:rPr lang="en-US" sz="2400" dirty="0">
                <a:ea typeface="Calibri" panose="020F0502020204030204" pitchFamily="34" charset="0"/>
              </a:rPr>
              <a:t>) </a:t>
            </a:r>
            <a:br>
              <a:rPr lang="en-US" sz="2400" dirty="0">
                <a:ea typeface="Calibri" panose="020F0502020204030204" pitchFamily="34" charset="0"/>
              </a:rPr>
            </a:br>
            <a:r>
              <a:rPr lang="en-US" sz="2400" dirty="0">
                <a:ea typeface="Calibri" panose="020F0502020204030204" pitchFamily="34" charset="0"/>
              </a:rPr>
              <a:t>sites</a:t>
            </a:r>
          </a:p>
          <a:p>
            <a:pPr lvl="1">
              <a:lnSpc>
                <a:spcPct val="100000"/>
              </a:lnSpc>
              <a:spcBef>
                <a:spcPts val="600"/>
              </a:spcBef>
              <a:buSzPct val="100000"/>
              <a:tabLst>
                <a:tab pos="114300" algn="l"/>
              </a:tabLst>
            </a:pPr>
            <a:r>
              <a:rPr lang="en-US" sz="2400" dirty="0">
                <a:ea typeface="Calibri" panose="020F0502020204030204" pitchFamily="34" charset="0"/>
              </a:rPr>
              <a:t>P</a:t>
            </a:r>
            <a:r>
              <a:rPr lang="en-US" sz="2400" b="0" dirty="0">
                <a:effectLst/>
                <a:ea typeface="Calibri" panose="020F0502020204030204" pitchFamily="34" charset="0"/>
              </a:rPr>
              <a:t>reviously undeveloped (greenfield) sites </a:t>
            </a:r>
            <a:endParaRPr lang="en-US" sz="500" dirty="0">
              <a:ea typeface="Times New Roman" panose="02020603050405020304" pitchFamily="18" charset="0"/>
              <a:cs typeface="Times New Roman" panose="02020603050405020304" pitchFamily="18" charset="0"/>
            </a:endParaRPr>
          </a:p>
          <a:p>
            <a:pPr marL="0" indent="0" algn="just">
              <a:spcBef>
                <a:spcPts val="0"/>
              </a:spcBef>
              <a:buFont typeface="Arial" panose="020B0604020202020204" pitchFamily="34" charset="0"/>
              <a:buNone/>
              <a:tabLst>
                <a:tab pos="114300" algn="l"/>
              </a:tabLst>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2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AE78-8C39-645A-55A0-A5120BA915B3}"/>
              </a:ext>
            </a:extLst>
          </p:cNvPr>
          <p:cNvSpPr>
            <a:spLocks noGrp="1"/>
          </p:cNvSpPr>
          <p:nvPr>
            <p:ph type="title"/>
          </p:nvPr>
        </p:nvSpPr>
        <p:spPr/>
        <p:txBody>
          <a:bodyPr/>
          <a:lstStyle/>
          <a:p>
            <a:r>
              <a:rPr lang="en-US" dirty="0"/>
              <a:t>Impact Assessment Categories</a:t>
            </a:r>
          </a:p>
        </p:txBody>
      </p:sp>
      <p:sp>
        <p:nvSpPr>
          <p:cNvPr id="3" name="Text Placeholder 2">
            <a:extLst>
              <a:ext uri="{FF2B5EF4-FFF2-40B4-BE49-F238E27FC236}">
                <a16:creationId xmlns:a16="http://schemas.microsoft.com/office/drawing/2014/main" id="{E5E6D123-9E73-F18A-FD8A-C08A0E1BD9B0}"/>
              </a:ext>
            </a:extLst>
          </p:cNvPr>
          <p:cNvSpPr>
            <a:spLocks noGrp="1"/>
          </p:cNvSpPr>
          <p:nvPr>
            <p:ph type="body" sz="half" idx="2"/>
          </p:nvPr>
        </p:nvSpPr>
        <p:spPr>
          <a:xfrm>
            <a:off x="190571" y="2194560"/>
            <a:ext cx="3932237" cy="3684788"/>
          </a:xfrm>
        </p:spPr>
        <p:txBody>
          <a:bodyPr>
            <a:normAutofit/>
          </a:bodyPr>
          <a:lstStyle/>
          <a:p>
            <a:r>
              <a:rPr lang="en-US" sz="2800" dirty="0"/>
              <a:t>This EIS adopts the NRC impact assessment categories from the NEPA documents that were used as the basis for the impact analysis. </a:t>
            </a:r>
          </a:p>
        </p:txBody>
      </p:sp>
      <p:sp>
        <p:nvSpPr>
          <p:cNvPr id="4" name="Content Placeholder 3">
            <a:extLst>
              <a:ext uri="{FF2B5EF4-FFF2-40B4-BE49-F238E27FC236}">
                <a16:creationId xmlns:a16="http://schemas.microsoft.com/office/drawing/2014/main" id="{FBDC114D-6D4F-F381-4E39-FE8DF1276D3D}"/>
              </a:ext>
            </a:extLst>
          </p:cNvPr>
          <p:cNvSpPr>
            <a:spLocks noGrp="1"/>
          </p:cNvSpPr>
          <p:nvPr>
            <p:ph idx="1"/>
          </p:nvPr>
        </p:nvSpPr>
        <p:spPr>
          <a:xfrm>
            <a:off x="5095505" y="676405"/>
            <a:ext cx="6537758" cy="4780487"/>
          </a:xfrm>
        </p:spPr>
        <p:txBody>
          <a:bodyPr>
            <a:normAutofit/>
          </a:bodyPr>
          <a:lstStyle/>
          <a:p>
            <a:pPr marL="0" marR="0" lvl="0" indent="0" algn="l">
              <a:lnSpc>
                <a:spcPct val="100000"/>
              </a:lnSpc>
              <a:spcBef>
                <a:spcPts val="600"/>
              </a:spcBef>
              <a:spcAft>
                <a:spcPts val="600"/>
              </a:spcAft>
              <a:buClr>
                <a:srgbClr val="4472C4"/>
              </a:buClr>
              <a:buNone/>
            </a:pPr>
            <a:r>
              <a:rPr lang="en-US" sz="2600" b="1" dirty="0">
                <a:effectLst/>
                <a:latin typeface="+mn-lt"/>
                <a:ea typeface="Times New Roman" panose="02020603050405020304" pitchFamily="18" charset="0"/>
                <a:cs typeface="Times New Roman" panose="02020603050405020304" pitchFamily="18" charset="0"/>
              </a:rPr>
              <a:t>SMALL –</a:t>
            </a:r>
            <a:r>
              <a:rPr lang="en-US" sz="2600" dirty="0">
                <a:effectLst/>
                <a:latin typeface="+mn-lt"/>
                <a:ea typeface="Times New Roman" panose="02020603050405020304" pitchFamily="18" charset="0"/>
                <a:cs typeface="Times New Roman" panose="02020603050405020304" pitchFamily="18" charset="0"/>
              </a:rPr>
              <a:t> </a:t>
            </a:r>
            <a:r>
              <a:rPr lang="en-US" sz="2600" b="0" dirty="0">
                <a:solidFill>
                  <a:schemeClr val="tx1"/>
                </a:solidFill>
                <a:effectLst/>
                <a:latin typeface="+mn-lt"/>
                <a:ea typeface="Times New Roman" panose="02020603050405020304" pitchFamily="18" charset="0"/>
                <a:cs typeface="Times New Roman" panose="02020603050405020304" pitchFamily="18" charset="0"/>
              </a:rPr>
              <a:t>The environmental effects are not detectable or are so minor that they will neither destabilize nor noticeably alter any important attribute of the resource.</a:t>
            </a:r>
          </a:p>
          <a:p>
            <a:pPr marL="0" marR="0" lvl="0" indent="0" algn="l">
              <a:lnSpc>
                <a:spcPct val="100000"/>
              </a:lnSpc>
              <a:spcBef>
                <a:spcPts val="600"/>
              </a:spcBef>
              <a:spcAft>
                <a:spcPts val="600"/>
              </a:spcAft>
              <a:buClr>
                <a:srgbClr val="4472C4"/>
              </a:buClr>
              <a:buNone/>
            </a:pPr>
            <a:r>
              <a:rPr lang="en-US" sz="2600" b="1" dirty="0">
                <a:effectLst/>
                <a:latin typeface="+mn-lt"/>
                <a:ea typeface="Times New Roman" panose="02020603050405020304" pitchFamily="18" charset="0"/>
                <a:cs typeface="Times New Roman" panose="02020603050405020304" pitchFamily="18" charset="0"/>
              </a:rPr>
              <a:t>MODERATE</a:t>
            </a:r>
            <a:r>
              <a:rPr lang="en-US" sz="2600" dirty="0">
                <a:effectLst/>
                <a:latin typeface="+mn-lt"/>
                <a:ea typeface="Times New Roman" panose="02020603050405020304" pitchFamily="18" charset="0"/>
                <a:cs typeface="Times New Roman" panose="02020603050405020304" pitchFamily="18" charset="0"/>
              </a:rPr>
              <a:t> – </a:t>
            </a:r>
            <a:r>
              <a:rPr lang="en-US" sz="2600" b="0" dirty="0">
                <a:solidFill>
                  <a:schemeClr val="tx1"/>
                </a:solidFill>
                <a:effectLst/>
                <a:latin typeface="+mn-lt"/>
                <a:ea typeface="Times New Roman" panose="02020603050405020304" pitchFamily="18" charset="0"/>
                <a:cs typeface="Times New Roman" panose="02020603050405020304" pitchFamily="18" charset="0"/>
              </a:rPr>
              <a:t>The environmental effects are sufficient to alter noticeably, but not destabilize, important attributes of the resource.</a:t>
            </a:r>
          </a:p>
          <a:p>
            <a:pPr marL="0" marR="0" lvl="0" indent="0" algn="l">
              <a:lnSpc>
                <a:spcPct val="100000"/>
              </a:lnSpc>
              <a:spcBef>
                <a:spcPts val="600"/>
              </a:spcBef>
              <a:spcAft>
                <a:spcPts val="600"/>
              </a:spcAft>
              <a:buClr>
                <a:srgbClr val="4472C4"/>
              </a:buClr>
              <a:buNone/>
            </a:pPr>
            <a:r>
              <a:rPr lang="en-US" sz="2600" b="1" dirty="0">
                <a:effectLst/>
                <a:latin typeface="+mn-lt"/>
                <a:ea typeface="Times New Roman" panose="02020603050405020304" pitchFamily="18" charset="0"/>
                <a:cs typeface="Times New Roman" panose="02020603050405020304" pitchFamily="18" charset="0"/>
              </a:rPr>
              <a:t>LARGE</a:t>
            </a:r>
            <a:r>
              <a:rPr lang="en-US" sz="2600" dirty="0">
                <a:effectLst/>
                <a:latin typeface="+mn-lt"/>
                <a:ea typeface="Times New Roman" panose="02020603050405020304" pitchFamily="18" charset="0"/>
                <a:cs typeface="Times New Roman" panose="02020603050405020304" pitchFamily="18" charset="0"/>
              </a:rPr>
              <a:t> – </a:t>
            </a:r>
            <a:r>
              <a:rPr lang="en-US" sz="2600" b="0" dirty="0">
                <a:solidFill>
                  <a:schemeClr val="tx1"/>
                </a:solidFill>
                <a:effectLst/>
                <a:latin typeface="+mn-lt"/>
                <a:ea typeface="Times New Roman" panose="02020603050405020304" pitchFamily="18" charset="0"/>
                <a:cs typeface="Times New Roman" panose="02020603050405020304" pitchFamily="18" charset="0"/>
              </a:rPr>
              <a:t>The environmental effects are clearly noticeable and are sufficient to destabilize important attributes of the resource.</a:t>
            </a:r>
          </a:p>
          <a:p>
            <a:endParaRPr lang="en-US" dirty="0"/>
          </a:p>
        </p:txBody>
      </p:sp>
    </p:spTree>
    <p:extLst>
      <p:ext uri="{BB962C8B-B14F-4D97-AF65-F5344CB8AC3E}">
        <p14:creationId xmlns:p14="http://schemas.microsoft.com/office/powerpoint/2010/main" val="74076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0FAD-0124-8F3A-675B-253C5E4A09BA}"/>
              </a:ext>
            </a:extLst>
          </p:cNvPr>
          <p:cNvSpPr>
            <a:spLocks noGrp="1"/>
          </p:cNvSpPr>
          <p:nvPr>
            <p:ph type="title"/>
          </p:nvPr>
        </p:nvSpPr>
        <p:spPr>
          <a:xfrm>
            <a:off x="217073" y="218594"/>
            <a:ext cx="3932237" cy="2322193"/>
          </a:xfrm>
        </p:spPr>
        <p:txBody>
          <a:bodyPr>
            <a:normAutofit/>
          </a:bodyPr>
          <a:lstStyle/>
          <a:p>
            <a:r>
              <a:rPr lang="en-US" dirty="0"/>
              <a:t>Summary of Potential Impacts</a:t>
            </a:r>
          </a:p>
        </p:txBody>
      </p:sp>
      <p:sp>
        <p:nvSpPr>
          <p:cNvPr id="6" name="Text Placeholder 5">
            <a:extLst>
              <a:ext uri="{FF2B5EF4-FFF2-40B4-BE49-F238E27FC236}">
                <a16:creationId xmlns:a16="http://schemas.microsoft.com/office/drawing/2014/main" id="{693EA0B8-87F2-AB98-D4CD-3FCE515D4DB4}"/>
              </a:ext>
            </a:extLst>
          </p:cNvPr>
          <p:cNvSpPr>
            <a:spLocks noGrp="1"/>
          </p:cNvSpPr>
          <p:nvPr>
            <p:ph type="body" sz="half" idx="2"/>
          </p:nvPr>
        </p:nvSpPr>
        <p:spPr>
          <a:xfrm>
            <a:off x="217072" y="2769325"/>
            <a:ext cx="3932237" cy="2686857"/>
          </a:xfrm>
        </p:spPr>
        <p:txBody>
          <a:bodyPr/>
          <a:lstStyle/>
          <a:p>
            <a:r>
              <a:rPr lang="en-US" sz="2800" dirty="0"/>
              <a:t>This slide summarizes the impacts of siting a HALEU facility at the three location scenarios. </a:t>
            </a:r>
            <a:endParaRPr lang="en-US" dirty="0"/>
          </a:p>
        </p:txBody>
      </p:sp>
      <p:sp>
        <p:nvSpPr>
          <p:cNvPr id="3" name="Content Placeholder 2">
            <a:extLst>
              <a:ext uri="{FF2B5EF4-FFF2-40B4-BE49-F238E27FC236}">
                <a16:creationId xmlns:a16="http://schemas.microsoft.com/office/drawing/2014/main" id="{E6206872-105A-C515-E6A0-E77758DD97D5}"/>
              </a:ext>
            </a:extLst>
          </p:cNvPr>
          <p:cNvSpPr>
            <a:spLocks noGrp="1"/>
          </p:cNvSpPr>
          <p:nvPr>
            <p:ph idx="1"/>
          </p:nvPr>
        </p:nvSpPr>
        <p:spPr>
          <a:xfrm>
            <a:off x="4604331" y="185737"/>
            <a:ext cx="7268582" cy="5957887"/>
          </a:xfrm>
        </p:spPr>
        <p:txBody>
          <a:bodyPr>
            <a:normAutofit lnSpcReduction="10000"/>
          </a:bodyPr>
          <a:lstStyle/>
          <a:p>
            <a:pPr marL="0" indent="0">
              <a:lnSpc>
                <a:spcPct val="120000"/>
              </a:lnSpc>
              <a:buNone/>
            </a:pPr>
            <a:r>
              <a:rPr lang="en-US" sz="2400" spc="0" dirty="0">
                <a:latin typeface="+mn-lt"/>
              </a:rPr>
              <a:t>Existing Uranium Fuel Cycle Facilities</a:t>
            </a:r>
          </a:p>
          <a:p>
            <a:pPr>
              <a:lnSpc>
                <a:spcPct val="120000"/>
              </a:lnSpc>
              <a:buSzPct val="95000"/>
            </a:pPr>
            <a:r>
              <a:rPr lang="en-US" sz="2000" b="0" spc="0" dirty="0">
                <a:solidFill>
                  <a:schemeClr val="tx1"/>
                </a:solidFill>
                <a:latin typeface="+mn-lt"/>
              </a:rPr>
              <a:t>Most impacts would be SMALL; greatest potential for large impact is associated with mining and milling; impact levels are mine specific.</a:t>
            </a:r>
          </a:p>
          <a:p>
            <a:pPr marL="0" indent="0">
              <a:lnSpc>
                <a:spcPct val="120000"/>
              </a:lnSpc>
              <a:buNone/>
            </a:pPr>
            <a:r>
              <a:rPr lang="en-US" sz="2400" spc="0" dirty="0">
                <a:latin typeface="+mn-lt"/>
              </a:rPr>
              <a:t>Other Industrial (Brownfield) Sites</a:t>
            </a:r>
          </a:p>
          <a:p>
            <a:pPr>
              <a:lnSpc>
                <a:spcPct val="120000"/>
              </a:lnSpc>
            </a:pPr>
            <a:r>
              <a:rPr lang="en-US" sz="2000" b="0" spc="0" dirty="0">
                <a:solidFill>
                  <a:schemeClr val="tx1"/>
                </a:solidFill>
                <a:latin typeface="+mn-lt"/>
              </a:rPr>
              <a:t>Impacts generally range from SMALL to MODERATE; potentially large impacts in areas associated with site demographics and historic, cultural, and ecological resources. </a:t>
            </a:r>
          </a:p>
          <a:p>
            <a:pPr marL="0" indent="0">
              <a:lnSpc>
                <a:spcPct val="120000"/>
              </a:lnSpc>
              <a:buNone/>
            </a:pPr>
            <a:r>
              <a:rPr lang="en-US" sz="2400" spc="0" dirty="0">
                <a:latin typeface="+mn-lt"/>
              </a:rPr>
              <a:t>Previously Undeveloped (Greenfield) Sites</a:t>
            </a:r>
          </a:p>
          <a:p>
            <a:pPr>
              <a:lnSpc>
                <a:spcPct val="120000"/>
              </a:lnSpc>
            </a:pPr>
            <a:r>
              <a:rPr lang="en-US" sz="2000" b="0" spc="0" dirty="0">
                <a:solidFill>
                  <a:schemeClr val="tx1"/>
                </a:solidFill>
                <a:latin typeface="+mn-lt"/>
              </a:rPr>
              <a:t>Similar to locating at brownfield sites; potentially larger impacts than brownfield sites due to increased unknowns about site characteristics, predominantly pertaining to historic, cultural, and ecological resources. </a:t>
            </a:r>
          </a:p>
          <a:p>
            <a:pPr marL="0" indent="0">
              <a:lnSpc>
                <a:spcPct val="120000"/>
              </a:lnSpc>
              <a:buNone/>
            </a:pPr>
            <a:endParaRPr lang="en-US" sz="1900" spc="0" dirty="0">
              <a:effectLst/>
              <a:latin typeface="+mn-lt"/>
            </a:endParaRPr>
          </a:p>
        </p:txBody>
      </p:sp>
    </p:spTree>
    <p:extLst>
      <p:ext uri="{BB962C8B-B14F-4D97-AF65-F5344CB8AC3E}">
        <p14:creationId xmlns:p14="http://schemas.microsoft.com/office/powerpoint/2010/main" val="29765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81E2-45B1-489B-BAF6-B26281CAC79B}"/>
              </a:ext>
            </a:extLst>
          </p:cNvPr>
          <p:cNvSpPr>
            <a:spLocks noGrp="1"/>
          </p:cNvSpPr>
          <p:nvPr>
            <p:ph type="ctrTitle"/>
          </p:nvPr>
        </p:nvSpPr>
        <p:spPr/>
        <p:txBody>
          <a:bodyPr/>
          <a:lstStyle/>
          <a:p>
            <a:r>
              <a:rPr lang="en-US" dirty="0"/>
              <a:t>Thank you for your participation.</a:t>
            </a:r>
          </a:p>
        </p:txBody>
      </p:sp>
    </p:spTree>
    <p:extLst>
      <p:ext uri="{BB962C8B-B14F-4D97-AF65-F5344CB8AC3E}">
        <p14:creationId xmlns:p14="http://schemas.microsoft.com/office/powerpoint/2010/main" val="164056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95FC-C74C-1211-3978-9007B7BD59CF}"/>
              </a:ext>
            </a:extLst>
          </p:cNvPr>
          <p:cNvSpPr>
            <a:spLocks noGrp="1"/>
          </p:cNvSpPr>
          <p:nvPr>
            <p:ph type="title"/>
          </p:nvPr>
        </p:nvSpPr>
        <p:spPr>
          <a:xfrm>
            <a:off x="190570" y="147782"/>
            <a:ext cx="11353659" cy="951345"/>
          </a:xfrm>
        </p:spPr>
        <p:txBody>
          <a:bodyPr>
            <a:normAutofit/>
          </a:bodyPr>
          <a:lstStyle/>
          <a:p>
            <a:r>
              <a:rPr lang="en-US" sz="2800" dirty="0"/>
              <a:t>Timeline and Procedures for Comment Submission</a:t>
            </a:r>
          </a:p>
        </p:txBody>
      </p:sp>
      <p:sp>
        <p:nvSpPr>
          <p:cNvPr id="5" name="Rectangle 4">
            <a:extLst>
              <a:ext uri="{FF2B5EF4-FFF2-40B4-BE49-F238E27FC236}">
                <a16:creationId xmlns:a16="http://schemas.microsoft.com/office/drawing/2014/main" id="{626C61A8-DFEB-5907-C0EA-5CE96AD917D4}"/>
              </a:ext>
            </a:extLst>
          </p:cNvPr>
          <p:cNvSpPr/>
          <p:nvPr/>
        </p:nvSpPr>
        <p:spPr>
          <a:xfrm>
            <a:off x="344925" y="1283249"/>
            <a:ext cx="5162880" cy="901760"/>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algn="ctr">
              <a:defRPr/>
            </a:pPr>
            <a:r>
              <a:rPr lang="en-US" b="1" kern="0" dirty="0">
                <a:solidFill>
                  <a:srgbClr val="FFFFFF"/>
                </a:solidFill>
                <a:cs typeface="Times New Roman" panose="02020603050405020304" pitchFamily="18" charset="0"/>
              </a:rPr>
              <a:t>March 8, 2024</a:t>
            </a:r>
          </a:p>
          <a:p>
            <a:pPr algn="ctr">
              <a:defRPr/>
            </a:pPr>
            <a:r>
              <a:rPr lang="en-US" sz="1600" kern="0" dirty="0">
                <a:solidFill>
                  <a:srgbClr val="FFFFFF"/>
                </a:solidFill>
                <a:cs typeface="Times New Roman" panose="02020603050405020304" pitchFamily="18" charset="0"/>
              </a:rPr>
              <a:t>EPA Posts Notice of Availability for the </a:t>
            </a:r>
            <a:br>
              <a:rPr lang="en-US" sz="1600" kern="0" dirty="0">
                <a:solidFill>
                  <a:srgbClr val="FFFFFF"/>
                </a:solidFill>
                <a:cs typeface="Times New Roman" panose="02020603050405020304" pitchFamily="18" charset="0"/>
              </a:rPr>
            </a:br>
            <a:r>
              <a:rPr lang="en-US" sz="1600" kern="0" dirty="0">
                <a:solidFill>
                  <a:srgbClr val="FFFFFF"/>
                </a:solidFill>
                <a:cs typeface="Times New Roman" panose="02020603050405020304" pitchFamily="18" charset="0"/>
              </a:rPr>
              <a:t>Draft HALEU EIS</a:t>
            </a:r>
          </a:p>
        </p:txBody>
      </p:sp>
      <p:sp>
        <p:nvSpPr>
          <p:cNvPr id="6" name="Rectangle 5">
            <a:extLst>
              <a:ext uri="{FF2B5EF4-FFF2-40B4-BE49-F238E27FC236}">
                <a16:creationId xmlns:a16="http://schemas.microsoft.com/office/drawing/2014/main" id="{B7E7AC64-9A2F-FCF3-205C-2FFAE6E18D52}"/>
              </a:ext>
            </a:extLst>
          </p:cNvPr>
          <p:cNvSpPr/>
          <p:nvPr/>
        </p:nvSpPr>
        <p:spPr>
          <a:xfrm>
            <a:off x="344924" y="2269500"/>
            <a:ext cx="5162879" cy="901760"/>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algn="ctr">
              <a:defRPr/>
            </a:pPr>
            <a:r>
              <a:rPr lang="en-US" b="1" kern="0" dirty="0">
                <a:solidFill>
                  <a:srgbClr val="FFFFFF"/>
                </a:solidFill>
                <a:cs typeface="Times New Roman" panose="02020603050405020304" pitchFamily="18" charset="0"/>
              </a:rPr>
              <a:t>April 3, 2024</a:t>
            </a:r>
          </a:p>
          <a:p>
            <a:pPr algn="ctr">
              <a:defRPr/>
            </a:pPr>
            <a:r>
              <a:rPr lang="en-US" kern="0" dirty="0">
                <a:solidFill>
                  <a:srgbClr val="FFFFFF"/>
                </a:solidFill>
                <a:cs typeface="Times New Roman" panose="02020603050405020304" pitchFamily="18" charset="0"/>
              </a:rPr>
              <a:t>Public Hearings</a:t>
            </a:r>
          </a:p>
        </p:txBody>
      </p:sp>
      <p:sp>
        <p:nvSpPr>
          <p:cNvPr id="7" name="Rectangle 6">
            <a:extLst>
              <a:ext uri="{FF2B5EF4-FFF2-40B4-BE49-F238E27FC236}">
                <a16:creationId xmlns:a16="http://schemas.microsoft.com/office/drawing/2014/main" id="{7787BC3F-E9F5-A49F-B484-DA9AFA0F117B}"/>
              </a:ext>
            </a:extLst>
          </p:cNvPr>
          <p:cNvSpPr/>
          <p:nvPr/>
        </p:nvSpPr>
        <p:spPr>
          <a:xfrm>
            <a:off x="344925" y="3291150"/>
            <a:ext cx="5162880" cy="901761"/>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algn="ctr">
              <a:defRPr/>
            </a:pPr>
            <a:r>
              <a:rPr lang="en-US" b="1" kern="0" dirty="0">
                <a:solidFill>
                  <a:srgbClr val="FFFFFF"/>
                </a:solidFill>
                <a:cs typeface="Times New Roman" panose="02020603050405020304" pitchFamily="18" charset="0"/>
              </a:rPr>
              <a:t>April 22, 2024</a:t>
            </a:r>
          </a:p>
          <a:p>
            <a:pPr algn="ctr">
              <a:defRPr/>
            </a:pPr>
            <a:r>
              <a:rPr lang="en-US" kern="0" dirty="0">
                <a:solidFill>
                  <a:srgbClr val="FFFFFF"/>
                </a:solidFill>
                <a:cs typeface="Times New Roman" panose="02020603050405020304" pitchFamily="18" charset="0"/>
              </a:rPr>
              <a:t>45-day Public Comment Period Ends</a:t>
            </a:r>
          </a:p>
        </p:txBody>
      </p:sp>
      <p:sp>
        <p:nvSpPr>
          <p:cNvPr id="8" name="Rectangle 7">
            <a:extLst>
              <a:ext uri="{FF2B5EF4-FFF2-40B4-BE49-F238E27FC236}">
                <a16:creationId xmlns:a16="http://schemas.microsoft.com/office/drawing/2014/main" id="{22C48B80-713F-BA33-7F5C-A6C9652F2042}"/>
              </a:ext>
            </a:extLst>
          </p:cNvPr>
          <p:cNvSpPr/>
          <p:nvPr/>
        </p:nvSpPr>
        <p:spPr>
          <a:xfrm>
            <a:off x="344925" y="4329196"/>
            <a:ext cx="5162878" cy="901761"/>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algn="ctr">
              <a:defRPr/>
            </a:pPr>
            <a:r>
              <a:rPr lang="en-US" b="1" kern="0" dirty="0">
                <a:solidFill>
                  <a:srgbClr val="FFFFFF"/>
                </a:solidFill>
                <a:cs typeface="Times New Roman" panose="02020603050405020304" pitchFamily="18" charset="0"/>
              </a:rPr>
              <a:t>Fall 2024</a:t>
            </a:r>
          </a:p>
          <a:p>
            <a:pPr algn="ctr">
              <a:defRPr/>
            </a:pPr>
            <a:r>
              <a:rPr lang="en-US" sz="1600" kern="0" dirty="0">
                <a:solidFill>
                  <a:srgbClr val="FFFFFF"/>
                </a:solidFill>
                <a:cs typeface="Times New Roman" panose="02020603050405020304" pitchFamily="18" charset="0"/>
              </a:rPr>
              <a:t>DOE Posts Notice of Availability for the </a:t>
            </a:r>
            <a:br>
              <a:rPr lang="en-US" sz="1600" kern="0" dirty="0">
                <a:solidFill>
                  <a:srgbClr val="FFFFFF"/>
                </a:solidFill>
                <a:cs typeface="Times New Roman" panose="02020603050405020304" pitchFamily="18" charset="0"/>
              </a:rPr>
            </a:br>
            <a:r>
              <a:rPr lang="en-US" sz="1600" kern="0" dirty="0">
                <a:solidFill>
                  <a:srgbClr val="FFFFFF"/>
                </a:solidFill>
                <a:cs typeface="Times New Roman" panose="02020603050405020304" pitchFamily="18" charset="0"/>
              </a:rPr>
              <a:t>Final HALEU EIS</a:t>
            </a:r>
          </a:p>
        </p:txBody>
      </p:sp>
      <p:sp>
        <p:nvSpPr>
          <p:cNvPr id="9" name="Rectangle 8">
            <a:extLst>
              <a:ext uri="{FF2B5EF4-FFF2-40B4-BE49-F238E27FC236}">
                <a16:creationId xmlns:a16="http://schemas.microsoft.com/office/drawing/2014/main" id="{72D9711A-7807-FA26-B066-36A64C4C2780}"/>
              </a:ext>
            </a:extLst>
          </p:cNvPr>
          <p:cNvSpPr/>
          <p:nvPr/>
        </p:nvSpPr>
        <p:spPr>
          <a:xfrm>
            <a:off x="344920" y="5367242"/>
            <a:ext cx="5162880" cy="901761"/>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rtlCol="0" anchor="ctr"/>
          <a:lstStyle/>
          <a:p>
            <a:pPr algn="ctr">
              <a:defRPr/>
            </a:pPr>
            <a:r>
              <a:rPr lang="en-US" b="1" kern="0" dirty="0">
                <a:solidFill>
                  <a:srgbClr val="FFFFFF"/>
                </a:solidFill>
                <a:cs typeface="Times New Roman" panose="02020603050405020304" pitchFamily="18" charset="0"/>
              </a:rPr>
              <a:t>Fall 2024</a:t>
            </a:r>
          </a:p>
          <a:p>
            <a:pPr algn="ctr">
              <a:defRPr/>
            </a:pPr>
            <a:r>
              <a:rPr lang="en-US" kern="0" dirty="0">
                <a:solidFill>
                  <a:srgbClr val="FFFFFF"/>
                </a:solidFill>
                <a:cs typeface="Times New Roman" panose="02020603050405020304" pitchFamily="18" charset="0"/>
              </a:rPr>
              <a:t>Record of Decision </a:t>
            </a:r>
          </a:p>
        </p:txBody>
      </p:sp>
      <p:sp>
        <p:nvSpPr>
          <p:cNvPr id="14" name="TextBox 13">
            <a:extLst>
              <a:ext uri="{FF2B5EF4-FFF2-40B4-BE49-F238E27FC236}">
                <a16:creationId xmlns:a16="http://schemas.microsoft.com/office/drawing/2014/main" id="{058DFFBA-E752-AA12-3B7C-33D95785294E}"/>
              </a:ext>
            </a:extLst>
          </p:cNvPr>
          <p:cNvSpPr txBox="1"/>
          <p:nvPr/>
        </p:nvSpPr>
        <p:spPr>
          <a:xfrm>
            <a:off x="6200776" y="1252048"/>
            <a:ext cx="5343454" cy="4716163"/>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glow" dir="t">
              <a:rot lat="0" lon="0" rev="14100000"/>
            </a:lightRig>
          </a:scene3d>
          <a:sp3d prstMaterial="softEdge">
            <a:bevelT w="127000" prst="artDeco"/>
          </a:sp3d>
        </p:spPr>
        <p:txBody>
          <a:bodyPr wrap="square" rtlCol="0" anchor="t">
            <a:spAutoFit/>
          </a:bodyPr>
          <a:lstStyle/>
          <a:p>
            <a:pPr marL="55563">
              <a:lnSpc>
                <a:spcPct val="150000"/>
              </a:lnSpc>
              <a:spcBef>
                <a:spcPts val="1800"/>
              </a:spcBef>
              <a:defRPr/>
            </a:pPr>
            <a:r>
              <a:rPr lang="en-US" b="1" dirty="0">
                <a:solidFill>
                  <a:srgbClr val="FFFFFF"/>
                </a:solidFill>
              </a:rPr>
              <a:t> Provide comments </a:t>
            </a:r>
            <a:r>
              <a:rPr lang="en-US" b="1" u="sng" dirty="0">
                <a:solidFill>
                  <a:srgbClr val="FFFFFF"/>
                </a:solidFill>
              </a:rPr>
              <a:t>TODAY</a:t>
            </a:r>
            <a:r>
              <a:rPr lang="en-US" b="1" dirty="0">
                <a:solidFill>
                  <a:srgbClr val="FFFFFF"/>
                </a:solidFill>
              </a:rPr>
              <a:t> by: </a:t>
            </a:r>
          </a:p>
          <a:p>
            <a:pPr marL="285750" indent="-174625">
              <a:spcBef>
                <a:spcPts val="1000"/>
              </a:spcBef>
              <a:buFont typeface="Arial" panose="020B0604020202020204" pitchFamily="34" charset="0"/>
              <a:buChar char="•"/>
              <a:defRPr/>
            </a:pPr>
            <a:r>
              <a:rPr lang="en-US" sz="1400" dirty="0">
                <a:solidFill>
                  <a:srgbClr val="FFFFFF"/>
                </a:solidFill>
                <a:cs typeface="Times New Roman" panose="02020603050405020304" pitchFamily="18" charset="0"/>
              </a:rPr>
              <a:t>Submitting an oral comment during this meeting</a:t>
            </a:r>
          </a:p>
          <a:p>
            <a:pPr marL="285750" indent="-174625">
              <a:lnSpc>
                <a:spcPct val="90000"/>
              </a:lnSpc>
              <a:spcBef>
                <a:spcPts val="1000"/>
              </a:spcBef>
              <a:defRPr/>
            </a:pPr>
            <a:r>
              <a:rPr lang="en-US" b="1" dirty="0">
                <a:solidFill>
                  <a:srgbClr val="FFFFFF"/>
                </a:solidFill>
              </a:rPr>
              <a:t>Submit comments </a:t>
            </a:r>
            <a:r>
              <a:rPr lang="en-US" b="1" u="sng" dirty="0">
                <a:solidFill>
                  <a:srgbClr val="FFFFFF"/>
                </a:solidFill>
              </a:rPr>
              <a:t>LATER</a:t>
            </a:r>
            <a:r>
              <a:rPr lang="en-US" b="1" dirty="0">
                <a:solidFill>
                  <a:srgbClr val="FFFFFF"/>
                </a:solidFill>
              </a:rPr>
              <a:t> by: </a:t>
            </a:r>
          </a:p>
          <a:p>
            <a:pPr marL="285750" indent="-174625">
              <a:lnSpc>
                <a:spcPct val="90000"/>
              </a:lnSpc>
              <a:spcBef>
                <a:spcPts val="1000"/>
              </a:spcBef>
              <a:buFont typeface="Arial" panose="020B0604020202020204" pitchFamily="34" charset="0"/>
              <a:buChar char="•"/>
              <a:defRPr/>
            </a:pPr>
            <a:r>
              <a:rPr lang="en-US" sz="1400" dirty="0">
                <a:solidFill>
                  <a:srgbClr val="FFFFFF"/>
                </a:solidFill>
              </a:rPr>
              <a:t>Submitting comments via email to</a:t>
            </a:r>
          </a:p>
          <a:p>
            <a:pPr marL="111125" algn="ctr">
              <a:lnSpc>
                <a:spcPct val="90000"/>
              </a:lnSpc>
              <a:spcBef>
                <a:spcPts val="1000"/>
              </a:spcBef>
              <a:defRPr/>
            </a:pPr>
            <a:r>
              <a:rPr lang="en-US" b="1" dirty="0">
                <a:solidFill>
                  <a:srgbClr val="FFFFFF"/>
                </a:solidFill>
                <a:hlinkClick r:id="rId3"/>
              </a:rPr>
              <a:t>HALEU-EIS@nuclear.energy.gov</a:t>
            </a:r>
            <a:r>
              <a:rPr lang="en-US" b="1" dirty="0">
                <a:solidFill>
                  <a:srgbClr val="FFFFFF"/>
                </a:solidFill>
              </a:rPr>
              <a:t> </a:t>
            </a:r>
          </a:p>
          <a:p>
            <a:pPr marL="285750" indent="-174625">
              <a:lnSpc>
                <a:spcPct val="90000"/>
              </a:lnSpc>
              <a:spcBef>
                <a:spcPts val="1000"/>
              </a:spcBef>
              <a:buFont typeface="Arial" panose="020B0604020202020204" pitchFamily="34" charset="0"/>
              <a:buChar char="•"/>
              <a:defRPr/>
            </a:pPr>
            <a:r>
              <a:rPr lang="en-US" sz="1400" dirty="0">
                <a:solidFill>
                  <a:srgbClr val="FFFFFF"/>
                </a:solidFill>
                <a:ea typeface="Times New Roman" panose="02020603050405020304" pitchFamily="18" charset="0"/>
              </a:rPr>
              <a:t>Or submitting comments by U.S. Mail to: </a:t>
            </a:r>
          </a:p>
          <a:p>
            <a:pPr marL="55563" algn="ctr">
              <a:lnSpc>
                <a:spcPct val="90000"/>
              </a:lnSpc>
              <a:defRPr/>
            </a:pPr>
            <a:endParaRPr lang="en-US" sz="1400" b="1" dirty="0">
              <a:solidFill>
                <a:srgbClr val="33CCCC"/>
              </a:solidFill>
            </a:endParaRPr>
          </a:p>
          <a:p>
            <a:pPr marL="55245" algn="ctr">
              <a:lnSpc>
                <a:spcPct val="90000"/>
              </a:lnSpc>
              <a:defRPr/>
            </a:pPr>
            <a:r>
              <a:rPr lang="en-US" b="1" dirty="0">
                <a:solidFill>
                  <a:srgbClr val="33CCCC"/>
                </a:solidFill>
              </a:rPr>
              <a:t>Mr. James Lovejoy</a:t>
            </a:r>
            <a:endParaRPr lang="en-US" b="1" dirty="0">
              <a:solidFill>
                <a:srgbClr val="33CCCC"/>
              </a:solidFill>
              <a:cs typeface="Arial"/>
            </a:endParaRPr>
          </a:p>
          <a:p>
            <a:pPr marL="55245" algn="ctr">
              <a:lnSpc>
                <a:spcPct val="90000"/>
              </a:lnSpc>
              <a:defRPr/>
            </a:pPr>
            <a:r>
              <a:rPr lang="en-US" b="1" dirty="0">
                <a:solidFill>
                  <a:srgbClr val="33CCCC"/>
                </a:solidFill>
              </a:rPr>
              <a:t>HALEU EIS Document Manager</a:t>
            </a:r>
            <a:endParaRPr lang="en-US" b="1" dirty="0">
              <a:solidFill>
                <a:srgbClr val="33CCCC"/>
              </a:solidFill>
              <a:cs typeface="Arial"/>
            </a:endParaRPr>
          </a:p>
          <a:p>
            <a:pPr marL="55563" algn="ctr">
              <a:lnSpc>
                <a:spcPct val="90000"/>
              </a:lnSpc>
              <a:defRPr/>
            </a:pPr>
            <a:r>
              <a:rPr lang="en-US" b="1" dirty="0">
                <a:solidFill>
                  <a:srgbClr val="33CCCC"/>
                </a:solidFill>
              </a:rPr>
              <a:t>U.S. Department of Energy </a:t>
            </a:r>
          </a:p>
          <a:p>
            <a:pPr marL="55563" algn="ctr">
              <a:lnSpc>
                <a:spcPct val="90000"/>
              </a:lnSpc>
              <a:defRPr/>
            </a:pPr>
            <a:r>
              <a:rPr lang="en-US" b="1" dirty="0">
                <a:solidFill>
                  <a:srgbClr val="33CCCC"/>
                </a:solidFill>
              </a:rPr>
              <a:t>Idaho Operations Office</a:t>
            </a:r>
          </a:p>
          <a:p>
            <a:pPr marL="55563" algn="ctr">
              <a:lnSpc>
                <a:spcPct val="90000"/>
              </a:lnSpc>
              <a:defRPr/>
            </a:pPr>
            <a:r>
              <a:rPr lang="en-US" b="1" dirty="0">
                <a:solidFill>
                  <a:srgbClr val="33CCCC"/>
                </a:solidFill>
              </a:rPr>
              <a:t>1955 Fremont Avenue, MS 1235</a:t>
            </a:r>
          </a:p>
          <a:p>
            <a:pPr marL="55563" algn="ctr">
              <a:lnSpc>
                <a:spcPct val="90000"/>
              </a:lnSpc>
              <a:defRPr/>
            </a:pPr>
            <a:r>
              <a:rPr lang="en-US" b="1" dirty="0">
                <a:solidFill>
                  <a:srgbClr val="33CCCC"/>
                </a:solidFill>
              </a:rPr>
              <a:t>Idaho Falls, ID 83415</a:t>
            </a:r>
            <a:endParaRPr lang="en-US" b="1" dirty="0">
              <a:solidFill>
                <a:srgbClr val="FFFFFF"/>
              </a:solidFill>
            </a:endParaRPr>
          </a:p>
          <a:p>
            <a:pPr marL="55563" algn="ctr">
              <a:lnSpc>
                <a:spcPct val="90000"/>
              </a:lnSpc>
              <a:defRPr/>
            </a:pPr>
            <a:endParaRPr lang="en-US" sz="1400" b="1" dirty="0">
              <a:solidFill>
                <a:srgbClr val="FFFFFF"/>
              </a:solidFill>
            </a:endParaRPr>
          </a:p>
          <a:p>
            <a:pPr marL="55245" algn="ctr">
              <a:lnSpc>
                <a:spcPct val="90000"/>
              </a:lnSpc>
              <a:defRPr/>
            </a:pPr>
            <a:r>
              <a:rPr lang="en-US" sz="1600" b="1" dirty="0">
                <a:solidFill>
                  <a:srgbClr val="FFFFFF"/>
                </a:solidFill>
              </a:rPr>
              <a:t>Comments should be postmarked by </a:t>
            </a:r>
            <a:r>
              <a:rPr lang="en-US" sz="1600" b="1" u="sng" dirty="0">
                <a:solidFill>
                  <a:srgbClr val="FFFFFF"/>
                </a:solidFill>
              </a:rPr>
              <a:t>April 22, 2024</a:t>
            </a:r>
            <a:r>
              <a:rPr lang="en-US" sz="1600" b="1" dirty="0">
                <a:solidFill>
                  <a:srgbClr val="FFFFFF"/>
                </a:solidFill>
              </a:rPr>
              <a:t>, for consideration in the Final EIS</a:t>
            </a:r>
            <a:r>
              <a:rPr lang="en-US" sz="1600" b="1" dirty="0">
                <a:solidFill>
                  <a:srgbClr val="FFFFFF"/>
                </a:solidFill>
                <a:cs typeface="Arial"/>
              </a:rPr>
              <a:t>.</a:t>
            </a:r>
          </a:p>
          <a:p>
            <a:pPr algn="ctr">
              <a:lnSpc>
                <a:spcPct val="90000"/>
              </a:lnSpc>
              <a:defRPr/>
            </a:pPr>
            <a:r>
              <a:rPr lang="en-US" sz="1200" b="1" dirty="0">
                <a:solidFill>
                  <a:srgbClr val="02617F"/>
                </a:solidFill>
                <a:latin typeface="Arial" panose="020B0604020202020204"/>
              </a:rPr>
              <a:t> </a:t>
            </a:r>
          </a:p>
        </p:txBody>
      </p:sp>
      <p:sp>
        <p:nvSpPr>
          <p:cNvPr id="4" name="TextBox 3">
            <a:extLst>
              <a:ext uri="{FF2B5EF4-FFF2-40B4-BE49-F238E27FC236}">
                <a16:creationId xmlns:a16="http://schemas.microsoft.com/office/drawing/2014/main" id="{5CE7053B-8791-5009-E17B-09BA289C0A1E}"/>
              </a:ext>
            </a:extLst>
          </p:cNvPr>
          <p:cNvSpPr txBox="1"/>
          <p:nvPr/>
        </p:nvSpPr>
        <p:spPr>
          <a:xfrm>
            <a:off x="10076873" y="6483927"/>
            <a:ext cx="267854" cy="230832"/>
          </a:xfrm>
          <a:prstGeom prst="rect">
            <a:avLst/>
          </a:prstGeom>
          <a:noFill/>
        </p:spPr>
        <p:txBody>
          <a:bodyPr wrap="square" rtlCol="0">
            <a:spAutoFit/>
          </a:bodyPr>
          <a:lstStyle/>
          <a:p>
            <a:r>
              <a:rPr lang="en-US" sz="900" dirty="0"/>
              <a:t>6</a:t>
            </a:r>
          </a:p>
        </p:txBody>
      </p:sp>
      <p:sp>
        <p:nvSpPr>
          <p:cNvPr id="12" name="Arrow: Down 11">
            <a:extLst>
              <a:ext uri="{FF2B5EF4-FFF2-40B4-BE49-F238E27FC236}">
                <a16:creationId xmlns:a16="http://schemas.microsoft.com/office/drawing/2014/main" id="{5D84CDA8-FFED-2E79-DDC4-55DA38AA6B89}"/>
              </a:ext>
            </a:extLst>
          </p:cNvPr>
          <p:cNvSpPr/>
          <p:nvPr/>
        </p:nvSpPr>
        <p:spPr>
          <a:xfrm>
            <a:off x="2744369" y="4078114"/>
            <a:ext cx="363985" cy="363984"/>
          </a:xfrm>
          <a:prstGeom prst="downArrow">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13" name="Arrow: Down 12">
            <a:extLst>
              <a:ext uri="{FF2B5EF4-FFF2-40B4-BE49-F238E27FC236}">
                <a16:creationId xmlns:a16="http://schemas.microsoft.com/office/drawing/2014/main" id="{AF52D582-93C7-E213-44C9-15E2C9FB2B90}"/>
              </a:ext>
            </a:extLst>
          </p:cNvPr>
          <p:cNvSpPr/>
          <p:nvPr/>
        </p:nvSpPr>
        <p:spPr>
          <a:xfrm>
            <a:off x="2744368" y="5185250"/>
            <a:ext cx="363985" cy="363984"/>
          </a:xfrm>
          <a:prstGeom prst="downArrow">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3" name="Arrow: Down 2">
            <a:extLst>
              <a:ext uri="{FF2B5EF4-FFF2-40B4-BE49-F238E27FC236}">
                <a16:creationId xmlns:a16="http://schemas.microsoft.com/office/drawing/2014/main" id="{3097C72B-7516-B82E-6C6F-CC2260CA02FE}"/>
              </a:ext>
            </a:extLst>
          </p:cNvPr>
          <p:cNvSpPr/>
          <p:nvPr/>
        </p:nvSpPr>
        <p:spPr>
          <a:xfrm>
            <a:off x="2744370" y="3015305"/>
            <a:ext cx="363985" cy="363984"/>
          </a:xfrm>
          <a:prstGeom prst="downArrow">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10" name="Arrow: Down 9">
            <a:extLst>
              <a:ext uri="{FF2B5EF4-FFF2-40B4-BE49-F238E27FC236}">
                <a16:creationId xmlns:a16="http://schemas.microsoft.com/office/drawing/2014/main" id="{28BC3679-8F2E-E96A-2D5E-F4A78FC9722D}"/>
              </a:ext>
            </a:extLst>
          </p:cNvPr>
          <p:cNvSpPr/>
          <p:nvPr/>
        </p:nvSpPr>
        <p:spPr>
          <a:xfrm>
            <a:off x="2744370" y="2086282"/>
            <a:ext cx="363985" cy="363984"/>
          </a:xfrm>
          <a:prstGeom prst="downArrow">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extLst>
      <p:ext uri="{BB962C8B-B14F-4D97-AF65-F5344CB8AC3E}">
        <p14:creationId xmlns:p14="http://schemas.microsoft.com/office/powerpoint/2010/main" val="189306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8A81-467F-7085-6915-73AF99EF1B07}"/>
              </a:ext>
            </a:extLst>
          </p:cNvPr>
          <p:cNvSpPr>
            <a:spLocks noGrp="1"/>
          </p:cNvSpPr>
          <p:nvPr>
            <p:ph type="title"/>
          </p:nvPr>
        </p:nvSpPr>
        <p:spPr/>
        <p:txBody>
          <a:bodyPr/>
          <a:lstStyle/>
          <a:p>
            <a:r>
              <a:rPr lang="en-US" dirty="0"/>
              <a:t>Presentation Overview</a:t>
            </a:r>
          </a:p>
        </p:txBody>
      </p:sp>
      <p:sp>
        <p:nvSpPr>
          <p:cNvPr id="4" name="Content Placeholder 3">
            <a:extLst>
              <a:ext uri="{FF2B5EF4-FFF2-40B4-BE49-F238E27FC236}">
                <a16:creationId xmlns:a16="http://schemas.microsoft.com/office/drawing/2014/main" id="{35805940-7FCD-BDEB-7024-715267A14798}"/>
              </a:ext>
            </a:extLst>
          </p:cNvPr>
          <p:cNvSpPr>
            <a:spLocks noGrp="1"/>
          </p:cNvSpPr>
          <p:nvPr>
            <p:ph idx="1"/>
          </p:nvPr>
        </p:nvSpPr>
        <p:spPr>
          <a:xfrm>
            <a:off x="609601" y="1480589"/>
            <a:ext cx="5278944" cy="4378614"/>
          </a:xfrm>
        </p:spPr>
        <p:txBody>
          <a:bodyPr>
            <a:normAutofit/>
          </a:bodyPr>
          <a:lstStyle/>
          <a:p>
            <a:pPr marL="0" indent="0">
              <a:buNone/>
            </a:pPr>
            <a:r>
              <a:rPr lang="en-US" u="sng" dirty="0">
                <a:solidFill>
                  <a:schemeClr val="accent1"/>
                </a:solidFill>
                <a:latin typeface="+mj-lt"/>
              </a:rPr>
              <a:t>NEPA Overview</a:t>
            </a:r>
          </a:p>
          <a:p>
            <a:r>
              <a:rPr lang="en-US" sz="2400" dirty="0"/>
              <a:t>National Environmental Policy Act (NEPA)</a:t>
            </a:r>
          </a:p>
          <a:p>
            <a:r>
              <a:rPr lang="en-US" sz="2400" dirty="0"/>
              <a:t>Purpose of an Environmental Impact Statement (EIS)</a:t>
            </a:r>
          </a:p>
          <a:p>
            <a:r>
              <a:rPr lang="en-US" sz="2400" dirty="0"/>
              <a:t>Comments Received During Scoping</a:t>
            </a:r>
          </a:p>
          <a:p>
            <a:r>
              <a:rPr lang="en-US" sz="2400" dirty="0"/>
              <a:t>Purpose of Public Hearings</a:t>
            </a:r>
          </a:p>
        </p:txBody>
      </p:sp>
      <p:sp>
        <p:nvSpPr>
          <p:cNvPr id="5" name="Content Placeholder 3">
            <a:extLst>
              <a:ext uri="{FF2B5EF4-FFF2-40B4-BE49-F238E27FC236}">
                <a16:creationId xmlns:a16="http://schemas.microsoft.com/office/drawing/2014/main" id="{0D168FFF-9B82-70B7-7770-9CC9995D517E}"/>
              </a:ext>
            </a:extLst>
          </p:cNvPr>
          <p:cNvSpPr txBox="1">
            <a:spLocks/>
          </p:cNvSpPr>
          <p:nvPr/>
        </p:nvSpPr>
        <p:spPr>
          <a:xfrm>
            <a:off x="8057499" y="735446"/>
            <a:ext cx="4126197" cy="487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spc="-15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u="sng" dirty="0"/>
              <a:t>Project Background</a:t>
            </a:r>
          </a:p>
        </p:txBody>
      </p:sp>
      <p:sp>
        <p:nvSpPr>
          <p:cNvPr id="7" name="Content Placeholder 3">
            <a:extLst>
              <a:ext uri="{FF2B5EF4-FFF2-40B4-BE49-F238E27FC236}">
                <a16:creationId xmlns:a16="http://schemas.microsoft.com/office/drawing/2014/main" id="{04048B5E-68AA-137F-C0F0-02DE060A54D0}"/>
              </a:ext>
            </a:extLst>
          </p:cNvPr>
          <p:cNvSpPr txBox="1">
            <a:spLocks/>
          </p:cNvSpPr>
          <p:nvPr/>
        </p:nvSpPr>
        <p:spPr>
          <a:xfrm>
            <a:off x="6418730" y="1478742"/>
            <a:ext cx="4972737" cy="4380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chemeClr val="accent1"/>
                </a:solidFill>
                <a:latin typeface="+mj-lt"/>
              </a:rPr>
              <a:t>Project Background </a:t>
            </a:r>
          </a:p>
          <a:p>
            <a:r>
              <a:rPr lang="en-US" sz="2400" dirty="0"/>
              <a:t>Purpose and Need </a:t>
            </a:r>
          </a:p>
          <a:p>
            <a:r>
              <a:rPr lang="en-US" sz="2400" dirty="0"/>
              <a:t>Proposed Action &amp; Alternatives</a:t>
            </a:r>
          </a:p>
          <a:p>
            <a:r>
              <a:rPr lang="en-US" sz="2400" dirty="0"/>
              <a:t>Scope of Activities in the Proposed Action &amp; Related Activities</a:t>
            </a:r>
          </a:p>
          <a:p>
            <a:r>
              <a:rPr lang="en-US" sz="2400" dirty="0"/>
              <a:t>Approach to Impact Analysis</a:t>
            </a:r>
          </a:p>
          <a:p>
            <a:r>
              <a:rPr lang="en-US" sz="2400" dirty="0"/>
              <a:t>Impact Assessment Categories</a:t>
            </a:r>
          </a:p>
          <a:p>
            <a:r>
              <a:rPr lang="en-US" sz="2400" dirty="0"/>
              <a:t>Summary of Potential Impacts</a:t>
            </a:r>
          </a:p>
          <a:p>
            <a:endParaRPr lang="en-US" sz="2400" dirty="0"/>
          </a:p>
        </p:txBody>
      </p:sp>
    </p:spTree>
    <p:extLst>
      <p:ext uri="{BB962C8B-B14F-4D97-AF65-F5344CB8AC3E}">
        <p14:creationId xmlns:p14="http://schemas.microsoft.com/office/powerpoint/2010/main" val="322084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B185-1F01-B4DB-7B1B-01E246E89285}"/>
              </a:ext>
            </a:extLst>
          </p:cNvPr>
          <p:cNvSpPr>
            <a:spLocks noGrp="1"/>
          </p:cNvSpPr>
          <p:nvPr>
            <p:ph type="ctrTitle"/>
          </p:nvPr>
        </p:nvSpPr>
        <p:spPr/>
        <p:txBody>
          <a:bodyPr>
            <a:normAutofit fontScale="90000"/>
          </a:bodyPr>
          <a:lstStyle/>
          <a:p>
            <a:r>
              <a:rPr lang="en-US" dirty="0"/>
              <a:t>National Environmental Policy Act (NEPA)</a:t>
            </a:r>
          </a:p>
        </p:txBody>
      </p:sp>
      <p:sp>
        <p:nvSpPr>
          <p:cNvPr id="3" name="Subtitle 2">
            <a:extLst>
              <a:ext uri="{FF2B5EF4-FFF2-40B4-BE49-F238E27FC236}">
                <a16:creationId xmlns:a16="http://schemas.microsoft.com/office/drawing/2014/main" id="{27FF607C-A9AF-8767-79BF-EA45FA2D6E35}"/>
              </a:ext>
            </a:extLst>
          </p:cNvPr>
          <p:cNvSpPr>
            <a:spLocks noGrp="1"/>
          </p:cNvSpPr>
          <p:nvPr>
            <p:ph type="subTitle" idx="1"/>
          </p:nvPr>
        </p:nvSpPr>
        <p:spPr/>
        <p:txBody>
          <a:bodyPr/>
          <a:lstStyle/>
          <a:p>
            <a:r>
              <a:rPr lang="en-US" dirty="0"/>
              <a:t>Environmental Impact Statement (EIS)</a:t>
            </a:r>
          </a:p>
        </p:txBody>
      </p:sp>
    </p:spTree>
    <p:extLst>
      <p:ext uri="{BB962C8B-B14F-4D97-AF65-F5344CB8AC3E}">
        <p14:creationId xmlns:p14="http://schemas.microsoft.com/office/powerpoint/2010/main" val="367496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F017-ACBD-B2A0-B111-40815AF6B06A}"/>
              </a:ext>
            </a:extLst>
          </p:cNvPr>
          <p:cNvSpPr>
            <a:spLocks noGrp="1"/>
          </p:cNvSpPr>
          <p:nvPr>
            <p:ph type="title"/>
          </p:nvPr>
        </p:nvSpPr>
        <p:spPr/>
        <p:txBody>
          <a:bodyPr/>
          <a:lstStyle/>
          <a:p>
            <a:r>
              <a:rPr lang="en-US" dirty="0"/>
              <a:t>National Environmental Policy Act (NEPA)</a:t>
            </a:r>
          </a:p>
        </p:txBody>
      </p:sp>
      <p:sp>
        <p:nvSpPr>
          <p:cNvPr id="3" name="Text Placeholder 2">
            <a:extLst>
              <a:ext uri="{FF2B5EF4-FFF2-40B4-BE49-F238E27FC236}">
                <a16:creationId xmlns:a16="http://schemas.microsoft.com/office/drawing/2014/main" id="{874FA443-0D21-EFEC-FC6F-5E999C54EBFC}"/>
              </a:ext>
            </a:extLst>
          </p:cNvPr>
          <p:cNvSpPr>
            <a:spLocks noGrp="1"/>
          </p:cNvSpPr>
          <p:nvPr>
            <p:ph type="body" sz="half" idx="2"/>
          </p:nvPr>
        </p:nvSpPr>
        <p:spPr/>
        <p:txBody>
          <a:bodyPr vert="horz" lIns="91440" tIns="45720" rIns="91440" bIns="45720" rtlCol="0" anchor="t">
            <a:normAutofit/>
          </a:bodyPr>
          <a:lstStyle/>
          <a:p>
            <a:r>
              <a:rPr lang="en-US" sz="2800" dirty="0"/>
              <a:t>NEPA is a Federal law that requires Federal agencies to identify and consider the environmental consequences of implementing projects.</a:t>
            </a:r>
          </a:p>
          <a:p>
            <a:endParaRPr lang="en-US" dirty="0"/>
          </a:p>
        </p:txBody>
      </p:sp>
      <p:sp>
        <p:nvSpPr>
          <p:cNvPr id="4" name="Content Placeholder 3">
            <a:extLst>
              <a:ext uri="{FF2B5EF4-FFF2-40B4-BE49-F238E27FC236}">
                <a16:creationId xmlns:a16="http://schemas.microsoft.com/office/drawing/2014/main" id="{9420C9F5-93EE-7F49-9BC6-AC7D3C074A6F}"/>
              </a:ext>
            </a:extLst>
          </p:cNvPr>
          <p:cNvSpPr>
            <a:spLocks noGrp="1"/>
          </p:cNvSpPr>
          <p:nvPr>
            <p:ph idx="1"/>
          </p:nvPr>
        </p:nvSpPr>
        <p:spPr>
          <a:xfrm>
            <a:off x="4845269" y="777766"/>
            <a:ext cx="6875677" cy="4729655"/>
          </a:xfrm>
        </p:spPr>
        <p:txBody>
          <a:bodyPr>
            <a:normAutofit/>
          </a:bodyPr>
          <a:lstStyle/>
          <a:p>
            <a:pPr algn="l" rtl="0" fontAlgn="base">
              <a:lnSpc>
                <a:spcPct val="100000"/>
              </a:lnSpc>
              <a:spcAft>
                <a:spcPts val="1200"/>
              </a:spcAft>
            </a:pPr>
            <a:r>
              <a:rPr lang="en-US" sz="2800" b="0" dirty="0">
                <a:latin typeface="+mn-lt"/>
              </a:rPr>
              <a:t>An EIS is prepared for Proposed </a:t>
            </a:r>
            <a:r>
              <a:rPr lang="en-US" b="0" dirty="0">
                <a:latin typeface="+mn-lt"/>
              </a:rPr>
              <a:t>A</a:t>
            </a:r>
            <a:r>
              <a:rPr lang="en-US" sz="2800" b="0" dirty="0">
                <a:latin typeface="+mn-lt"/>
              </a:rPr>
              <a:t>ctions likely to have significant effects. </a:t>
            </a:r>
          </a:p>
          <a:p>
            <a:pPr algn="l" rtl="0" fontAlgn="base">
              <a:lnSpc>
                <a:spcPct val="100000"/>
              </a:lnSpc>
              <a:spcAft>
                <a:spcPts val="1200"/>
              </a:spcAft>
            </a:pPr>
            <a:r>
              <a:rPr lang="en-US" b="0" dirty="0">
                <a:latin typeface="+mn-lt"/>
              </a:rPr>
              <a:t>An </a:t>
            </a:r>
            <a:r>
              <a:rPr lang="en-US" sz="2800" b="0" dirty="0">
                <a:latin typeface="+mn-lt"/>
              </a:rPr>
              <a:t>EIS analyzes the effects of a Proposed </a:t>
            </a:r>
            <a:r>
              <a:rPr lang="en-US" b="0" dirty="0">
                <a:latin typeface="+mn-lt"/>
              </a:rPr>
              <a:t>A</a:t>
            </a:r>
            <a:r>
              <a:rPr lang="en-US" sz="2800" b="0" dirty="0">
                <a:latin typeface="+mn-lt"/>
              </a:rPr>
              <a:t>ction and is prepared before actions are taken that could limit selection of an Alternative or result in adverse environmental effects.</a:t>
            </a:r>
          </a:p>
          <a:p>
            <a:pPr algn="l" rtl="0" fontAlgn="base">
              <a:lnSpc>
                <a:spcPct val="100000"/>
              </a:lnSpc>
            </a:pPr>
            <a:r>
              <a:rPr lang="en-US" sz="2800" b="0" dirty="0">
                <a:latin typeface="+mn-lt"/>
              </a:rPr>
              <a:t>The EIS process incorporates public input and informs the public and the decision-making process.</a:t>
            </a:r>
          </a:p>
          <a:p>
            <a:endParaRPr lang="en-US" dirty="0"/>
          </a:p>
        </p:txBody>
      </p:sp>
    </p:spTree>
    <p:extLst>
      <p:ext uri="{BB962C8B-B14F-4D97-AF65-F5344CB8AC3E}">
        <p14:creationId xmlns:p14="http://schemas.microsoft.com/office/powerpoint/2010/main" val="332857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435A-9D27-4CC0-9502-3348C2717BB0}"/>
              </a:ext>
            </a:extLst>
          </p:cNvPr>
          <p:cNvSpPr>
            <a:spLocks noGrp="1"/>
          </p:cNvSpPr>
          <p:nvPr>
            <p:ph type="title"/>
          </p:nvPr>
        </p:nvSpPr>
        <p:spPr>
          <a:xfrm>
            <a:off x="190572" y="2039007"/>
            <a:ext cx="3932237" cy="1555531"/>
          </a:xfrm>
        </p:spPr>
        <p:txBody>
          <a:bodyPr>
            <a:normAutofit/>
          </a:bodyPr>
          <a:lstStyle/>
          <a:p>
            <a:pPr algn="l"/>
            <a:r>
              <a:rPr lang="en-US" dirty="0"/>
              <a:t>Purpose of an Environmental Impact Statement</a:t>
            </a:r>
          </a:p>
        </p:txBody>
      </p:sp>
      <p:sp>
        <p:nvSpPr>
          <p:cNvPr id="3" name="Subtitle 2">
            <a:extLst>
              <a:ext uri="{FF2B5EF4-FFF2-40B4-BE49-F238E27FC236}">
                <a16:creationId xmlns:a16="http://schemas.microsoft.com/office/drawing/2014/main" id="{BC3E28E3-9CC9-4735-9A87-2A202F7C7A0C}"/>
              </a:ext>
            </a:extLst>
          </p:cNvPr>
          <p:cNvSpPr>
            <a:spLocks noGrp="1"/>
          </p:cNvSpPr>
          <p:nvPr>
            <p:ph idx="1"/>
          </p:nvPr>
        </p:nvSpPr>
        <p:spPr>
          <a:xfrm>
            <a:off x="4704521" y="229814"/>
            <a:ext cx="6976667" cy="5806372"/>
          </a:xfrm>
        </p:spPr>
        <p:txBody>
          <a:bodyPr>
            <a:normAutofit fontScale="25000" lnSpcReduction="20000"/>
          </a:bodyPr>
          <a:lstStyle/>
          <a:p>
            <a:pPr algn="l" rtl="0" fontAlgn="base">
              <a:lnSpc>
                <a:spcPct val="120000"/>
              </a:lnSpc>
            </a:pPr>
            <a:endParaRPr lang="en-US" sz="9200" b="0" u="none" strike="noStrike" dirty="0">
              <a:effectLst/>
              <a:latin typeface="+mn-lt"/>
            </a:endParaRPr>
          </a:p>
          <a:p>
            <a:pPr algn="l" rtl="0" fontAlgn="base">
              <a:lnSpc>
                <a:spcPct val="120000"/>
              </a:lnSpc>
            </a:pPr>
            <a:r>
              <a:rPr lang="en-US" sz="9200" b="0" u="none" strike="noStrike" dirty="0">
                <a:effectLst/>
                <a:latin typeface="+mn-lt"/>
              </a:rPr>
              <a:t>Identifies the Purpose and Need for the P</a:t>
            </a:r>
            <a:r>
              <a:rPr lang="en-US" sz="9200" b="0" dirty="0">
                <a:latin typeface="+mn-lt"/>
              </a:rPr>
              <a:t>roposed Action</a:t>
            </a:r>
          </a:p>
          <a:p>
            <a:pPr algn="l" rtl="0" fontAlgn="base">
              <a:lnSpc>
                <a:spcPct val="120000"/>
              </a:lnSpc>
            </a:pPr>
            <a:r>
              <a:rPr lang="en-US" sz="9200" b="0" u="none" strike="noStrike" dirty="0">
                <a:effectLst/>
                <a:latin typeface="+mn-lt"/>
              </a:rPr>
              <a:t>Identifies Alternatives</a:t>
            </a:r>
          </a:p>
          <a:p>
            <a:pPr lvl="1" fontAlgn="base">
              <a:lnSpc>
                <a:spcPct val="120000"/>
              </a:lnSpc>
              <a:buFont typeface="Courier New" panose="02070309020205020404" pitchFamily="49" charset="0"/>
              <a:buChar char="o"/>
            </a:pPr>
            <a:r>
              <a:rPr lang="en-US" sz="8000" dirty="0"/>
              <a:t>A reasonable range of Action </a:t>
            </a:r>
            <a:r>
              <a:rPr lang="en-US" sz="8000" u="none" strike="noStrike" dirty="0">
                <a:effectLst/>
              </a:rPr>
              <a:t>Alternatives that meet the Purpose and Need, including an Agency’s Preferred Alternative</a:t>
            </a:r>
          </a:p>
          <a:p>
            <a:pPr lvl="1" fontAlgn="base">
              <a:lnSpc>
                <a:spcPct val="120000"/>
              </a:lnSpc>
              <a:buFont typeface="Courier New" panose="02070309020205020404" pitchFamily="49" charset="0"/>
              <a:buChar char="o"/>
            </a:pPr>
            <a:r>
              <a:rPr lang="en-US" sz="8000" u="none" strike="noStrike" dirty="0">
                <a:effectLst/>
              </a:rPr>
              <a:t>No Action Alternative </a:t>
            </a:r>
          </a:p>
          <a:p>
            <a:pPr algn="l" rtl="0" fontAlgn="base">
              <a:lnSpc>
                <a:spcPct val="120000"/>
              </a:lnSpc>
            </a:pPr>
            <a:r>
              <a:rPr lang="en-US" sz="9200" b="0" u="none" strike="noStrike" dirty="0">
                <a:effectLst/>
                <a:latin typeface="+mn-lt"/>
              </a:rPr>
              <a:t>Describes the </a:t>
            </a:r>
            <a:r>
              <a:rPr lang="en-US" sz="9200" b="0" dirty="0">
                <a:latin typeface="+mn-lt"/>
              </a:rPr>
              <a:t>existing environment at candidate sites (areas to be affected by the alternatives)</a:t>
            </a:r>
          </a:p>
          <a:p>
            <a:pPr algn="l" rtl="0" fontAlgn="base">
              <a:lnSpc>
                <a:spcPct val="120000"/>
              </a:lnSpc>
            </a:pPr>
            <a:r>
              <a:rPr lang="en-US" sz="9200" b="0" u="none" strike="noStrike" dirty="0">
                <a:effectLst/>
                <a:latin typeface="+mn-lt"/>
              </a:rPr>
              <a:t>Evaluates environmental </a:t>
            </a:r>
            <a:r>
              <a:rPr lang="en-US" sz="9200" b="0" u="none" dirty="0">
                <a:effectLst/>
                <a:latin typeface="+mn-lt"/>
              </a:rPr>
              <a:t>consequences</a:t>
            </a:r>
            <a:r>
              <a:rPr lang="en-US" sz="9200" b="0" u="none" strike="noStrike" dirty="0">
                <a:effectLst/>
                <a:latin typeface="+mn-lt"/>
              </a:rPr>
              <a:t> of the alternatives using best available information</a:t>
            </a:r>
          </a:p>
          <a:p>
            <a:pPr algn="l" rtl="0" fontAlgn="base">
              <a:lnSpc>
                <a:spcPct val="120000"/>
              </a:lnSpc>
            </a:pPr>
            <a:r>
              <a:rPr lang="en-US" sz="9200" b="0" dirty="0">
                <a:latin typeface="+mn-lt"/>
              </a:rPr>
              <a:t>Identifies mitigation measures, if applicable</a:t>
            </a:r>
          </a:p>
          <a:p>
            <a:pPr algn="l" rtl="0" fontAlgn="base">
              <a:lnSpc>
                <a:spcPct val="120000"/>
              </a:lnSpc>
            </a:pPr>
            <a:r>
              <a:rPr lang="en-US" sz="9200" b="0" dirty="0">
                <a:latin typeface="+mn-lt"/>
              </a:rPr>
              <a:t>Evaluates direct, indirect, and cumulative impacts</a:t>
            </a:r>
          </a:p>
          <a:p>
            <a:pPr marL="0" indent="0">
              <a:buNone/>
            </a:pPr>
            <a:endParaRPr lang="en-US" dirty="0"/>
          </a:p>
        </p:txBody>
      </p:sp>
    </p:spTree>
    <p:extLst>
      <p:ext uri="{BB962C8B-B14F-4D97-AF65-F5344CB8AC3E}">
        <p14:creationId xmlns:p14="http://schemas.microsoft.com/office/powerpoint/2010/main" val="338276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8991-F903-6BF8-5341-4D82DED453EA}"/>
              </a:ext>
            </a:extLst>
          </p:cNvPr>
          <p:cNvSpPr>
            <a:spLocks noGrp="1"/>
          </p:cNvSpPr>
          <p:nvPr>
            <p:ph type="title"/>
          </p:nvPr>
        </p:nvSpPr>
        <p:spPr/>
        <p:txBody>
          <a:bodyPr/>
          <a:lstStyle/>
          <a:p>
            <a:r>
              <a:rPr lang="en-US" dirty="0"/>
              <a:t>Comments Received During Scoping </a:t>
            </a:r>
          </a:p>
        </p:txBody>
      </p:sp>
      <p:sp>
        <p:nvSpPr>
          <p:cNvPr id="3" name="Text Placeholder 2">
            <a:extLst>
              <a:ext uri="{FF2B5EF4-FFF2-40B4-BE49-F238E27FC236}">
                <a16:creationId xmlns:a16="http://schemas.microsoft.com/office/drawing/2014/main" id="{3F11A47B-1720-F576-61D5-73A78735B9AA}"/>
              </a:ext>
            </a:extLst>
          </p:cNvPr>
          <p:cNvSpPr>
            <a:spLocks noGrp="1"/>
          </p:cNvSpPr>
          <p:nvPr>
            <p:ph type="body" sz="half" idx="2"/>
          </p:nvPr>
        </p:nvSpPr>
        <p:spPr>
          <a:xfrm>
            <a:off x="110333" y="2082131"/>
            <a:ext cx="4122809" cy="3811588"/>
          </a:xfrm>
        </p:spPr>
        <p:txBody>
          <a:bodyPr>
            <a:normAutofit/>
          </a:bodyPr>
          <a:lstStyle/>
          <a:p>
            <a:pPr>
              <a:spcAft>
                <a:spcPts val="600"/>
              </a:spcAft>
            </a:pPr>
            <a:r>
              <a:rPr lang="en-US" sz="2800" dirty="0"/>
              <a:t>The scoping period for the HALEU EIS took place from June 5, 2023, to July 20, 2023. </a:t>
            </a:r>
          </a:p>
          <a:p>
            <a:r>
              <a:rPr lang="en-US" sz="2800" dirty="0"/>
              <a:t>A total of </a:t>
            </a:r>
            <a:r>
              <a:rPr lang="en-US" sz="2800" u="sng" dirty="0"/>
              <a:t>1,718</a:t>
            </a:r>
            <a:r>
              <a:rPr lang="en-US" sz="2800" dirty="0"/>
              <a:t> comment documents were submitted.</a:t>
            </a:r>
          </a:p>
        </p:txBody>
      </p:sp>
      <p:sp>
        <p:nvSpPr>
          <p:cNvPr id="4" name="Content Placeholder 3">
            <a:extLst>
              <a:ext uri="{FF2B5EF4-FFF2-40B4-BE49-F238E27FC236}">
                <a16:creationId xmlns:a16="http://schemas.microsoft.com/office/drawing/2014/main" id="{69BC58E3-62A0-8C68-32E1-FBC6122F27A3}"/>
              </a:ext>
            </a:extLst>
          </p:cNvPr>
          <p:cNvSpPr>
            <a:spLocks noGrp="1"/>
          </p:cNvSpPr>
          <p:nvPr>
            <p:ph idx="1"/>
          </p:nvPr>
        </p:nvSpPr>
        <p:spPr>
          <a:xfrm>
            <a:off x="4470647" y="876822"/>
            <a:ext cx="3598545" cy="4146115"/>
          </a:xfrm>
        </p:spPr>
        <p:txBody>
          <a:bodyPr>
            <a:normAutofit fontScale="92500" lnSpcReduction="20000"/>
          </a:bodyPr>
          <a:lstStyle/>
          <a:p>
            <a:pPr>
              <a:spcBef>
                <a:spcPts val="0"/>
              </a:spcBef>
            </a:pPr>
            <a:r>
              <a:rPr lang="en-US" b="0" dirty="0">
                <a:latin typeface="+mn-lt"/>
              </a:rPr>
              <a:t>Accidents &amp; Human</a:t>
            </a:r>
          </a:p>
          <a:p>
            <a:pPr marL="0" indent="0">
              <a:spcBef>
                <a:spcPts val="0"/>
              </a:spcBef>
              <a:buNone/>
            </a:pPr>
            <a:r>
              <a:rPr lang="en-US" b="0" dirty="0">
                <a:latin typeface="+mn-lt"/>
              </a:rPr>
              <a:t>   Health </a:t>
            </a:r>
          </a:p>
          <a:p>
            <a:pPr>
              <a:spcBef>
                <a:spcPts val="0"/>
              </a:spcBef>
            </a:pPr>
            <a:r>
              <a:rPr lang="en-US" b="0" dirty="0">
                <a:latin typeface="+mn-lt"/>
              </a:rPr>
              <a:t>Alternatives </a:t>
            </a:r>
          </a:p>
          <a:p>
            <a:pPr>
              <a:spcBef>
                <a:spcPts val="0"/>
              </a:spcBef>
            </a:pPr>
            <a:r>
              <a:rPr lang="en-US" b="0" dirty="0">
                <a:latin typeface="+mn-lt"/>
              </a:rPr>
              <a:t>Climate Change </a:t>
            </a:r>
          </a:p>
          <a:p>
            <a:pPr>
              <a:spcBef>
                <a:spcPts val="0"/>
              </a:spcBef>
            </a:pPr>
            <a:r>
              <a:rPr lang="en-US" b="0" dirty="0">
                <a:latin typeface="+mn-lt"/>
              </a:rPr>
              <a:t>Conversion </a:t>
            </a:r>
          </a:p>
          <a:p>
            <a:pPr>
              <a:spcBef>
                <a:spcPts val="0"/>
              </a:spcBef>
            </a:pPr>
            <a:r>
              <a:rPr lang="en-US" b="0" dirty="0">
                <a:latin typeface="+mn-lt"/>
              </a:rPr>
              <a:t>Cost Analysis </a:t>
            </a:r>
          </a:p>
          <a:p>
            <a:pPr>
              <a:spcBef>
                <a:spcPts val="0"/>
              </a:spcBef>
            </a:pPr>
            <a:r>
              <a:rPr lang="en-US" b="0" dirty="0">
                <a:latin typeface="+mn-lt"/>
              </a:rPr>
              <a:t>Deconversion </a:t>
            </a:r>
          </a:p>
          <a:p>
            <a:pPr>
              <a:spcBef>
                <a:spcPts val="0"/>
              </a:spcBef>
            </a:pPr>
            <a:r>
              <a:rPr lang="en-US" b="0" dirty="0">
                <a:latin typeface="+mn-lt"/>
              </a:rPr>
              <a:t>EJ &amp; Justice40 </a:t>
            </a:r>
          </a:p>
          <a:p>
            <a:pPr>
              <a:spcBef>
                <a:spcPts val="0"/>
              </a:spcBef>
            </a:pPr>
            <a:r>
              <a:rPr lang="en-US" b="0" dirty="0">
                <a:latin typeface="+mn-lt"/>
              </a:rPr>
              <a:t>Enrichment </a:t>
            </a:r>
          </a:p>
          <a:p>
            <a:pPr>
              <a:spcBef>
                <a:spcPts val="0"/>
              </a:spcBef>
            </a:pPr>
            <a:r>
              <a:rPr lang="en-US" b="0" dirty="0">
                <a:latin typeface="+mn-lt"/>
              </a:rPr>
              <a:t>Environmental Impacts </a:t>
            </a:r>
          </a:p>
          <a:p>
            <a:pPr>
              <a:spcBef>
                <a:spcPts val="0"/>
              </a:spcBef>
            </a:pPr>
            <a:r>
              <a:rPr lang="en-US" b="0" dirty="0">
                <a:latin typeface="+mn-lt"/>
              </a:rPr>
              <a:t>Fuel Fabrication</a:t>
            </a:r>
          </a:p>
          <a:p>
            <a:pPr>
              <a:spcBef>
                <a:spcPts val="0"/>
              </a:spcBef>
            </a:pPr>
            <a:r>
              <a:rPr lang="en-US" b="0" dirty="0">
                <a:latin typeface="+mn-lt"/>
              </a:rPr>
              <a:t>NEPA</a:t>
            </a:r>
          </a:p>
          <a:p>
            <a:pPr>
              <a:spcBef>
                <a:spcPts val="0"/>
              </a:spcBef>
            </a:pPr>
            <a:r>
              <a:rPr lang="en-US" b="0" dirty="0">
                <a:latin typeface="+mn-lt"/>
              </a:rPr>
              <a:t>Nonproliferation</a:t>
            </a:r>
          </a:p>
          <a:p>
            <a:pPr marL="0" indent="0">
              <a:spcBef>
                <a:spcPts val="0"/>
              </a:spcBef>
              <a:buNone/>
            </a:pPr>
            <a:endParaRPr lang="en-US" b="0" dirty="0">
              <a:latin typeface="+mn-lt"/>
            </a:endParaRPr>
          </a:p>
        </p:txBody>
      </p:sp>
      <p:sp>
        <p:nvSpPr>
          <p:cNvPr id="7" name="Content Placeholder 3">
            <a:extLst>
              <a:ext uri="{FF2B5EF4-FFF2-40B4-BE49-F238E27FC236}">
                <a16:creationId xmlns:a16="http://schemas.microsoft.com/office/drawing/2014/main" id="{A277753B-1451-6CD0-D0CB-C4F0B1E5725F}"/>
              </a:ext>
            </a:extLst>
          </p:cNvPr>
          <p:cNvSpPr txBox="1">
            <a:spLocks/>
          </p:cNvSpPr>
          <p:nvPr/>
        </p:nvSpPr>
        <p:spPr>
          <a:xfrm>
            <a:off x="8005009" y="876822"/>
            <a:ext cx="3996419" cy="414611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spc="-15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b="0" dirty="0">
                <a:latin typeface="+mn-lt"/>
              </a:rPr>
              <a:t>Nuclear Waste Management </a:t>
            </a:r>
          </a:p>
          <a:p>
            <a:pPr>
              <a:spcBef>
                <a:spcPts val="0"/>
              </a:spcBef>
            </a:pPr>
            <a:r>
              <a:rPr lang="en-US" b="0" dirty="0">
                <a:latin typeface="+mn-lt"/>
              </a:rPr>
              <a:t>Opposition</a:t>
            </a:r>
          </a:p>
          <a:p>
            <a:pPr>
              <a:spcBef>
                <a:spcPts val="0"/>
              </a:spcBef>
            </a:pPr>
            <a:r>
              <a:rPr lang="en-US" b="0" dirty="0">
                <a:latin typeface="+mn-lt"/>
              </a:rPr>
              <a:t>Out of Scope</a:t>
            </a:r>
          </a:p>
          <a:p>
            <a:pPr>
              <a:spcBef>
                <a:spcPts val="0"/>
              </a:spcBef>
            </a:pPr>
            <a:r>
              <a:rPr lang="en-US" b="0" dirty="0">
                <a:latin typeface="+mn-lt"/>
              </a:rPr>
              <a:t>Purpose and Need</a:t>
            </a:r>
          </a:p>
          <a:p>
            <a:pPr>
              <a:spcBef>
                <a:spcPts val="0"/>
              </a:spcBef>
            </a:pPr>
            <a:r>
              <a:rPr lang="en-US" b="0" dirty="0">
                <a:latin typeface="+mn-lt"/>
              </a:rPr>
              <a:t>Reactor Technologies </a:t>
            </a:r>
          </a:p>
          <a:p>
            <a:pPr>
              <a:spcBef>
                <a:spcPts val="0"/>
              </a:spcBef>
            </a:pPr>
            <a:r>
              <a:rPr lang="en-US" b="0" dirty="0">
                <a:latin typeface="+mn-lt"/>
              </a:rPr>
              <a:t>Regulatory Concern </a:t>
            </a:r>
          </a:p>
          <a:p>
            <a:pPr>
              <a:spcBef>
                <a:spcPts val="0"/>
              </a:spcBef>
            </a:pPr>
            <a:r>
              <a:rPr lang="en-US" b="0" dirty="0">
                <a:latin typeface="+mn-lt"/>
              </a:rPr>
              <a:t>Spent Fuel Management </a:t>
            </a:r>
          </a:p>
          <a:p>
            <a:pPr>
              <a:spcBef>
                <a:spcPts val="0"/>
              </a:spcBef>
            </a:pPr>
            <a:r>
              <a:rPr lang="en-US" b="0" dirty="0">
                <a:latin typeface="+mn-lt"/>
              </a:rPr>
              <a:t>Storage</a:t>
            </a:r>
          </a:p>
          <a:p>
            <a:pPr>
              <a:spcBef>
                <a:spcPts val="0"/>
              </a:spcBef>
            </a:pPr>
            <a:r>
              <a:rPr lang="en-US" b="0" dirty="0">
                <a:latin typeface="+mn-lt"/>
              </a:rPr>
              <a:t>Support </a:t>
            </a:r>
          </a:p>
          <a:p>
            <a:pPr>
              <a:spcBef>
                <a:spcPts val="0"/>
              </a:spcBef>
            </a:pPr>
            <a:r>
              <a:rPr lang="en-US" b="0" dirty="0">
                <a:latin typeface="+mn-lt"/>
              </a:rPr>
              <a:t>Transportation </a:t>
            </a:r>
          </a:p>
          <a:p>
            <a:pPr>
              <a:spcBef>
                <a:spcPts val="0"/>
              </a:spcBef>
            </a:pPr>
            <a:r>
              <a:rPr lang="en-US" b="0" dirty="0">
                <a:latin typeface="+mn-lt"/>
              </a:rPr>
              <a:t>Tribal Consultation</a:t>
            </a:r>
          </a:p>
        </p:txBody>
      </p:sp>
      <p:sp>
        <p:nvSpPr>
          <p:cNvPr id="8" name="TextBox 7">
            <a:extLst>
              <a:ext uri="{FF2B5EF4-FFF2-40B4-BE49-F238E27FC236}">
                <a16:creationId xmlns:a16="http://schemas.microsoft.com/office/drawing/2014/main" id="{AED5DA93-2FE1-39CA-FC7E-7952A89A2D66}"/>
              </a:ext>
            </a:extLst>
          </p:cNvPr>
          <p:cNvSpPr txBox="1"/>
          <p:nvPr/>
        </p:nvSpPr>
        <p:spPr>
          <a:xfrm>
            <a:off x="5221719" y="101922"/>
            <a:ext cx="5694947" cy="861774"/>
          </a:xfrm>
          <a:prstGeom prst="rect">
            <a:avLst/>
          </a:prstGeom>
          <a:noFill/>
        </p:spPr>
        <p:txBody>
          <a:bodyPr wrap="square" rtlCol="0">
            <a:spAutoFit/>
          </a:bodyPr>
          <a:lstStyle/>
          <a:p>
            <a:pPr algn="ctr"/>
            <a:r>
              <a:rPr lang="en-US" sz="3200" dirty="0">
                <a:solidFill>
                  <a:schemeClr val="accent1"/>
                </a:solidFill>
                <a:latin typeface="+mj-lt"/>
              </a:rPr>
              <a:t>Comment Topics</a:t>
            </a:r>
          </a:p>
          <a:p>
            <a:endParaRPr lang="en-US" dirty="0"/>
          </a:p>
        </p:txBody>
      </p:sp>
      <p:sp>
        <p:nvSpPr>
          <p:cNvPr id="5" name="TextBox 4">
            <a:extLst>
              <a:ext uri="{FF2B5EF4-FFF2-40B4-BE49-F238E27FC236}">
                <a16:creationId xmlns:a16="http://schemas.microsoft.com/office/drawing/2014/main" id="{4CBA04AC-D861-A8C8-F8D8-B71553DDD525}"/>
              </a:ext>
            </a:extLst>
          </p:cNvPr>
          <p:cNvSpPr txBox="1"/>
          <p:nvPr/>
        </p:nvSpPr>
        <p:spPr>
          <a:xfrm>
            <a:off x="4629561" y="4952138"/>
            <a:ext cx="7354272" cy="892552"/>
          </a:xfrm>
          <a:prstGeom prst="rect">
            <a:avLst/>
          </a:prstGeom>
          <a:noFill/>
        </p:spPr>
        <p:txBody>
          <a:bodyPr wrap="square" rtlCol="0">
            <a:spAutoFit/>
          </a:bodyPr>
          <a:lstStyle/>
          <a:p>
            <a:r>
              <a:rPr lang="en-US" sz="2600" dirty="0">
                <a:solidFill>
                  <a:schemeClr val="accent1">
                    <a:lumMod val="75000"/>
                  </a:schemeClr>
                </a:solidFill>
              </a:rPr>
              <a:t>All comments were considered in developing the Draft EIS.</a:t>
            </a:r>
          </a:p>
        </p:txBody>
      </p:sp>
    </p:spTree>
    <p:extLst>
      <p:ext uri="{BB962C8B-B14F-4D97-AF65-F5344CB8AC3E}">
        <p14:creationId xmlns:p14="http://schemas.microsoft.com/office/powerpoint/2010/main" val="21826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C49-87BF-A7B8-78A6-F3C2BD0164CC}"/>
              </a:ext>
            </a:extLst>
          </p:cNvPr>
          <p:cNvSpPr>
            <a:spLocks noGrp="1"/>
          </p:cNvSpPr>
          <p:nvPr>
            <p:ph type="title"/>
          </p:nvPr>
        </p:nvSpPr>
        <p:spPr/>
        <p:txBody>
          <a:bodyPr/>
          <a:lstStyle/>
          <a:p>
            <a:r>
              <a:rPr lang="en-US" dirty="0"/>
              <a:t>Purpose of Public Hearings </a:t>
            </a:r>
          </a:p>
        </p:txBody>
      </p:sp>
      <p:sp>
        <p:nvSpPr>
          <p:cNvPr id="3" name="Text Placeholder 2">
            <a:extLst>
              <a:ext uri="{FF2B5EF4-FFF2-40B4-BE49-F238E27FC236}">
                <a16:creationId xmlns:a16="http://schemas.microsoft.com/office/drawing/2014/main" id="{DCF3C686-DF61-9F65-5D25-7A2B364054F6}"/>
              </a:ext>
            </a:extLst>
          </p:cNvPr>
          <p:cNvSpPr>
            <a:spLocks noGrp="1"/>
          </p:cNvSpPr>
          <p:nvPr>
            <p:ph type="body" sz="half" idx="2"/>
          </p:nvPr>
        </p:nvSpPr>
        <p:spPr/>
        <p:txBody>
          <a:bodyPr>
            <a:normAutofit/>
          </a:bodyPr>
          <a:lstStyle/>
          <a:p>
            <a:r>
              <a:rPr lang="en-US" sz="2800" dirty="0"/>
              <a:t>To provide the public a forum to learn more about the Draft HALEU EIS and its Proposed Action, as well as solicit public comments prior to the Final EIS.  </a:t>
            </a:r>
          </a:p>
          <a:p>
            <a:endParaRPr lang="en-US" dirty="0"/>
          </a:p>
        </p:txBody>
      </p:sp>
      <p:sp>
        <p:nvSpPr>
          <p:cNvPr id="4" name="Content Placeholder 3">
            <a:extLst>
              <a:ext uri="{FF2B5EF4-FFF2-40B4-BE49-F238E27FC236}">
                <a16:creationId xmlns:a16="http://schemas.microsoft.com/office/drawing/2014/main" id="{16D3E74A-62BF-AE67-3A25-3FCCB47695D4}"/>
              </a:ext>
            </a:extLst>
          </p:cNvPr>
          <p:cNvSpPr>
            <a:spLocks noGrp="1"/>
          </p:cNvSpPr>
          <p:nvPr>
            <p:ph idx="1"/>
          </p:nvPr>
        </p:nvSpPr>
        <p:spPr>
          <a:xfrm>
            <a:off x="4716393" y="549821"/>
            <a:ext cx="6962260" cy="5267492"/>
          </a:xfrm>
        </p:spPr>
        <p:txBody>
          <a:bodyPr vert="horz" lIns="91440" tIns="45720" rIns="91440" bIns="45720" rtlCol="0" anchor="t">
            <a:normAutofit lnSpcReduction="10000"/>
          </a:bodyPr>
          <a:lstStyle/>
          <a:p>
            <a:pPr marL="0" indent="0" algn="ctr">
              <a:buNone/>
            </a:pPr>
            <a:r>
              <a:rPr lang="en-US" dirty="0"/>
              <a:t>Goals of Public Hearings</a:t>
            </a:r>
          </a:p>
          <a:p>
            <a:pPr marL="0" indent="0" algn="ctr">
              <a:buNone/>
            </a:pPr>
            <a:endParaRPr lang="en-US" dirty="0"/>
          </a:p>
          <a:p>
            <a:pPr>
              <a:spcBef>
                <a:spcPts val="0"/>
              </a:spcBef>
            </a:pPr>
            <a:r>
              <a:rPr lang="en-US" b="0" dirty="0">
                <a:latin typeface="+mn-lt"/>
              </a:rPr>
              <a:t>Inform the public about potential environmental impacts of the Proposed Action and Alternatives.</a:t>
            </a:r>
          </a:p>
          <a:p>
            <a:pPr>
              <a:spcBef>
                <a:spcPts val="0"/>
              </a:spcBef>
            </a:pPr>
            <a:endParaRPr lang="en-US" b="0" dirty="0">
              <a:latin typeface="+mn-lt"/>
            </a:endParaRPr>
          </a:p>
          <a:p>
            <a:pPr>
              <a:spcBef>
                <a:spcPts val="0"/>
              </a:spcBef>
            </a:pPr>
            <a:r>
              <a:rPr lang="en-US" b="0" dirty="0">
                <a:latin typeface="+mn-lt"/>
              </a:rPr>
              <a:t>Seek feedback from stakeholders, including Federal, state, Tribal, local agencies, </a:t>
            </a:r>
            <a:br>
              <a:rPr lang="en-US" b="0" dirty="0">
                <a:latin typeface="+mn-lt"/>
              </a:rPr>
            </a:br>
            <a:r>
              <a:rPr lang="en-US" b="0" dirty="0">
                <a:latin typeface="+mn-lt"/>
              </a:rPr>
              <a:t>non-governmental organizations, and the public on the Draft EIS.</a:t>
            </a:r>
            <a:endParaRPr lang="en-US" b="0" dirty="0">
              <a:latin typeface="+mn-lt"/>
              <a:cs typeface="Arial"/>
            </a:endParaRPr>
          </a:p>
          <a:p>
            <a:pPr>
              <a:spcBef>
                <a:spcPts val="0"/>
              </a:spcBef>
            </a:pPr>
            <a:endParaRPr lang="en-US" b="0" dirty="0">
              <a:latin typeface="+mn-lt"/>
            </a:endParaRPr>
          </a:p>
          <a:p>
            <a:pPr>
              <a:spcBef>
                <a:spcPts val="0"/>
              </a:spcBef>
            </a:pPr>
            <a:r>
              <a:rPr lang="en-US" b="0" dirty="0">
                <a:latin typeface="+mn-lt"/>
              </a:rPr>
              <a:t>Provide opportunities for stakeholders and other interested parties to make formal comments on the Draft EIS.</a:t>
            </a:r>
          </a:p>
          <a:p>
            <a:pPr>
              <a:spcBef>
                <a:spcPts val="0"/>
              </a:spcBef>
            </a:pPr>
            <a:endParaRPr lang="en-US" b="0" dirty="0">
              <a:solidFill>
                <a:schemeClr val="tx1"/>
              </a:solidFill>
              <a:latin typeface="+mn-lt"/>
            </a:endParaRPr>
          </a:p>
        </p:txBody>
      </p:sp>
    </p:spTree>
    <p:extLst>
      <p:ext uri="{BB962C8B-B14F-4D97-AF65-F5344CB8AC3E}">
        <p14:creationId xmlns:p14="http://schemas.microsoft.com/office/powerpoint/2010/main" val="24775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B185-1F01-B4DB-7B1B-01E246E89285}"/>
              </a:ext>
            </a:extLst>
          </p:cNvPr>
          <p:cNvSpPr>
            <a:spLocks noGrp="1"/>
          </p:cNvSpPr>
          <p:nvPr>
            <p:ph type="ctrTitle"/>
          </p:nvPr>
        </p:nvSpPr>
        <p:spPr/>
        <p:txBody>
          <a:bodyPr/>
          <a:lstStyle/>
          <a:p>
            <a:r>
              <a:rPr lang="en-US" dirty="0"/>
              <a:t>Project Background</a:t>
            </a:r>
          </a:p>
        </p:txBody>
      </p:sp>
      <p:sp>
        <p:nvSpPr>
          <p:cNvPr id="3" name="Subtitle 2">
            <a:extLst>
              <a:ext uri="{FF2B5EF4-FFF2-40B4-BE49-F238E27FC236}">
                <a16:creationId xmlns:a16="http://schemas.microsoft.com/office/drawing/2014/main" id="{27FF607C-A9AF-8767-79BF-EA45FA2D6E35}"/>
              </a:ext>
            </a:extLst>
          </p:cNvPr>
          <p:cNvSpPr>
            <a:spLocks noGrp="1"/>
          </p:cNvSpPr>
          <p:nvPr>
            <p:ph type="subTitle" idx="1"/>
          </p:nvPr>
        </p:nvSpPr>
        <p:spPr/>
        <p:txBody>
          <a:bodyPr/>
          <a:lstStyle/>
          <a:p>
            <a:r>
              <a:rPr lang="en-US" dirty="0"/>
              <a:t>High-Assay Low-Enriched Uranium (HALEU) </a:t>
            </a:r>
          </a:p>
        </p:txBody>
      </p:sp>
    </p:spTree>
    <p:extLst>
      <p:ext uri="{BB962C8B-B14F-4D97-AF65-F5344CB8AC3E}">
        <p14:creationId xmlns:p14="http://schemas.microsoft.com/office/powerpoint/2010/main" val="355666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ED92-F951-FCE7-947F-188B0F77A2F5}"/>
              </a:ext>
            </a:extLst>
          </p:cNvPr>
          <p:cNvSpPr>
            <a:spLocks noGrp="1"/>
          </p:cNvSpPr>
          <p:nvPr>
            <p:ph type="title"/>
          </p:nvPr>
        </p:nvSpPr>
        <p:spPr/>
        <p:txBody>
          <a:bodyPr/>
          <a:lstStyle/>
          <a:p>
            <a:r>
              <a:rPr lang="en-US" dirty="0"/>
              <a:t>Purpose and Need</a:t>
            </a:r>
          </a:p>
        </p:txBody>
      </p:sp>
      <p:sp>
        <p:nvSpPr>
          <p:cNvPr id="13" name="Text Placeholder 12">
            <a:extLst>
              <a:ext uri="{FF2B5EF4-FFF2-40B4-BE49-F238E27FC236}">
                <a16:creationId xmlns:a16="http://schemas.microsoft.com/office/drawing/2014/main" id="{0EEBC082-0FAD-89E6-6881-4DE6670318A8}"/>
              </a:ext>
            </a:extLst>
          </p:cNvPr>
          <p:cNvSpPr>
            <a:spLocks noGrp="1"/>
          </p:cNvSpPr>
          <p:nvPr>
            <p:ph type="body" sz="half" idx="2"/>
          </p:nvPr>
        </p:nvSpPr>
        <p:spPr/>
        <p:txBody>
          <a:bodyPr>
            <a:normAutofit/>
          </a:bodyPr>
          <a:lstStyle/>
          <a:p>
            <a:r>
              <a:rPr lang="en-US" sz="2800" dirty="0">
                <a:effectLst/>
                <a:latin typeface="Calibri" panose="020F0502020204030204" pitchFamily="34" charset="0"/>
                <a:ea typeface="Calibri" panose="020F0502020204030204" pitchFamily="34" charset="0"/>
              </a:rPr>
              <a:t>One aspect of a clean energy future is the sustainment and expanded development of safe and affordable nuclear power. One key element of that goal is the availability of fuel to power advanced reactors.</a:t>
            </a:r>
            <a:endParaRPr lang="en-US" sz="2400" dirty="0"/>
          </a:p>
        </p:txBody>
      </p:sp>
      <p:sp>
        <p:nvSpPr>
          <p:cNvPr id="19" name="Content Placeholder 18">
            <a:extLst>
              <a:ext uri="{FF2B5EF4-FFF2-40B4-BE49-F238E27FC236}">
                <a16:creationId xmlns:a16="http://schemas.microsoft.com/office/drawing/2014/main" id="{F7414DC1-C00F-3343-DD7C-D00516DF4EC0}"/>
              </a:ext>
            </a:extLst>
          </p:cNvPr>
          <p:cNvSpPr>
            <a:spLocks noGrp="1"/>
          </p:cNvSpPr>
          <p:nvPr>
            <p:ph idx="1"/>
          </p:nvPr>
        </p:nvSpPr>
        <p:spPr>
          <a:xfrm>
            <a:off x="4759596" y="1158166"/>
            <a:ext cx="6793346" cy="3811588"/>
          </a:xfrm>
        </p:spPr>
        <p:txBody>
          <a:bodyPr>
            <a:normAutofit/>
          </a:bodyPr>
          <a:lstStyle/>
          <a:p>
            <a:pPr marL="0" indent="0" algn="ctr">
              <a:buNone/>
            </a:pPr>
            <a:r>
              <a:rPr lang="en-US" sz="2800" i="0" dirty="0">
                <a:effectLst/>
                <a:latin typeface="+mn-lt"/>
              </a:rPr>
              <a:t>HALEU is a crucial material required by most U.S. advanced nuclear reactors.</a:t>
            </a:r>
            <a:endParaRPr lang="en-US" b="0" dirty="0">
              <a:latin typeface="+mn-lt"/>
            </a:endParaRPr>
          </a:p>
          <a:p>
            <a:r>
              <a:rPr lang="en-US" b="0" dirty="0">
                <a:latin typeface="+mn-lt"/>
              </a:rPr>
              <a:t>Most advanced reactor designs require HALEU to achieve </a:t>
            </a:r>
            <a:r>
              <a:rPr lang="en-US" b="0" i="0" dirty="0">
                <a:solidFill>
                  <a:schemeClr val="accent1"/>
                </a:solidFill>
                <a:effectLst/>
                <a:latin typeface="+mn-lt"/>
              </a:rPr>
              <a:t>smaller designs, longer operating cycles, and increased efficiencies over current nuclear energy technologies. </a:t>
            </a:r>
            <a:endParaRPr lang="en-US" b="0" dirty="0">
              <a:latin typeface="+mn-lt"/>
            </a:endParaRPr>
          </a:p>
          <a:p>
            <a:r>
              <a:rPr lang="en-US" b="0" dirty="0">
                <a:latin typeface="+mn-lt"/>
              </a:rPr>
              <a:t>However, there are currently limited options for acquiring HALEU.</a:t>
            </a:r>
            <a:endParaRPr lang="en-US" b="0" i="0" dirty="0">
              <a:solidFill>
                <a:schemeClr val="accent1"/>
              </a:solidFill>
              <a:effectLst/>
              <a:latin typeface="+mn-lt"/>
            </a:endParaRPr>
          </a:p>
        </p:txBody>
      </p:sp>
    </p:spTree>
    <p:extLst>
      <p:ext uri="{BB962C8B-B14F-4D97-AF65-F5344CB8AC3E}">
        <p14:creationId xmlns:p14="http://schemas.microsoft.com/office/powerpoint/2010/main" val="34363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NE">
      <a:dk1>
        <a:srgbClr val="000000"/>
      </a:dk1>
      <a:lt1>
        <a:srgbClr val="FFFFFF"/>
      </a:lt1>
      <a:dk2>
        <a:srgbClr val="44546A"/>
      </a:dk2>
      <a:lt2>
        <a:srgbClr val="E7E6E6"/>
      </a:lt2>
      <a:accent1>
        <a:srgbClr val="02617F"/>
      </a:accent1>
      <a:accent2>
        <a:srgbClr val="ED7D31"/>
      </a:accent2>
      <a:accent3>
        <a:srgbClr val="A5A5A5"/>
      </a:accent3>
      <a:accent4>
        <a:srgbClr val="FFC000"/>
      </a:accent4>
      <a:accent5>
        <a:srgbClr val="2BBCCF"/>
      </a:accent5>
      <a:accent6>
        <a:srgbClr val="B8DB2C"/>
      </a:accent6>
      <a:hlink>
        <a:srgbClr val="00BCC6"/>
      </a:hlink>
      <a:folHlink>
        <a:srgbClr val="454F7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b0b7254-a227-4aa9-875e-e9484b8a8f3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80DBC3DB427E42BE64C80EBFA146D7" ma:contentTypeVersion="16" ma:contentTypeDescription="Create a new document." ma:contentTypeScope="" ma:versionID="fcc3af5cbcfe89c09f7d98d9f5292399">
  <xsd:schema xmlns:xsd="http://www.w3.org/2001/XMLSchema" xmlns:xs="http://www.w3.org/2001/XMLSchema" xmlns:p="http://schemas.microsoft.com/office/2006/metadata/properties" xmlns:ns3="4b0b7254-a227-4aa9-875e-e9484b8a8f32" xmlns:ns4="08b9a074-750c-41ff-a088-25d127d5bd83" targetNamespace="http://schemas.microsoft.com/office/2006/metadata/properties" ma:root="true" ma:fieldsID="9a53a49855681448d7a5ebadd74aaa11" ns3:_="" ns4:_="">
    <xsd:import namespace="4b0b7254-a227-4aa9-875e-e9484b8a8f32"/>
    <xsd:import namespace="08b9a074-750c-41ff-a088-25d127d5bd8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DateTaken" minOccurs="0"/>
                <xsd:element ref="ns3:MediaLengthInSeconds"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b7254-a227-4aa9-875e-e9484b8a8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b9a074-750c-41ff-a088-25d127d5bd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189FF3-E68E-4530-B377-BF725411B5D2}">
  <ds:schemaRefs>
    <ds:schemaRef ds:uri="http://schemas.microsoft.com/sharepoint/v3/contenttype/forms"/>
  </ds:schemaRefs>
</ds:datastoreItem>
</file>

<file path=customXml/itemProps2.xml><?xml version="1.0" encoding="utf-8"?>
<ds:datastoreItem xmlns:ds="http://schemas.openxmlformats.org/officeDocument/2006/customXml" ds:itemID="{5DD0FFA7-4492-45AA-9BB5-32F39A9ABF3A}">
  <ds:schemaRefs>
    <ds:schemaRef ds:uri="http://purl.org/dc/elements/1.1/"/>
    <ds:schemaRef ds:uri="http://www.w3.org/XML/1998/namespace"/>
    <ds:schemaRef ds:uri="http://schemas.microsoft.com/office/2006/documentManagement/types"/>
    <ds:schemaRef ds:uri="http://purl.org/dc/dcmitype/"/>
    <ds:schemaRef ds:uri="08b9a074-750c-41ff-a088-25d127d5bd83"/>
    <ds:schemaRef ds:uri="http://schemas.microsoft.com/office/2006/metadata/properties"/>
    <ds:schemaRef ds:uri="http://schemas.microsoft.com/office/infopath/2007/PartnerControls"/>
    <ds:schemaRef ds:uri="http://schemas.openxmlformats.org/package/2006/metadata/core-properties"/>
    <ds:schemaRef ds:uri="4b0b7254-a227-4aa9-875e-e9484b8a8f32"/>
    <ds:schemaRef ds:uri="http://purl.org/dc/terms/"/>
  </ds:schemaRefs>
</ds:datastoreItem>
</file>

<file path=customXml/itemProps3.xml><?xml version="1.0" encoding="utf-8"?>
<ds:datastoreItem xmlns:ds="http://schemas.openxmlformats.org/officeDocument/2006/customXml" ds:itemID="{971AE682-82F7-40EC-A41C-722EC001A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b7254-a227-4aa9-875e-e9484b8a8f32"/>
    <ds:schemaRef ds:uri="08b9a074-750c-41ff-a088-25d127d5bd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34618</TotalTime>
  <Words>1671</Words>
  <Application>Microsoft Office PowerPoint</Application>
  <PresentationFormat>Widescreen</PresentationFormat>
  <Paragraphs>184</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Courier New</vt:lpstr>
      <vt:lpstr>Segoe UI</vt:lpstr>
      <vt:lpstr>Symbol</vt:lpstr>
      <vt:lpstr>Times New Roman</vt:lpstr>
      <vt:lpstr>Office Theme</vt:lpstr>
      <vt:lpstr>  Public Hearing for the Draft Environmental Impact Statement for Department of Energy Activities in Support of Commercial Production of High-Assay Low-Enriched Uranium (HALEU)   </vt:lpstr>
      <vt:lpstr>Presentation Overview</vt:lpstr>
      <vt:lpstr>National Environmental Policy Act (NEPA)</vt:lpstr>
      <vt:lpstr>National Environmental Policy Act (NEPA)</vt:lpstr>
      <vt:lpstr>Purpose of an Environmental Impact Statement</vt:lpstr>
      <vt:lpstr>Comments Received During Scoping </vt:lpstr>
      <vt:lpstr>Purpose of Public Hearings </vt:lpstr>
      <vt:lpstr>Project Background</vt:lpstr>
      <vt:lpstr>Purpose and Need</vt:lpstr>
      <vt:lpstr>Purpose and Need</vt:lpstr>
      <vt:lpstr>Proposed Action &amp; Alternatives  </vt:lpstr>
      <vt:lpstr>Scope of Activities in the Proposed Action</vt:lpstr>
      <vt:lpstr>Related  Activities</vt:lpstr>
      <vt:lpstr>Approach to Impact Analysis</vt:lpstr>
      <vt:lpstr>Impact Assessment Categories</vt:lpstr>
      <vt:lpstr>Summary of Potential Impacts</vt:lpstr>
      <vt:lpstr>Thank you for your participation.</vt:lpstr>
      <vt:lpstr>Timeline and Procedures for Comment Submission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Cortney Kreer</dc:creator>
  <cp:lastModifiedBy>Lawson, Miranda N. [US-US]</cp:lastModifiedBy>
  <cp:revision>22</cp:revision>
  <dcterms:created xsi:type="dcterms:W3CDTF">2021-12-09T21:45:15Z</dcterms:created>
  <dcterms:modified xsi:type="dcterms:W3CDTF">2024-04-02T19:15:57Z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0x0101006C80DBC3DB427E42BE64C80EBFA146D7</vt:lpwstr>
  </property>
  <property fmtid="{D5CDD505-2E9C-101B-9397-08002B2CF9AE}" pid="3" name="MSIP_Label_c968a81f-7ed4-4faa-9408-9652e001dd96_Enabled">
    <vt:lpwstr>true</vt:lpwstr>
  </property>
  <property fmtid="{D5CDD505-2E9C-101B-9397-08002B2CF9AE}" pid="4" name="MSIP_Label_c968a81f-7ed4-4faa-9408-9652e001dd96_SetDate">
    <vt:lpwstr>2023-11-14T19:13:36Z</vt:lpwstr>
  </property>
  <property fmtid="{D5CDD505-2E9C-101B-9397-08002B2CF9AE}" pid="5" name="MSIP_Label_c968a81f-7ed4-4faa-9408-9652e001dd96_Method">
    <vt:lpwstr>Privileged</vt:lpwstr>
  </property>
  <property fmtid="{D5CDD505-2E9C-101B-9397-08002B2CF9AE}" pid="6" name="MSIP_Label_c968a81f-7ed4-4faa-9408-9652e001dd96_Name">
    <vt:lpwstr>Unrestricted</vt:lpwstr>
  </property>
  <property fmtid="{D5CDD505-2E9C-101B-9397-08002B2CF9AE}" pid="7" name="MSIP_Label_c968a81f-7ed4-4faa-9408-9652e001dd96_SiteId">
    <vt:lpwstr>b64da4ac-e800-4cfc-8931-e607f720a1b8</vt:lpwstr>
  </property>
  <property fmtid="{D5CDD505-2E9C-101B-9397-08002B2CF9AE}" pid="8" name="MSIP_Label_c968a81f-7ed4-4faa-9408-9652e001dd96_ActionId">
    <vt:lpwstr>87147540-a74a-4da8-b92a-23f182a43ecc</vt:lpwstr>
  </property>
  <property fmtid="{D5CDD505-2E9C-101B-9397-08002B2CF9AE}" pid="9" name="MSIP_Label_c968a81f-7ed4-4faa-9408-9652e001dd96_ContentBits">
    <vt:lpwstr>0</vt:lpwstr>
  </property>
</Properties>
</file>