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32" r:id="rId2"/>
  </p:sldMasterIdLst>
  <p:notesMasterIdLst>
    <p:notesMasterId r:id="rId31"/>
  </p:notesMasterIdLst>
  <p:handoutMasterIdLst>
    <p:handoutMasterId r:id="rId32"/>
  </p:handoutMasterIdLst>
  <p:sldIdLst>
    <p:sldId id="302" r:id="rId3"/>
    <p:sldId id="419" r:id="rId4"/>
    <p:sldId id="385" r:id="rId5"/>
    <p:sldId id="422" r:id="rId6"/>
    <p:sldId id="423" r:id="rId7"/>
    <p:sldId id="429" r:id="rId8"/>
    <p:sldId id="446" r:id="rId9"/>
    <p:sldId id="447" r:id="rId10"/>
    <p:sldId id="430" r:id="rId11"/>
    <p:sldId id="360" r:id="rId12"/>
    <p:sldId id="444" r:id="rId13"/>
    <p:sldId id="445" r:id="rId14"/>
    <p:sldId id="390" r:id="rId15"/>
    <p:sldId id="421" r:id="rId16"/>
    <p:sldId id="449" r:id="rId17"/>
    <p:sldId id="389" r:id="rId18"/>
    <p:sldId id="448" r:id="rId19"/>
    <p:sldId id="432" r:id="rId20"/>
    <p:sldId id="450" r:id="rId21"/>
    <p:sldId id="451" r:id="rId22"/>
    <p:sldId id="454" r:id="rId23"/>
    <p:sldId id="460" r:id="rId24"/>
    <p:sldId id="461" r:id="rId25"/>
    <p:sldId id="455" r:id="rId26"/>
    <p:sldId id="456" r:id="rId27"/>
    <p:sldId id="457" r:id="rId28"/>
    <p:sldId id="458" r:id="rId29"/>
    <p:sldId id="459" r:id="rId3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novan Robinson" initials="DOR" lastIdx="6" clrIdx="0"/>
  <p:cmAuthor id="1" name="max.postman" initials="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C12"/>
    <a:srgbClr val="002499"/>
    <a:srgbClr val="1C9422"/>
    <a:srgbClr val="FF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88282" autoAdjust="0"/>
  </p:normalViewPr>
  <p:slideViewPr>
    <p:cSldViewPr snapToGrid="0">
      <p:cViewPr varScale="1">
        <p:scale>
          <a:sx n="62" d="100"/>
          <a:sy n="62" d="100"/>
        </p:scale>
        <p:origin x="-648" y="-90"/>
      </p:cViewPr>
      <p:guideLst>
        <p:guide orient="horz" pos="2160"/>
        <p:guide orient="horz" pos="1383"/>
        <p:guide pos="2880"/>
        <p:guide pos="3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43979" cy="465774"/>
          </a:xfrm>
          <a:prstGeom prst="rect">
            <a:avLst/>
          </a:prstGeom>
        </p:spPr>
        <p:txBody>
          <a:bodyPr vert="horz" lIns="91579" tIns="45790" rIns="91579" bIns="457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5774"/>
          </a:xfrm>
          <a:prstGeom prst="rect">
            <a:avLst/>
          </a:prstGeom>
        </p:spPr>
        <p:txBody>
          <a:bodyPr vert="horz" lIns="91579" tIns="45790" rIns="91579" bIns="45790" rtlCol="0"/>
          <a:lstStyle>
            <a:lvl1pPr algn="r">
              <a:defRPr sz="1200"/>
            </a:lvl1pPr>
          </a:lstStyle>
          <a:p>
            <a:fld id="{E0D95468-6E94-444C-A43A-790533029D7D}" type="datetimeFigureOut">
              <a:rPr lang="en-US" smtClean="0"/>
              <a:t>8/27/2014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1737"/>
            <a:ext cx="3043979" cy="465774"/>
          </a:xfrm>
          <a:prstGeom prst="rect">
            <a:avLst/>
          </a:prstGeom>
        </p:spPr>
        <p:txBody>
          <a:bodyPr vert="horz" lIns="91579" tIns="45790" rIns="91579" bIns="457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737"/>
            <a:ext cx="3043979" cy="465774"/>
          </a:xfrm>
          <a:prstGeom prst="rect">
            <a:avLst/>
          </a:prstGeom>
        </p:spPr>
        <p:txBody>
          <a:bodyPr vert="horz" lIns="91579" tIns="45790" rIns="91579" bIns="45790" rtlCol="0" anchor="b"/>
          <a:lstStyle>
            <a:lvl1pPr algn="r">
              <a:defRPr sz="1200"/>
            </a:lvl1pPr>
          </a:lstStyle>
          <a:p>
            <a:fld id="{5ACE7CEE-BE43-4920-A40D-548864249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85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8" tIns="46660" rIns="93318" bIns="4666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8" tIns="46660" rIns="93318" bIns="46660" rtlCol="0"/>
          <a:lstStyle>
            <a:lvl1pPr algn="r">
              <a:defRPr sz="1200"/>
            </a:lvl1pPr>
          </a:lstStyle>
          <a:p>
            <a:fld id="{A276697F-53D4-4515-99DA-5CA5712CB4A5}" type="datetimeFigureOut">
              <a:rPr lang="en-US" smtClean="0"/>
              <a:pPr/>
              <a:t>8/27/2014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8" tIns="46660" rIns="93318" bIns="4666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3"/>
            <a:ext cx="5618480" cy="4189095"/>
          </a:xfrm>
          <a:prstGeom prst="rect">
            <a:avLst/>
          </a:prstGeom>
        </p:spPr>
        <p:txBody>
          <a:bodyPr vert="horz" lIns="93318" tIns="46660" rIns="93318" bIns="46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8" tIns="46660" rIns="93318" bIns="4666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8" tIns="46660" rIns="93318" bIns="46660" rtlCol="0" anchor="b"/>
          <a:lstStyle>
            <a:lvl1pPr algn="r">
              <a:defRPr sz="1200"/>
            </a:lvl1pPr>
          </a:lstStyle>
          <a:p>
            <a:fld id="{8B0BD232-542E-45A1-90F5-8EE8DCE21F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6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endParaRPr dirty="0" smtClean="0">
              <a:latin typeface="Calibri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 defTabSz="944231"/>
            <a:fld id="{DAC9AEE7-C675-48A7-8DF5-3F543C92FC95}" type="slidenum">
              <a:rPr>
                <a:solidFill>
                  <a:prstClr val="black"/>
                </a:solidFill>
              </a:rPr>
              <a:pPr defTabSz="944231"/>
              <a:t>1</a:t>
            </a:fld>
            <a:endParaRPr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Milestones – </a:t>
            </a:r>
          </a:p>
          <a:p>
            <a:r>
              <a:rPr lang="en-US" dirty="0" smtClean="0"/>
              <a:t>Provide</a:t>
            </a:r>
            <a:r>
              <a:rPr lang="en-US" baseline="0" dirty="0" smtClean="0"/>
              <a:t> description,  baseline due date, current expected completion and any issues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Metrics –</a:t>
            </a:r>
          </a:p>
          <a:p>
            <a:r>
              <a:rPr lang="en-US" baseline="0" dirty="0" smtClean="0"/>
              <a:t>Provide description, quantity planned to date, quantity completed to date and any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07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Milestones – </a:t>
            </a:r>
          </a:p>
          <a:p>
            <a:r>
              <a:rPr lang="en-US" dirty="0" smtClean="0"/>
              <a:t>Provide</a:t>
            </a:r>
            <a:r>
              <a:rPr lang="en-US" baseline="0" dirty="0" smtClean="0"/>
              <a:t> description,  baseline due date, current expected completion and any issues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Metrics –</a:t>
            </a:r>
          </a:p>
          <a:p>
            <a:r>
              <a:rPr lang="en-US" baseline="0" dirty="0" smtClean="0"/>
              <a:t>Provide description, quantity planned to date, quantity completed to date and any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07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Milestones – </a:t>
            </a:r>
          </a:p>
          <a:p>
            <a:r>
              <a:rPr lang="en-US" dirty="0" smtClean="0"/>
              <a:t>Provide</a:t>
            </a:r>
            <a:r>
              <a:rPr lang="en-US" baseline="0" dirty="0" smtClean="0"/>
              <a:t> description,  baseline due date, current expected completion and any issues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Metrics –</a:t>
            </a:r>
          </a:p>
          <a:p>
            <a:r>
              <a:rPr lang="en-US" baseline="0" dirty="0" smtClean="0"/>
              <a:t>Provide description, quantity planned to date, quantity completed to date and any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07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Milestones – </a:t>
            </a:r>
          </a:p>
          <a:p>
            <a:r>
              <a:rPr lang="en-US" dirty="0" smtClean="0"/>
              <a:t>Provide</a:t>
            </a:r>
            <a:r>
              <a:rPr lang="en-US" baseline="0" dirty="0" smtClean="0"/>
              <a:t> description,  baseline due date, current expected completion and any issues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Metrics –</a:t>
            </a:r>
          </a:p>
          <a:p>
            <a:r>
              <a:rPr lang="en-US" baseline="0" dirty="0" smtClean="0"/>
              <a:t>Provide description, quantity planned to date, quantity completed to date and any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0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D232-542E-45A1-90F5-8EE8DCE21F6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0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D232-542E-45A1-90F5-8EE8DCE21F6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59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6CF28-AD1D-4772-B5B5-DBBFC91570E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3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6CF28-AD1D-4772-B5B5-DBBFC91570E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35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F1898-D8DD-4888-90AF-802321624D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0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D232-542E-45A1-90F5-8EE8DCE21F6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8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DB476-0679-44C4-B1F4-63A66ABDA6EB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76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Milestones – </a:t>
            </a:r>
          </a:p>
          <a:p>
            <a:r>
              <a:rPr lang="en-US" dirty="0" smtClean="0"/>
              <a:t>Provide</a:t>
            </a:r>
            <a:r>
              <a:rPr lang="en-US" baseline="0" dirty="0" smtClean="0"/>
              <a:t> description,  baseline due date, current expected completion and any issues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Metrics –</a:t>
            </a:r>
          </a:p>
          <a:p>
            <a:r>
              <a:rPr lang="en-US" baseline="0" dirty="0" smtClean="0"/>
              <a:t>Provide description, quantity planned to date, quantity completed to date and any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07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 hasCustomPrompt="1"/>
          </p:nvPr>
        </p:nvSpPr>
        <p:spPr>
          <a:xfrm>
            <a:off x="685800" y="2058909"/>
            <a:ext cx="7772400" cy="1470181"/>
          </a:xfrm>
        </p:spPr>
        <p:txBody>
          <a:bodyPr/>
          <a:lstStyle>
            <a:lvl1pPr algn="ctr">
              <a:lnSpc>
                <a:spcPct val="90000"/>
              </a:lnSpc>
              <a:defRPr sz="3200"/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5971169" y="5125346"/>
            <a:ext cx="7772400" cy="147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ヒラギノ角ゴ ProN W3"/>
              <a:cs typeface="ヒラギノ角ゴ ProN W3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685800" y="5141619"/>
            <a:ext cx="7772400" cy="59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002499"/>
              </a:solidFill>
              <a:effectLst/>
              <a:uLnTx/>
              <a:uFillTx/>
              <a:latin typeface="+mj-lt"/>
              <a:ea typeface="ヒラギノ角ゴ ProN W3"/>
              <a:cs typeface="ヒラギノ角ゴ ProN W3"/>
            </a:endParaRPr>
          </a:p>
        </p:txBody>
      </p:sp>
    </p:spTree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5EA9C1-D364-4F4B-8961-BBA3D45421BA}" type="datetimeFigureOut">
              <a:rPr lang="en-US" smtClean="0"/>
              <a:t>8/27/2014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6ED539-1620-4C97-BA0A-66FA1A89D0A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/>
          <a:lstStyle>
            <a:extLst/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1E5A1F9F-A5C1-4A11-8E29-CF9391859A3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7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4"/>
            <a:ext cx="91440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0593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7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 userDrawn="1"/>
        </p:nvSpPr>
        <p:spPr bwMode="auto">
          <a:xfrm flipH="1">
            <a:off x="-1" y="6642100"/>
            <a:ext cx="9144000" cy="215900"/>
          </a:xfrm>
          <a:prstGeom prst="rect">
            <a:avLst/>
          </a:prstGeom>
          <a:solidFill>
            <a:srgbClr val="285C1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ヒラギノ角ゴ ProN W3"/>
              <a:cs typeface="ヒラギノ角ゴ ProN W3"/>
            </a:endParaRPr>
          </a:p>
        </p:txBody>
      </p:sp>
      <p:pic>
        <p:nvPicPr>
          <p:cNvPr id="15" name="Picture 14" descr="EM-new-header-light-gold-swoosh.jpg"/>
          <p:cNvPicPr>
            <a:picLocks noChangeAspect="1"/>
          </p:cNvPicPr>
          <p:nvPr userDrawn="1"/>
        </p:nvPicPr>
        <p:blipFill>
          <a:blip r:embed="rId3" cstate="print"/>
          <a:srcRect r="16342"/>
          <a:stretch>
            <a:fillRect/>
          </a:stretch>
        </p:blipFill>
        <p:spPr>
          <a:xfrm>
            <a:off x="1" y="0"/>
            <a:ext cx="9143999" cy="2280267"/>
          </a:xfrm>
          <a:prstGeom prst="rect">
            <a:avLst/>
          </a:prstGeom>
        </p:spPr>
      </p:pic>
      <p:sp>
        <p:nvSpPr>
          <p:cNvPr id="2054" name="Rectangle 5"/>
          <p:cNvSpPr txBox="1">
            <a:spLocks noGrp="1"/>
          </p:cNvSpPr>
          <p:nvPr>
            <p:ph type="title"/>
          </p:nvPr>
        </p:nvSpPr>
        <p:spPr bwMode="auto">
          <a:xfrm>
            <a:off x="1250076" y="2776756"/>
            <a:ext cx="6629400" cy="60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055" name="Rectangle 6"/>
          <p:cNvSpPr txBox="1">
            <a:spLocks noGrp="1"/>
          </p:cNvSpPr>
          <p:nvPr>
            <p:ph type="body" idx="1"/>
          </p:nvPr>
        </p:nvSpPr>
        <p:spPr bwMode="auto">
          <a:xfrm>
            <a:off x="685800" y="3984771"/>
            <a:ext cx="7772400" cy="247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strike="noStrike" kern="0" cap="none" spc="0" normalizeH="0" baseline="0" noProof="0" dirty="0" smtClean="0">
                <a:ln>
                  <a:noFill/>
                </a:ln>
                <a:solidFill>
                  <a:srgbClr val="002499"/>
                </a:solidFill>
                <a:effectLst/>
                <a:uLnTx/>
                <a:uFillTx/>
                <a:latin typeface="+mj-lt"/>
                <a:ea typeface="ヒラギノ角ゴ ProN W3"/>
                <a:cs typeface="ヒラギノ角ゴ ProN W3"/>
              </a:rPr>
              <a:t>Name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1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/>
                <a:cs typeface="ヒラギノ角ゴ ProN W3"/>
              </a:rPr>
              <a:t>Director of External Affairs</a:t>
            </a:r>
            <a:endParaRPr kumimoji="0" lang="en-US" sz="2100" i="1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ヒラギノ角ゴ ProN W3"/>
              <a:cs typeface="ヒラギノ角ゴ ProN W3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1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ヒラギノ角ゴ ProN W3"/>
                <a:cs typeface="ヒラギノ角ゴ ProN W3"/>
              </a:rPr>
              <a:t>Office of Environmental Management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10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ヒラギノ角ゴ ProN W3"/>
              <a:cs typeface="ヒラギノ角ゴ ProN W3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 smtClean="0">
                <a:solidFill>
                  <a:srgbClr val="002499"/>
                </a:solidFill>
                <a:latin typeface="+mn-lt"/>
                <a:ea typeface="ヒラギノ角ゴ ProN W3"/>
                <a:cs typeface="ヒラギノ角ゴ ProN W3"/>
              </a:rPr>
              <a:t>Month X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499"/>
                </a:solidFill>
                <a:effectLst/>
                <a:uLnTx/>
                <a:uFillTx/>
                <a:latin typeface="+mn-lt"/>
                <a:ea typeface="ヒラギノ角ゴ ProN W3"/>
                <a:cs typeface="ヒラギノ角ゴ ProN W3"/>
              </a:rPr>
              <a:t>, 2013</a:t>
            </a:r>
            <a:endParaRPr lang="en-US" sz="210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ヒラギノ角ゴ ProN W3"/>
              <a:cs typeface="ヒラギノ角ゴ ProN W3"/>
            </a:endParaRP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ヒラギノ角ゴ ProN W3"/>
              <a:cs typeface="ヒラギノ角ゴ ProN W3"/>
            </a:endParaRPr>
          </a:p>
          <a:p>
            <a:pPr lvl="0"/>
            <a:endParaRPr lang="en-US" dirty="0" smtClean="0"/>
          </a:p>
        </p:txBody>
      </p:sp>
      <p:sp>
        <p:nvSpPr>
          <p:cNvPr id="11" name="TextBox 1"/>
          <p:cNvSpPr txBox="1">
            <a:spLocks noChangeArrowheads="1"/>
          </p:cNvSpPr>
          <p:nvPr userDrawn="1"/>
        </p:nvSpPr>
        <p:spPr bwMode="auto">
          <a:xfrm>
            <a:off x="7414063" y="6619733"/>
            <a:ext cx="1371600" cy="236988"/>
          </a:xfrm>
          <a:prstGeom prst="rect">
            <a:avLst/>
          </a:prstGeom>
          <a:noFill/>
          <a:ln>
            <a:noFill/>
          </a:ln>
          <a:extLst/>
        </p:spPr>
        <p:txBody>
          <a:bodyPr lIns="82296" tIns="41148" rIns="82296" bIns="41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i="0" dirty="0" smtClean="0">
                <a:solidFill>
                  <a:srgbClr val="FFE8A6"/>
                </a:solidFill>
                <a:latin typeface="+mj-lt"/>
                <a:ea typeface="ヒラギノ角ゴ ProN W3"/>
                <a:cs typeface="ヒラギノ角ゴ ProN W3"/>
              </a:rPr>
              <a:t>www.energy.gov/EM</a:t>
            </a:r>
          </a:p>
        </p:txBody>
      </p:sp>
      <p:sp>
        <p:nvSpPr>
          <p:cNvPr id="12" name="TextBox 2"/>
          <p:cNvSpPr txBox="1">
            <a:spLocks noChangeArrowheads="1"/>
          </p:cNvSpPr>
          <p:nvPr userDrawn="1"/>
        </p:nvSpPr>
        <p:spPr bwMode="auto">
          <a:xfrm>
            <a:off x="7780020" y="6634639"/>
            <a:ext cx="1295400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A256FFE-0AB4-4725-A126-1B90327B6F89}" type="slidenum">
              <a:rPr lang="en-US" sz="1000" b="0" i="0" smtClean="0">
                <a:solidFill>
                  <a:srgbClr val="FFFFFF"/>
                </a:solidFill>
                <a:latin typeface="+mn-lt"/>
                <a:ea typeface="ヒラギノ角ゴ ProN W3"/>
                <a:cs typeface="ヒラギノ角ゴ ProN W3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0" i="0" dirty="0" smtClean="0">
              <a:solidFill>
                <a:srgbClr val="FFFFFF"/>
              </a:solidFill>
              <a:latin typeface="+mn-lt"/>
              <a:ea typeface="ヒラギノ角ゴ ProN W3"/>
              <a:cs typeface="ヒラギノ角ゴ ProN W3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t="69167" r="18564" b="1368"/>
          <a:stretch>
            <a:fillRect/>
          </a:stretch>
        </p:blipFill>
        <p:spPr bwMode="auto">
          <a:xfrm>
            <a:off x="276837" y="6644081"/>
            <a:ext cx="2541864" cy="22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US" sz="3400" b="1">
          <a:solidFill>
            <a:srgbClr val="002499"/>
          </a:solidFill>
          <a:latin typeface="+mj-lt"/>
          <a:ea typeface="ヒラギノ角ゴ ProN W3"/>
          <a:cs typeface="ヒラギノ角ゴ ProN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"/>
          <a:ea typeface="ヒラギノ角ゴ ProN W3"/>
          <a:cs typeface="ヒラギノ角ゴ ProN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"/>
          <a:ea typeface="ヒラギノ角ゴ ProN W3"/>
          <a:cs typeface="ヒラギノ角ゴ ProN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"/>
          <a:ea typeface="ヒラギノ角ゴ ProN W3"/>
          <a:cs typeface="ヒラギノ角ゴ ProN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"/>
          <a:ea typeface="ヒラギノ角ゴ ProN W3"/>
          <a:cs typeface="ヒラギノ角ゴ ProN W3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"/>
          <a:ea typeface="ヒラギノ角ゴ ProN W3"/>
          <a:cs typeface="ヒラギノ角ゴ ProN W3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"/>
          <a:ea typeface="ヒラギノ角ゴ ProN W3"/>
          <a:cs typeface="ヒラギノ角ゴ ProN W3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"/>
          <a:ea typeface="ヒラギノ角ゴ ProN W3"/>
          <a:cs typeface="ヒラギノ角ゴ ProN W3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Helvetica Neue"/>
          <a:ea typeface="ヒラギノ角ゴ ProN W3"/>
          <a:cs typeface="ヒラギノ角ゴ ProN W3"/>
        </a:defRPr>
      </a:lvl9pPr>
    </p:titleStyle>
    <p:bodyStyle>
      <a:lvl1pPr marL="0" marR="0" indent="0" algn="ctr" defTabSz="914400" rtl="0" eaLnBrk="0" fontAlgn="base" latinLnBrk="0" hangingPunct="0">
        <a:lnSpc>
          <a:spcPct val="9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kumimoji="0" lang="en-US" sz="1800" b="1" i="0" strike="noStrike" kern="0" cap="none" spc="0" normalizeH="0" baseline="0" noProof="0">
          <a:ln>
            <a:noFill/>
          </a:ln>
          <a:solidFill>
            <a:schemeClr val="tx1">
              <a:lumMod val="50000"/>
              <a:lumOff val="50000"/>
            </a:schemeClr>
          </a:solidFill>
          <a:effectLst/>
          <a:uLnTx/>
          <a:uFillTx/>
          <a:latin typeface="+mn-lt"/>
          <a:ea typeface="ヒラギノ角ゴ ProN W3"/>
          <a:cs typeface="ヒラギノ角ゴ ProN W3"/>
        </a:defRPr>
      </a:lvl1pPr>
      <a:lvl2pPr marL="514350" lvl="1" indent="-285750" algn="l" rtl="0" eaLnBrk="0" fontAlgn="base" hangingPunct="0">
        <a:spcBef>
          <a:spcPts val="600"/>
        </a:spcBef>
        <a:spcAft>
          <a:spcPct val="0"/>
        </a:spcAft>
        <a:buClr>
          <a:srgbClr val="285C12"/>
        </a:buClr>
        <a:buSzPct val="139000"/>
        <a:buFont typeface="Helvetica Neue"/>
        <a:buChar char="•"/>
        <a:defRPr lang="en-US" sz="1400">
          <a:solidFill>
            <a:schemeClr val="tx1"/>
          </a:solidFill>
          <a:latin typeface="+mn-lt"/>
          <a:ea typeface="ヒラギノ角ゴ ProN W3"/>
          <a:cs typeface="ヒラギノ角ゴ ProN W3"/>
        </a:defRPr>
      </a:lvl2pPr>
      <a:lvl3pPr marL="742950" lvl="2" indent="-285750" algn="l" rtl="0" eaLnBrk="0" fontAlgn="base" hangingPunct="0">
        <a:spcBef>
          <a:spcPts val="600"/>
        </a:spcBef>
        <a:spcAft>
          <a:spcPct val="0"/>
        </a:spcAft>
        <a:buClr>
          <a:srgbClr val="285C12"/>
        </a:buClr>
        <a:buSzPct val="139000"/>
        <a:buFont typeface="Helvetica Neue"/>
        <a:buChar char="•"/>
        <a:defRPr lang="en-US" sz="1400">
          <a:solidFill>
            <a:schemeClr val="tx1"/>
          </a:solidFill>
          <a:latin typeface="+mn-lt"/>
          <a:ea typeface="ヒラギノ角ゴ ProN W3"/>
          <a:cs typeface="ヒラギノ角ゴ ProN W3"/>
        </a:defRPr>
      </a:lvl3pPr>
      <a:lvl4pPr marL="971550" lvl="3" indent="-285750" algn="l" rtl="0" eaLnBrk="0" fontAlgn="base" hangingPunct="0">
        <a:spcBef>
          <a:spcPts val="600"/>
        </a:spcBef>
        <a:spcAft>
          <a:spcPct val="0"/>
        </a:spcAft>
        <a:buClr>
          <a:srgbClr val="285C12"/>
        </a:buClr>
        <a:buSzPct val="139000"/>
        <a:buFont typeface="Helvetica Neue"/>
        <a:buChar char="•"/>
        <a:defRPr lang="en-US" sz="1400">
          <a:solidFill>
            <a:schemeClr val="tx1"/>
          </a:solidFill>
          <a:latin typeface="+mn-lt"/>
          <a:ea typeface="ヒラギノ角ゴ ProN W3"/>
          <a:cs typeface="ヒラギノ角ゴ ProN W3"/>
        </a:defRPr>
      </a:lvl4pPr>
      <a:lvl5pPr marL="1200150" lvl="4" indent="-285750" algn="l" rtl="0" eaLnBrk="0" fontAlgn="base" hangingPunct="0">
        <a:spcBef>
          <a:spcPts val="600"/>
        </a:spcBef>
        <a:spcAft>
          <a:spcPct val="0"/>
        </a:spcAft>
        <a:buClr>
          <a:srgbClr val="285C12"/>
        </a:buClr>
        <a:buSzPct val="139000"/>
        <a:buFont typeface="Helvetica Neue"/>
        <a:buChar char="•"/>
        <a:defRPr lang="en-US" sz="1400">
          <a:solidFill>
            <a:schemeClr val="tx1"/>
          </a:solidFill>
          <a:latin typeface="+mn-lt"/>
          <a:ea typeface="ヒラギノ角ゴ ProN W3"/>
          <a:cs typeface="ヒラギノ角ゴ ProN W3"/>
        </a:defRPr>
      </a:lvl5pPr>
      <a:lvl6pPr marL="1657350" indent="-285750" algn="l" rtl="0" eaLnBrk="0" fontAlgn="base" hangingPunct="0">
        <a:spcBef>
          <a:spcPts val="1800"/>
        </a:spcBef>
        <a:spcAft>
          <a:spcPct val="0"/>
        </a:spcAft>
        <a:buClr>
          <a:srgbClr val="285C12"/>
        </a:buClr>
        <a:buSzPct val="139000"/>
        <a:buFont typeface="Helvetica Neue"/>
        <a:buChar char="•"/>
        <a:defRPr lang="en-US" sz="1400">
          <a:solidFill>
            <a:srgbClr val="285C12"/>
          </a:solidFill>
          <a:latin typeface="Helvetica Neue"/>
          <a:ea typeface="ヒラギノ角ゴ ProN W3"/>
          <a:cs typeface="ヒラギノ角ゴ ProN W3"/>
        </a:defRPr>
      </a:lvl6pPr>
      <a:lvl7pPr marL="2114550" indent="-285750" algn="l" rtl="0" eaLnBrk="0" fontAlgn="base" hangingPunct="0">
        <a:spcBef>
          <a:spcPts val="1800"/>
        </a:spcBef>
        <a:spcAft>
          <a:spcPct val="0"/>
        </a:spcAft>
        <a:buClr>
          <a:srgbClr val="285C12"/>
        </a:buClr>
        <a:buSzPct val="139000"/>
        <a:buFont typeface="Helvetica Neue"/>
        <a:buChar char="•"/>
        <a:defRPr lang="en-US" sz="1400">
          <a:solidFill>
            <a:srgbClr val="285C12"/>
          </a:solidFill>
          <a:latin typeface="Helvetica Neue"/>
          <a:ea typeface="ヒラギノ角ゴ ProN W3"/>
          <a:cs typeface="ヒラギノ角ゴ ProN W3"/>
        </a:defRPr>
      </a:lvl7pPr>
      <a:lvl8pPr marL="2571750" indent="-285750" algn="l" rtl="0" eaLnBrk="0" fontAlgn="base" hangingPunct="0">
        <a:spcBef>
          <a:spcPts val="1800"/>
        </a:spcBef>
        <a:spcAft>
          <a:spcPct val="0"/>
        </a:spcAft>
        <a:buClr>
          <a:srgbClr val="285C12"/>
        </a:buClr>
        <a:buSzPct val="139000"/>
        <a:buFont typeface="Helvetica Neue"/>
        <a:buChar char="•"/>
        <a:defRPr lang="en-US" sz="1400">
          <a:solidFill>
            <a:srgbClr val="285C12"/>
          </a:solidFill>
          <a:latin typeface="Helvetica Neue"/>
          <a:ea typeface="ヒラギノ角ゴ ProN W3"/>
          <a:cs typeface="ヒラギノ角ゴ ProN W3"/>
        </a:defRPr>
      </a:lvl8pPr>
      <a:lvl9pPr marL="3028950" indent="-285750" algn="l" rtl="0" eaLnBrk="0" fontAlgn="base" hangingPunct="0">
        <a:spcBef>
          <a:spcPts val="1800"/>
        </a:spcBef>
        <a:spcAft>
          <a:spcPct val="0"/>
        </a:spcAft>
        <a:buClr>
          <a:srgbClr val="285C12"/>
        </a:buClr>
        <a:buSzPct val="139000"/>
        <a:buFont typeface="Helvetica Neue"/>
        <a:buChar char="•"/>
        <a:defRPr lang="en-US" sz="1400">
          <a:solidFill>
            <a:srgbClr val="285C12"/>
          </a:solidFill>
          <a:latin typeface="Helvetica Neue"/>
          <a:ea typeface="ヒラギノ角ゴ ProN W3"/>
          <a:cs typeface="ヒラギノ角ゴ ProN W3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inside header with EM written out.png"/>
          <p:cNvPicPr>
            <a:picLocks noChangeAspect="1"/>
          </p:cNvPicPr>
          <p:nvPr userDrawn="1"/>
        </p:nvPicPr>
        <p:blipFill>
          <a:blip r:embed="rId5" cstate="print"/>
          <a:srcRect b="2366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3376" y="274638"/>
            <a:ext cx="5163424" cy="505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 flipH="1">
            <a:off x="-1" y="6642100"/>
            <a:ext cx="9144000" cy="215900"/>
          </a:xfrm>
          <a:prstGeom prst="rect">
            <a:avLst/>
          </a:prstGeom>
          <a:solidFill>
            <a:srgbClr val="285C12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pitchFamily="34" charset="0"/>
              <a:ea typeface="ヒラギノ角ゴ ProN W3"/>
              <a:cs typeface="ヒラギノ角ゴ ProN W3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 userDrawn="1"/>
        </p:nvSpPr>
        <p:spPr bwMode="auto">
          <a:xfrm>
            <a:off x="7414063" y="6619733"/>
            <a:ext cx="1371600" cy="236988"/>
          </a:xfrm>
          <a:prstGeom prst="rect">
            <a:avLst/>
          </a:prstGeom>
          <a:noFill/>
          <a:ln>
            <a:noFill/>
          </a:ln>
          <a:extLst/>
        </p:spPr>
        <p:txBody>
          <a:bodyPr lIns="82296" tIns="41148" rIns="82296" bIns="41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i="0" dirty="0" smtClean="0">
                <a:solidFill>
                  <a:srgbClr val="FFE8A6"/>
                </a:solidFill>
                <a:latin typeface="+mj-lt"/>
                <a:ea typeface="ヒラギノ角ゴ ProN W3"/>
                <a:cs typeface="ヒラギノ角ゴ ProN W3"/>
              </a:rPr>
              <a:t>www.energy.gov/EM</a:t>
            </a:r>
          </a:p>
        </p:txBody>
      </p:sp>
      <p:sp>
        <p:nvSpPr>
          <p:cNvPr id="10" name="TextBox 2"/>
          <p:cNvSpPr txBox="1">
            <a:spLocks noChangeArrowheads="1"/>
          </p:cNvSpPr>
          <p:nvPr userDrawn="1"/>
        </p:nvSpPr>
        <p:spPr bwMode="auto">
          <a:xfrm>
            <a:off x="7783800" y="6618463"/>
            <a:ext cx="1295400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A256FFE-0AB4-4725-A126-1B90327B6F89}" type="slidenum">
              <a:rPr lang="en-US" sz="1000" b="0" i="0" smtClean="0">
                <a:solidFill>
                  <a:srgbClr val="FFFFFF"/>
                </a:solidFill>
                <a:latin typeface="+mn-lt"/>
                <a:ea typeface="ヒラギノ角ゴ ProN W3"/>
                <a:cs typeface="ヒラギノ角ゴ ProN W3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0" i="0" dirty="0" smtClean="0">
              <a:solidFill>
                <a:srgbClr val="FFFFFF"/>
              </a:solidFill>
              <a:latin typeface="+mn-lt"/>
              <a:ea typeface="ヒラギノ角ゴ ProN W3"/>
              <a:cs typeface="ヒラギノ角ゴ ProN W3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t="69167" r="18564" b="1368"/>
          <a:stretch>
            <a:fillRect/>
          </a:stretch>
        </p:blipFill>
        <p:spPr bwMode="auto">
          <a:xfrm>
            <a:off x="276837" y="6644081"/>
            <a:ext cx="2541864" cy="22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rgbClr val="002499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249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00249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rgbClr val="00249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249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 bwMode="auto">
          <a:xfrm>
            <a:off x="785509" y="3799884"/>
            <a:ext cx="7772400" cy="147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1F497D"/>
                </a:solidFill>
                <a:ea typeface="ヒラギノ角ゴ ProN W3"/>
                <a:cs typeface="ヒラギノ角ゴ ProN W3"/>
              </a:rPr>
              <a:t>Ray </a:t>
            </a:r>
            <a:r>
              <a:rPr lang="en-US" sz="2400" b="1" kern="0" dirty="0" err="1" smtClean="0">
                <a:solidFill>
                  <a:srgbClr val="1F497D"/>
                </a:solidFill>
                <a:ea typeface="ヒラギノ角ゴ ProN W3"/>
                <a:cs typeface="ヒラギノ角ゴ ProN W3"/>
              </a:rPr>
              <a:t>Geimer</a:t>
            </a:r>
            <a:endParaRPr lang="en-US" sz="2400" b="1" kern="0" dirty="0" smtClean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smtClean="0">
                <a:solidFill>
                  <a:srgbClr val="1F497D"/>
                </a:solidFill>
                <a:ea typeface="ヒラギノ角ゴ ProN W3"/>
                <a:cs typeface="ヒラギノ角ゴ ProN W3"/>
              </a:rPr>
              <a:t>CH2M HILL B&amp;W West Valley, LLC.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 smtClean="0">
              <a:solidFill>
                <a:srgbClr val="1F497D"/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706582" y="4801285"/>
            <a:ext cx="7772400" cy="59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1F497D"/>
                </a:solidFill>
              </a:rPr>
              <a:t>Quarterly Public Meeting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0" dirty="0" smtClean="0">
                <a:solidFill>
                  <a:srgbClr val="1F497D"/>
                </a:solidFill>
                <a:ea typeface="ヒラギノ角ゴ ProN W3"/>
                <a:cs typeface="ヒラギノ角ゴ ProN W3"/>
              </a:rPr>
              <a:t>August 27, 2014</a:t>
            </a:r>
            <a:endParaRPr lang="en-US" kern="0" dirty="0">
              <a:solidFill>
                <a:srgbClr val="1F497D"/>
              </a:solidFill>
              <a:ea typeface="ヒラギノ角ゴ ProN W3"/>
              <a:cs typeface="ヒラギノ角ゴ ProN W3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861709" y="2390137"/>
            <a:ext cx="7620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3200" b="1">
                <a:solidFill>
                  <a:srgbClr val="002499"/>
                </a:solidFill>
                <a:latin typeface="+mj-lt"/>
                <a:ea typeface="ヒラギノ角ゴ ProN W3"/>
                <a:cs typeface="ヒラギノ角ゴ ProN W3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Helvetica Neue"/>
                <a:ea typeface="ヒラギノ角ゴ ProN W3"/>
                <a:cs typeface="ヒラギノ角ゴ ProN W3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Helvetica Neue"/>
                <a:ea typeface="ヒラギノ角ゴ ProN W3"/>
                <a:cs typeface="ヒラギノ角ゴ ProN W3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Helvetica Neue"/>
                <a:ea typeface="ヒラギノ角ゴ ProN W3"/>
                <a:cs typeface="ヒラギノ角ゴ ProN W3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Helvetica Neue"/>
                <a:ea typeface="ヒラギノ角ゴ ProN W3"/>
                <a:cs typeface="ヒラギノ角ゴ ProN W3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Helvetica Neue"/>
                <a:ea typeface="ヒラギノ角ゴ ProN W3"/>
                <a:cs typeface="ヒラギノ角ゴ ProN W3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Helvetica Neue"/>
                <a:ea typeface="ヒラギノ角ゴ ProN W3"/>
                <a:cs typeface="ヒラギノ角ゴ ProN W3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Helvetica Neue"/>
                <a:ea typeface="ヒラギノ角ゴ ProN W3"/>
                <a:cs typeface="ヒラギノ角ゴ ProN W3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FFFFFF"/>
                </a:solidFill>
                <a:latin typeface="Helvetica Neue"/>
                <a:ea typeface="ヒラギノ角ゴ ProN W3"/>
                <a:cs typeface="ヒラギノ角ゴ ProN W3"/>
              </a:defRPr>
            </a:lvl9pPr>
          </a:lstStyle>
          <a:p>
            <a:r>
              <a:rPr lang="en-US" dirty="0" smtClean="0">
                <a:solidFill>
                  <a:srgbClr val="1F497D"/>
                </a:solidFill>
              </a:rPr>
              <a:t>CHBWV Project Update</a:t>
            </a:r>
            <a:r>
              <a:rPr lang="en-US" dirty="0">
                <a:solidFill>
                  <a:srgbClr val="1F497D"/>
                </a:solidFill>
              </a:rPr>
              <a:t/>
            </a:r>
            <a:br>
              <a:rPr lang="en-US" dirty="0">
                <a:solidFill>
                  <a:srgbClr val="1F497D"/>
                </a:solidFill>
              </a:rPr>
            </a:br>
            <a:endParaRPr kern="0" dirty="0" smtClean="0">
              <a:solidFill>
                <a:srgbClr val="1F497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4503" y="6184232"/>
            <a:ext cx="177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www.wv.doe.gov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049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38400" y="274638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  <a:cs typeface="Calibri" pitchFamily="34" charset="0"/>
              </a:rPr>
              <a:t>HLW Storage System </a:t>
            </a:r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Progress, cont.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57397" y="6240332"/>
            <a:ext cx="3962399" cy="307777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Setting Up For Test Weld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29048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05897"/>
              </a:buClr>
            </a:pPr>
            <a:r>
              <a:rPr lang="en-US" sz="2400" b="1" dirty="0" smtClean="0">
                <a:solidFill>
                  <a:schemeClr val="tx2"/>
                </a:solidFill>
              </a:rPr>
              <a:t>Welding Factory Acceptance </a:t>
            </a:r>
            <a:r>
              <a:rPr lang="en-US" sz="2400" b="1" dirty="0">
                <a:solidFill>
                  <a:schemeClr val="tx2"/>
                </a:solidFill>
              </a:rPr>
              <a:t>T</a:t>
            </a:r>
            <a:r>
              <a:rPr lang="en-US" sz="2400" b="1" dirty="0" smtClean="0">
                <a:solidFill>
                  <a:schemeClr val="tx2"/>
                </a:solidFill>
              </a:rPr>
              <a:t>esting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352729"/>
            <a:ext cx="3169920" cy="2377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36009"/>
          <a:stretch/>
        </p:blipFill>
        <p:spPr>
          <a:xfrm>
            <a:off x="4657398" y="4178626"/>
            <a:ext cx="3962399" cy="2047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90" y="2393311"/>
            <a:ext cx="4184659" cy="3261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81600" y="3730169"/>
            <a:ext cx="3169920" cy="307777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Measuring Backing Ring/Lid Gap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8638" y="6028471"/>
            <a:ext cx="3261361" cy="523220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Welding System Mounted 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on Mockup</a:t>
            </a:r>
            <a:endParaRPr 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6" y="1021080"/>
            <a:ext cx="2623185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470" y="1021080"/>
            <a:ext cx="2623185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822"/>
          <a:stretch/>
        </p:blipFill>
        <p:spPr bwMode="auto">
          <a:xfrm>
            <a:off x="6364304" y="1079412"/>
            <a:ext cx="2284547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38400" y="274638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FFFFFF"/>
                </a:solidFill>
                <a:cs typeface="Calibri" pitchFamily="34" charset="0"/>
              </a:rPr>
              <a:t>Overpack</a:t>
            </a:r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 Progress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 descr="C:\Documents and Settings\zerfasd\Local Settings\Temp\WP_20140722_0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47" y="4905949"/>
            <a:ext cx="2378314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C:\Documents and Settings\zerfasd\Local Settings\Temp\WP_20140722_01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7"/>
          <a:stretch/>
        </p:blipFill>
        <p:spPr bwMode="auto">
          <a:xfrm>
            <a:off x="3788482" y="4932670"/>
            <a:ext cx="3108960" cy="172376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7020234" y="5776748"/>
            <a:ext cx="1976263" cy="830997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8</a:t>
            </a:r>
            <a:r>
              <a:rPr lang="en-US" sz="2400" dirty="0" smtClean="0">
                <a:solidFill>
                  <a:prstClr val="white"/>
                </a:solidFill>
              </a:rPr>
              <a:t> Completed</a:t>
            </a:r>
          </a:p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8 In-process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57" y="1118416"/>
            <a:ext cx="2321299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74" b="13720"/>
          <a:stretch/>
        </p:blipFill>
        <p:spPr bwMode="auto">
          <a:xfrm>
            <a:off x="39328" y="4327176"/>
            <a:ext cx="3840480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Documents and Settings\walterp.WVDP\Local Settings\Temporary Internet Files\Content.Word\photo_12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143000"/>
            <a:ext cx="3108960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3505200" y="4035623"/>
            <a:ext cx="3108960" cy="307777"/>
          </a:xfrm>
          <a:prstGeom prst="rect">
            <a:avLst/>
          </a:prstGeom>
          <a:solidFill>
            <a:srgbClr val="285C12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Constructing Cask Rebar/Form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490388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" y="4035623"/>
            <a:ext cx="3490388" cy="307777"/>
          </a:xfrm>
          <a:prstGeom prst="rect">
            <a:avLst/>
          </a:prstGeom>
          <a:solidFill>
            <a:srgbClr val="285C12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Cask Liners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29400" y="4038600"/>
            <a:ext cx="2335556" cy="307777"/>
          </a:xfrm>
          <a:prstGeom prst="rect">
            <a:avLst/>
          </a:prstGeom>
          <a:solidFill>
            <a:srgbClr val="285C12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Cask Concrete Placement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7680" y="4785981"/>
            <a:ext cx="4465320" cy="646331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8</a:t>
            </a:r>
            <a:r>
              <a:rPr lang="en-US" dirty="0" smtClean="0">
                <a:solidFill>
                  <a:schemeClr val="bg1"/>
                </a:solidFill>
              </a:rPr>
              <a:t> Vertical Storage Casks (VSCs) Completed;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8 more fabricated in September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38400" y="205814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Vertical Storage Casks Progress </a:t>
            </a:r>
            <a:br>
              <a:rPr lang="en-US" dirty="0" smtClean="0">
                <a:solidFill>
                  <a:srgbClr val="FFFFFF"/>
                </a:solidFill>
                <a:cs typeface="Calibri" pitchFamily="34" charset="0"/>
              </a:rPr>
            </a:b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Documents and Settings\walterp.WVDP\Local Settings\Temp\XPgrpwise\photo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572" y="1784449"/>
            <a:ext cx="3688081" cy="231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8" y="3316486"/>
            <a:ext cx="3687510" cy="276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215" y="1078560"/>
            <a:ext cx="5638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Demolished </a:t>
            </a:r>
            <a:r>
              <a:rPr lang="en-US" sz="2000" dirty="0">
                <a:solidFill>
                  <a:srgbClr val="1F497D"/>
                </a:solidFill>
              </a:rPr>
              <a:t>slab and added steel plating runway</a:t>
            </a:r>
          </a:p>
          <a:p>
            <a:pPr marL="342900" indent="-228600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Procuring air </a:t>
            </a:r>
            <a:r>
              <a:rPr lang="en-US" sz="2000" dirty="0" smtClean="0">
                <a:solidFill>
                  <a:srgbClr val="1F497D"/>
                </a:solidFill>
              </a:rPr>
              <a:t>pallets</a:t>
            </a:r>
          </a:p>
          <a:p>
            <a:pPr marL="342900" indent="-228600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Modifications </a:t>
            </a:r>
            <a:r>
              <a:rPr lang="en-US" sz="2000" dirty="0">
                <a:solidFill>
                  <a:srgbClr val="1F497D"/>
                </a:solidFill>
              </a:rPr>
              <a:t>initiated for </a:t>
            </a:r>
            <a:r>
              <a:rPr lang="en-US" sz="2000" dirty="0" smtClean="0">
                <a:solidFill>
                  <a:srgbClr val="1F497D"/>
                </a:solidFill>
              </a:rPr>
              <a:t>welding system</a:t>
            </a:r>
          </a:p>
          <a:p>
            <a:pPr marL="342900" indent="-228600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Planning final floor modifications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F497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3828" y="6076315"/>
            <a:ext cx="3687510" cy="307777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LIF Concrete Slab Demolishment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571" y="4601360"/>
            <a:ext cx="3688081" cy="147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300572" y="6067963"/>
            <a:ext cx="3688081" cy="308330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Air Pallets on Order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00572" y="4102755"/>
            <a:ext cx="3688081" cy="307777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Steel Plate Installment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438400" y="274638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Load-In Facility Modifications in Progress</a:t>
            </a:r>
            <a:br>
              <a:rPr lang="en-US" dirty="0" smtClean="0">
                <a:solidFill>
                  <a:srgbClr val="FFFFFF"/>
                </a:solidFill>
                <a:cs typeface="Calibri" pitchFamily="34" charset="0"/>
              </a:rPr>
            </a:b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4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74" y="3291840"/>
            <a:ext cx="3082826" cy="2316480"/>
          </a:xfrm>
          <a:prstGeom prst="rect">
            <a:avLst/>
          </a:prstGeom>
        </p:spPr>
      </p:pic>
      <p:pic>
        <p:nvPicPr>
          <p:cNvPr id="22" name="Content Placeholder 3" descr="C:\Documents and Settings\walterp.WVDP\Local Settings\Temporary Internet Files\Content.Word\101_3138_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956" y="3306903"/>
            <a:ext cx="2864744" cy="2301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7040" y="1200388"/>
            <a:ext cx="8628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8600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F497D"/>
                </a:solidFill>
              </a:rPr>
              <a:t>Soaking </a:t>
            </a:r>
            <a:r>
              <a:rPr lang="en-US" sz="2400" dirty="0">
                <a:solidFill>
                  <a:srgbClr val="1F497D"/>
                </a:solidFill>
              </a:rPr>
              <a:t>Pit grouting initiated</a:t>
            </a:r>
          </a:p>
          <a:p>
            <a:pPr marL="457200" indent="-228600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Second structural analysis in progress</a:t>
            </a:r>
          </a:p>
          <a:p>
            <a:pPr marL="457200" indent="-228600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F497D"/>
                </a:solidFill>
              </a:rPr>
              <a:t>Mockups performed for filling subsurface soil subsidence voids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0" y="2642300"/>
            <a:ext cx="2318040" cy="296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66080" y="5346710"/>
            <a:ext cx="2318040" cy="523220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EDR Floor Core Boring Mockup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43200" y="3058269"/>
            <a:ext cx="6019800" cy="307777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Pumping Out </a:t>
            </a:r>
            <a:r>
              <a:rPr lang="en-US" sz="1400" b="1" dirty="0" smtClean="0">
                <a:solidFill>
                  <a:prstClr val="white"/>
                </a:solidFill>
              </a:rPr>
              <a:t>Water and Placing Concrete in EDR  Soaking Pit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438400" y="274638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EDR Modifications in Progress</a:t>
            </a:r>
            <a:br>
              <a:rPr lang="en-US" dirty="0" smtClean="0">
                <a:solidFill>
                  <a:srgbClr val="FFFFFF"/>
                </a:solidFill>
                <a:cs typeface="Calibri" pitchFamily="34" charset="0"/>
              </a:rPr>
            </a:b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7799"/>
            <a:ext cx="3026687" cy="480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973733"/>
            <a:ext cx="3061587" cy="229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1471646"/>
            <a:ext cx="3080636" cy="219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7" y="1438343"/>
            <a:ext cx="3048000" cy="222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3657600"/>
            <a:ext cx="3071113" cy="338554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Radiological Smears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112" y="1143000"/>
            <a:ext cx="3048000" cy="338554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Scouring Pad with Vacuum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8000" y="1143000"/>
            <a:ext cx="3048000" cy="338554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Wet/Dry Microfiber Mop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96000" y="1143000"/>
            <a:ext cx="3048002" cy="338554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Moving Lower Rack Canister</a:t>
            </a:r>
            <a:endParaRPr lang="en-US" sz="1600" b="1" dirty="0">
              <a:solidFill>
                <a:prstClr val="white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0" y="3962400"/>
            <a:ext cx="3108960" cy="228689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24887" y="3657600"/>
            <a:ext cx="3071113" cy="338554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Bristle Brush Vacuum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cs typeface="Calibri" pitchFamily="34" charset="0"/>
              </a:rPr>
              <a:t>Chemical Process Cell (CPC) Modifications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0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" y="1219200"/>
            <a:ext cx="33528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4488" indent="-231775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97"/>
                </a:solidFill>
              </a:rPr>
              <a:t>Received DOE approval for canister overpack approach (operational decon only)</a:t>
            </a:r>
          </a:p>
          <a:p>
            <a:pPr marL="344488" indent="-231775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97"/>
                </a:solidFill>
              </a:rPr>
              <a:t>Fabricated and tested Canister </a:t>
            </a:r>
            <a:r>
              <a:rPr lang="en-US" sz="2000" dirty="0" err="1">
                <a:solidFill>
                  <a:srgbClr val="1F4997"/>
                </a:solidFill>
              </a:rPr>
              <a:t>Decon</a:t>
            </a:r>
            <a:r>
              <a:rPr lang="en-US" sz="2000" dirty="0">
                <a:solidFill>
                  <a:srgbClr val="1F4997"/>
                </a:solidFill>
              </a:rPr>
              <a:t> </a:t>
            </a:r>
            <a:r>
              <a:rPr lang="en-US" sz="2000" dirty="0" smtClean="0">
                <a:solidFill>
                  <a:srgbClr val="1F4997"/>
                </a:solidFill>
              </a:rPr>
              <a:t>prototype</a:t>
            </a:r>
            <a:endParaRPr lang="en-US" sz="2000" dirty="0">
              <a:solidFill>
                <a:srgbClr val="1F4997"/>
              </a:solidFill>
            </a:endParaRPr>
          </a:p>
          <a:p>
            <a:pPr marL="338138" indent="-225425"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97"/>
                </a:solidFill>
              </a:rPr>
              <a:t>Camera </a:t>
            </a:r>
            <a:r>
              <a:rPr lang="en-US" sz="2000" dirty="0">
                <a:solidFill>
                  <a:srgbClr val="1F4997"/>
                </a:solidFill>
              </a:rPr>
              <a:t>m</a:t>
            </a:r>
            <a:r>
              <a:rPr lang="en-US" sz="2000" dirty="0" smtClean="0">
                <a:solidFill>
                  <a:srgbClr val="1F4997"/>
                </a:solidFill>
              </a:rPr>
              <a:t>odifications initiated</a:t>
            </a:r>
            <a:endParaRPr lang="en-US" sz="2000" dirty="0">
              <a:solidFill>
                <a:srgbClr val="1F4997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88" y="1188720"/>
            <a:ext cx="2758967" cy="532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505200" y="1185743"/>
            <a:ext cx="5683955" cy="307777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Prototype Testing</a:t>
            </a:r>
          </a:p>
        </p:txBody>
      </p:sp>
      <p:pic>
        <p:nvPicPr>
          <p:cNvPr id="10" name="Picture 9" descr="C:\Documents and Settings\walterp.WVDP\Local Settings\Temporary Internet Files\Content.Word\Decon unit testing LIF.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16" y="1493520"/>
            <a:ext cx="2926080" cy="310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4706208"/>
            <a:ext cx="4846320" cy="18173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1480" y="4602480"/>
            <a:ext cx="4861560" cy="307777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HLW Canister Survey Testing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76048" y="158622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solidFill>
                  <a:srgbClr val="FFFFFF"/>
                </a:solidFill>
                <a:cs typeface="Calibri" pitchFamily="34" charset="0"/>
              </a:rPr>
              <a:t>CPC Modifications Progress, etc.</a:t>
            </a:r>
            <a:br>
              <a:rPr lang="en-US" sz="2600" dirty="0" smtClean="0">
                <a:solidFill>
                  <a:srgbClr val="FFFFFF"/>
                </a:solidFill>
                <a:cs typeface="Calibri" pitchFamily="34" charset="0"/>
              </a:rPr>
            </a:br>
            <a:endParaRPr lang="en-US" sz="2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CPC Modifications Progress, cont.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28" y="3962400"/>
            <a:ext cx="5105400" cy="273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" y="1371600"/>
            <a:ext cx="2971800" cy="237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81" y="2189381"/>
            <a:ext cx="3796412" cy="1936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6092" y="1524000"/>
            <a:ext cx="2555443" cy="646331"/>
          </a:xfrm>
          <a:prstGeom prst="rect">
            <a:avLst/>
          </a:prstGeom>
          <a:solidFill>
            <a:srgbClr val="285C1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Airborne Contamination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Rate Testing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" y="3962400"/>
            <a:ext cx="219333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7728" y="4788932"/>
            <a:ext cx="1981200" cy="646331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Canister Inspection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0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HLW Project Schedule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7848600" cy="4754563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endParaRPr lang="en-US" sz="2800" dirty="0"/>
          </a:p>
          <a:p>
            <a:pPr marL="0" indent="0" eaLnBrk="1" fontAlgn="auto" hangingPunct="1">
              <a:spcBef>
                <a:spcPts val="580"/>
              </a:spcBef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628064"/>
              </p:ext>
            </p:extLst>
          </p:nvPr>
        </p:nvGraphicFramePr>
        <p:xfrm>
          <a:off x="457200" y="1447800"/>
          <a:ext cx="8534400" cy="3535362"/>
        </p:xfrm>
        <a:graphic>
          <a:graphicData uri="http://schemas.openxmlformats.org/drawingml/2006/table">
            <a:tbl>
              <a:tblPr firstRow="1" bandRow="1"/>
              <a:tblGrid>
                <a:gridCol w="6705600"/>
                <a:gridCol w="1828800"/>
              </a:tblGrid>
              <a:tr h="6400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Major Tasks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</a:rPr>
                        <a:t>Projected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</a:rPr>
                        <a:t> Date</a:t>
                      </a:r>
                      <a:endParaRPr lang="en-US" sz="1800" dirty="0">
                        <a:solidFill>
                          <a:schemeClr val="tx2"/>
                        </a:solidFill>
                      </a:endParaRP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20000"/>
                      </a:srgbClr>
                    </a:solidFill>
                  </a:tcPr>
                </a:tc>
              </a:tr>
              <a:tr h="579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Construct Storage Pad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T="45699" marB="45699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ap="flat" cmpd="sng" algn="ctr">
                      <a:solidFill>
                        <a:srgbClr val="A5D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Completed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T="45699" marB="45699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ap="flat" cmpd="sng" algn="ctr">
                      <a:solidFill>
                        <a:srgbClr val="A5D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40000"/>
                      </a:srgbClr>
                    </a:solidFill>
                  </a:tcPr>
                </a:tc>
              </a:tr>
              <a:tr h="579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Obtain NRC Certificate of Compliance (</a:t>
                      </a:r>
                      <a:r>
                        <a:rPr lang="en-US" sz="1600" dirty="0" err="1" smtClean="0">
                          <a:solidFill>
                            <a:schemeClr val="tx2"/>
                          </a:solidFill>
                        </a:rPr>
                        <a:t>CoC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) for Shipping HLW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November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2014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20000"/>
                      </a:srgbClr>
                    </a:solidFill>
                  </a:tcPr>
                </a:tc>
              </a:tr>
              <a:tr h="579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Complete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Facility Modifications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ap="flat" cmpd="sng" algn="ctr">
                      <a:solidFill>
                        <a:srgbClr val="A5D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January </a:t>
                      </a:r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2015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ap="flat" cmpd="sng" algn="ctr">
                      <a:solidFill>
                        <a:srgbClr val="A5D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40000"/>
                      </a:srgbClr>
                    </a:solidFill>
                  </a:tcPr>
                </a:tc>
              </a:tr>
              <a:tr h="579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Approved Start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of Transfers (Operations)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March 2015</a:t>
                      </a: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20000"/>
                      </a:srgbClr>
                    </a:solidFill>
                  </a:tcPr>
                </a:tc>
              </a:tr>
              <a:tr h="579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Complete Relocation</a:t>
                      </a:r>
                      <a:r>
                        <a:rPr lang="en-US" sz="1600" baseline="0" dirty="0" smtClean="0">
                          <a:solidFill>
                            <a:schemeClr val="tx2"/>
                          </a:solidFill>
                        </a:rPr>
                        <a:t> of Canisters etc.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March 2018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marT="45696" marB="45696">
                    <a:lnL w="12700" cmpd="sng">
                      <a:solidFill>
                        <a:srgbClr val="A5D028"/>
                      </a:solidFill>
                    </a:lnL>
                    <a:lnR w="12700" cmpd="sng">
                      <a:solidFill>
                        <a:srgbClr val="A5D028"/>
                      </a:solidFill>
                    </a:lnR>
                    <a:lnT w="12700" cmpd="sng">
                      <a:solidFill>
                        <a:srgbClr val="A5D028"/>
                      </a:solidFill>
                    </a:lnT>
                    <a:lnB w="12700" cmpd="sng">
                      <a:solidFill>
                        <a:srgbClr val="A5D028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028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502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8532" y="2861101"/>
            <a:ext cx="8127787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Milestones 2, 3, 4</a:t>
            </a:r>
            <a:endParaRPr lang="en-US" sz="2400" b="1" kern="0" dirty="0" smtClean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 smtClean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1F497D"/>
                </a:solidFill>
                <a:ea typeface="ヒラギノ角ゴ ProN W3"/>
                <a:cs typeface="ヒラギノ角ゴ ProN W3"/>
              </a:rPr>
              <a:t>Presented by:  Ray </a:t>
            </a:r>
            <a:r>
              <a:rPr lang="en-US" sz="2400" b="1" kern="0" dirty="0" err="1" smtClean="0">
                <a:solidFill>
                  <a:srgbClr val="1F497D"/>
                </a:solidFill>
                <a:ea typeface="ヒラギノ角ゴ ProN W3"/>
                <a:cs typeface="ヒラギノ角ゴ ProN W3"/>
              </a:rPr>
              <a:t>Geimer</a:t>
            </a:r>
            <a:endParaRPr lang="en-US" sz="2400" b="1" kern="0" dirty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0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438400" y="274638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Safety Share</a:t>
            </a:r>
            <a:br>
              <a:rPr lang="en-US" dirty="0" smtClean="0">
                <a:solidFill>
                  <a:srgbClr val="FFFFFF"/>
                </a:solidFill>
                <a:cs typeface="Calibri" pitchFamily="34" charset="0"/>
              </a:rPr>
            </a:b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337560" y="2148841"/>
            <a:ext cx="5349240" cy="2164080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defRPr/>
            </a:pPr>
            <a:r>
              <a:rPr lang="en-US" sz="2800" dirty="0" smtClean="0"/>
              <a:t>1 Million Safe Work Hours without a Lost Time Accident </a:t>
            </a:r>
          </a:p>
          <a:p>
            <a:pPr marL="742950" lvl="2" indent="-342900">
              <a:defRPr/>
            </a:pPr>
            <a:r>
              <a:rPr lang="en-US" sz="2400" dirty="0" smtClean="0"/>
              <a:t>48,000 man-hours per month</a:t>
            </a:r>
          </a:p>
          <a:p>
            <a:pPr marL="742950" lvl="2" indent="-342900">
              <a:defRPr/>
            </a:pPr>
            <a:r>
              <a:rPr lang="en-US" sz="2400" dirty="0" smtClean="0"/>
              <a:t>More than 20 months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5897879"/>
            <a:ext cx="8229600" cy="599243"/>
          </a:xfrm>
          <a:prstGeom prst="rect">
            <a:avLst/>
          </a:prstGeom>
          <a:extLst/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24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  <a:defRPr/>
            </a:pPr>
            <a:r>
              <a:rPr lang="en-US" sz="1400" i="1" dirty="0" smtClean="0"/>
              <a:t>Our team is committed to delivering results that matter to our customers and taxpayers, workplace safety, active community involvement, and responsible environmental stewardship.</a:t>
            </a:r>
          </a:p>
          <a:p>
            <a:pPr marL="0" lvl="1" indent="0">
              <a:buNone/>
              <a:defRPr/>
            </a:pPr>
            <a:r>
              <a:rPr lang="en-US" sz="1400" i="1" dirty="0"/>
              <a:t>	</a:t>
            </a:r>
            <a:r>
              <a:rPr lang="en-US" sz="1400" i="1" dirty="0" smtClean="0"/>
              <a:t>		Dan Coyne, President and General Manager</a:t>
            </a:r>
            <a:endParaRPr lang="en-US" sz="1200" i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9" r="244" b="35165"/>
          <a:stretch>
            <a:fillRect/>
          </a:stretch>
        </p:blipFill>
        <p:spPr bwMode="auto">
          <a:xfrm>
            <a:off x="365760" y="1066801"/>
            <a:ext cx="2827338" cy="469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574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1327696"/>
            <a:ext cx="5029200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1F497D"/>
                </a:solidFill>
              </a:rPr>
              <a:t>Legacy Waste Disposition Status through July 2014</a:t>
            </a:r>
          </a:p>
          <a:p>
            <a:endParaRPr lang="en-US" sz="1000" dirty="0" smtClean="0">
              <a:solidFill>
                <a:srgbClr val="1F497D"/>
              </a:solidFill>
            </a:endParaRPr>
          </a:p>
          <a:p>
            <a:pPr marL="342900" indent="-228600">
              <a:spcAft>
                <a:spcPts val="600"/>
              </a:spcAft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Approximately 140,000 ft</a:t>
            </a:r>
            <a:r>
              <a:rPr lang="en-US" sz="2000" baseline="30000" dirty="0">
                <a:solidFill>
                  <a:srgbClr val="1F497D"/>
                </a:solidFill>
              </a:rPr>
              <a:t>3</a:t>
            </a:r>
            <a:r>
              <a:rPr lang="en-US" sz="2000" dirty="0" smtClean="0">
                <a:solidFill>
                  <a:srgbClr val="1F497D"/>
                </a:solidFill>
              </a:rPr>
              <a:t> in storage at start of contract</a:t>
            </a:r>
          </a:p>
          <a:p>
            <a:pPr marL="342900" indent="-228600">
              <a:spcAft>
                <a:spcPts val="600"/>
              </a:spcAft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Processed </a:t>
            </a:r>
            <a:r>
              <a:rPr lang="en-US" sz="2000" dirty="0">
                <a:solidFill>
                  <a:srgbClr val="1F497D"/>
                </a:solidFill>
              </a:rPr>
              <a:t>and shipped </a:t>
            </a:r>
            <a:r>
              <a:rPr lang="en-US" sz="2000" dirty="0" smtClean="0">
                <a:solidFill>
                  <a:srgbClr val="1F497D"/>
                </a:solidFill>
              </a:rPr>
              <a:t>~</a:t>
            </a:r>
            <a:r>
              <a:rPr lang="en-US" sz="2000" dirty="0">
                <a:solidFill>
                  <a:srgbClr val="1F497D"/>
                </a:solidFill>
              </a:rPr>
              <a:t>77,000 ft</a:t>
            </a:r>
            <a:r>
              <a:rPr lang="en-US" sz="2000" baseline="30000" dirty="0">
                <a:solidFill>
                  <a:srgbClr val="1F497D"/>
                </a:solidFill>
              </a:rPr>
              <a:t>3</a:t>
            </a:r>
            <a:r>
              <a:rPr lang="en-US" sz="2000" dirty="0">
                <a:solidFill>
                  <a:srgbClr val="1F497D"/>
                </a:solidFill>
              </a:rPr>
              <a:t> for disposal to </a:t>
            </a:r>
            <a:r>
              <a:rPr lang="en-US" sz="2000" dirty="0" smtClean="0">
                <a:solidFill>
                  <a:srgbClr val="1F497D"/>
                </a:solidFill>
              </a:rPr>
              <a:t>date</a:t>
            </a:r>
          </a:p>
          <a:p>
            <a:pPr marL="914400" lvl="1" indent="-342900">
              <a:spcAft>
                <a:spcPts val="600"/>
              </a:spcAft>
              <a:buClr>
                <a:srgbClr val="2F5897"/>
              </a:buClr>
              <a:buFont typeface="WP TypographicSymbols" panose="00000400000000000000" pitchFamily="2" charset="0"/>
              <a:buChar char="P"/>
            </a:pPr>
            <a:r>
              <a:rPr lang="en-US" sz="1600" dirty="0" smtClean="0">
                <a:solidFill>
                  <a:srgbClr val="1F497D"/>
                </a:solidFill>
              </a:rPr>
              <a:t>LLW</a:t>
            </a:r>
            <a:r>
              <a:rPr lang="en-US" sz="1600" dirty="0">
                <a:solidFill>
                  <a:srgbClr val="1F497D"/>
                </a:solidFill>
              </a:rPr>
              <a:t>: 53% complete (</a:t>
            </a:r>
            <a:r>
              <a:rPr lang="en-US" sz="1600" dirty="0" smtClean="0">
                <a:solidFill>
                  <a:srgbClr val="1F497D"/>
                </a:solidFill>
              </a:rPr>
              <a:t>70,842 </a:t>
            </a:r>
            <a:r>
              <a:rPr lang="en-US" sz="1600" dirty="0">
                <a:solidFill>
                  <a:srgbClr val="1F497D"/>
                </a:solidFill>
              </a:rPr>
              <a:t>ft</a:t>
            </a:r>
            <a:r>
              <a:rPr lang="en-US" sz="1600" baseline="30000" dirty="0">
                <a:solidFill>
                  <a:srgbClr val="1F497D"/>
                </a:solidFill>
              </a:rPr>
              <a:t>3</a:t>
            </a:r>
            <a:r>
              <a:rPr lang="en-US" sz="1600" dirty="0" smtClean="0">
                <a:solidFill>
                  <a:srgbClr val="1F497D"/>
                </a:solidFill>
              </a:rPr>
              <a:t>)</a:t>
            </a:r>
          </a:p>
          <a:p>
            <a:pPr marL="914400" lvl="1" indent="-342900">
              <a:spcAft>
                <a:spcPts val="600"/>
              </a:spcAft>
              <a:buClr>
                <a:srgbClr val="2F5897"/>
              </a:buClr>
              <a:buFont typeface="WP TypographicSymbols" panose="00000400000000000000" pitchFamily="2" charset="0"/>
              <a:buChar char="P"/>
            </a:pPr>
            <a:r>
              <a:rPr lang="en-US" sz="1600" dirty="0" smtClean="0">
                <a:solidFill>
                  <a:srgbClr val="1F497D"/>
                </a:solidFill>
              </a:rPr>
              <a:t>MLLW</a:t>
            </a:r>
            <a:r>
              <a:rPr lang="en-US" sz="1600" dirty="0">
                <a:solidFill>
                  <a:srgbClr val="1F497D"/>
                </a:solidFill>
              </a:rPr>
              <a:t>: </a:t>
            </a:r>
            <a:r>
              <a:rPr lang="en-US" sz="1600" dirty="0" smtClean="0">
                <a:solidFill>
                  <a:srgbClr val="1F497D"/>
                </a:solidFill>
              </a:rPr>
              <a:t>79% </a:t>
            </a:r>
            <a:r>
              <a:rPr lang="en-US" sz="1600" dirty="0">
                <a:solidFill>
                  <a:srgbClr val="1F497D"/>
                </a:solidFill>
              </a:rPr>
              <a:t>complete </a:t>
            </a:r>
            <a:r>
              <a:rPr lang="en-US" sz="1600" dirty="0" smtClean="0">
                <a:solidFill>
                  <a:srgbClr val="1F497D"/>
                </a:solidFill>
              </a:rPr>
              <a:t>(5,000 </a:t>
            </a:r>
            <a:r>
              <a:rPr lang="en-US" sz="1600" dirty="0">
                <a:solidFill>
                  <a:srgbClr val="1F497D"/>
                </a:solidFill>
              </a:rPr>
              <a:t>ft</a:t>
            </a:r>
            <a:r>
              <a:rPr lang="en-US" sz="1600" baseline="30000" dirty="0">
                <a:solidFill>
                  <a:srgbClr val="1F497D"/>
                </a:solidFill>
              </a:rPr>
              <a:t>3</a:t>
            </a:r>
            <a:r>
              <a:rPr lang="en-US" sz="1600" dirty="0" smtClean="0">
                <a:solidFill>
                  <a:srgbClr val="1F497D"/>
                </a:solidFill>
              </a:rPr>
              <a:t>)</a:t>
            </a:r>
          </a:p>
          <a:p>
            <a:pPr marL="914400" lvl="1" indent="-342900">
              <a:spcAft>
                <a:spcPts val="600"/>
              </a:spcAft>
              <a:buClr>
                <a:srgbClr val="2F5897"/>
              </a:buClr>
              <a:buFont typeface="WP TypographicSymbols" panose="00000400000000000000" pitchFamily="2" charset="0"/>
              <a:buChar char="P"/>
            </a:pPr>
            <a:r>
              <a:rPr lang="en-US" sz="1600" dirty="0" smtClean="0">
                <a:solidFill>
                  <a:srgbClr val="1F497D"/>
                </a:solidFill>
              </a:rPr>
              <a:t>I</a:t>
            </a:r>
            <a:r>
              <a:rPr lang="en-US" sz="1600" dirty="0" smtClean="0">
                <a:solidFill>
                  <a:srgbClr val="1F497D"/>
                </a:solidFill>
                <a:ea typeface="Times New Roman"/>
              </a:rPr>
              <a:t>ndustrial</a:t>
            </a:r>
            <a:r>
              <a:rPr lang="en-US" sz="1600" dirty="0">
                <a:solidFill>
                  <a:srgbClr val="1F497D"/>
                </a:solidFill>
                <a:ea typeface="Times New Roman"/>
              </a:rPr>
              <a:t>: 100% complete (984 </a:t>
            </a:r>
            <a:r>
              <a:rPr lang="en-US" sz="1600" dirty="0">
                <a:solidFill>
                  <a:srgbClr val="1F497D"/>
                </a:solidFill>
              </a:rPr>
              <a:t>ft</a:t>
            </a:r>
            <a:r>
              <a:rPr lang="en-US" sz="1600" baseline="30000" dirty="0">
                <a:solidFill>
                  <a:srgbClr val="1F497D"/>
                </a:solidFill>
              </a:rPr>
              <a:t>3</a:t>
            </a:r>
            <a:r>
              <a:rPr lang="en-US" sz="1600" dirty="0" smtClean="0">
                <a:solidFill>
                  <a:srgbClr val="1F497D"/>
                </a:solidFill>
              </a:rPr>
              <a:t>)</a:t>
            </a:r>
          </a:p>
          <a:p>
            <a:pPr marL="914400" lvl="1" indent="-342900">
              <a:spcAft>
                <a:spcPts val="600"/>
              </a:spcAft>
              <a:buClr>
                <a:srgbClr val="2F5897"/>
              </a:buClr>
              <a:buFont typeface="WP TypographicSymbols" panose="00000400000000000000" pitchFamily="2" charset="0"/>
              <a:buChar char="P"/>
            </a:pPr>
            <a:r>
              <a:rPr lang="en-US" sz="1600" dirty="0" smtClean="0">
                <a:solidFill>
                  <a:srgbClr val="1F497D"/>
                </a:solidFill>
              </a:rPr>
              <a:t>Hazardous</a:t>
            </a:r>
            <a:r>
              <a:rPr lang="en-US" sz="1600" dirty="0">
                <a:solidFill>
                  <a:srgbClr val="1F497D"/>
                </a:solidFill>
              </a:rPr>
              <a:t>: </a:t>
            </a:r>
            <a:r>
              <a:rPr lang="en-US" sz="1600" dirty="0">
                <a:solidFill>
                  <a:srgbClr val="1F497D"/>
                </a:solidFill>
                <a:ea typeface="Times New Roman"/>
              </a:rPr>
              <a:t>100% complete (163 </a:t>
            </a:r>
            <a:r>
              <a:rPr lang="en-US" sz="1600" dirty="0">
                <a:solidFill>
                  <a:srgbClr val="1F497D"/>
                </a:solidFill>
              </a:rPr>
              <a:t>ft</a:t>
            </a:r>
            <a:r>
              <a:rPr lang="en-US" sz="1600" baseline="30000" dirty="0">
                <a:solidFill>
                  <a:srgbClr val="1F497D"/>
                </a:solidFill>
              </a:rPr>
              <a:t>3</a:t>
            </a:r>
            <a:r>
              <a:rPr lang="en-US" sz="1600" dirty="0">
                <a:solidFill>
                  <a:srgbClr val="1F497D"/>
                </a:solidFill>
              </a:rPr>
              <a:t>) </a:t>
            </a:r>
            <a:endParaRPr lang="en-US" sz="1600" dirty="0" smtClean="0">
              <a:solidFill>
                <a:srgbClr val="1F497D"/>
              </a:solidFill>
            </a:endParaRPr>
          </a:p>
          <a:p>
            <a:pPr marL="914400" lvl="1" indent="-342900">
              <a:spcAft>
                <a:spcPts val="600"/>
              </a:spcAft>
              <a:buClr>
                <a:srgbClr val="2F5897"/>
              </a:buClr>
              <a:buFont typeface="WP TypographicSymbols" panose="00000400000000000000" pitchFamily="2" charset="0"/>
              <a:buChar char="P"/>
            </a:pPr>
            <a:r>
              <a:rPr lang="en-US" sz="1600" dirty="0" smtClean="0">
                <a:solidFill>
                  <a:srgbClr val="1F497D"/>
                </a:solidFill>
              </a:rPr>
              <a:t>84 </a:t>
            </a:r>
            <a:r>
              <a:rPr lang="en-US" sz="1600" dirty="0">
                <a:solidFill>
                  <a:srgbClr val="1F497D"/>
                </a:solidFill>
              </a:rPr>
              <a:t>shipments to date</a:t>
            </a:r>
          </a:p>
          <a:p>
            <a:pPr marL="342900" indent="-228600">
              <a:spcAft>
                <a:spcPts val="600"/>
              </a:spcAft>
              <a:buClr>
                <a:srgbClr val="2F5897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244 LLW/MLLW containers available for shipment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62"/>
          <a:stretch/>
        </p:blipFill>
        <p:spPr>
          <a:xfrm>
            <a:off x="5567461" y="3945814"/>
            <a:ext cx="3228385" cy="19215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7461" y="5867400"/>
            <a:ext cx="3228384" cy="523220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Lag Storage Facility Before and After 2013 Shipping Campaign</a:t>
            </a:r>
            <a:endParaRPr lang="en-US" sz="1400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181" y="1408541"/>
            <a:ext cx="3224665" cy="242305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438400" y="137478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Legacy Waste Disposition Status</a:t>
            </a:r>
            <a:br>
              <a:rPr lang="en-US" dirty="0" smtClean="0">
                <a:solidFill>
                  <a:srgbClr val="FFFFFF"/>
                </a:solidFill>
                <a:cs typeface="Calibri" pitchFamily="34" charset="0"/>
              </a:rPr>
            </a:b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02" y="3873937"/>
            <a:ext cx="352063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43840" y="1143000"/>
            <a:ext cx="85039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spcAft>
                <a:spcPts val="600"/>
              </a:spcAft>
              <a:buClr>
                <a:srgbClr val="4F81BD"/>
              </a:buClr>
              <a:buFont typeface="Arial" pitchFamily="34" charset="0"/>
              <a:buNone/>
              <a:defRPr/>
            </a:pPr>
            <a:r>
              <a:rPr lang="en-US" sz="2000" dirty="0" smtClean="0">
                <a:solidFill>
                  <a:schemeClr val="tx2"/>
                </a:solidFill>
                <a:cs typeface="Arial" pitchFamily="34" charset="0"/>
              </a:rPr>
              <a:t>Shipment of Vitrification Melter, </a:t>
            </a:r>
            <a:r>
              <a:rPr lang="en-US" sz="2000" dirty="0" smtClean="0">
                <a:solidFill>
                  <a:schemeClr val="tx2"/>
                </a:solidFill>
              </a:rPr>
              <a:t>Concentrator Feed Make-up Tank (CFMT) and Makeup Feed Hold Tank (MFHT)</a:t>
            </a:r>
          </a:p>
          <a:p>
            <a:pPr marL="685800" lvl="2">
              <a:spcAft>
                <a:spcPts val="600"/>
              </a:spcAft>
              <a:buClr>
                <a:srgbClr val="6076B4"/>
              </a:buClr>
              <a:buFont typeface="Calibri" panose="020F050202020403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CHBWV continues to work with the Savannah River Nuclear </a:t>
            </a:r>
            <a:r>
              <a:rPr lang="en-US" sz="1800" dirty="0" smtClean="0">
                <a:solidFill>
                  <a:schemeClr val="tx2"/>
                </a:solidFill>
              </a:rPr>
              <a:t>Solutions,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Savannah </a:t>
            </a:r>
            <a:r>
              <a:rPr lang="en-US" sz="1800" dirty="0">
                <a:solidFill>
                  <a:schemeClr val="tx2"/>
                </a:solidFill>
              </a:rPr>
              <a:t>River National Lab (SRNL) to prepare an NRC application for </a:t>
            </a:r>
            <a:r>
              <a:rPr lang="en-US" sz="1800" dirty="0" smtClean="0">
                <a:solidFill>
                  <a:schemeClr val="tx2"/>
                </a:solidFill>
              </a:rPr>
              <a:t>a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special authorization</a:t>
            </a:r>
          </a:p>
          <a:p>
            <a:pPr marL="1028700" lvl="2">
              <a:spcBef>
                <a:spcPts val="0"/>
              </a:spcBef>
              <a:spcAft>
                <a:spcPts val="600"/>
              </a:spcAft>
              <a:buClr>
                <a:srgbClr val="6076B4"/>
              </a:buClr>
              <a:buFont typeface="Calibri" panose="020F0502020204030204" pitchFamily="34" charset="0"/>
              <a:buChar char="–"/>
              <a:defRPr/>
            </a:pPr>
            <a:r>
              <a:rPr lang="en-US" sz="1600" dirty="0">
                <a:solidFill>
                  <a:schemeClr val="tx2"/>
                </a:solidFill>
              </a:rPr>
              <a:t>Part of this work includes evaluation of package modification options</a:t>
            </a:r>
          </a:p>
          <a:p>
            <a:pPr marL="685800" lvl="2">
              <a:buClr>
                <a:srgbClr val="6076B4"/>
              </a:buClr>
              <a:buFont typeface="Calibri" panose="020F0502020204030204" pitchFamily="34" charset="0"/>
              <a:buChar char="•"/>
            </a:pPr>
            <a:r>
              <a:rPr lang="en-US" sz="1800" dirty="0" smtClean="0">
                <a:solidFill>
                  <a:schemeClr val="tx2"/>
                </a:solidFill>
              </a:rPr>
              <a:t>Work </a:t>
            </a:r>
            <a:r>
              <a:rPr lang="en-US" sz="1800" dirty="0">
                <a:solidFill>
                  <a:schemeClr val="tx2"/>
                </a:solidFill>
              </a:rPr>
              <a:t>continues between CHBWV and Department of </a:t>
            </a:r>
            <a:r>
              <a:rPr lang="en-US" sz="1800" dirty="0" smtClean="0">
                <a:solidFill>
                  <a:schemeClr val="tx2"/>
                </a:solidFill>
              </a:rPr>
              <a:t>Transportation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smtClean="0">
                <a:solidFill>
                  <a:schemeClr val="tx2"/>
                </a:solidFill>
              </a:rPr>
              <a:t>(DOT</a:t>
            </a:r>
            <a:r>
              <a:rPr lang="en-US" sz="1800" dirty="0">
                <a:solidFill>
                  <a:schemeClr val="tx2"/>
                </a:solidFill>
              </a:rPr>
              <a:t>) on the </a:t>
            </a:r>
            <a:r>
              <a:rPr lang="en-US" sz="1800" dirty="0" smtClean="0">
                <a:solidFill>
                  <a:schemeClr val="tx2"/>
                </a:solidFill>
              </a:rPr>
              <a:t>correct categorization </a:t>
            </a:r>
            <a:r>
              <a:rPr lang="en-US" sz="1800" dirty="0">
                <a:solidFill>
                  <a:schemeClr val="tx2"/>
                </a:solidFill>
              </a:rPr>
              <a:t>of </a:t>
            </a:r>
            <a:r>
              <a:rPr lang="en-US" sz="1800" dirty="0" smtClean="0">
                <a:solidFill>
                  <a:schemeClr val="tx2"/>
                </a:solidFill>
              </a:rPr>
              <a:t>the CFMT </a:t>
            </a:r>
            <a:r>
              <a:rPr lang="en-US" sz="1800" dirty="0">
                <a:solidFill>
                  <a:schemeClr val="tx2"/>
                </a:solidFill>
              </a:rPr>
              <a:t>and </a:t>
            </a:r>
            <a:r>
              <a:rPr lang="en-US" sz="1800" dirty="0" smtClean="0">
                <a:solidFill>
                  <a:schemeClr val="tx2"/>
                </a:solidFill>
              </a:rPr>
              <a:t>MFHT containers</a:t>
            </a:r>
            <a:endParaRPr lang="en-US" sz="1800" dirty="0">
              <a:solidFill>
                <a:schemeClr val="tx2"/>
              </a:solidFill>
            </a:endParaRPr>
          </a:p>
          <a:p>
            <a:pPr marL="685800" lvl="3">
              <a:spcBef>
                <a:spcPts val="432"/>
              </a:spcBef>
              <a:buClr>
                <a:srgbClr val="6076B4"/>
              </a:buClr>
              <a:buFont typeface="Arial" pitchFamily="34" charset="0"/>
              <a:buNone/>
              <a:defRPr/>
            </a:pPr>
            <a:endParaRPr lang="en-US" sz="1400" dirty="0" smtClean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25040" y="198438"/>
            <a:ext cx="6492240" cy="505538"/>
          </a:xfrm>
        </p:spPr>
        <p:txBody>
          <a:bodyPr/>
          <a:lstStyle/>
          <a:p>
            <a:r>
              <a:rPr lang="en-US" dirty="0" err="1" smtClean="0"/>
              <a:t>Melter</a:t>
            </a:r>
            <a:r>
              <a:rPr lang="en-US" dirty="0" smtClean="0"/>
              <a:t>, CFMT, MFHT Shipment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81201" y="6158448"/>
            <a:ext cx="3520633" cy="307777"/>
          </a:xfrm>
          <a:prstGeom prst="rect">
            <a:avLst/>
          </a:prstGeom>
          <a:solidFill>
            <a:srgbClr val="285C1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prstClr val="white"/>
                </a:solidFill>
              </a:rPr>
              <a:t>Melter Grouting Operations</a:t>
            </a:r>
            <a:endParaRPr lang="en-US" sz="14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0" y="3397449"/>
            <a:ext cx="4798168" cy="2698969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35280" y="1183985"/>
            <a:ext cx="6462720" cy="235169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2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en-US" sz="1900" dirty="0" smtClean="0"/>
              <a:t>Liquid </a:t>
            </a:r>
            <a:r>
              <a:rPr lang="en-US" sz="1900" dirty="0"/>
              <a:t>Waste </a:t>
            </a:r>
            <a:r>
              <a:rPr lang="en-US" sz="1900" dirty="0" smtClean="0"/>
              <a:t>Cell – </a:t>
            </a:r>
            <a:r>
              <a:rPr lang="en-US" sz="1900" dirty="0" err="1" smtClean="0"/>
              <a:t>Raschig</a:t>
            </a:r>
            <a:r>
              <a:rPr lang="en-US" sz="1900" dirty="0" smtClean="0"/>
              <a:t> ring removal </a:t>
            </a:r>
          </a:p>
          <a:p>
            <a:pPr>
              <a:spcBef>
                <a:spcPts val="2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en-US" sz="1900" dirty="0" smtClean="0"/>
              <a:t>Plant </a:t>
            </a:r>
            <a:r>
              <a:rPr lang="en-US" sz="1900" dirty="0"/>
              <a:t>Office – </a:t>
            </a:r>
            <a:r>
              <a:rPr lang="en-US" sz="1900" dirty="0" smtClean="0"/>
              <a:t>Asbestos-Containing Material (ACM) Removal </a:t>
            </a:r>
          </a:p>
          <a:p>
            <a:pPr>
              <a:spcBef>
                <a:spcPts val="2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en-US" sz="1900" dirty="0" smtClean="0"/>
              <a:t>Off-Gas Trench – Hatch cover containment installation</a:t>
            </a:r>
            <a:endParaRPr lang="en-US" sz="1900" dirty="0"/>
          </a:p>
          <a:p>
            <a:pPr>
              <a:spcBef>
                <a:spcPts val="2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en-US" sz="1900" dirty="0" smtClean="0"/>
              <a:t>Analytical Aisle –  Sample Storage Cell (SSC) equipment cleanout</a:t>
            </a:r>
          </a:p>
          <a:p>
            <a:pPr>
              <a:spcBef>
                <a:spcPts val="20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</a:pPr>
            <a:r>
              <a:rPr lang="en-US" sz="1900" dirty="0" smtClean="0"/>
              <a:t>Extraction Cell (XC)-1 – Return equipment to service – Artisan arm and Wachs’ saw</a:t>
            </a:r>
            <a:endParaRPr lang="en-US" sz="1900" dirty="0"/>
          </a:p>
          <a:p>
            <a:pPr marL="393192" lvl="1" indent="0">
              <a:spcAft>
                <a:spcPts val="600"/>
              </a:spcAft>
              <a:buNone/>
            </a:pPr>
            <a:endParaRPr lang="en-US" sz="3500" dirty="0">
              <a:solidFill>
                <a:prstClr val="black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390" y="6061727"/>
            <a:ext cx="4798168" cy="307777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Sample Storage Cell Equipment Cleanout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MPPB Deactivation Continues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000" y="1722120"/>
            <a:ext cx="2087275" cy="2783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81" y="4025190"/>
            <a:ext cx="2244797" cy="16835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06081" y="5692396"/>
            <a:ext cx="3179194" cy="523220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Plant Office First  Floor after ACM </a:t>
            </a:r>
            <a:r>
              <a:rPr lang="en-US" sz="1400" b="1" dirty="0" smtClean="0">
                <a:solidFill>
                  <a:prstClr val="white"/>
                </a:solidFill>
              </a:rPr>
              <a:t>Removal</a:t>
            </a:r>
            <a:endParaRPr lang="en-U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4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28" y="2865120"/>
            <a:ext cx="4504684" cy="3378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2485927"/>
            <a:ext cx="3807008" cy="2855256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199" y="1143000"/>
            <a:ext cx="8607609" cy="1524000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200"/>
              </a:spcBef>
              <a:spcAft>
                <a:spcPts val="400"/>
              </a:spcAft>
              <a:buClr>
                <a:srgbClr val="6076B4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Vitrification </a:t>
            </a:r>
            <a:r>
              <a:rPr lang="en-US" sz="2000" dirty="0">
                <a:solidFill>
                  <a:schemeClr val="tx2"/>
                </a:solidFill>
              </a:rPr>
              <a:t>Cell – </a:t>
            </a:r>
            <a:r>
              <a:rPr lang="en-US" sz="2000" dirty="0" smtClean="0">
                <a:solidFill>
                  <a:schemeClr val="tx2"/>
                </a:solidFill>
              </a:rPr>
              <a:t>Vacuum Pit Floor debris, setup, pre-filter changeout, and waste loadout </a:t>
            </a:r>
            <a:endParaRPr lang="en-US" sz="2000" dirty="0">
              <a:solidFill>
                <a:schemeClr val="tx2"/>
              </a:solidFill>
            </a:endParaRPr>
          </a:p>
          <a:p>
            <a:pPr marL="393192" lvl="1" indent="0">
              <a:spcAft>
                <a:spcPts val="600"/>
              </a:spcAft>
              <a:buNone/>
            </a:pPr>
            <a:endParaRPr lang="en-US" sz="3500" dirty="0">
              <a:solidFill>
                <a:prstClr val="black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" y="5341183"/>
            <a:ext cx="3807008" cy="307777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Vit Cell Equipment Pit West Side Vacuuming 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9928" y="6116947"/>
            <a:ext cx="4504684" cy="307777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Vit Cell Pre-filter Changeout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Vitrification Facility Deactivation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25040" y="198438"/>
            <a:ext cx="6492240" cy="505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Vitrification Facility Deactivation Continues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1" y="2307856"/>
            <a:ext cx="4564509" cy="34233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2992" y="5722783"/>
            <a:ext cx="8194288" cy="307777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Vit Cell Washdown</a:t>
            </a:r>
          </a:p>
        </p:txBody>
      </p:sp>
      <p:pic>
        <p:nvPicPr>
          <p:cNvPr id="9" name="Picture 2" descr="S:\D&amp;D Progress Photos\VIT\Pressure wash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78" y="1686142"/>
            <a:ext cx="3419356" cy="40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6199" y="1143000"/>
            <a:ext cx="8607609" cy="1524000"/>
          </a:xfrm>
        </p:spPr>
        <p:txBody>
          <a:bodyPr>
            <a:normAutofit/>
          </a:bodyPr>
          <a:lstStyle/>
          <a:p>
            <a:pPr marL="457200" indent="-228600">
              <a:spcBef>
                <a:spcPts val="200"/>
              </a:spcBef>
              <a:spcAft>
                <a:spcPts val="400"/>
              </a:spcAft>
              <a:buClr>
                <a:srgbClr val="6076B4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Vitrification Facility –Wash down of Cell</a:t>
            </a:r>
            <a:endParaRPr lang="en-US" sz="2000" dirty="0">
              <a:solidFill>
                <a:schemeClr val="tx2"/>
              </a:solidFill>
            </a:endParaRPr>
          </a:p>
          <a:p>
            <a:pPr marL="393192" lvl="1" indent="0">
              <a:spcAft>
                <a:spcPts val="600"/>
              </a:spcAft>
              <a:buNone/>
            </a:pPr>
            <a:endParaRPr lang="en-US" sz="3500" dirty="0">
              <a:solidFill>
                <a:prstClr val="black"/>
              </a:solidFill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6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548640" y="1169735"/>
            <a:ext cx="8305800" cy="1981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228600">
              <a:spcAft>
                <a:spcPts val="400"/>
              </a:spcAft>
              <a:buClr>
                <a:srgbClr val="2F5897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  <a:cs typeface="Arial" pitchFamily="34" charset="0"/>
              </a:rPr>
              <a:t>Restoration at Environmental Lab (E-Lab) and T-FS-04 Building </a:t>
            </a:r>
          </a:p>
          <a:p>
            <a:pPr marL="457200" indent="-228600">
              <a:spcAft>
                <a:spcPts val="400"/>
              </a:spcAft>
              <a:buClr>
                <a:srgbClr val="2F5897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  <a:cs typeface="Arial" pitchFamily="34" charset="0"/>
              </a:rPr>
              <a:t>Con-Ed – Deactivation and demolition</a:t>
            </a:r>
          </a:p>
          <a:p>
            <a:pPr marL="393192" lvl="1" indent="0">
              <a:spcAft>
                <a:spcPts val="400"/>
              </a:spcAft>
              <a:buClr>
                <a:srgbClr val="6076B4"/>
              </a:buClr>
              <a:buFont typeface="Verdana"/>
              <a:buNone/>
            </a:pPr>
            <a:endParaRPr lang="en-US" sz="2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393192" lvl="1" indent="0">
              <a:buClr>
                <a:srgbClr val="6076B4"/>
              </a:buClr>
              <a:buFont typeface="Verdana"/>
              <a:buNone/>
            </a:pP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6076B4"/>
              </a:buClr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0" indent="0">
              <a:buClr>
                <a:srgbClr val="6076B4"/>
              </a:buClr>
              <a:buFont typeface="Wingdings 3"/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2810" y="5803464"/>
            <a:ext cx="4958771" cy="307777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E-Lab Area Restoration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4" name="Title 8"/>
          <p:cNvSpPr txBox="1">
            <a:spLocks/>
          </p:cNvSpPr>
          <p:nvPr/>
        </p:nvSpPr>
        <p:spPr>
          <a:xfrm>
            <a:off x="2316480" y="272367"/>
            <a:ext cx="6370320" cy="505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Balance of Site Facilities (BOSF)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8" y="1867622"/>
            <a:ext cx="3811362" cy="282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1938" y="4620617"/>
            <a:ext cx="3160872" cy="307777"/>
          </a:xfrm>
          <a:prstGeom prst="rect">
            <a:avLst/>
          </a:prstGeom>
          <a:solidFill>
            <a:srgbClr val="285C1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E-Lab Demolition and Waste </a:t>
            </a:r>
            <a:r>
              <a:rPr lang="en-US" sz="1400" b="1" dirty="0" err="1" smtClean="0">
                <a:solidFill>
                  <a:schemeClr val="bg1"/>
                </a:solidFill>
              </a:rPr>
              <a:t>Loadout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69"/>
          <a:stretch/>
        </p:blipFill>
        <p:spPr>
          <a:xfrm>
            <a:off x="4132810" y="3158555"/>
            <a:ext cx="4958771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8878" y="1173509"/>
            <a:ext cx="8569749" cy="2980862"/>
          </a:xfrm>
        </p:spPr>
        <p:txBody>
          <a:bodyPr>
            <a:normAutofit fontScale="85000" lnSpcReduction="20000"/>
          </a:bodyPr>
          <a:lstStyle/>
          <a:p>
            <a:pPr marL="342900" lvl="1" indent="-228600">
              <a:spcBef>
                <a:spcPts val="350"/>
              </a:spcBef>
              <a:spcAft>
                <a:spcPts val="600"/>
              </a:spcAft>
              <a:buClr>
                <a:srgbClr val="2F5897"/>
              </a:buClr>
              <a:buFont typeface="Calibri" panose="020F0502020204030204" pitchFamily="34" charset="0"/>
              <a:buChar char="•"/>
            </a:pPr>
            <a:r>
              <a:rPr lang="en-US" sz="3400" dirty="0" smtClean="0">
                <a:solidFill>
                  <a:srgbClr val="1F497D"/>
                </a:solidFill>
              </a:rPr>
              <a:t>Contract-to-date shipping status (through July 2014)</a:t>
            </a:r>
          </a:p>
          <a:p>
            <a:pPr marL="685800" lvl="2">
              <a:buClr>
                <a:srgbClr val="2F5897"/>
              </a:buClr>
              <a:buFont typeface="Calibri" panose="020F0502020204030204" pitchFamily="34" charset="0"/>
              <a:buChar char="–"/>
            </a:pPr>
            <a:r>
              <a:rPr lang="en-US" sz="2800" dirty="0" smtClean="0">
                <a:solidFill>
                  <a:srgbClr val="1F497D"/>
                </a:solidFill>
              </a:rPr>
              <a:t>Industrial Waste:  150,546 ft</a:t>
            </a:r>
            <a:r>
              <a:rPr lang="en-US" sz="2800" baseline="30000" dirty="0" smtClean="0">
                <a:solidFill>
                  <a:srgbClr val="1F497D"/>
                </a:solidFill>
              </a:rPr>
              <a:t>3</a:t>
            </a:r>
          </a:p>
          <a:p>
            <a:pPr marL="685800" lvl="2">
              <a:buClr>
                <a:srgbClr val="2F5897"/>
              </a:buClr>
              <a:buFont typeface="Calibri" panose="020F0502020204030204" pitchFamily="34" charset="0"/>
              <a:buChar char="–"/>
            </a:pPr>
            <a:r>
              <a:rPr lang="en-US" sz="2800" dirty="0" smtClean="0">
                <a:solidFill>
                  <a:srgbClr val="1F497D"/>
                </a:solidFill>
              </a:rPr>
              <a:t>Hazardous/Universal Waste:  472 ft</a:t>
            </a:r>
            <a:r>
              <a:rPr lang="en-US" sz="2800" baseline="30000" dirty="0" smtClean="0">
                <a:solidFill>
                  <a:srgbClr val="1F497D"/>
                </a:solidFill>
              </a:rPr>
              <a:t>3</a:t>
            </a:r>
          </a:p>
          <a:p>
            <a:pPr marL="685800" lvl="2">
              <a:buClr>
                <a:srgbClr val="2F5897"/>
              </a:buClr>
              <a:buFont typeface="Calibri" panose="020F0502020204030204" pitchFamily="34" charset="0"/>
              <a:buChar char="–"/>
            </a:pPr>
            <a:r>
              <a:rPr lang="en-US" sz="2800" dirty="0" smtClean="0">
                <a:solidFill>
                  <a:srgbClr val="1F497D"/>
                </a:solidFill>
              </a:rPr>
              <a:t>LLW:  114,933ft</a:t>
            </a:r>
            <a:r>
              <a:rPr lang="en-US" sz="2800" baseline="30000" dirty="0" smtClean="0">
                <a:solidFill>
                  <a:srgbClr val="1F497D"/>
                </a:solidFill>
              </a:rPr>
              <a:t>3</a:t>
            </a:r>
          </a:p>
          <a:p>
            <a:pPr marL="685800" lvl="2">
              <a:buClr>
                <a:srgbClr val="2F5897"/>
              </a:buClr>
              <a:buFont typeface="Calibri" panose="020F0502020204030204" pitchFamily="34" charset="0"/>
              <a:buChar char="–"/>
            </a:pPr>
            <a:r>
              <a:rPr lang="en-US" sz="2800" dirty="0" smtClean="0">
                <a:solidFill>
                  <a:srgbClr val="1F497D"/>
                </a:solidFill>
              </a:rPr>
              <a:t>MLLW:  991 ft</a:t>
            </a:r>
            <a:r>
              <a:rPr lang="en-US" sz="2800" baseline="30000" dirty="0" smtClean="0">
                <a:solidFill>
                  <a:srgbClr val="1F497D"/>
                </a:solidFill>
              </a:rPr>
              <a:t>3</a:t>
            </a:r>
          </a:p>
          <a:p>
            <a:pPr marL="685800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F5897"/>
              </a:buClr>
              <a:buFont typeface="Calibri" panose="020F0502020204030204" pitchFamily="34" charset="0"/>
              <a:buChar char="–"/>
            </a:pPr>
            <a:r>
              <a:rPr lang="en-US" sz="2800" dirty="0" smtClean="0">
                <a:solidFill>
                  <a:srgbClr val="1F497D"/>
                </a:solidFill>
              </a:rPr>
              <a:t>195 Newly Generated Waste Shipments (Balance of Site Facilities)</a:t>
            </a:r>
          </a:p>
          <a:p>
            <a:pPr marL="457200" lvl="2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2F5897"/>
              </a:buClr>
              <a:buNone/>
            </a:pPr>
            <a:endParaRPr lang="en-US" sz="2900" dirty="0" smtClean="0">
              <a:solidFill>
                <a:srgbClr val="1F497D"/>
              </a:solidFill>
            </a:endParaRPr>
          </a:p>
          <a:p>
            <a:pPr marL="1143000" lvl="3">
              <a:buClr>
                <a:srgbClr val="6076B4"/>
              </a:buClr>
              <a:buFont typeface="Calibri" panose="020F0502020204030204" pitchFamily="34" charset="0"/>
              <a:buChar char="–"/>
            </a:pPr>
            <a:endParaRPr lang="en-US" sz="1200" dirty="0" smtClean="0"/>
          </a:p>
          <a:p>
            <a:pPr marL="227393" lvl="1" indent="0">
              <a:spcAft>
                <a:spcPts val="600"/>
              </a:spcAft>
              <a:buClr>
                <a:schemeClr val="tx2">
                  <a:lumMod val="75000"/>
                </a:schemeClr>
              </a:buClr>
              <a:buNone/>
            </a:pPr>
            <a:endParaRPr lang="en-US" sz="2300" dirty="0" smtClean="0">
              <a:solidFill>
                <a:srgbClr val="FF0000"/>
              </a:solidFill>
            </a:endParaRPr>
          </a:p>
          <a:p>
            <a:pPr marL="914400" lvl="2" indent="-449263">
              <a:spcAft>
                <a:spcPts val="600"/>
              </a:spcAft>
              <a:buClr>
                <a:srgbClr val="2A7036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1F497D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0" y="3693633"/>
            <a:ext cx="4770120" cy="287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3760" y="6125804"/>
            <a:ext cx="4770120" cy="523220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Weighing Second Newly </a:t>
            </a:r>
            <a:r>
              <a:rPr lang="en-US" sz="1400" b="1" dirty="0">
                <a:solidFill>
                  <a:schemeClr val="bg1"/>
                </a:solidFill>
              </a:rPr>
              <a:t>Generated Waste Packaging of Con-Ed Building</a:t>
            </a:r>
          </a:p>
        </p:txBody>
      </p:sp>
      <p:sp>
        <p:nvSpPr>
          <p:cNvPr id="9" name="Title 8"/>
          <p:cNvSpPr txBox="1">
            <a:spLocks/>
          </p:cNvSpPr>
          <p:nvPr/>
        </p:nvSpPr>
        <p:spPr>
          <a:xfrm>
            <a:off x="2316480" y="274638"/>
            <a:ext cx="6370320" cy="505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Newly Generated Waste Disposition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88324" y="1007590"/>
            <a:ext cx="4131276" cy="944951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Clr>
                <a:srgbClr val="2F5897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Initiated work on the Lake 1 Spillway Repair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83159"/>
            <a:ext cx="3962400" cy="307777"/>
          </a:xfrm>
          <a:prstGeom prst="rect">
            <a:avLst/>
          </a:prstGeom>
          <a:solidFill>
            <a:srgbClr val="285C12"/>
          </a:solidFill>
        </p:spPr>
        <p:txBody>
          <a:bodyPr wrap="square" rtlCol="0">
            <a:spAutoFit/>
          </a:bodyPr>
          <a:lstStyle/>
          <a:p>
            <a:pPr lvl="1">
              <a:buClr>
                <a:srgbClr val="6076B4"/>
              </a:buClr>
              <a:buSzPct val="100000"/>
            </a:pPr>
            <a:r>
              <a:rPr lang="en-US" sz="1400" b="1" dirty="0">
                <a:solidFill>
                  <a:prstClr val="white"/>
                </a:solidFill>
              </a:rPr>
              <a:t>Removed Clay Dam at Lake 1 Canal Inlet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00" y="947785"/>
            <a:ext cx="4335600" cy="234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81823"/>
            <a:ext cx="3962400" cy="176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DOCUME~1\olearyj\LOCALS~1\Temp\XPgrpwise\53A1D603WVDOM1WVPO21001636C3718A851\IMAGE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00195"/>
            <a:ext cx="3962400" cy="198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00" y="3798860"/>
            <a:ext cx="4335600" cy="209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04800" y="3830230"/>
            <a:ext cx="3962400" cy="307777"/>
          </a:xfrm>
          <a:prstGeom prst="rect">
            <a:avLst/>
          </a:prstGeom>
          <a:solidFill>
            <a:srgbClr val="285C1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Access Road to Project Site was Repaired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03600" y="5896815"/>
            <a:ext cx="4335600" cy="523220"/>
          </a:xfrm>
          <a:prstGeom prst="rect">
            <a:avLst/>
          </a:prstGeom>
          <a:solidFill>
            <a:srgbClr val="285C1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Single Pour Concrete Blocks Staged for Placement 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</a:rPr>
              <a:t>along Stream Bank of Buttermilk Creek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03600" y="3275640"/>
            <a:ext cx="4335599" cy="523220"/>
          </a:xfrm>
          <a:prstGeom prst="rect">
            <a:avLst/>
          </a:prstGeom>
          <a:solidFill>
            <a:srgbClr val="285C12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Placement of Slit Fence, Boundaries and Barricades 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</a:rPr>
              <a:t>at Lake 1 Spillway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4" name="Title 8"/>
          <p:cNvSpPr txBox="1">
            <a:spLocks/>
          </p:cNvSpPr>
          <p:nvPr/>
        </p:nvSpPr>
        <p:spPr>
          <a:xfrm>
            <a:off x="2571839" y="153036"/>
            <a:ext cx="6370320" cy="505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Lake 1 Spillway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8532" y="2861101"/>
            <a:ext cx="8127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QUESTIONS?</a:t>
            </a:r>
            <a:endParaRPr lang="en-US" sz="2400" b="1" kern="0" dirty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8532" y="2861101"/>
            <a:ext cx="8127787" cy="222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Milestone 1:  High-Level Waste Canister Project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 smtClean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0" dirty="0" smtClean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1F497D"/>
                </a:solidFill>
                <a:ea typeface="ヒラギノ角ゴ ProN W3"/>
                <a:cs typeface="ヒラギノ角ゴ ProN W3"/>
              </a:rPr>
              <a:t>Presented by:  </a:t>
            </a:r>
            <a:r>
              <a:rPr lang="en-US" sz="2400" b="1" kern="0" dirty="0" err="1" smtClean="0">
                <a:solidFill>
                  <a:srgbClr val="1F497D"/>
                </a:solidFill>
                <a:ea typeface="ヒラギノ角ゴ ProN W3"/>
                <a:cs typeface="ヒラギノ角ゴ ProN W3"/>
              </a:rPr>
              <a:t>Heatherly</a:t>
            </a:r>
            <a:r>
              <a:rPr lang="en-US" sz="2400" b="1" kern="0" dirty="0" smtClean="0">
                <a:solidFill>
                  <a:srgbClr val="1F497D"/>
                </a:solidFill>
                <a:ea typeface="ヒラギノ角ゴ ProN W3"/>
                <a:cs typeface="ヒラギノ角ゴ ProN W3"/>
              </a:rPr>
              <a:t> Dukes</a:t>
            </a:r>
            <a:endParaRPr lang="en-US" sz="2400" b="1" kern="0" dirty="0">
              <a:solidFill>
                <a:srgbClr val="1F497D"/>
              </a:solidFill>
              <a:ea typeface="ヒラギノ角ゴ ProN W3"/>
              <a:cs typeface="ヒラギノ角ゴ ProN W3"/>
            </a:endParaRPr>
          </a:p>
          <a:p>
            <a:pPr algn="ctr"/>
            <a:endParaRPr lang="en-US" sz="2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7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463040" y="0"/>
            <a:ext cx="7680960" cy="84931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HLW Canister Relocation &amp; Storage Project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047136"/>
            <a:ext cx="4213123" cy="4983163"/>
          </a:xfrm>
          <a:extLst/>
        </p:spPr>
        <p:txBody>
          <a:bodyPr rtlCol="0">
            <a:noAutofit/>
          </a:bodyPr>
          <a:lstStyle/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/>
              <a:t>WVDP is relocating high level waste from high level waste (HLW) interim storage in the Main Process Plant Building to </a:t>
            </a:r>
            <a:r>
              <a:rPr lang="en-US" sz="2400" dirty="0"/>
              <a:t>a stand-alone dry cask storage </a:t>
            </a:r>
            <a:r>
              <a:rPr lang="en-US" sz="2400" dirty="0" smtClean="0"/>
              <a:t>system: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275 HLW canisters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2 </a:t>
            </a:r>
            <a:r>
              <a:rPr lang="en-US" dirty="0"/>
              <a:t>e</a:t>
            </a:r>
            <a:r>
              <a:rPr lang="en-US" dirty="0" smtClean="0"/>
              <a:t>vacuated canisters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1 non-routine HLW canister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2 miscellaneous debris drums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Use </a:t>
            </a:r>
            <a:r>
              <a:rPr lang="en-US" dirty="0"/>
              <a:t>current </a:t>
            </a:r>
            <a:r>
              <a:rPr lang="en-US" dirty="0" smtClean="0"/>
              <a:t>licensed </a:t>
            </a:r>
            <a:r>
              <a:rPr lang="en-US" dirty="0"/>
              <a:t>s</a:t>
            </a:r>
            <a:r>
              <a:rPr lang="en-US" dirty="0" smtClean="0"/>
              <a:t>pent </a:t>
            </a:r>
            <a:r>
              <a:rPr lang="en-US" dirty="0"/>
              <a:t>n</a:t>
            </a:r>
            <a:r>
              <a:rPr lang="en-US" dirty="0" smtClean="0"/>
              <a:t>uclear fuel (SNF) </a:t>
            </a:r>
            <a:r>
              <a:rPr lang="en-US" dirty="0"/>
              <a:t>shipping </a:t>
            </a:r>
            <a:r>
              <a:rPr lang="en-US" dirty="0" smtClean="0"/>
              <a:t>cask, </a:t>
            </a:r>
            <a:r>
              <a:rPr lang="en-US" dirty="0" err="1" smtClean="0"/>
              <a:t>overpacks</a:t>
            </a:r>
            <a:r>
              <a:rPr lang="en-US" dirty="0" smtClean="0"/>
              <a:t> and SNF cask designs</a:t>
            </a:r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424" y="1158971"/>
            <a:ext cx="3968750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1"/>
          <p:cNvSpPr>
            <a:spLocks noChangeArrowheads="1"/>
          </p:cNvSpPr>
          <p:nvPr/>
        </p:nvSpPr>
        <p:spPr bwMode="auto">
          <a:xfrm>
            <a:off x="6449249" y="4758808"/>
            <a:ext cx="590550" cy="5746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400089" y="3991897"/>
            <a:ext cx="263735" cy="734959"/>
          </a:xfrm>
          <a:prstGeom prst="straightConnector1">
            <a:avLst/>
          </a:prstGeom>
          <a:noFill/>
          <a:ln w="69850" cap="flat" cmpd="sng" algn="ctr">
            <a:solidFill>
              <a:srgbClr val="31B6F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029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935480" y="0"/>
            <a:ext cx="7208520" cy="8255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HLW Canister Relocation &amp; Storage</a:t>
            </a:r>
          </a:p>
        </p:txBody>
      </p:sp>
      <p:sp>
        <p:nvSpPr>
          <p:cNvPr id="26627" name="Content Placeholder 5"/>
          <p:cNvSpPr>
            <a:spLocks noGrp="1"/>
          </p:cNvSpPr>
          <p:nvPr>
            <p:ph sz="half" idx="1"/>
          </p:nvPr>
        </p:nvSpPr>
        <p:spPr>
          <a:xfrm>
            <a:off x="274320" y="1166495"/>
            <a:ext cx="6248400" cy="2747010"/>
          </a:xfrm>
          <a:extLst/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/>
              <a:t>Technical Approach</a:t>
            </a:r>
          </a:p>
          <a:p>
            <a:pPr>
              <a:defRPr/>
            </a:pPr>
            <a:r>
              <a:rPr lang="en-US" sz="2200" dirty="0"/>
              <a:t>Canisters </a:t>
            </a:r>
            <a:r>
              <a:rPr lang="en-US" sz="2200" dirty="0" smtClean="0"/>
              <a:t>decontaminated in place in the </a:t>
            </a:r>
            <a:r>
              <a:rPr lang="en-US" sz="2200" dirty="0"/>
              <a:t>Chemical Process Cell </a:t>
            </a:r>
            <a:r>
              <a:rPr lang="en-US" sz="2200" dirty="0" smtClean="0"/>
              <a:t>racks</a:t>
            </a:r>
            <a:endParaRPr lang="en-US" sz="2200" dirty="0"/>
          </a:p>
          <a:p>
            <a:pPr>
              <a:defRPr/>
            </a:pPr>
            <a:r>
              <a:rPr lang="en-US" sz="2200" dirty="0"/>
              <a:t>5 canisters loaded into </a:t>
            </a:r>
            <a:r>
              <a:rPr lang="en-US" sz="2200" dirty="0" smtClean="0"/>
              <a:t>an </a:t>
            </a:r>
            <a:r>
              <a:rPr lang="en-US" sz="2200" dirty="0" err="1" smtClean="0"/>
              <a:t>overpack</a:t>
            </a:r>
            <a:r>
              <a:rPr lang="en-US" sz="2200" dirty="0" smtClean="0"/>
              <a:t> </a:t>
            </a:r>
            <a:r>
              <a:rPr lang="en-US" sz="2200" dirty="0"/>
              <a:t>within </a:t>
            </a:r>
            <a:r>
              <a:rPr lang="en-US" sz="2200" dirty="0" smtClean="0"/>
              <a:t>a shielded </a:t>
            </a:r>
            <a:r>
              <a:rPr lang="en-US" sz="2200" dirty="0"/>
              <a:t>cask</a:t>
            </a:r>
          </a:p>
          <a:p>
            <a:pPr>
              <a:defRPr/>
            </a:pPr>
            <a:r>
              <a:rPr lang="en-US" sz="2200" dirty="0" err="1" smtClean="0"/>
              <a:t>Overpack</a:t>
            </a:r>
            <a:r>
              <a:rPr lang="en-US" sz="2200" dirty="0" smtClean="0"/>
              <a:t> </a:t>
            </a:r>
            <a:r>
              <a:rPr lang="en-US" sz="2200" dirty="0"/>
              <a:t>lid remotely welded/lid </a:t>
            </a:r>
            <a:r>
              <a:rPr lang="en-US" sz="2200" dirty="0" smtClean="0"/>
              <a:t>secured</a:t>
            </a:r>
          </a:p>
          <a:p>
            <a:pPr>
              <a:defRPr/>
            </a:pPr>
            <a:r>
              <a:rPr lang="en-US" sz="2200" dirty="0" smtClean="0"/>
              <a:t>Cask </a:t>
            </a:r>
            <a:r>
              <a:rPr lang="en-US" sz="2200" dirty="0"/>
              <a:t>lids secured and transferred to t</a:t>
            </a:r>
            <a:r>
              <a:rPr lang="en-US" sz="2200" dirty="0">
                <a:sym typeface="Symbol" pitchFamily="18" charset="2"/>
              </a:rPr>
              <a:t>he High Level Waste (HLW) Cask Storage Pad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900" dirty="0" smtClean="0">
              <a:sym typeface="Symbol" pitchFamily="18" charset="2"/>
            </a:endParaRPr>
          </a:p>
        </p:txBody>
      </p:sp>
      <p:pic>
        <p:nvPicPr>
          <p:cNvPr id="21508" name="Content Placeholder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93" y="4053875"/>
            <a:ext cx="1796343" cy="25597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45" y="1325880"/>
            <a:ext cx="2648154" cy="427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2" name="TextBox 1"/>
          <p:cNvSpPr txBox="1">
            <a:spLocks noChangeArrowheads="1"/>
          </p:cNvSpPr>
          <p:nvPr/>
        </p:nvSpPr>
        <p:spPr bwMode="auto">
          <a:xfrm>
            <a:off x="2065821" y="3760542"/>
            <a:ext cx="2358707" cy="307777"/>
          </a:xfrm>
          <a:prstGeom prst="rect">
            <a:avLst/>
          </a:prstGeom>
          <a:solidFill>
            <a:srgbClr val="285C1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 smtClean="0">
                <a:solidFill>
                  <a:schemeClr val="bg1"/>
                </a:solidFill>
              </a:rPr>
              <a:t>Loaded </a:t>
            </a:r>
            <a:r>
              <a:rPr lang="en-US" altLang="en-US" sz="1400" b="1" dirty="0" err="1" smtClean="0">
                <a:solidFill>
                  <a:schemeClr val="bg1"/>
                </a:solidFill>
              </a:rPr>
              <a:t>Overpack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 in Cask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21513" name="TextBox 9"/>
          <p:cNvSpPr txBox="1">
            <a:spLocks noChangeArrowheads="1"/>
          </p:cNvSpPr>
          <p:nvPr/>
        </p:nvSpPr>
        <p:spPr bwMode="auto">
          <a:xfrm>
            <a:off x="6247245" y="5597525"/>
            <a:ext cx="2648154" cy="523220"/>
          </a:xfrm>
          <a:prstGeom prst="rect">
            <a:avLst/>
          </a:prstGeom>
          <a:solidFill>
            <a:srgbClr val="285C12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 dirty="0" smtClean="0">
                <a:solidFill>
                  <a:schemeClr val="bg1"/>
                </a:solidFill>
              </a:rPr>
              <a:t>Eventual transfer of </a:t>
            </a:r>
            <a:r>
              <a:rPr lang="en-US" altLang="en-US" sz="1400" b="1" dirty="0" err="1" smtClean="0">
                <a:solidFill>
                  <a:schemeClr val="bg1"/>
                </a:solidFill>
              </a:rPr>
              <a:t>overpack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 for shipping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0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579" y="1257733"/>
            <a:ext cx="6309360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1024961"/>
            <a:ext cx="2651760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71" y="4085112"/>
            <a:ext cx="2638032" cy="148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293807" y="2143432"/>
            <a:ext cx="450290" cy="825910"/>
          </a:xfrm>
          <a:prstGeom prst="straightConnector1">
            <a:avLst/>
          </a:prstGeom>
          <a:ln w="38100">
            <a:solidFill>
              <a:srgbClr val="285C1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9932" y="1488565"/>
            <a:ext cx="211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499"/>
                </a:solidFill>
              </a:rPr>
              <a:t>Low Profile Rail Cart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22" y="5540484"/>
            <a:ext cx="19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499"/>
                </a:solidFill>
              </a:rPr>
              <a:t>TL220 Transporter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54162" y="5540485"/>
            <a:ext cx="1241993" cy="501969"/>
          </a:xfrm>
          <a:prstGeom prst="straightConnector1">
            <a:avLst/>
          </a:prstGeom>
          <a:ln w="38100">
            <a:solidFill>
              <a:srgbClr val="285C1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56364" y="1257733"/>
            <a:ext cx="4814641" cy="830997"/>
          </a:xfrm>
          <a:prstGeom prst="rect">
            <a:avLst/>
          </a:prstGeom>
          <a:solidFill>
            <a:srgbClr val="2A703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In-Facility Canister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</a:rPr>
              <a:t> Removal Pathway </a:t>
            </a:r>
          </a:p>
        </p:txBody>
      </p:sp>
      <p:sp>
        <p:nvSpPr>
          <p:cNvPr id="14" name="Title 6"/>
          <p:cNvSpPr txBox="1">
            <a:spLocks/>
          </p:cNvSpPr>
          <p:nvPr/>
        </p:nvSpPr>
        <p:spPr>
          <a:xfrm>
            <a:off x="2100649" y="205627"/>
            <a:ext cx="6616876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HLW Canister Relocation &amp; Storage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200400"/>
            <a:ext cx="3810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4" y="1371601"/>
            <a:ext cx="8496300" cy="423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ight Arrow 15"/>
          <p:cNvSpPr/>
          <p:nvPr/>
        </p:nvSpPr>
        <p:spPr>
          <a:xfrm rot="3896108">
            <a:off x="2028782" y="1686553"/>
            <a:ext cx="599668" cy="308397"/>
          </a:xfrm>
          <a:prstGeom prst="rightArrow">
            <a:avLst/>
          </a:prstGeom>
          <a:solidFill>
            <a:srgbClr val="6076B4"/>
          </a:solidFill>
          <a:ln w="55000" cap="flat" cmpd="thickThin" algn="ctr">
            <a:solidFill>
              <a:srgbClr val="6076B4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 smtClean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38400" y="274638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Haul Road Upgrades</a:t>
            </a:r>
            <a:br>
              <a:rPr lang="en-US" dirty="0" smtClean="0">
                <a:solidFill>
                  <a:srgbClr val="FFFFFF"/>
                </a:solidFill>
                <a:cs typeface="Calibri" pitchFamily="34" charset="0"/>
              </a:rPr>
            </a:b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294" y="5879068"/>
            <a:ext cx="579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Complete upgrades to 1,400 feet of site roadway</a:t>
            </a:r>
          </a:p>
          <a:p>
            <a:pPr marL="4572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Task Order in review for issuance </a:t>
            </a:r>
            <a:endParaRPr lang="en-US" sz="2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9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8" y="1324312"/>
            <a:ext cx="8701652" cy="527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438400" y="274638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HLW Cask Storage Pad Complete</a:t>
            </a:r>
            <a:br>
              <a:rPr lang="en-US" dirty="0" smtClean="0">
                <a:solidFill>
                  <a:srgbClr val="FFFFFF"/>
                </a:solidFill>
                <a:cs typeface="Calibri" pitchFamily="34" charset="0"/>
              </a:rPr>
            </a:b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508" y="983198"/>
            <a:ext cx="38707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lnSpc>
                <a:spcPts val="2000"/>
              </a:lnSpc>
              <a:buClr>
                <a:srgbClr val="4BACC6">
                  <a:lumMod val="50000"/>
                </a:srgbClr>
              </a:buClr>
            </a:pPr>
            <a:r>
              <a:rPr lang="en-US" sz="1600" b="1" dirty="0">
                <a:solidFill>
                  <a:schemeClr val="tx2"/>
                </a:solidFill>
              </a:rPr>
              <a:t>Main Pad  </a:t>
            </a:r>
          </a:p>
          <a:p>
            <a:pPr marL="457200" indent="-228600">
              <a:lnSpc>
                <a:spcPts val="2000"/>
              </a:lnSpc>
              <a:buClr>
                <a:srgbClr val="6076B4"/>
              </a:buClr>
              <a:buFont typeface="Calibri" panose="020F0502020204030204" pitchFamily="34" charset="0"/>
              <a:buChar char="•"/>
            </a:pPr>
            <a:r>
              <a:rPr lang="en-US" sz="1400" b="1" dirty="0">
                <a:solidFill>
                  <a:schemeClr val="tx2"/>
                </a:solidFill>
              </a:rPr>
              <a:t>144 feet by 110 feet by 3-feet thick</a:t>
            </a:r>
          </a:p>
          <a:p>
            <a:pPr marL="457200" indent="-228600">
              <a:lnSpc>
                <a:spcPts val="2000"/>
              </a:lnSpc>
              <a:buClr>
                <a:srgbClr val="6076B4"/>
              </a:buClr>
              <a:buFont typeface="Calibri" panose="020F0502020204030204" pitchFamily="34" charset="0"/>
              <a:buChar char="•"/>
            </a:pPr>
            <a:r>
              <a:rPr lang="en-US" sz="1400" b="1" dirty="0">
                <a:solidFill>
                  <a:schemeClr val="tx2"/>
                </a:solidFill>
              </a:rPr>
              <a:t>133 tons of reinforcing steel</a:t>
            </a:r>
          </a:p>
          <a:p>
            <a:pPr marL="457200" indent="-228600">
              <a:lnSpc>
                <a:spcPts val="2000"/>
              </a:lnSpc>
              <a:buClr>
                <a:srgbClr val="6076B4"/>
              </a:buClr>
              <a:buFont typeface="Calibri" panose="020F0502020204030204" pitchFamily="34" charset="0"/>
              <a:buChar char="•"/>
            </a:pPr>
            <a:r>
              <a:rPr lang="en-US" sz="1400" b="1" dirty="0" smtClean="0">
                <a:solidFill>
                  <a:schemeClr val="tx2"/>
                </a:solidFill>
              </a:rPr>
              <a:t>1,800 </a:t>
            </a:r>
            <a:r>
              <a:rPr lang="en-US" sz="1400" b="1" dirty="0">
                <a:solidFill>
                  <a:schemeClr val="tx2"/>
                </a:solidFill>
              </a:rPr>
              <a:t>cubic yards of </a:t>
            </a:r>
            <a:r>
              <a:rPr lang="en-US" sz="1400" b="1" dirty="0" smtClean="0">
                <a:solidFill>
                  <a:schemeClr val="tx2"/>
                </a:solidFill>
              </a:rPr>
              <a:t>concrete</a:t>
            </a:r>
            <a:endParaRPr lang="en-US" sz="1400" b="1" dirty="0">
              <a:solidFill>
                <a:schemeClr val="tx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52791" y="2155010"/>
            <a:ext cx="2362200" cy="339581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062058" y="1859582"/>
            <a:ext cx="152302" cy="358109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73234" y="1036755"/>
            <a:ext cx="38707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>
              <a:lnSpc>
                <a:spcPts val="2000"/>
              </a:lnSpc>
              <a:spcBef>
                <a:spcPts val="600"/>
              </a:spcBef>
              <a:buClr>
                <a:srgbClr val="2F5897"/>
              </a:buClr>
            </a:pPr>
            <a:r>
              <a:rPr lang="en-US" sz="1600" b="1" dirty="0" smtClean="0">
                <a:solidFill>
                  <a:schemeClr val="tx2"/>
                </a:solidFill>
              </a:rPr>
              <a:t>Approach </a:t>
            </a:r>
            <a:r>
              <a:rPr lang="en-US" sz="1600" b="1" dirty="0">
                <a:solidFill>
                  <a:schemeClr val="tx2"/>
                </a:solidFill>
              </a:rPr>
              <a:t>Apron</a:t>
            </a:r>
          </a:p>
          <a:p>
            <a:pPr marL="457200" indent="-228600">
              <a:lnSpc>
                <a:spcPts val="2000"/>
              </a:lnSpc>
              <a:buClr>
                <a:srgbClr val="6076B4"/>
              </a:buClr>
              <a:buFont typeface="Calibri" panose="020F0502020204030204" pitchFamily="34" charset="0"/>
              <a:buChar char="•"/>
            </a:pPr>
            <a:r>
              <a:rPr lang="en-US" sz="1400" b="1" dirty="0">
                <a:solidFill>
                  <a:schemeClr val="tx2"/>
                </a:solidFill>
              </a:rPr>
              <a:t>98 feet by 170 feet by 18-inch thick</a:t>
            </a:r>
          </a:p>
          <a:p>
            <a:pPr marL="457200" indent="-228600">
              <a:lnSpc>
                <a:spcPts val="2000"/>
              </a:lnSpc>
              <a:buClr>
                <a:srgbClr val="6076B4"/>
              </a:buClr>
              <a:buFont typeface="Calibri" panose="020F0502020204030204" pitchFamily="34" charset="0"/>
              <a:buChar char="•"/>
            </a:pPr>
            <a:r>
              <a:rPr lang="en-US" sz="1400" b="1" dirty="0">
                <a:solidFill>
                  <a:schemeClr val="tx2"/>
                </a:solidFill>
              </a:rPr>
              <a:t>110 tons of reinforcing steel</a:t>
            </a:r>
          </a:p>
          <a:p>
            <a:pPr marL="457200" indent="-228600">
              <a:lnSpc>
                <a:spcPts val="2000"/>
              </a:lnSpc>
              <a:buClr>
                <a:srgbClr val="6076B4"/>
              </a:buClr>
              <a:buFont typeface="Calibri" panose="020F0502020204030204" pitchFamily="34" charset="0"/>
              <a:buChar char="•"/>
            </a:pPr>
            <a:r>
              <a:rPr lang="en-US" sz="1400" b="1" dirty="0">
                <a:solidFill>
                  <a:schemeClr val="tx2"/>
                </a:solidFill>
              </a:rPr>
              <a:t>935 cubic yards of concrete</a:t>
            </a:r>
          </a:p>
        </p:txBody>
      </p:sp>
    </p:spTree>
    <p:extLst>
      <p:ext uri="{BB962C8B-B14F-4D97-AF65-F5344CB8AC3E}">
        <p14:creationId xmlns:p14="http://schemas.microsoft.com/office/powerpoint/2010/main" val="8429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64973"/>
              </p:ext>
            </p:extLst>
          </p:nvPr>
        </p:nvGraphicFramePr>
        <p:xfrm>
          <a:off x="5745479" y="3575743"/>
          <a:ext cx="3398521" cy="2463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Acrobat Document" r:id="rId3" imgW="7543800" imgH="5829300" progId="AcroExch.Document.11">
                  <p:embed/>
                </p:oleObj>
              </mc:Choice>
              <mc:Fallback>
                <p:oleObj name="Acrobat Document" r:id="rId3" imgW="7543800" imgH="58293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45479" y="3575743"/>
                        <a:ext cx="3398521" cy="2463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439" y="1577519"/>
            <a:ext cx="2590800" cy="183877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0"/>
          <a:stretch/>
        </p:blipFill>
        <p:spPr bwMode="auto">
          <a:xfrm>
            <a:off x="347028" y="1066800"/>
            <a:ext cx="2902585" cy="180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59" y="1588622"/>
            <a:ext cx="2559741" cy="319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:\Documents and Settings\walterp.WVDP\Local Settings\Temporary Internet Files\Content.Word\FOTF3C5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206"/>
            <a:ext cx="329184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130384" y="5644936"/>
            <a:ext cx="3333520" cy="523220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Vertical Cask Transporter  On Site and B</a:t>
            </a:r>
            <a:r>
              <a:rPr lang="en-US" sz="1400" b="1" dirty="0" smtClean="0">
                <a:solidFill>
                  <a:prstClr val="white"/>
                </a:solidFill>
              </a:rPr>
              <a:t>eing tested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028" y="2887064"/>
            <a:ext cx="2902585" cy="307777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GT-50 </a:t>
            </a:r>
            <a:r>
              <a:rPr lang="en-US" sz="1400" b="1" dirty="0" err="1">
                <a:solidFill>
                  <a:prstClr val="white"/>
                </a:solidFill>
              </a:rPr>
              <a:t>Tugger</a:t>
            </a:r>
            <a:r>
              <a:rPr lang="en-US" sz="1400" b="1" dirty="0">
                <a:solidFill>
                  <a:prstClr val="white"/>
                </a:solidFill>
              </a:rPr>
              <a:t> – On Site and </a:t>
            </a:r>
            <a:r>
              <a:rPr lang="en-US" sz="1400" b="1" dirty="0" smtClean="0">
                <a:solidFill>
                  <a:prstClr val="white"/>
                </a:solidFill>
              </a:rPr>
              <a:t>Tested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82097" y="4816603"/>
            <a:ext cx="2603715" cy="738664"/>
          </a:xfrm>
          <a:prstGeom prst="rect">
            <a:avLst/>
          </a:prstGeom>
          <a:solidFill>
            <a:srgbClr val="285C12"/>
          </a:solidFill>
          <a:ln w="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Automatic Welding System 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Acceptance Testing Completed</a:t>
            </a:r>
            <a:endParaRPr lang="en-US" sz="1400" b="1" dirty="0">
              <a:solidFill>
                <a:prstClr val="white"/>
              </a:solidFill>
            </a:endParaRPr>
          </a:p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September Delivery</a:t>
            </a:r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71256" y="3209861"/>
            <a:ext cx="2514599" cy="738664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white"/>
                </a:solidFill>
              </a:rPr>
              <a:t>TL220 </a:t>
            </a:r>
          </a:p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75% Fabrication  Complete</a:t>
            </a:r>
          </a:p>
          <a:p>
            <a:pPr algn="ctr"/>
            <a:r>
              <a:rPr lang="en-US" sz="1400" b="1" dirty="0">
                <a:solidFill>
                  <a:prstClr val="white"/>
                </a:solidFill>
              </a:rPr>
              <a:t>S</a:t>
            </a:r>
            <a:r>
              <a:rPr lang="en-US" sz="1400" b="1" dirty="0" smtClean="0">
                <a:solidFill>
                  <a:prstClr val="white"/>
                </a:solidFill>
              </a:rPr>
              <a:t>eptember </a:t>
            </a:r>
            <a:r>
              <a:rPr lang="en-US" sz="1400" b="1" dirty="0">
                <a:solidFill>
                  <a:prstClr val="white"/>
                </a:solidFill>
              </a:rPr>
              <a:t>Delivery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04500" y="5617122"/>
            <a:ext cx="2489868" cy="523220"/>
          </a:xfrm>
          <a:prstGeom prst="rect">
            <a:avLst/>
          </a:prstGeom>
          <a:solidFill>
            <a:srgbClr val="285C1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Low-Profile </a:t>
            </a:r>
            <a:r>
              <a:rPr lang="en-US" sz="1400" b="1" dirty="0">
                <a:solidFill>
                  <a:prstClr val="white"/>
                </a:solidFill>
              </a:rPr>
              <a:t>Rail </a:t>
            </a:r>
            <a:r>
              <a:rPr lang="en-US" sz="1400" b="1" dirty="0" smtClean="0">
                <a:solidFill>
                  <a:prstClr val="white"/>
                </a:solidFill>
              </a:rPr>
              <a:t>Cart</a:t>
            </a:r>
            <a:r>
              <a:rPr lang="en-US" sz="1400" b="1" dirty="0">
                <a:solidFill>
                  <a:prstClr val="white"/>
                </a:solidFill>
              </a:rPr>
              <a:t> </a:t>
            </a:r>
            <a:r>
              <a:rPr lang="en-US" sz="1400" b="1" dirty="0" smtClean="0">
                <a:solidFill>
                  <a:prstClr val="white"/>
                </a:solidFill>
              </a:rPr>
              <a:t>(35%)</a:t>
            </a:r>
            <a:endParaRPr lang="en-US" sz="1400" b="1" dirty="0">
              <a:solidFill>
                <a:prstClr val="white"/>
              </a:solidFill>
            </a:endParaRPr>
          </a:p>
          <a:p>
            <a:pPr algn="ctr"/>
            <a:r>
              <a:rPr lang="en-US" sz="1400" b="1" dirty="0" smtClean="0">
                <a:solidFill>
                  <a:prstClr val="white"/>
                </a:solidFill>
              </a:rPr>
              <a:t>December </a:t>
            </a:r>
            <a:r>
              <a:rPr lang="en-US" sz="1400" b="1" dirty="0">
                <a:solidFill>
                  <a:prstClr val="white"/>
                </a:solidFill>
              </a:rPr>
              <a:t>Delivery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438400" y="152718"/>
            <a:ext cx="6324600" cy="5055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cs typeface="Calibri" pitchFamily="34" charset="0"/>
              </a:rPr>
              <a:t>HLW Storage System Progress</a:t>
            </a:r>
            <a:br>
              <a:rPr lang="en-US" dirty="0" smtClean="0">
                <a:solidFill>
                  <a:srgbClr val="FFFFFF"/>
                </a:solidFill>
                <a:cs typeface="Calibri" pitchFamily="34" charset="0"/>
              </a:rPr>
            </a:b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2734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&amp; Bullet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4738</TotalTime>
  <Words>1172</Words>
  <Application>Microsoft Office PowerPoint</Application>
  <PresentationFormat>On-screen Show (4:3)</PresentationFormat>
  <Paragraphs>227</Paragraphs>
  <Slides>28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Title &amp; Bullets</vt:lpstr>
      <vt:lpstr>Custom Design</vt:lpstr>
      <vt:lpstr>Acrobat Document</vt:lpstr>
      <vt:lpstr>PowerPoint Presentation</vt:lpstr>
      <vt:lpstr>PowerPoint Presentation</vt:lpstr>
      <vt:lpstr>PowerPoint Presentation</vt:lpstr>
      <vt:lpstr>HLW Canister Relocation &amp; Storage Project</vt:lpstr>
      <vt:lpstr>HLW Canister Relocation &amp; Storage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Chemical Process Cell (CPC) Modifications Progress</vt:lpstr>
      <vt:lpstr>PowerPoint Presentation</vt:lpstr>
      <vt:lpstr>CPC Modifications Progress, cont.</vt:lpstr>
      <vt:lpstr>Current HLW Project Schedule</vt:lpstr>
      <vt:lpstr>PowerPoint Presentation</vt:lpstr>
      <vt:lpstr>PowerPoint Presentation</vt:lpstr>
      <vt:lpstr>Melter, CFMT, MFHT Shipment</vt:lpstr>
      <vt:lpstr>MPPB Deactivation Continues</vt:lpstr>
      <vt:lpstr>Vitrification Facility Deactivation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Department of Energy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max.postman</dc:creator>
  <cp:lastModifiedBy>Lynette E. Bennett</cp:lastModifiedBy>
  <cp:revision>414</cp:revision>
  <cp:lastPrinted>2014-08-26T17:45:47Z</cp:lastPrinted>
  <dcterms:created xsi:type="dcterms:W3CDTF">2012-11-30T17:41:28Z</dcterms:created>
  <dcterms:modified xsi:type="dcterms:W3CDTF">2014-08-27T12:30:05Z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