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5.xml" ContentType="application/vnd.openxmlformats-officedocument.presentationml.comments+xml"/>
  <Override PartName="/ppt/notesSlides/notesSlide21.xml" ContentType="application/vnd.openxmlformats-officedocument.presentationml.notesSlide+xml"/>
  <Override PartName="/ppt/comments/comment6.xml" ContentType="application/vnd.openxmlformats-officedocument.presentationml.comments+xml"/>
  <Override PartName="/ppt/notesSlides/notesSlide22.xml" ContentType="application/vnd.openxmlformats-officedocument.presentationml.notesSlide+xml"/>
  <Override PartName="/ppt/comments/comment7.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5"/>
    <p:sldMasterId id="2147483700" r:id="rId6"/>
  </p:sldMasterIdLst>
  <p:notesMasterIdLst>
    <p:notesMasterId r:id="rId54"/>
  </p:notesMasterIdLst>
  <p:handoutMasterIdLst>
    <p:handoutMasterId r:id="rId55"/>
  </p:handoutMasterIdLst>
  <p:sldIdLst>
    <p:sldId id="1351" r:id="rId7"/>
    <p:sldId id="1349" r:id="rId8"/>
    <p:sldId id="1345" r:id="rId9"/>
    <p:sldId id="1235" r:id="rId10"/>
    <p:sldId id="1234" r:id="rId11"/>
    <p:sldId id="1236" r:id="rId12"/>
    <p:sldId id="1368" r:id="rId13"/>
    <p:sldId id="1376" r:id="rId14"/>
    <p:sldId id="1369" r:id="rId15"/>
    <p:sldId id="1377" r:id="rId16"/>
    <p:sldId id="1370" r:id="rId17"/>
    <p:sldId id="1378" r:id="rId18"/>
    <p:sldId id="1320" r:id="rId19"/>
    <p:sldId id="1344" r:id="rId20"/>
    <p:sldId id="1239" r:id="rId21"/>
    <p:sldId id="1306" r:id="rId22"/>
    <p:sldId id="1355" r:id="rId23"/>
    <p:sldId id="1371" r:id="rId24"/>
    <p:sldId id="1334" r:id="rId25"/>
    <p:sldId id="1335" r:id="rId26"/>
    <p:sldId id="1336" r:id="rId27"/>
    <p:sldId id="1337" r:id="rId28"/>
    <p:sldId id="1338" r:id="rId29"/>
    <p:sldId id="1297" r:id="rId30"/>
    <p:sldId id="1356" r:id="rId31"/>
    <p:sldId id="1304" r:id="rId32"/>
    <p:sldId id="1325" r:id="rId33"/>
    <p:sldId id="1326" r:id="rId34"/>
    <p:sldId id="1379" r:id="rId35"/>
    <p:sldId id="1293" r:id="rId36"/>
    <p:sldId id="1294" r:id="rId37"/>
    <p:sldId id="1327" r:id="rId38"/>
    <p:sldId id="1262" r:id="rId39"/>
    <p:sldId id="1339" r:id="rId40"/>
    <p:sldId id="1373" r:id="rId41"/>
    <p:sldId id="1374" r:id="rId42"/>
    <p:sldId id="1372" r:id="rId43"/>
    <p:sldId id="1375" r:id="rId44"/>
    <p:sldId id="1267" r:id="rId45"/>
    <p:sldId id="1361" r:id="rId46"/>
    <p:sldId id="1265" r:id="rId47"/>
    <p:sldId id="1266" r:id="rId48"/>
    <p:sldId id="1310" r:id="rId49"/>
    <p:sldId id="1366" r:id="rId50"/>
    <p:sldId id="1272" r:id="rId51"/>
    <p:sldId id="1273" r:id="rId52"/>
    <p:sldId id="1367" r:id="rId53"/>
  </p:sldIdLst>
  <p:sldSz cx="12188825" cy="6858000"/>
  <p:notesSz cx="6858000" cy="9144000"/>
  <p:defaultTextStyle>
    <a:defPPr>
      <a:defRPr lang="en-US"/>
    </a:defPPr>
    <a:lvl1pPr marL="0" algn="l" defTabSz="609443" rtl="0" eaLnBrk="1" latinLnBrk="0" hangingPunct="1">
      <a:defRPr sz="2400" kern="1200">
        <a:solidFill>
          <a:schemeClr val="tx1"/>
        </a:solidFill>
        <a:latin typeface="+mn-lt"/>
        <a:ea typeface="+mn-ea"/>
        <a:cs typeface="+mn-cs"/>
      </a:defRPr>
    </a:lvl1pPr>
    <a:lvl2pPr marL="609443" algn="l" defTabSz="609443" rtl="0" eaLnBrk="1" latinLnBrk="0" hangingPunct="1">
      <a:defRPr sz="2400" kern="1200">
        <a:solidFill>
          <a:schemeClr val="tx1"/>
        </a:solidFill>
        <a:latin typeface="+mn-lt"/>
        <a:ea typeface="+mn-ea"/>
        <a:cs typeface="+mn-cs"/>
      </a:defRPr>
    </a:lvl2pPr>
    <a:lvl3pPr marL="1218885" algn="l" defTabSz="609443" rtl="0" eaLnBrk="1" latinLnBrk="0" hangingPunct="1">
      <a:defRPr sz="2400" kern="1200">
        <a:solidFill>
          <a:schemeClr val="tx1"/>
        </a:solidFill>
        <a:latin typeface="+mn-lt"/>
        <a:ea typeface="+mn-ea"/>
        <a:cs typeface="+mn-cs"/>
      </a:defRPr>
    </a:lvl3pPr>
    <a:lvl4pPr marL="1828328" algn="l" defTabSz="609443" rtl="0" eaLnBrk="1" latinLnBrk="0" hangingPunct="1">
      <a:defRPr sz="2400" kern="1200">
        <a:solidFill>
          <a:schemeClr val="tx1"/>
        </a:solidFill>
        <a:latin typeface="+mn-lt"/>
        <a:ea typeface="+mn-ea"/>
        <a:cs typeface="+mn-cs"/>
      </a:defRPr>
    </a:lvl4pPr>
    <a:lvl5pPr marL="2437771" algn="l" defTabSz="609443" rtl="0" eaLnBrk="1" latinLnBrk="0" hangingPunct="1">
      <a:defRPr sz="2400" kern="1200">
        <a:solidFill>
          <a:schemeClr val="tx1"/>
        </a:solidFill>
        <a:latin typeface="+mn-lt"/>
        <a:ea typeface="+mn-ea"/>
        <a:cs typeface="+mn-cs"/>
      </a:defRPr>
    </a:lvl5pPr>
    <a:lvl6pPr marL="3047213" algn="l" defTabSz="609443" rtl="0" eaLnBrk="1" latinLnBrk="0" hangingPunct="1">
      <a:defRPr sz="2400" kern="1200">
        <a:solidFill>
          <a:schemeClr val="tx1"/>
        </a:solidFill>
        <a:latin typeface="+mn-lt"/>
        <a:ea typeface="+mn-ea"/>
        <a:cs typeface="+mn-cs"/>
      </a:defRPr>
    </a:lvl6pPr>
    <a:lvl7pPr marL="3656656" algn="l" defTabSz="609443" rtl="0" eaLnBrk="1" latinLnBrk="0" hangingPunct="1">
      <a:defRPr sz="2400" kern="1200">
        <a:solidFill>
          <a:schemeClr val="tx1"/>
        </a:solidFill>
        <a:latin typeface="+mn-lt"/>
        <a:ea typeface="+mn-ea"/>
        <a:cs typeface="+mn-cs"/>
      </a:defRPr>
    </a:lvl7pPr>
    <a:lvl8pPr marL="4266097" algn="l" defTabSz="609443" rtl="0" eaLnBrk="1" latinLnBrk="0" hangingPunct="1">
      <a:defRPr sz="2400" kern="1200">
        <a:solidFill>
          <a:schemeClr val="tx1"/>
        </a:solidFill>
        <a:latin typeface="+mn-lt"/>
        <a:ea typeface="+mn-ea"/>
        <a:cs typeface="+mn-cs"/>
      </a:defRPr>
    </a:lvl8pPr>
    <a:lvl9pPr marL="4875541" algn="l" defTabSz="60944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Morales-Rodriguez" initials="MMR" lastIdx="11" clrIdx="0">
    <p:extLst>
      <p:ext uri="{19B8F6BF-5375-455C-9EA6-DF929625EA0E}">
        <p15:presenceInfo xmlns:p15="http://schemas.microsoft.com/office/powerpoint/2012/main" userId="S::Marissa.Morales-Rodriguez@ee.doe.gov::8406a319-5b63-45d3-82f0-c257e0659d6f" providerId="AD"/>
      </p:ext>
    </p:extLst>
  </p:cmAuthor>
  <p:cmAuthor id="2" name="FOA Webinar" initials="FW" lastIdx="18" clrIdx="1">
    <p:extLst>
      <p:ext uri="{19B8F6BF-5375-455C-9EA6-DF929625EA0E}">
        <p15:presenceInfo xmlns:p15="http://schemas.microsoft.com/office/powerpoint/2012/main" userId="FOA Webin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72963" autoAdjust="0"/>
  </p:normalViewPr>
  <p:slideViewPr>
    <p:cSldViewPr snapToGrid="0" snapToObjects="1">
      <p:cViewPr varScale="1">
        <p:scale>
          <a:sx n="79" d="100"/>
          <a:sy n="79" d="100"/>
        </p:scale>
        <p:origin x="1746" y="84"/>
      </p:cViewPr>
      <p:guideLst>
        <p:guide orient="horz" pos="2160"/>
        <p:guide pos="3839"/>
      </p:guideLst>
    </p:cSldViewPr>
  </p:slideViewPr>
  <p:notesTextViewPr>
    <p:cViewPr>
      <p:scale>
        <a:sx n="100" d="100"/>
        <a:sy n="100" d="100"/>
      </p:scale>
      <p:origin x="0" y="0"/>
    </p:cViewPr>
  </p:notesTextViewPr>
  <p:notesViewPr>
    <p:cSldViewPr snapToGrid="0" snapToObjects="1">
      <p:cViewPr varScale="1">
        <p:scale>
          <a:sx n="95" d="100"/>
          <a:sy n="95" d="100"/>
        </p:scale>
        <p:origin x="-228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1-10T15:57:11.223" idx="10">
    <p:pos x="10" y="10"/>
    <p:text>If you wish to mute all participants upon entry, go to the 'Participant' drop down in the menu bar and select 'Mute on Entry'.</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3-15T08:08:31.136" idx="11">
    <p:pos x="106" y="106"/>
    <p:text>If your FOA includes a Letter of Intent, add a row to the table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3-15T08:08:54.994" idx="12">
    <p:pos x="106" y="106"/>
    <p:text>1) If FOA uses a letter of intent, add that before "Concept Papers" 2) If using pre-selection interviews, add that after "Merit Review and Selection Process"</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3-15T08:09:45.227" idx="13">
    <p:pos x="106" y="106"/>
    <p:text>If the Statement of Substantial Involvement is particularly long, you may include the generic langauge on this slide only, and refer the applicants to the section of the FOA for further details. The main objective is to let applicants know that DOE will be involved throughout the project.</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3-15T08:10:07.910" idx="14">
    <p:pos x="10" y="10"/>
    <p:text>Delete boxes that are not applicable to your FOA.</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3-15T08:10:22.278" idx="17">
    <p:pos x="10" y="10"/>
    <p:text>Delete "and (2) the reviewer comments" if the FRD approved NOT sending Concept Paper comments to applicants.</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9-03-15T08:10:39.111" idx="18">
    <p:pos x="10" y="10"/>
    <p:text>Edit script as necessary if this FOA will  NOT provide Concept Paper comments.</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D285-E604-0F4A-8E4E-5532951FF0A7}" type="datetimeFigureOut">
              <a:rPr lang="en-US" smtClean="0"/>
              <a:t>4/26/2022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DECB6A-F0FA-B148-AED7-1883C564EEF8}" type="slidenum">
              <a:rPr lang="en-US" smtClean="0"/>
              <a:t>‹#›</a:t>
            </a:fld>
            <a:endParaRPr lang="en-US"/>
          </a:p>
        </p:txBody>
      </p:sp>
    </p:spTree>
    <p:extLst>
      <p:ext uri="{BB962C8B-B14F-4D97-AF65-F5344CB8AC3E}">
        <p14:creationId xmlns:p14="http://schemas.microsoft.com/office/powerpoint/2010/main" val="4073706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89865-2AE7-3842-8B2B-CF3F1327C58F}" type="datetimeFigureOut">
              <a:rPr lang="en-US" smtClean="0"/>
              <a:t>4/26/2022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F931B-2B4E-B94B-BDF6-0B57EB892C3F}" type="slidenum">
              <a:rPr lang="en-US" smtClean="0"/>
              <a:t>‹#›</a:t>
            </a:fld>
            <a:endParaRPr lang="en-US"/>
          </a:p>
        </p:txBody>
      </p:sp>
    </p:spTree>
    <p:extLst>
      <p:ext uri="{BB962C8B-B14F-4D97-AF65-F5344CB8AC3E}">
        <p14:creationId xmlns:p14="http://schemas.microsoft.com/office/powerpoint/2010/main" val="1963167703"/>
      </p:ext>
    </p:extLst>
  </p:cSld>
  <p:clrMap bg1="lt1" tx1="dk1" bg2="lt2" tx2="dk2" accent1="accent1" accent2="accent2" accent3="accent3" accent4="accent4" accent5="accent5" accent6="accent6" hlink="hlink" folHlink="folHlink"/>
  <p:hf hdr="0" ftr="0" dt="0"/>
  <p:notesStyle>
    <a:lvl1pPr marL="0" algn="l" defTabSz="609443" rtl="0" eaLnBrk="1" latinLnBrk="0" hangingPunct="1">
      <a:defRPr sz="1600" kern="1200">
        <a:solidFill>
          <a:schemeClr val="tx1"/>
        </a:solidFill>
        <a:latin typeface="+mn-lt"/>
        <a:ea typeface="+mn-ea"/>
        <a:cs typeface="+mn-cs"/>
      </a:defRPr>
    </a:lvl1pPr>
    <a:lvl2pPr marL="609443" algn="l" defTabSz="609443" rtl="0" eaLnBrk="1" latinLnBrk="0" hangingPunct="1">
      <a:defRPr sz="1600" kern="1200">
        <a:solidFill>
          <a:schemeClr val="tx1"/>
        </a:solidFill>
        <a:latin typeface="+mn-lt"/>
        <a:ea typeface="+mn-ea"/>
        <a:cs typeface="+mn-cs"/>
      </a:defRPr>
    </a:lvl2pPr>
    <a:lvl3pPr marL="1218885" algn="l" defTabSz="609443" rtl="0" eaLnBrk="1" latinLnBrk="0" hangingPunct="1">
      <a:defRPr sz="1600" kern="1200">
        <a:solidFill>
          <a:schemeClr val="tx1"/>
        </a:solidFill>
        <a:latin typeface="+mn-lt"/>
        <a:ea typeface="+mn-ea"/>
        <a:cs typeface="+mn-cs"/>
      </a:defRPr>
    </a:lvl3pPr>
    <a:lvl4pPr marL="1828328" algn="l" defTabSz="609443" rtl="0" eaLnBrk="1" latinLnBrk="0" hangingPunct="1">
      <a:defRPr sz="1600" kern="1200">
        <a:solidFill>
          <a:schemeClr val="tx1"/>
        </a:solidFill>
        <a:latin typeface="+mn-lt"/>
        <a:ea typeface="+mn-ea"/>
        <a:cs typeface="+mn-cs"/>
      </a:defRPr>
    </a:lvl4pPr>
    <a:lvl5pPr marL="2437771" algn="l" defTabSz="609443" rtl="0" eaLnBrk="1" latinLnBrk="0" hangingPunct="1">
      <a:defRPr sz="1600" kern="1200">
        <a:solidFill>
          <a:schemeClr val="tx1"/>
        </a:solidFill>
        <a:latin typeface="+mn-lt"/>
        <a:ea typeface="+mn-ea"/>
        <a:cs typeface="+mn-cs"/>
      </a:defRPr>
    </a:lvl5pPr>
    <a:lvl6pPr marL="3047213" algn="l" defTabSz="609443" rtl="0" eaLnBrk="1" latinLnBrk="0" hangingPunct="1">
      <a:defRPr sz="1600" kern="1200">
        <a:solidFill>
          <a:schemeClr val="tx1"/>
        </a:solidFill>
        <a:latin typeface="+mn-lt"/>
        <a:ea typeface="+mn-ea"/>
        <a:cs typeface="+mn-cs"/>
      </a:defRPr>
    </a:lvl6pPr>
    <a:lvl7pPr marL="3656656" algn="l" defTabSz="609443" rtl="0" eaLnBrk="1" latinLnBrk="0" hangingPunct="1">
      <a:defRPr sz="1600" kern="1200">
        <a:solidFill>
          <a:schemeClr val="tx1"/>
        </a:solidFill>
        <a:latin typeface="+mn-lt"/>
        <a:ea typeface="+mn-ea"/>
        <a:cs typeface="+mn-cs"/>
      </a:defRPr>
    </a:lvl7pPr>
    <a:lvl8pPr marL="4266097" algn="l" defTabSz="609443" rtl="0" eaLnBrk="1" latinLnBrk="0" hangingPunct="1">
      <a:defRPr sz="1600" kern="1200">
        <a:solidFill>
          <a:schemeClr val="tx1"/>
        </a:solidFill>
        <a:latin typeface="+mn-lt"/>
        <a:ea typeface="+mn-ea"/>
        <a:cs typeface="+mn-cs"/>
      </a:defRPr>
    </a:lvl8pPr>
    <a:lvl9pPr marL="4875541" algn="l" defTabSz="60944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a:t>
            </a:fld>
            <a:endParaRPr lang="en-US" dirty="0"/>
          </a:p>
        </p:txBody>
      </p:sp>
    </p:spTree>
    <p:extLst>
      <p:ext uri="{BB962C8B-B14F-4D97-AF65-F5344CB8AC3E}">
        <p14:creationId xmlns:p14="http://schemas.microsoft.com/office/powerpoint/2010/main" val="341512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To facilitate the formation of new project teams for this FOA, a Teaming Partner List is available at</a:t>
            </a:r>
            <a:r>
              <a:rPr lang="en-US" baseline="0" dirty="0"/>
              <a:t> the website listed on this slide.</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We’ll update the Teaming Partner List periodically to reflect new Teaming Partners who have provided their information.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Any organization that would like to be included on this list should submit the information shown on this slide to the email address provided. Keep in mind, though that</a:t>
            </a:r>
            <a:r>
              <a:rPr lang="en-US" baseline="0" dirty="0"/>
              <a:t> b</a:t>
            </a:r>
            <a:r>
              <a:rPr lang="en-US" dirty="0"/>
              <a:t>y submitting this information, you consent to the publication of that information.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Please also note that by facilitating this Teaming Partner List, EERE does not endorse or otherwise evaluate the qualifications of the entities that self-identify themselves for placement on the Teaming Partner List.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addition, EERE will not pay for the provision of any information, nor will it compensate any respondents for the development of such information.</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14</a:t>
            </a:fld>
            <a:endParaRPr lang="en-US" dirty="0"/>
          </a:p>
        </p:txBody>
      </p:sp>
    </p:spTree>
    <p:extLst>
      <p:ext uri="{BB962C8B-B14F-4D97-AF65-F5344CB8AC3E}">
        <p14:creationId xmlns:p14="http://schemas.microsoft.com/office/powerpoint/2010/main" val="75597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EERE expects to make approximately $[AMOUNT] million of Federal funding available for new awards under this FOA subject to the availability of appropriated funds.  The average award</a:t>
            </a:r>
            <a:r>
              <a:rPr lang="en-US" sz="1200" kern="1200" baseline="0" dirty="0">
                <a:solidFill>
                  <a:schemeClr val="tx1"/>
                </a:solidFill>
                <a:effectLst/>
                <a:latin typeface="+mn-lt"/>
                <a:ea typeface="+mn-ea"/>
                <a:cs typeface="+mn-cs"/>
              </a:rPr>
              <a:t> amount is anticipated to range from $[Insert Amount] to $[Insert Amount].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EERE intends to fund mostly cooperative agreements under this FOA, but may also fund Grants, TIAs, Work Authorizations, and Interagency Agreements.  Cooperative Agreements include Substantial Involvement, which we will discuss next.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15</a:t>
            </a:fld>
            <a:endParaRPr lang="en-US"/>
          </a:p>
        </p:txBody>
      </p:sp>
    </p:spTree>
    <p:extLst>
      <p:ext uri="{BB962C8B-B14F-4D97-AF65-F5344CB8AC3E}">
        <p14:creationId xmlns:p14="http://schemas.microsoft.com/office/powerpoint/2010/main" val="3938598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Under cooperative</a:t>
            </a:r>
            <a:r>
              <a:rPr lang="en-US" sz="1200" baseline="0" dirty="0"/>
              <a:t> agreements, th</a:t>
            </a:r>
            <a:r>
              <a:rPr lang="en-US" sz="1200" dirty="0"/>
              <a:t>ere will be what is known as “substantial involvement” between EERE and the Recipient during the performance of the project.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READ SLIDE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16</a:t>
            </a:fld>
            <a:endParaRPr lang="en-US" dirty="0"/>
          </a:p>
        </p:txBody>
      </p:sp>
    </p:spTree>
    <p:extLst>
      <p:ext uri="{BB962C8B-B14F-4D97-AF65-F5344CB8AC3E}">
        <p14:creationId xmlns:p14="http://schemas.microsoft.com/office/powerpoint/2010/main" val="375593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17</a:t>
            </a:fld>
            <a:endParaRPr lang="en-US" dirty="0"/>
          </a:p>
        </p:txBody>
      </p:sp>
    </p:spTree>
    <p:extLst>
      <p:ext uri="{BB962C8B-B14F-4D97-AF65-F5344CB8AC3E}">
        <p14:creationId xmlns:p14="http://schemas.microsoft.com/office/powerpoint/2010/main" val="142613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18</a:t>
            </a:fld>
            <a:endParaRPr lang="en-US" dirty="0"/>
          </a:p>
        </p:txBody>
      </p:sp>
    </p:spTree>
    <p:extLst>
      <p:ext uri="{BB962C8B-B14F-4D97-AF65-F5344CB8AC3E}">
        <p14:creationId xmlns:p14="http://schemas.microsoft.com/office/powerpoint/2010/main" val="926932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The total budget presented in the application must include both Federal (DOE), and Non-Federal (cost share) portions, thereby reflecting TOTAL PROJECT COSTS proposed.  All costs must be verifiable</a:t>
            </a:r>
            <a:r>
              <a:rPr lang="en-US" baseline="0" dirty="0"/>
              <a:t> from the Recipient’s records and be necessary and reasonable for the accomplishment of the project.</a:t>
            </a: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19</a:t>
            </a:fld>
            <a:endParaRPr lang="en-US"/>
          </a:p>
        </p:txBody>
      </p:sp>
    </p:spTree>
    <p:extLst>
      <p:ext uri="{BB962C8B-B14F-4D97-AF65-F5344CB8AC3E}">
        <p14:creationId xmlns:p14="http://schemas.microsoft.com/office/powerpoint/2010/main" val="66504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sz="2400" dirty="0"/>
              <a:t>Cost Share must be allowable and must be verifiable upon submission of the Full Application.  Please refer to this chart for your</a:t>
            </a:r>
            <a:r>
              <a:rPr lang="en-US" sz="2400" baseline="0" dirty="0"/>
              <a:t> entity’s applicable cost principles.  It is imperative that you follow the applicable cost principles when creating your budget for the full application.</a:t>
            </a:r>
            <a:endParaRPr lang="en-US" dirty="0"/>
          </a:p>
          <a:p>
            <a:pPr marL="342900" lvl="2" indent="-342900" fontAlgn="base">
              <a:lnSpc>
                <a:spcPct val="80000"/>
              </a:lnSpc>
            </a:pPr>
            <a:endParaRPr lang="en-US" sz="2200" dirty="0"/>
          </a:p>
          <a:p>
            <a:pPr lvl="1">
              <a:buFont typeface="Courier New" panose="02070309020205020404" pitchFamily="49" charset="0"/>
              <a:buNone/>
            </a:pPr>
            <a:endParaRPr lang="en-US" sz="2400" dirty="0"/>
          </a:p>
        </p:txBody>
      </p:sp>
      <p:sp>
        <p:nvSpPr>
          <p:cNvPr id="4" name="Slide Number Placeholder 3"/>
          <p:cNvSpPr>
            <a:spLocks noGrp="1"/>
          </p:cNvSpPr>
          <p:nvPr>
            <p:ph type="sldNum" sz="quarter" idx="10"/>
          </p:nvPr>
        </p:nvSpPr>
        <p:spPr/>
        <p:txBody>
          <a:bodyPr/>
          <a:lstStyle/>
          <a:p>
            <a:fld id="{DEBBE8CF-EDC6-4637-8191-499840DDEC8B}" type="slidenum">
              <a:rPr lang="en-US" smtClean="0"/>
              <a:t>20</a:t>
            </a:fld>
            <a:endParaRPr lang="en-US"/>
          </a:p>
        </p:txBody>
      </p:sp>
    </p:spTree>
    <p:extLst>
      <p:ext uri="{BB962C8B-B14F-4D97-AF65-F5344CB8AC3E}">
        <p14:creationId xmlns:p14="http://schemas.microsoft.com/office/powerpoint/2010/main" val="185791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lvl="1">
              <a:spcBef>
                <a:spcPts val="0"/>
              </a:spcBef>
              <a:buFont typeface="Courier New" panose="02070309020205020404" pitchFamily="49" charset="0"/>
              <a:buNone/>
            </a:pPr>
            <a:r>
              <a:rPr lang="en-US" sz="2200" dirty="0"/>
              <a:t>Cost share can provided in cash and/or in-kind.  It can be provided by the Prime Recipient, subs, or a third party. One note, vendors and contractors CAN’T provide cost share because that is considered a discount.</a:t>
            </a:r>
          </a:p>
          <a:p>
            <a:pPr lvl="1">
              <a:buFont typeface="Courier New" panose="02070309020205020404" pitchFamily="49" charset="0"/>
              <a:buNone/>
            </a:pPr>
            <a:endParaRPr lang="en-US" sz="2200" dirty="0"/>
          </a:p>
          <a:p>
            <a:pPr marL="0" marR="0" lvl="1" indent="0" algn="l" defTabSz="914400" rtl="0" eaLnBrk="1" fontAlgn="base" latinLnBrk="0" hangingPunct="1">
              <a:lnSpc>
                <a:spcPct val="100000"/>
              </a:lnSpc>
              <a:spcBef>
                <a:spcPct val="30000"/>
              </a:spcBef>
              <a:spcAft>
                <a:spcPct val="0"/>
              </a:spcAft>
              <a:buClrTx/>
              <a:buSzTx/>
              <a:buFont typeface="Courier New" panose="02070309020205020404" pitchFamily="49" charset="0"/>
              <a:buNone/>
              <a:tabLst/>
              <a:defRPr/>
            </a:pPr>
            <a:r>
              <a:rPr lang="en-US" sz="1200" kern="1200" dirty="0">
                <a:solidFill>
                  <a:srgbClr val="FF3300"/>
                </a:solidFill>
                <a:effectLst/>
                <a:latin typeface="+mn-lt"/>
                <a:ea typeface="+mn-ea"/>
                <a:cs typeface="+mn-cs"/>
              </a:rPr>
              <a:t>Cash contributions include, but are not limited to: personnel costs, fringe costs, supply and equipment costs, indirect costs and other direct costs. </a:t>
            </a:r>
          </a:p>
          <a:p>
            <a:pPr marL="0" marR="0" lvl="1" indent="0" algn="l" defTabSz="914400" rtl="0" eaLnBrk="1" fontAlgn="base" latinLnBrk="0" hangingPunct="1">
              <a:lnSpc>
                <a:spcPct val="100000"/>
              </a:lnSpc>
              <a:spcBef>
                <a:spcPct val="30000"/>
              </a:spcBef>
              <a:spcAft>
                <a:spcPct val="0"/>
              </a:spcAft>
              <a:buClrTx/>
              <a:buSzTx/>
              <a:buFont typeface="Courier New" panose="02070309020205020404" pitchFamily="49" charset="0"/>
              <a:buNone/>
              <a:tabLst/>
              <a:defRPr/>
            </a:pPr>
            <a:endParaRPr lang="en-US" sz="1200" kern="1200" dirty="0">
              <a:solidFill>
                <a:srgbClr val="FF3300"/>
              </a:solidFill>
              <a:effectLst/>
              <a:latin typeface="+mn-lt"/>
              <a:ea typeface="+mn-ea"/>
              <a:cs typeface="+mn-cs"/>
            </a:endParaRPr>
          </a:p>
          <a:p>
            <a:pPr marL="0" marR="0" lvl="1" indent="0" algn="l" defTabSz="914400" rtl="0" eaLnBrk="1" fontAlgn="base" latinLnBrk="0" hangingPunct="1">
              <a:lnSpc>
                <a:spcPct val="100000"/>
              </a:lnSpc>
              <a:spcBef>
                <a:spcPct val="30000"/>
              </a:spcBef>
              <a:spcAft>
                <a:spcPct val="0"/>
              </a:spcAft>
              <a:buClrTx/>
              <a:buSzTx/>
              <a:buFont typeface="Courier New" panose="02070309020205020404" pitchFamily="49" charset="0"/>
              <a:buNone/>
              <a:tabLst/>
              <a:defRPr/>
            </a:pPr>
            <a:r>
              <a:rPr lang="en-US" sz="1200" kern="1200" dirty="0">
                <a:solidFill>
                  <a:srgbClr val="FF3300"/>
                </a:solidFill>
                <a:effectLst/>
                <a:latin typeface="+mn-lt"/>
                <a:ea typeface="+mn-ea"/>
                <a:cs typeface="+mn-cs"/>
              </a:rPr>
              <a:t>In-kind contributions are those where a value of the contribution can be readily determined, verified and justified but where no actual cash is transacted in securing the good or service comprising the contribution. Allowable in-kind contributions include, but are not limited to: the donation of volunteer time or the donation of space or use of equipment.</a:t>
            </a:r>
          </a:p>
          <a:p>
            <a:pPr marL="0" lvl="1">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21</a:t>
            </a:fld>
            <a:endParaRPr lang="en-US"/>
          </a:p>
        </p:txBody>
      </p:sp>
    </p:spTree>
    <p:extLst>
      <p:ext uri="{BB962C8B-B14F-4D97-AF65-F5344CB8AC3E}">
        <p14:creationId xmlns:p14="http://schemas.microsoft.com/office/powerpoint/2010/main" val="1689578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Be aware that there are items that are</a:t>
            </a:r>
            <a:r>
              <a:rPr lang="en-US" baseline="0" dirty="0"/>
              <a:t> considered unallowable cost share.  If a cost is considered unallowable, it cannot be counted as cost share.  This slide provides some examples of cost share that is unallowable.  </a:t>
            </a: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22</a:t>
            </a:fld>
            <a:endParaRPr lang="en-US"/>
          </a:p>
        </p:txBody>
      </p:sp>
    </p:spTree>
    <p:extLst>
      <p:ext uri="{BB962C8B-B14F-4D97-AF65-F5344CB8AC3E}">
        <p14:creationId xmlns:p14="http://schemas.microsoft.com/office/powerpoint/2010/main" val="282609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Cost Share must be</a:t>
            </a:r>
            <a:r>
              <a:rPr lang="en-US" baseline="0" dirty="0"/>
              <a:t> provided on an invoice basis, unless a waiver is requested and approved by the DOE Contracting Officer.</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23</a:t>
            </a:fld>
            <a:endParaRPr lang="en-US" dirty="0"/>
          </a:p>
        </p:txBody>
      </p:sp>
    </p:spTree>
    <p:extLst>
      <p:ext uri="{BB962C8B-B14F-4D97-AF65-F5344CB8AC3E}">
        <p14:creationId xmlns:p14="http://schemas.microsoft.com/office/powerpoint/2010/main" val="353575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Hello, everyone and welcome to our webinar.</a:t>
            </a:r>
            <a:r>
              <a:rPr lang="en-US" baseline="0" dirty="0"/>
              <a:t> Thank you for your interest in the U.S. Department of Energy’s efforts on renewable energy and energy efficiency. </a:t>
            </a:r>
          </a:p>
          <a:p>
            <a:endParaRPr lang="en-US" baseline="0" dirty="0"/>
          </a:p>
          <a:p>
            <a:r>
              <a:rPr lang="en-US" baseline="0" dirty="0"/>
              <a:t>Before we begin, I’d like to draw your attention to the email address on the left-hand side of this cover page. This is the official mailbox to direct all your questions during the entire FOA process.  Please do not contact EERE individuals directly with questions, including myself. All questions received at this mailbox are posted publicly at the Q&amp;A section of the FOA page on EERE Exchange in an anonymous way. The official answers to your questions will typically also be posted within 3 business days. Please be careful not to submit any language that might be business sensitive, proprietary or confidential. </a:t>
            </a:r>
          </a:p>
          <a:p>
            <a:endParaRPr lang="en-US" baseline="0" dirty="0"/>
          </a:p>
          <a:p>
            <a:r>
              <a:rPr lang="en-US" baseline="0" dirty="0"/>
              <a:t>If you have questions during this webinar, you can send them to the email address on this slide and we’ll post the answers in </a:t>
            </a:r>
            <a:r>
              <a:rPr lang="en-US" sz="1200" dirty="0">
                <a:solidFill>
                  <a:srgbClr val="50565C">
                    <a:lumMod val="50000"/>
                  </a:srgbClr>
                </a:solidFill>
              </a:rPr>
              <a:t>EERE Exchange</a:t>
            </a:r>
            <a:r>
              <a:rPr lang="en-US" baseline="0" dirty="0"/>
              <a:t>. Alternately, you can type in your questions in the chat field as they come up.  Again, please be careful not to submit any language that might be business sensitive, proprietary or confidential.  We will be posting all Q&amp;As to </a:t>
            </a:r>
            <a:r>
              <a:rPr lang="en-US" sz="1200" dirty="0">
                <a:solidFill>
                  <a:srgbClr val="50565C">
                    <a:lumMod val="50000"/>
                  </a:srgbClr>
                </a:solidFill>
              </a:rPr>
              <a:t>EERE Exchange </a:t>
            </a:r>
            <a:r>
              <a:rPr lang="en-US" baseline="0" dirty="0"/>
              <a:t>after the webinar.  There may be questions that require further discussion with EERE staff and will not be addressed today.  If you don’t hear your question during the Webinar, please check </a:t>
            </a:r>
            <a:r>
              <a:rPr lang="en-US" sz="1200" dirty="0">
                <a:solidFill>
                  <a:srgbClr val="50565C">
                    <a:lumMod val="50000"/>
                  </a:srgbClr>
                </a:solidFill>
              </a:rPr>
              <a:t>EERE Exchange </a:t>
            </a:r>
            <a:r>
              <a:rPr lang="en-US" baseline="0" dirty="0"/>
              <a:t>in the next few days as the answer will be posted there.</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a:t>
            </a:fld>
            <a:endParaRPr lang="en-US" dirty="0"/>
          </a:p>
        </p:txBody>
      </p:sp>
    </p:spTree>
    <p:extLst>
      <p:ext uri="{BB962C8B-B14F-4D97-AF65-F5344CB8AC3E}">
        <p14:creationId xmlns:p14="http://schemas.microsoft.com/office/powerpoint/2010/main" val="94416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EERE’s Evaluation and Selection Process is shown in</a:t>
            </a:r>
            <a:r>
              <a:rPr lang="en-US" baseline="0" dirty="0"/>
              <a:t> blue here.  EERE will review Concept Papers, Replies to Reviewer Comments (which we will cover later in the presentation), and Full Applications.  The green boxes represent the actions that apply to applicants throughout the FOA process.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24</a:t>
            </a:fld>
            <a:endParaRPr lang="en-US" dirty="0"/>
          </a:p>
        </p:txBody>
      </p:sp>
    </p:spTree>
    <p:extLst>
      <p:ext uri="{BB962C8B-B14F-4D97-AF65-F5344CB8AC3E}">
        <p14:creationId xmlns:p14="http://schemas.microsoft.com/office/powerpoint/2010/main" val="360999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Concept Papers are required for this FOA. Concept Papers</a:t>
            </a:r>
            <a:r>
              <a:rPr lang="en-US" baseline="0" dirty="0"/>
              <a:t> are </a:t>
            </a:r>
            <a:r>
              <a:rPr lang="en-US" sz="1200" dirty="0"/>
              <a:t>brief</a:t>
            </a:r>
            <a:r>
              <a:rPr lang="en-US" sz="1200" baseline="0" dirty="0"/>
              <a:t> </a:t>
            </a:r>
            <a:r>
              <a:rPr lang="en-US" sz="1200" dirty="0"/>
              <a:t>descriptions</a:t>
            </a:r>
            <a:r>
              <a:rPr lang="en-US" sz="1200" baseline="0" dirty="0"/>
              <a:t> of the</a:t>
            </a:r>
            <a:r>
              <a:rPr lang="en-US" sz="1200" dirty="0"/>
              <a:t> proposed project. It allows applicants to submit their ideas</a:t>
            </a:r>
            <a:r>
              <a:rPr lang="en-US" sz="1200" baseline="0" dirty="0"/>
              <a:t> with minimal time and expense. </a:t>
            </a:r>
            <a:r>
              <a:rPr lang="en-US" sz="1200" dirty="0"/>
              <a:t>EERE</a:t>
            </a:r>
            <a:r>
              <a:rPr lang="en-US" sz="1200" baseline="0" dirty="0"/>
              <a:t> will provide feedback on the proposed project so the Applicant can make an informed decision whether to expend additional resources to prepare a full application. </a:t>
            </a:r>
            <a:endParaRPr lang="en-US" sz="1200" dirty="0"/>
          </a:p>
          <a:p>
            <a:endParaRPr lang="en-US" dirty="0"/>
          </a:p>
          <a:p>
            <a:r>
              <a:rPr lang="en-US" dirty="0"/>
              <a:t>If</a:t>
            </a:r>
            <a:r>
              <a:rPr lang="en-US" baseline="0" dirty="0"/>
              <a:t> an </a:t>
            </a:r>
            <a:r>
              <a:rPr lang="en-US" dirty="0"/>
              <a:t>applicants</a:t>
            </a:r>
            <a:r>
              <a:rPr lang="en-US" baseline="0" dirty="0"/>
              <a:t> fails to </a:t>
            </a:r>
            <a:r>
              <a:rPr lang="en-US" dirty="0"/>
              <a:t>submit an eligible</a:t>
            </a:r>
            <a:r>
              <a:rPr lang="en-US" baseline="0" dirty="0"/>
              <a:t> Concept Paper, the applicant is not eligible to submit a Full Application.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Concept Papers must be submitted by </a:t>
            </a:r>
            <a:r>
              <a:rPr lang="en-US" sz="1200" b="1" dirty="0">
                <a:solidFill>
                  <a:srgbClr val="0000FF"/>
                </a:solidFill>
              </a:rPr>
              <a:t>[insert due date, time]</a:t>
            </a:r>
            <a:r>
              <a:rPr lang="en-US" sz="1200" b="1" dirty="0"/>
              <a:t>, </a:t>
            </a:r>
            <a:r>
              <a:rPr lang="en-US" sz="1200" dirty="0"/>
              <a:t>through </a:t>
            </a:r>
            <a:r>
              <a:rPr lang="en-US" sz="1200" dirty="0">
                <a:solidFill>
                  <a:srgbClr val="50565C">
                    <a:lumMod val="50000"/>
                  </a:srgbClr>
                </a:solidFill>
              </a:rPr>
              <a:t>EERE </a:t>
            </a:r>
            <a:r>
              <a:rPr lang="en-US" sz="1200" dirty="0"/>
              <a:t>Exchange.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EERE will</a:t>
            </a:r>
            <a:r>
              <a:rPr lang="en-US" baseline="0" dirty="0"/>
              <a:t> provide applicants with either an encouraged or discouraged notification.  </a:t>
            </a:r>
            <a:r>
              <a:rPr lang="en-US" dirty="0"/>
              <a:t>A “discouraged” notification conveys EERE’s lack of programmatic interest in the proposed project. An applicant who receives a “discouraged” notification may still submit a Full Application.</a:t>
            </a:r>
          </a:p>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25</a:t>
            </a:fld>
            <a:endParaRPr lang="en-US"/>
          </a:p>
        </p:txBody>
      </p:sp>
    </p:spTree>
    <p:extLst>
      <p:ext uri="{BB962C8B-B14F-4D97-AF65-F5344CB8AC3E}">
        <p14:creationId xmlns:p14="http://schemas.microsoft.com/office/powerpoint/2010/main" val="221264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200" dirty="0"/>
              <a:t>READ SLIDE</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2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dirty="0">
                <a:solidFill>
                  <a:schemeClr val="tx1"/>
                </a:solidFill>
              </a:rPr>
              <a:t>EERE will provide applicants with (1) either an “encouraged” or “discouraged” notification, and (2) the reviewer comments.</a:t>
            </a:r>
            <a:r>
              <a:rPr lang="en-US" sz="2400" baseline="0" dirty="0">
                <a:solidFill>
                  <a:schemeClr val="tx1"/>
                </a:solidFill>
              </a:rPr>
              <a:t> </a:t>
            </a:r>
            <a:endParaRPr lang="en-US" sz="2200" dirty="0"/>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200" dirty="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200" dirty="0"/>
              <a:t>Please note that</a:t>
            </a:r>
            <a:r>
              <a:rPr lang="en-US" sz="2200" baseline="0" dirty="0"/>
              <a:t> r</a:t>
            </a:r>
            <a:r>
              <a:rPr lang="en-US" sz="2200" dirty="0"/>
              <a:t>egardless of the date applicants receive the Encourage/Discourage notifications, the submission deadline for the Full Application remains the date stated on the FOA cover page</a:t>
            </a:r>
          </a:p>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26</a:t>
            </a:fld>
            <a:endParaRPr lang="en-US"/>
          </a:p>
        </p:txBody>
      </p:sp>
    </p:spTree>
    <p:extLst>
      <p:ext uri="{BB962C8B-B14F-4D97-AF65-F5344CB8AC3E}">
        <p14:creationId xmlns:p14="http://schemas.microsoft.com/office/powerpoint/2010/main" val="257233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The Full Application includes:</a:t>
            </a:r>
          </a:p>
          <a:p>
            <a:pPr lvl="1"/>
            <a:r>
              <a:rPr lang="en-US" b="1" dirty="0"/>
              <a:t>Technical Volume</a:t>
            </a:r>
            <a:r>
              <a:rPr lang="en-US" dirty="0"/>
              <a:t>: The key technical submission. Applicants submit info pertaining to the technical content, project team members, etc.</a:t>
            </a:r>
          </a:p>
          <a:p>
            <a:pPr lvl="1"/>
            <a:r>
              <a:rPr lang="en-US" b="1" dirty="0"/>
              <a:t>SF-424 Application for Federal Assistance: </a:t>
            </a:r>
            <a:r>
              <a:rPr lang="en-US" dirty="0"/>
              <a:t>The formal application signed by the authorized representative of the applicant. Includes cost share amounts and Federal certifications and assurances. </a:t>
            </a:r>
          </a:p>
          <a:p>
            <a:pPr lvl="1"/>
            <a:r>
              <a:rPr lang="en-US" b="1" dirty="0"/>
              <a:t>SF-424A Budget &amp; Budget Justification:</a:t>
            </a:r>
            <a:r>
              <a:rPr lang="en-US" dirty="0"/>
              <a:t> Budget documents that asks applicants to submit a detailed budget and spend plan for the project.</a:t>
            </a:r>
          </a:p>
          <a:p>
            <a:pPr lvl="1"/>
            <a:r>
              <a:rPr lang="en-US" b="1" dirty="0"/>
              <a:t>Summary for Public Release</a:t>
            </a:r>
            <a:r>
              <a:rPr lang="en-US" dirty="0"/>
              <a:t>: Applicants must provide a 1-page summary of their technology appropriate for public release.</a:t>
            </a:r>
          </a:p>
          <a:p>
            <a:pPr lvl="1"/>
            <a:r>
              <a:rPr lang="en-US" b="1" dirty="0"/>
              <a:t>Summary Slide: </a:t>
            </a:r>
            <a:r>
              <a:rPr lang="en-US" dirty="0"/>
              <a:t>PowerPoint slide that provides quick facts about the technology. Slide content requirements are provided in the FOA.</a:t>
            </a:r>
          </a:p>
          <a:p>
            <a:pPr lvl="1"/>
            <a:r>
              <a:rPr lang="en-US" i="1" dirty="0">
                <a:solidFill>
                  <a:srgbClr val="0000FF"/>
                </a:solidFill>
              </a:rPr>
              <a:t>Tailor to include documents specific to the FOA: </a:t>
            </a:r>
            <a:r>
              <a:rPr lang="en-US" b="1" dirty="0"/>
              <a:t>Administrative Documents: </a:t>
            </a:r>
            <a:r>
              <a:rPr lang="en-US" dirty="0"/>
              <a:t>E.g., U.S. Manufacturing Plan,  FFRDC Authorization (if applicable), Disclosure of Lobbying Activities, etc. </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27</a:t>
            </a:fld>
            <a:endParaRPr lang="en-US" dirty="0"/>
          </a:p>
        </p:txBody>
      </p:sp>
    </p:spTree>
    <p:extLst>
      <p:ext uri="{BB962C8B-B14F-4D97-AF65-F5344CB8AC3E}">
        <p14:creationId xmlns:p14="http://schemas.microsoft.com/office/powerpoint/2010/main" val="391444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a:spcBef>
                <a:spcPts val="600"/>
              </a:spcBef>
              <a:spcAft>
                <a:spcPts val="600"/>
              </a:spcAft>
            </a:pPr>
            <a:r>
              <a:rPr lang="en-US" sz="1600" dirty="0"/>
              <a:t>The key technical component of the full application is the Technical Volume, which helps applicants</a:t>
            </a:r>
            <a:r>
              <a:rPr lang="en-US" sz="1600" baseline="0" dirty="0"/>
              <a:t> frame the technical information that the application will be evaluated on.  The Technical Volume provides information regarding what the project is, how the project tasks will be accomplished, and the project timetable. </a:t>
            </a:r>
          </a:p>
          <a:p>
            <a:pPr>
              <a:spcBef>
                <a:spcPts val="600"/>
              </a:spcBef>
              <a:spcAft>
                <a:spcPts val="600"/>
              </a:spcAft>
            </a:pPr>
            <a:endParaRPr lang="en-US" sz="1600" baseline="0" dirty="0"/>
          </a:p>
          <a:p>
            <a:pPr marL="0" marR="0" indent="0" algn="l" defTabSz="914400" rtl="0" eaLnBrk="1" fontAlgn="base" latinLnBrk="0" hangingPunct="1">
              <a:lnSpc>
                <a:spcPct val="100000"/>
              </a:lnSpc>
              <a:spcBef>
                <a:spcPts val="600"/>
              </a:spcBef>
              <a:spcAft>
                <a:spcPts val="600"/>
              </a:spcAft>
              <a:buClrTx/>
              <a:buSzTx/>
              <a:buFontTx/>
              <a:buNone/>
              <a:tabLst/>
              <a:defRPr/>
            </a:pPr>
            <a:r>
              <a:rPr lang="en-US" sz="1600" dirty="0"/>
              <a:t>The Technical Volume is comprised of a</a:t>
            </a:r>
            <a:r>
              <a:rPr lang="en-US" sz="1600" baseline="0" dirty="0"/>
              <a:t> cover page, project overview, technical description, innovation, and impact, </a:t>
            </a:r>
            <a:r>
              <a:rPr lang="en-US" sz="1600" baseline="0" dirty="0" err="1"/>
              <a:t>workplan</a:t>
            </a:r>
            <a:r>
              <a:rPr lang="en-US" sz="1600" baseline="0" dirty="0"/>
              <a:t>, technical qualifications and resources and [FOA Specific Requirements].  Please note that the percentages listed here are suggested and are not mandatory.</a:t>
            </a:r>
          </a:p>
          <a:p>
            <a:pPr>
              <a:spcBef>
                <a:spcPts val="600"/>
              </a:spcBef>
              <a:spcAft>
                <a:spcPts val="600"/>
              </a:spcAft>
            </a:pPr>
            <a:endParaRPr lang="en-US" sz="1600" dirty="0"/>
          </a:p>
          <a:p>
            <a:pPr marL="285750" marR="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1600" dirty="0"/>
              <a:t>The</a:t>
            </a:r>
            <a:r>
              <a:rPr lang="en-US" sz="1600" baseline="0" dirty="0"/>
              <a:t> Cover Page will be a one-page document and provides </a:t>
            </a:r>
            <a:r>
              <a:rPr lang="en-US" sz="1600" dirty="0"/>
              <a:t>basic information on their project, such as title, topic area, points of contact, etc.</a:t>
            </a:r>
          </a:p>
          <a:p>
            <a:pPr marL="285750" marR="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1600" dirty="0"/>
              <a:t>The</a:t>
            </a:r>
            <a:r>
              <a:rPr lang="en-US" sz="1600" baseline="0" dirty="0"/>
              <a:t> Project Overview constitutes approximately 10% of the Technical Volume and provides information on </a:t>
            </a:r>
            <a:r>
              <a:rPr lang="en-US" sz="1600" dirty="0"/>
              <a:t>project background, goals, impact of EERE funding</a:t>
            </a:r>
          </a:p>
          <a:p>
            <a:pPr marL="285750" marR="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1600" dirty="0"/>
              <a:t>The</a:t>
            </a:r>
            <a:r>
              <a:rPr lang="en-US" sz="1600" baseline="0" dirty="0"/>
              <a:t> Technical Description, Innovation, and Impact section is approximately 25% of the Technical Volume.  It provides information on</a:t>
            </a:r>
            <a:r>
              <a:rPr lang="en-US" sz="1600" dirty="0"/>
              <a:t> project relevance and outcomes, feasibility, and innovation/impacts.  This ultimately</a:t>
            </a:r>
            <a:r>
              <a:rPr lang="en-US" sz="1600" baseline="0" dirty="0"/>
              <a:t> provides the justification as to why EERE should fund the project.</a:t>
            </a:r>
          </a:p>
          <a:p>
            <a:pPr marL="285750" marR="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1600" baseline="0" dirty="0"/>
              <a:t>The </a:t>
            </a:r>
            <a:r>
              <a:rPr lang="en-US" sz="1600" baseline="0" dirty="0" err="1"/>
              <a:t>Workplan</a:t>
            </a:r>
            <a:r>
              <a:rPr lang="en-US" sz="1600" baseline="0" dirty="0"/>
              <a:t> is the key element to the Technical Volume, and constitutes approximately 50% of the Technical Volume.  It details the proposed milestones and project schedule.  If selected for award negotiations, the </a:t>
            </a:r>
            <a:r>
              <a:rPr lang="en-US" sz="1600" baseline="0" dirty="0" err="1"/>
              <a:t>Workplan</a:t>
            </a:r>
            <a:r>
              <a:rPr lang="en-US" sz="1600" baseline="0" dirty="0"/>
              <a:t> serves as the starting point when negotiating the Statement of Project Objectives.</a:t>
            </a:r>
          </a:p>
          <a:p>
            <a:pPr marL="285750" marR="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1600" baseline="0" dirty="0"/>
              <a:t>The Technical Qualifications and Resources section is approximately 15% of the Technical Volume.  It provides applicants and opportunity to </a:t>
            </a:r>
            <a:r>
              <a:rPr lang="en-US" sz="1600" dirty="0"/>
              <a:t>provide information about the proposed project team and demonstrate how the applicant will </a:t>
            </a:r>
            <a:r>
              <a:rPr lang="en-US" sz="1200" kern="1200" dirty="0">
                <a:solidFill>
                  <a:schemeClr val="tx1"/>
                </a:solidFill>
                <a:effectLst/>
                <a:latin typeface="+mn-lt"/>
                <a:ea typeface="+mn-ea"/>
                <a:cs typeface="+mn-cs"/>
              </a:rPr>
              <a:t>facilitate the successful completion of the proposed project</a:t>
            </a:r>
            <a:r>
              <a:rPr lang="en-US" sz="1600" dirty="0"/>
              <a:t>. </a:t>
            </a:r>
          </a:p>
          <a:p>
            <a:pPr marL="285750" marR="0"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sz="1600" dirty="0"/>
              <a:t>[List</a:t>
            </a:r>
            <a:r>
              <a:rPr lang="en-US" sz="1600" baseline="0" dirty="0"/>
              <a:t> any FOA Specific Requirements and provide an explanation]</a:t>
            </a:r>
            <a:endParaRPr lang="en-US" sz="1600" dirty="0"/>
          </a:p>
        </p:txBody>
      </p:sp>
      <p:sp>
        <p:nvSpPr>
          <p:cNvPr id="4" name="Slide Number Placeholder 3"/>
          <p:cNvSpPr>
            <a:spLocks noGrp="1"/>
          </p:cNvSpPr>
          <p:nvPr>
            <p:ph type="sldNum" sz="quarter" idx="10"/>
          </p:nvPr>
        </p:nvSpPr>
        <p:spPr/>
        <p:txBody>
          <a:bodyPr/>
          <a:lstStyle/>
          <a:p>
            <a:fld id="{983F897B-4F3B-4AED-9509-858CA4010F4D}" type="slidenum">
              <a:rPr lang="en-US" smtClean="0"/>
              <a:t>28</a:t>
            </a:fld>
            <a:endParaRPr lang="en-US" dirty="0"/>
          </a:p>
        </p:txBody>
      </p:sp>
    </p:spTree>
    <p:extLst>
      <p:ext uri="{BB962C8B-B14F-4D97-AF65-F5344CB8AC3E}">
        <p14:creationId xmlns:p14="http://schemas.microsoft.com/office/powerpoint/2010/main" val="1675274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Be aware that there are items that are</a:t>
            </a:r>
            <a:r>
              <a:rPr lang="en-US" baseline="0" dirty="0"/>
              <a:t> considered unallowable cost share.  If a cost is considered unallowable, it cannot be counted as cost share.  This slide provides some examples of cost share that is unallowable.  </a:t>
            </a: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29</a:t>
            </a:fld>
            <a:endParaRPr lang="en-US"/>
          </a:p>
        </p:txBody>
      </p:sp>
    </p:spTree>
    <p:extLst>
      <p:ext uri="{BB962C8B-B14F-4D97-AF65-F5344CB8AC3E}">
        <p14:creationId xmlns:p14="http://schemas.microsoft.com/office/powerpoint/2010/main" val="3432765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As we previously pointed out, applicants must submit full applications</a:t>
            </a:r>
            <a:r>
              <a:rPr lang="en-US" baseline="0" dirty="0"/>
              <a:t> by [Insert Date].  EERE will conduct an eligibility review, and full application will be deemed eligible if: READ SLIDE</a:t>
            </a: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30</a:t>
            </a:fld>
            <a:endParaRPr lang="en-US"/>
          </a:p>
        </p:txBody>
      </p:sp>
    </p:spTree>
    <p:extLst>
      <p:ext uri="{BB962C8B-B14F-4D97-AF65-F5344CB8AC3E}">
        <p14:creationId xmlns:p14="http://schemas.microsoft.com/office/powerpoint/2010/main" val="44410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a:p>
            <a:endParaRPr lang="en-US" dirty="0"/>
          </a:p>
          <a:p>
            <a:r>
              <a:rPr lang="en-US" dirty="0"/>
              <a:t>Please note that nonprofit organizations described in Section 501(c)(3) of the Internal Revenue Code of 1986 that engaged in lobbying activities</a:t>
            </a:r>
            <a:r>
              <a:rPr lang="en-US" baseline="0" dirty="0"/>
              <a:t> after December 31, 1995, are not eligible to apply for funding.</a:t>
            </a:r>
            <a:r>
              <a:rPr lang="en-US" dirty="0"/>
              <a:t> </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Also, note that </a:t>
            </a:r>
            <a:r>
              <a:rPr lang="en-US" sz="1200" kern="1200" dirty="0">
                <a:solidFill>
                  <a:schemeClr val="tx1"/>
                </a:solidFill>
                <a:effectLst/>
                <a:latin typeface="+mn-lt"/>
                <a:ea typeface="+mn-ea"/>
                <a:cs typeface="+mn-cs"/>
              </a:rPr>
              <a:t>all Prime Recipients receiving funding under this FOA must be incorporated (or otherwise formed) under the laws of a State or territory of the United </a:t>
            </a:r>
            <a:r>
              <a:rPr lang="en-US" sz="1200" u="none" kern="1200" dirty="0">
                <a:solidFill>
                  <a:schemeClr val="tx1"/>
                </a:solidFill>
                <a:effectLst/>
                <a:latin typeface="+mn-lt"/>
                <a:ea typeface="+mn-ea"/>
                <a:cs typeface="+mn-cs"/>
              </a:rPr>
              <a:t>States and have a physical location for business operations in the United States. If a foreign entity applies for funding as a Prime Recipient, it must designate in the Full Application a subsidiary or affiliate incorporated (or otherwise formed) under the laws of a State or territory of the United States to be the Prime Recipient. The Full Application must state the nature of the corporate relationship between the foreign entity and domestic subsidiary or affiliate. Foreign entities may request a waiver of the requirement to designate a domestic subsidiary or affiliate as the prime recipient in the Full Application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EBBE8CF-EDC6-4637-8191-499840DDEC8B}" type="slidenum">
              <a:rPr lang="en-US" smtClean="0"/>
              <a:t>31</a:t>
            </a:fld>
            <a:endParaRPr lang="en-US"/>
          </a:p>
        </p:txBody>
      </p:sp>
    </p:spTree>
    <p:extLst>
      <p:ext uri="{BB962C8B-B14F-4D97-AF65-F5344CB8AC3E}">
        <p14:creationId xmlns:p14="http://schemas.microsoft.com/office/powerpoint/2010/main" val="1555356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DEBBE8CF-EDC6-4637-8191-499840DDEC8B}" type="slidenum">
              <a:rPr lang="en-US" smtClean="0"/>
              <a:t>32</a:t>
            </a:fld>
            <a:endParaRPr lang="en-US"/>
          </a:p>
        </p:txBody>
      </p:sp>
    </p:spTree>
    <p:extLst>
      <p:ext uri="{BB962C8B-B14F-4D97-AF65-F5344CB8AC3E}">
        <p14:creationId xmlns:p14="http://schemas.microsoft.com/office/powerpoint/2010/main" val="2023935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baseline="0" dirty="0"/>
              <a:t>READ SLIDE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33</a:t>
            </a:fld>
            <a:endParaRPr lang="en-US" dirty="0"/>
          </a:p>
        </p:txBody>
      </p:sp>
    </p:spTree>
    <p:extLst>
      <p:ext uri="{BB962C8B-B14F-4D97-AF65-F5344CB8AC3E}">
        <p14:creationId xmlns:p14="http://schemas.microsoft.com/office/powerpoint/2010/main" val="138826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Just to be clear, there are no particular advantages or disadvantages to the application evaluation process with respect to participating on the webinar today. Your participation is completely voluntary.</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1855869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Applications will be evaluated against the following merit review criteria:</a:t>
            </a:r>
          </a:p>
          <a:p>
            <a:r>
              <a:rPr lang="en-US" sz="1200" kern="1200" dirty="0">
                <a:solidFill>
                  <a:schemeClr val="tx1"/>
                </a:solidFill>
                <a:effectLst/>
                <a:latin typeface="+mn-lt"/>
                <a:ea typeface="+mn-ea"/>
                <a:cs typeface="+mn-cs"/>
              </a:rPr>
              <a:t>READ</a:t>
            </a:r>
            <a:r>
              <a:rPr lang="en-US" sz="1200" kern="1200" baseline="0" dirty="0">
                <a:solidFill>
                  <a:schemeClr val="tx1"/>
                </a:solidFill>
                <a:effectLst/>
                <a:latin typeface="+mn-lt"/>
                <a:ea typeface="+mn-ea"/>
                <a:cs typeface="+mn-cs"/>
              </a:rPr>
              <a: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34</a:t>
            </a:fld>
            <a:endParaRPr lang="en-US" dirty="0"/>
          </a:p>
        </p:txBody>
      </p:sp>
    </p:spTree>
    <p:extLst>
      <p:ext uri="{BB962C8B-B14F-4D97-AF65-F5344CB8AC3E}">
        <p14:creationId xmlns:p14="http://schemas.microsoft.com/office/powerpoint/2010/main" val="3923356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Applications will be evaluated against the following merit review criteria:</a:t>
            </a:r>
          </a:p>
          <a:p>
            <a:r>
              <a:rPr lang="en-US" sz="1200" kern="1200" dirty="0">
                <a:solidFill>
                  <a:schemeClr val="tx1"/>
                </a:solidFill>
                <a:effectLst/>
                <a:latin typeface="+mn-lt"/>
                <a:ea typeface="+mn-ea"/>
                <a:cs typeface="+mn-cs"/>
              </a:rPr>
              <a:t>READ</a:t>
            </a:r>
            <a:r>
              <a:rPr lang="en-US" sz="1200" kern="1200" baseline="0" dirty="0">
                <a:solidFill>
                  <a:schemeClr val="tx1"/>
                </a:solidFill>
                <a:effectLst/>
                <a:latin typeface="+mn-lt"/>
                <a:ea typeface="+mn-ea"/>
                <a:cs typeface="+mn-cs"/>
              </a:rPr>
              <a: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35</a:t>
            </a:fld>
            <a:endParaRPr lang="en-US" dirty="0"/>
          </a:p>
        </p:txBody>
      </p:sp>
    </p:spTree>
    <p:extLst>
      <p:ext uri="{BB962C8B-B14F-4D97-AF65-F5344CB8AC3E}">
        <p14:creationId xmlns:p14="http://schemas.microsoft.com/office/powerpoint/2010/main" val="1861418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Applications will be evaluated against the following merit review criteria:</a:t>
            </a:r>
          </a:p>
          <a:p>
            <a:r>
              <a:rPr lang="en-US" sz="1200" kern="1200" dirty="0">
                <a:solidFill>
                  <a:schemeClr val="tx1"/>
                </a:solidFill>
                <a:effectLst/>
                <a:latin typeface="+mn-lt"/>
                <a:ea typeface="+mn-ea"/>
                <a:cs typeface="+mn-cs"/>
              </a:rPr>
              <a:t>READ</a:t>
            </a:r>
            <a:r>
              <a:rPr lang="en-US" sz="1200" kern="1200" baseline="0" dirty="0">
                <a:solidFill>
                  <a:schemeClr val="tx1"/>
                </a:solidFill>
                <a:effectLst/>
                <a:latin typeface="+mn-lt"/>
                <a:ea typeface="+mn-ea"/>
                <a:cs typeface="+mn-cs"/>
              </a:rPr>
              <a: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36</a:t>
            </a:fld>
            <a:endParaRPr lang="en-US" dirty="0"/>
          </a:p>
        </p:txBody>
      </p:sp>
    </p:spTree>
    <p:extLst>
      <p:ext uri="{BB962C8B-B14F-4D97-AF65-F5344CB8AC3E}">
        <p14:creationId xmlns:p14="http://schemas.microsoft.com/office/powerpoint/2010/main" val="4007045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Applications will be evaluated against the following merit review criteria:</a:t>
            </a:r>
          </a:p>
          <a:p>
            <a:r>
              <a:rPr lang="en-US" sz="1200" kern="1200" dirty="0">
                <a:solidFill>
                  <a:schemeClr val="tx1"/>
                </a:solidFill>
                <a:effectLst/>
                <a:latin typeface="+mn-lt"/>
                <a:ea typeface="+mn-ea"/>
                <a:cs typeface="+mn-cs"/>
              </a:rPr>
              <a:t>READ</a:t>
            </a:r>
            <a:r>
              <a:rPr lang="en-US" sz="1200" kern="1200" baseline="0" dirty="0">
                <a:solidFill>
                  <a:schemeClr val="tx1"/>
                </a:solidFill>
                <a:effectLst/>
                <a:latin typeface="+mn-lt"/>
                <a:ea typeface="+mn-ea"/>
                <a:cs typeface="+mn-cs"/>
              </a:rPr>
              <a: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37</a:t>
            </a:fld>
            <a:endParaRPr lang="en-US" dirty="0"/>
          </a:p>
        </p:txBody>
      </p:sp>
    </p:spTree>
    <p:extLst>
      <p:ext uri="{BB962C8B-B14F-4D97-AF65-F5344CB8AC3E}">
        <p14:creationId xmlns:p14="http://schemas.microsoft.com/office/powerpoint/2010/main" val="3712253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Applications will be evaluated against the following merit review criteria:</a:t>
            </a:r>
          </a:p>
          <a:p>
            <a:r>
              <a:rPr lang="en-US" sz="1200" kern="1200" dirty="0">
                <a:solidFill>
                  <a:schemeClr val="tx1"/>
                </a:solidFill>
                <a:effectLst/>
                <a:latin typeface="+mn-lt"/>
                <a:ea typeface="+mn-ea"/>
                <a:cs typeface="+mn-cs"/>
              </a:rPr>
              <a:t>READ</a:t>
            </a:r>
            <a:r>
              <a:rPr lang="en-US" sz="1200" kern="1200" baseline="0" dirty="0">
                <a:solidFill>
                  <a:schemeClr val="tx1"/>
                </a:solidFill>
                <a:effectLst/>
                <a:latin typeface="+mn-lt"/>
                <a:ea typeface="+mn-ea"/>
                <a:cs typeface="+mn-cs"/>
              </a:rPr>
              <a: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38</a:t>
            </a:fld>
            <a:endParaRPr lang="en-US" dirty="0"/>
          </a:p>
        </p:txBody>
      </p:sp>
    </p:spTree>
    <p:extLst>
      <p:ext uri="{BB962C8B-B14F-4D97-AF65-F5344CB8AC3E}">
        <p14:creationId xmlns:p14="http://schemas.microsoft.com/office/powerpoint/2010/main" val="2492059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Full Application are reviewed by experts in the FOA topic area(s). After those experts review the applications, </a:t>
            </a:r>
            <a:r>
              <a:rPr lang="en-US" sz="1200" kern="1200" dirty="0">
                <a:solidFill>
                  <a:schemeClr val="tx1"/>
                </a:solidFill>
                <a:effectLst/>
                <a:latin typeface="+mn-lt"/>
                <a:ea typeface="+mn-ea"/>
                <a:cs typeface="+mn-cs"/>
              </a:rPr>
              <a:t>EERE will provide applicants with reviewer comments.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Applicants will have a brief opportunity to review the comments and prepare a short Reply to Reviewer Comments responding to comments however they desire. The Reply to Reviewer Comments is due by the date and time provided on this slide. Applicants should anticipate receiving the independent reviewer comments approximately three business days before this due date. The Reply to Reviewer Comments is an optional submission; applicants are not required to submit a Reply to Reviewer Comments.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a </a:t>
            </a:r>
            <a:r>
              <a:rPr lang="en-US" sz="1200" b="1" kern="1200" dirty="0">
                <a:solidFill>
                  <a:schemeClr val="tx1"/>
                </a:solidFill>
                <a:effectLst/>
                <a:latin typeface="+mn-lt"/>
                <a:ea typeface="+mn-ea"/>
                <a:cs typeface="+mn-cs"/>
              </a:rPr>
              <a:t>customer centric</a:t>
            </a:r>
            <a:r>
              <a:rPr lang="en-US" sz="1200" kern="1200" dirty="0">
                <a:solidFill>
                  <a:schemeClr val="tx1"/>
                </a:solidFill>
                <a:effectLst/>
                <a:latin typeface="+mn-lt"/>
                <a:ea typeface="+mn-ea"/>
                <a:cs typeface="+mn-cs"/>
              </a:rPr>
              <a:t> process</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provides applicants with a unique opportunity to correct misunderstandings and misinterpretations and to provide additional data that might influence the selection process in their favor. The Replies</a:t>
            </a:r>
            <a:r>
              <a:rPr lang="en-US" sz="1200" kern="1200" baseline="0" dirty="0">
                <a:solidFill>
                  <a:schemeClr val="tx1"/>
                </a:solidFill>
                <a:effectLst/>
                <a:latin typeface="+mn-lt"/>
                <a:ea typeface="+mn-ea"/>
                <a:cs typeface="+mn-cs"/>
              </a:rPr>
              <a:t> are considered by the reviewers and the selection official.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Replies to Reviewer Comments must conform to the content and form requirements listed here, including maximum page lengths. If a Reply to Reviewer Comments is more than three pages in length, EERE will review only the first three pages and disregard any additional pages.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Please see </a:t>
            </a:r>
            <a:r>
              <a:rPr lang="en-US" dirty="0">
                <a:solidFill>
                  <a:srgbClr val="0000FF"/>
                </a:solidFill>
              </a:rPr>
              <a:t>Sections IV.F. and  V.A.3 </a:t>
            </a:r>
            <a:r>
              <a:rPr lang="en-US" dirty="0"/>
              <a:t>for additional information regarding Replies to Reviewer Comments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39</a:t>
            </a:fld>
            <a:endParaRPr lang="en-US" dirty="0"/>
          </a:p>
        </p:txBody>
      </p:sp>
    </p:spTree>
    <p:extLst>
      <p:ext uri="{BB962C8B-B14F-4D97-AF65-F5344CB8AC3E}">
        <p14:creationId xmlns:p14="http://schemas.microsoft.com/office/powerpoint/2010/main" val="2664978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As part of the merit review process, EERE may invite certain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applicants to participate in Pre-Selection Interviews.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invited applicant(s) will meet with EERE representatives to provide clarification on the contents of the Full Applications and to provide EERE an opportunity to ask questions regarding the proposed project. The information provided by applicants to EERE through Pre-Selection Interviews contributes to EERE’s selection decisions.</a:t>
            </a:r>
          </a:p>
          <a:p>
            <a:endParaRPr lang="en-US" sz="1200" strike="sng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kern="1200" baseline="0" dirty="0">
                <a:solidFill>
                  <a:schemeClr val="tx1"/>
                </a:solidFill>
                <a:effectLst/>
                <a:latin typeface="+mn-lt"/>
                <a:ea typeface="+mn-ea"/>
                <a:cs typeface="+mn-cs"/>
              </a:rPr>
              <a:t>The Pre-Selection Interviews often take place </a:t>
            </a:r>
            <a:r>
              <a:rPr lang="en-US" sz="1200" u="none" kern="1200" dirty="0">
                <a:solidFill>
                  <a:schemeClr val="tx1"/>
                </a:solidFill>
                <a:effectLst/>
                <a:latin typeface="+mn-lt"/>
                <a:ea typeface="+mn-ea"/>
                <a:cs typeface="+mn-cs"/>
              </a:rPr>
              <a:t>in person at EERE’s offices. For some FOAs, EERE will conduct the interviews at a different location</a:t>
            </a:r>
            <a:r>
              <a:rPr lang="en-US" sz="1200" u="none" kern="1200" baseline="0" dirty="0">
                <a:solidFill>
                  <a:schemeClr val="tx1"/>
                </a:solidFill>
                <a:effectLst/>
                <a:latin typeface="+mn-lt"/>
                <a:ea typeface="+mn-ea"/>
                <a:cs typeface="+mn-cs"/>
              </a:rPr>
              <a:t> or conducts the interviews through </a:t>
            </a:r>
            <a:r>
              <a:rPr lang="en-US" sz="1200" u="none" kern="1200" dirty="0">
                <a:solidFill>
                  <a:schemeClr val="tx1"/>
                </a:solidFill>
                <a:effectLst/>
                <a:latin typeface="+mn-lt"/>
                <a:ea typeface="+mn-ea"/>
                <a:cs typeface="+mn-cs"/>
              </a:rPr>
              <a:t>a one-on-one conference with EERE via webinar, videoconference, or conference call. If EERE conducts Pre-Selection Interviews for this FOA, EERE will notify</a:t>
            </a:r>
            <a:r>
              <a:rPr lang="en-US" sz="1200" u="none" kern="1200" baseline="0" dirty="0">
                <a:solidFill>
                  <a:schemeClr val="tx1"/>
                </a:solidFill>
                <a:effectLst/>
                <a:latin typeface="+mn-lt"/>
                <a:ea typeface="+mn-ea"/>
                <a:cs typeface="+mn-cs"/>
              </a:rPr>
              <a:t> the invited applicants and provide more details about the format for the interviews for this FOA at that time. </a:t>
            </a:r>
            <a:endParaRPr lang="en-US" sz="1200" u="none"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EERE will not reimburse applicants for travel and other expenses relating to the Pre-Selection Interviews, nor will these costs be eligible for reimbursement as pre-award costs.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EERE may select applications for funding and make awards without Pre-Selection Interviews. Participation in Pre-Selection Interviews with EERE does not signify that applicants have been selected for award negotiations.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40</a:t>
            </a:fld>
            <a:endParaRPr lang="en-US" dirty="0"/>
          </a:p>
        </p:txBody>
      </p:sp>
    </p:spTree>
    <p:extLst>
      <p:ext uri="{BB962C8B-B14F-4D97-AF65-F5344CB8AC3E}">
        <p14:creationId xmlns:p14="http://schemas.microsoft.com/office/powerpoint/2010/main" val="208940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41</a:t>
            </a:fld>
            <a:endParaRPr lang="en-US" dirty="0"/>
          </a:p>
        </p:txBody>
      </p:sp>
    </p:spTree>
    <p:extLst>
      <p:ext uri="{BB962C8B-B14F-4D97-AF65-F5344CB8AC3E}">
        <p14:creationId xmlns:p14="http://schemas.microsoft.com/office/powerpoint/2010/main" val="1312979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After the Merit Review process, the Selection Official may consider program policy factors to come to a final selection decision.  </a:t>
            </a:r>
          </a:p>
          <a:p>
            <a:endParaRPr lang="en-US" dirty="0"/>
          </a:p>
          <a:p>
            <a:r>
              <a:rPr lang="en-US" dirty="0"/>
              <a:t>READ SLIDE</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42</a:t>
            </a:fld>
            <a:endParaRPr lang="en-US" dirty="0"/>
          </a:p>
        </p:txBody>
      </p:sp>
    </p:spTree>
    <p:extLst>
      <p:ext uri="{BB962C8B-B14F-4D97-AF65-F5344CB8AC3E}">
        <p14:creationId xmlns:p14="http://schemas.microsoft.com/office/powerpoint/2010/main" val="287059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There are several one-time actions before submitting an application in response to this FOA, and it is vital that applicants address these items as soon as possible. Some may take several weeks, and failure to complete them could interfere with an applicant’s ability to apply to this FOA, or to meet the negotiation deadlines and receive an award if the application is selected. </a:t>
            </a:r>
          </a:p>
          <a:p>
            <a:r>
              <a:rPr lang="en-US" dirty="0"/>
              <a:t> </a:t>
            </a:r>
          </a:p>
          <a:p>
            <a:r>
              <a:rPr lang="en-US" i="1" dirty="0"/>
              <a:t>DUNS Number</a:t>
            </a:r>
          </a:p>
          <a:p>
            <a:r>
              <a:rPr lang="en-US" dirty="0"/>
              <a:t>Obtain a Dun and Bradstreet Data Universal Numbering System (DUNS) number.</a:t>
            </a:r>
          </a:p>
          <a:p>
            <a:r>
              <a:rPr lang="en-US" dirty="0"/>
              <a:t> </a:t>
            </a:r>
          </a:p>
          <a:p>
            <a:r>
              <a:rPr lang="en-US" dirty="0"/>
              <a:t>S</a:t>
            </a:r>
            <a:r>
              <a:rPr lang="en-US" i="1" dirty="0"/>
              <a:t>ystem for Award Management</a:t>
            </a:r>
          </a:p>
          <a:p>
            <a:r>
              <a:rPr lang="en-US" dirty="0"/>
              <a:t>Register with the System for Award Management (SAM). Designating an Electronic Business Point of Contact (</a:t>
            </a:r>
            <a:r>
              <a:rPr lang="en-US" dirty="0" err="1"/>
              <a:t>EBiz</a:t>
            </a:r>
            <a:r>
              <a:rPr lang="en-US" dirty="0"/>
              <a:t> POC) and obtaining a special password called an MPIN are important steps in SAM registration. Please update your SAM registration annually.</a:t>
            </a:r>
            <a:r>
              <a:rPr lang="en-US" dirty="0">
                <a:solidFill>
                  <a:srgbClr val="CC0000"/>
                </a:solidFill>
              </a:rPr>
              <a:t> </a:t>
            </a:r>
            <a:endParaRPr lang="en-US" b="1" dirty="0">
              <a:solidFill>
                <a:srgbClr val="CC0000"/>
              </a:solidFill>
            </a:endParaRPr>
          </a:p>
          <a:p>
            <a:r>
              <a:rPr lang="en-US" dirty="0"/>
              <a:t> </a:t>
            </a:r>
          </a:p>
          <a:p>
            <a:r>
              <a:rPr lang="en-US" i="1" dirty="0" err="1"/>
              <a:t>Fedconnect</a:t>
            </a:r>
            <a:endParaRPr lang="en-US" i="1" dirty="0"/>
          </a:p>
          <a:p>
            <a:r>
              <a:rPr lang="en-US" dirty="0"/>
              <a:t>Register in FedConnect. To create an organization </a:t>
            </a:r>
          </a:p>
          <a:p>
            <a:r>
              <a:rPr lang="en-US" dirty="0"/>
              <a:t>account, your organization’s SAM MPIN is required.   For more information about the SAM MPIN or other registration requirements, review the FedConnect Ready, Set, Go! Guide at the </a:t>
            </a:r>
            <a:r>
              <a:rPr lang="en-US" dirty="0" err="1"/>
              <a:t>FedConnect</a:t>
            </a:r>
            <a:r>
              <a:rPr lang="en-US" dirty="0"/>
              <a:t> site.</a:t>
            </a:r>
          </a:p>
          <a:p>
            <a:r>
              <a:rPr lang="en-US" dirty="0"/>
              <a:t> </a:t>
            </a:r>
          </a:p>
          <a:p>
            <a:r>
              <a:rPr lang="en-US" i="1" dirty="0"/>
              <a:t>Grants.gov</a:t>
            </a:r>
          </a:p>
          <a:p>
            <a:r>
              <a:rPr lang="en-US" dirty="0"/>
              <a:t>Register in Grants.gov to receive automatic updates when Amendments to this FOA are posted.  However, please note that </a:t>
            </a:r>
            <a:r>
              <a:rPr lang="en-US" dirty="0">
                <a:solidFill>
                  <a:srgbClr val="0000FF"/>
                </a:solidFill>
              </a:rPr>
              <a:t>[Delete</a:t>
            </a:r>
            <a:r>
              <a:rPr lang="en-US" baseline="0" dirty="0">
                <a:solidFill>
                  <a:srgbClr val="0000FF"/>
                </a:solidFill>
              </a:rPr>
              <a:t> if Letters of Intent are not applicable] </a:t>
            </a:r>
            <a:r>
              <a:rPr lang="en-US" u="none" dirty="0"/>
              <a:t>Letters of Intent,</a:t>
            </a:r>
            <a:r>
              <a:rPr lang="en-US" sz="1600" u="none" dirty="0"/>
              <a:t> </a:t>
            </a:r>
            <a:r>
              <a:rPr lang="en-US" dirty="0"/>
              <a:t> Concept Papers, and Full Applications will not be accepted through Grants.gov. </a:t>
            </a:r>
          </a:p>
          <a:p>
            <a:r>
              <a:rPr lang="en-US" dirty="0"/>
              <a:t> </a:t>
            </a:r>
          </a:p>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43</a:t>
            </a:fld>
            <a:endParaRPr lang="en-US"/>
          </a:p>
        </p:txBody>
      </p:sp>
    </p:spTree>
    <p:extLst>
      <p:ext uri="{BB962C8B-B14F-4D97-AF65-F5344CB8AC3E}">
        <p14:creationId xmlns:p14="http://schemas.microsoft.com/office/powerpoint/2010/main" val="121010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4</a:t>
            </a:fld>
            <a:endParaRPr lang="en-US"/>
          </a:p>
        </p:txBody>
      </p:sp>
    </p:spTree>
    <p:extLst>
      <p:ext uri="{BB962C8B-B14F-4D97-AF65-F5344CB8AC3E}">
        <p14:creationId xmlns:p14="http://schemas.microsoft.com/office/powerpoint/2010/main" val="2887507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All required</a:t>
            </a:r>
            <a:r>
              <a:rPr lang="en-US" baseline="0" dirty="0"/>
              <a:t> submissions must come through EERE Exchange.  EERE will not review or consider applications submitted through any other means.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44</a:t>
            </a:fld>
            <a:endParaRPr lang="en-US" dirty="0"/>
          </a:p>
        </p:txBody>
      </p:sp>
    </p:spTree>
    <p:extLst>
      <p:ext uri="{BB962C8B-B14F-4D97-AF65-F5344CB8AC3E}">
        <p14:creationId xmlns:p14="http://schemas.microsoft.com/office/powerpoint/2010/main" val="37667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45</a:t>
            </a:fld>
            <a:endParaRPr lang="en-US" dirty="0"/>
          </a:p>
        </p:txBody>
      </p:sp>
    </p:spTree>
    <p:extLst>
      <p:ext uri="{BB962C8B-B14F-4D97-AF65-F5344CB8AC3E}">
        <p14:creationId xmlns:p14="http://schemas.microsoft.com/office/powerpoint/2010/main" val="1008831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46</a:t>
            </a:fld>
            <a:endParaRPr lang="en-US" dirty="0"/>
          </a:p>
        </p:txBody>
      </p:sp>
    </p:spTree>
    <p:extLst>
      <p:ext uri="{BB962C8B-B14F-4D97-AF65-F5344CB8AC3E}">
        <p14:creationId xmlns:p14="http://schemas.microsoft.com/office/powerpoint/2010/main" val="259876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47</a:t>
            </a:fld>
            <a:endParaRPr lang="en-US" dirty="0"/>
          </a:p>
        </p:txBody>
      </p:sp>
    </p:spTree>
    <p:extLst>
      <p:ext uri="{BB962C8B-B14F-4D97-AF65-F5344CB8AC3E}">
        <p14:creationId xmlns:p14="http://schemas.microsoft.com/office/powerpoint/2010/main" val="281859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slide shows the</a:t>
            </a:r>
            <a:r>
              <a:rPr lang="en-US" sz="1200" kern="1200" baseline="0" dirty="0">
                <a:solidFill>
                  <a:schemeClr val="tx1"/>
                </a:solidFill>
                <a:effectLst/>
                <a:latin typeface="+mn-lt"/>
                <a:ea typeface="+mn-ea"/>
                <a:cs typeface="+mn-cs"/>
              </a:rPr>
              <a:t> anticipated schedule for the FOA.  The FOA has already been posted, and we are conducting the FOA Informational Webinar now. </a:t>
            </a:r>
            <a:r>
              <a:rPr lang="en-US" sz="1200" strike="noStrike" kern="1200" baseline="0" dirty="0">
                <a:solidFill>
                  <a:schemeClr val="tx1"/>
                </a:solidFill>
                <a:effectLst/>
                <a:latin typeface="+mn-lt"/>
                <a:ea typeface="+mn-ea"/>
                <a:cs typeface="+mn-cs"/>
              </a:rPr>
              <a:t> We </a:t>
            </a:r>
            <a:r>
              <a:rPr lang="en-US" sz="1200" kern="1200" baseline="0" dirty="0">
                <a:solidFill>
                  <a:schemeClr val="tx1"/>
                </a:solidFill>
                <a:effectLst/>
                <a:latin typeface="+mn-lt"/>
                <a:ea typeface="+mn-ea"/>
                <a:cs typeface="+mn-cs"/>
              </a:rPr>
              <a:t>will cover all requirements for this FOA later in the presentation. </a:t>
            </a:r>
          </a:p>
        </p:txBody>
      </p:sp>
      <p:sp>
        <p:nvSpPr>
          <p:cNvPr id="4" name="Slide Number Placeholder 3"/>
          <p:cNvSpPr>
            <a:spLocks noGrp="1"/>
          </p:cNvSpPr>
          <p:nvPr>
            <p:ph type="sldNum" sz="quarter" idx="10"/>
          </p:nvPr>
        </p:nvSpPr>
        <p:spPr/>
        <p:txBody>
          <a:bodyPr/>
          <a:lstStyle/>
          <a:p>
            <a:fld id="{DEBBE8CF-EDC6-4637-8191-499840DDEC8B}" type="slidenum">
              <a:rPr lang="en-US" smtClean="0"/>
              <a:t>5</a:t>
            </a:fld>
            <a:endParaRPr lang="en-US"/>
          </a:p>
        </p:txBody>
      </p:sp>
    </p:spTree>
    <p:extLst>
      <p:ext uri="{BB962C8B-B14F-4D97-AF65-F5344CB8AC3E}">
        <p14:creationId xmlns:p14="http://schemas.microsoft.com/office/powerpoint/2010/main" val="339525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The</a:t>
            </a:r>
            <a:r>
              <a:rPr lang="en-US" baseline="0" dirty="0"/>
              <a:t> agenda for this presentation is as follows:  READ SLIDE</a:t>
            </a:r>
            <a:endParaRPr lang="en-US" dirty="0"/>
          </a:p>
          <a:p>
            <a:endParaRPr lang="en-US" dirty="0"/>
          </a:p>
          <a:p>
            <a:r>
              <a:rPr lang="en-US" dirty="0"/>
              <a:t>We</a:t>
            </a:r>
            <a:r>
              <a:rPr lang="en-US" baseline="0" dirty="0"/>
              <a:t> encourage you to have a copy of the FOA in front of you for reference as we go through the presentation.</a:t>
            </a: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6</a:t>
            </a:fld>
            <a:endParaRPr lang="en-US"/>
          </a:p>
        </p:txBody>
      </p:sp>
    </p:spTree>
    <p:extLst>
      <p:ext uri="{BB962C8B-B14F-4D97-AF65-F5344CB8AC3E}">
        <p14:creationId xmlns:p14="http://schemas.microsoft.com/office/powerpoint/2010/main" val="368480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Description </a:t>
            </a:r>
          </a:p>
          <a:p>
            <a:r>
              <a:rPr lang="en-US" sz="1800" dirty="0">
                <a:effectLst/>
                <a:latin typeface="Calibri" panose="020F0502020204030204" pitchFamily="34" charset="0"/>
                <a:ea typeface="Calibri" panose="020F0502020204030204" pitchFamily="34" charset="0"/>
              </a:rPr>
              <a:t>Innovative approaches are needed to develop community-based energy resilience framework to be used as a tool or resource to 1) develop new metrics and/or utilize existing metrics and 2) integrate them into planning procedures and processes that encompass all stakeholders, for example,  community members, local governments, utilities, and emergency responders, among others. These new approaches to planning will aim to increase community energy  resilience to ensure public safety</a:t>
            </a:r>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7</a:t>
            </a:fld>
            <a:endParaRPr lang="en-US"/>
          </a:p>
        </p:txBody>
      </p:sp>
    </p:spTree>
    <p:extLst>
      <p:ext uri="{BB962C8B-B14F-4D97-AF65-F5344CB8AC3E}">
        <p14:creationId xmlns:p14="http://schemas.microsoft.com/office/powerpoint/2010/main" val="211787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Deployment of low cost and robust sensing and communications technologies that will harden PV generation systems and  increase situational awareness to enable the rapid identification of asset conditions and availability to participate in the re-energization of the entire power system;</a:t>
            </a:r>
          </a:p>
          <a:p>
            <a:r>
              <a:rPr lang="en-US" dirty="0"/>
              <a:t>Data analytics processes to provide actionable information establishing the most efficient, safe, and equitable restoration paths in a coordinated and automated  fashion; and </a:t>
            </a:r>
          </a:p>
          <a:p>
            <a:r>
              <a:rPr lang="en-US" dirty="0"/>
              <a:t>Demonstrations should include 1) how solar-plus-storage technologies will provide essential services to communities while major energy infrastructure restoration are underway and 2) strategies or approaches on how solar -plus -storage systems can assist re-energization of the local power system. </a:t>
            </a:r>
          </a:p>
          <a:p>
            <a:endParaRPr lang="en-US" dirty="0"/>
          </a:p>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9</a:t>
            </a:fld>
            <a:endParaRPr lang="en-US"/>
          </a:p>
        </p:txBody>
      </p:sp>
    </p:spTree>
    <p:extLst>
      <p:ext uri="{BB962C8B-B14F-4D97-AF65-F5344CB8AC3E}">
        <p14:creationId xmlns:p14="http://schemas.microsoft.com/office/powerpoint/2010/main" val="224619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a:spcBef>
                <a:spcPts val="1800"/>
              </a:spcBef>
            </a:pPr>
            <a:r>
              <a:rPr lang="en-US" dirty="0"/>
              <a:t>Read Slide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13</a:t>
            </a:fld>
            <a:endParaRPr lang="en-US" dirty="0"/>
          </a:p>
        </p:txBody>
      </p:sp>
    </p:spTree>
    <p:extLst>
      <p:ext uri="{BB962C8B-B14F-4D97-AF65-F5344CB8AC3E}">
        <p14:creationId xmlns:p14="http://schemas.microsoft.com/office/powerpoint/2010/main" val="81654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1" y="1995718"/>
            <a:ext cx="6889265" cy="1701487"/>
          </a:xfrm>
          <a:prstGeom prst="rect">
            <a:avLst/>
          </a:prstGeom>
        </p:spPr>
        <p:txBody>
          <a:bodyPr anchor="b">
            <a:normAutofit/>
          </a:bodyPr>
          <a:lstStyle>
            <a:lvl1pPr algn="l">
              <a:defRPr sz="47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3"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8" y="5695549"/>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Tree>
    <p:extLst>
      <p:ext uri="{BB962C8B-B14F-4D97-AF65-F5344CB8AC3E}">
        <p14:creationId xmlns:p14="http://schemas.microsoft.com/office/powerpoint/2010/main" val="74713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1995715"/>
            <a:ext cx="6889265" cy="1701487"/>
          </a:xfrm>
          <a:prstGeom prst="rect">
            <a:avLst/>
          </a:prstGeom>
        </p:spPr>
        <p:txBody>
          <a:bodyPr anchor="b">
            <a:normAutofit/>
          </a:bodyPr>
          <a:lstStyle>
            <a:lvl1pPr algn="l">
              <a:defRPr sz="47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Tree>
    <p:extLst>
      <p:ext uri="{BB962C8B-B14F-4D97-AF65-F5344CB8AC3E}">
        <p14:creationId xmlns:p14="http://schemas.microsoft.com/office/powerpoint/2010/main" val="246715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3214987"/>
            <a:ext cx="6889265" cy="1701487"/>
          </a:xfrm>
          <a:prstGeom prst="rect">
            <a:avLst/>
          </a:prstGeom>
        </p:spPr>
        <p:txBody>
          <a:bodyPr anchor="b">
            <a:normAutofit/>
          </a:bodyPr>
          <a:lstStyle>
            <a:lvl1pPr algn="l">
              <a:defRPr sz="4266"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4842844"/>
            <a:ext cx="6889267" cy="665649"/>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grpSp>
        <p:nvGrpSpPr>
          <p:cNvPr id="23" name="Group 22"/>
          <p:cNvGrpSpPr/>
          <p:nvPr userDrawn="1"/>
        </p:nvGrpSpPr>
        <p:grpSpPr>
          <a:xfrm>
            <a:off x="-2" y="1570182"/>
            <a:ext cx="12188828" cy="2021737"/>
            <a:chOff x="-1" y="1177636"/>
            <a:chExt cx="9144002" cy="1516303"/>
          </a:xfrm>
        </p:grpSpPr>
        <p:pic>
          <p:nvPicPr>
            <p:cNvPr id="24" name="Picture 23" descr="orange-head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77636"/>
              <a:ext cx="9144001" cy="1516303"/>
            </a:xfrm>
            <a:prstGeom prst="rect">
              <a:avLst/>
            </a:prstGeom>
          </p:spPr>
        </p:pic>
        <p:sp>
          <p:nvSpPr>
            <p:cNvPr id="25" name="Rectangle 24"/>
            <p:cNvSpPr/>
            <p:nvPr/>
          </p:nvSpPr>
          <p:spPr>
            <a:xfrm>
              <a:off x="0" y="1256850"/>
              <a:ext cx="9143999" cy="1344725"/>
            </a:xfrm>
            <a:prstGeom prst="rect">
              <a:avLst/>
            </a:prstGeom>
            <a:solidFill>
              <a:schemeClr val="accent1"/>
            </a:solidFill>
            <a:ln>
              <a:noFill/>
            </a:ln>
            <a:effectLst>
              <a:outerShdw blurRad="40000" dist="23000" dir="5400000" rotWithShape="0">
                <a:schemeClr val="accent2">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296023"/>
              <a:ext cx="1607593" cy="125434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0904" y="1299128"/>
              <a:ext cx="1860551" cy="1248636"/>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58678" y="1299774"/>
              <a:ext cx="1973664" cy="124778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0864" y="1298555"/>
              <a:ext cx="1888435" cy="1247898"/>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27636" y="1303883"/>
              <a:ext cx="1616365" cy="1239126"/>
            </a:xfrm>
            <a:prstGeom prst="rect">
              <a:avLst/>
            </a:prstGeom>
          </p:spPr>
        </p:pic>
      </p:grpSp>
    </p:spTree>
    <p:extLst>
      <p:ext uri="{BB962C8B-B14F-4D97-AF65-F5344CB8AC3E}">
        <p14:creationId xmlns:p14="http://schemas.microsoft.com/office/powerpoint/2010/main" val="388147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9" name="Rectangle 8"/>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2" name="Rectangle 11"/>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13"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76112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25" name="Rectangle 24"/>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26" name="Rectangle 25"/>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9"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416183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1" y="3214990"/>
            <a:ext cx="6889265" cy="1701487"/>
          </a:xfrm>
          <a:prstGeom prst="rect">
            <a:avLst/>
          </a:prstGeom>
        </p:spPr>
        <p:txBody>
          <a:bodyPr anchor="b">
            <a:normAutofit/>
          </a:bodyPr>
          <a:lstStyle>
            <a:lvl1pPr algn="l">
              <a:defRPr sz="4266"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4842846"/>
            <a:ext cx="6889267" cy="665649"/>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3"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8" y="5695549"/>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grpSp>
        <p:nvGrpSpPr>
          <p:cNvPr id="23" name="Group 22"/>
          <p:cNvGrpSpPr/>
          <p:nvPr userDrawn="1"/>
        </p:nvGrpSpPr>
        <p:grpSpPr>
          <a:xfrm>
            <a:off x="-2" y="1570185"/>
            <a:ext cx="12188828" cy="2021737"/>
            <a:chOff x="-1" y="1177636"/>
            <a:chExt cx="9144002" cy="1516303"/>
          </a:xfrm>
        </p:grpSpPr>
        <p:pic>
          <p:nvPicPr>
            <p:cNvPr id="24" name="Picture 23" descr="orange-head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77636"/>
              <a:ext cx="9144001" cy="1516303"/>
            </a:xfrm>
            <a:prstGeom prst="rect">
              <a:avLst/>
            </a:prstGeom>
          </p:spPr>
        </p:pic>
        <p:sp>
          <p:nvSpPr>
            <p:cNvPr id="25" name="Rectangle 24"/>
            <p:cNvSpPr/>
            <p:nvPr/>
          </p:nvSpPr>
          <p:spPr>
            <a:xfrm>
              <a:off x="0" y="1256850"/>
              <a:ext cx="9143999" cy="1344725"/>
            </a:xfrm>
            <a:prstGeom prst="rect">
              <a:avLst/>
            </a:prstGeom>
            <a:solidFill>
              <a:schemeClr val="accent1"/>
            </a:solidFill>
            <a:ln>
              <a:noFill/>
            </a:ln>
            <a:effectLst>
              <a:outerShdw blurRad="40000" dist="23000" dir="5400000" rotWithShape="0">
                <a:schemeClr val="accent2">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296023"/>
              <a:ext cx="1607593" cy="125434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0904" y="1299128"/>
              <a:ext cx="1860551" cy="1248636"/>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58678" y="1299774"/>
              <a:ext cx="1973664" cy="124778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0864" y="1298555"/>
              <a:ext cx="1888435" cy="1247898"/>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27636" y="1303883"/>
              <a:ext cx="1616365" cy="1239126"/>
            </a:xfrm>
            <a:prstGeom prst="rect">
              <a:avLst/>
            </a:prstGeom>
          </p:spPr>
        </p:pic>
      </p:grpSp>
    </p:spTree>
    <p:extLst>
      <p:ext uri="{BB962C8B-B14F-4D97-AF65-F5344CB8AC3E}">
        <p14:creationId xmlns:p14="http://schemas.microsoft.com/office/powerpoint/2010/main" val="335402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1" y="1128713"/>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441" y="14992"/>
            <a:ext cx="10969943" cy="886505"/>
          </a:xfrm>
          <a:prstGeom prst="rect">
            <a:avLst/>
          </a:prstGeom>
        </p:spPr>
        <p:txBody>
          <a:bodyPr anchor="ctr"/>
          <a:lstStyle/>
          <a:p>
            <a:r>
              <a:rPr lang="en-US"/>
              <a:t>Click to edit Master title style</a:t>
            </a:r>
            <a:endParaRPr lang="en-US" dirty="0"/>
          </a:p>
        </p:txBody>
      </p:sp>
      <p:sp>
        <p:nvSpPr>
          <p:cNvPr id="7"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08854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9" name="Rectangle 8"/>
          <p:cNvSpPr/>
          <p:nvPr userDrawn="1"/>
        </p:nvSpPr>
        <p:spPr>
          <a:xfrm>
            <a:off x="11681487"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2" name="Rectangle 11"/>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13"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59874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25" name="Rectangle 24"/>
          <p:cNvSpPr/>
          <p:nvPr userDrawn="1"/>
        </p:nvSpPr>
        <p:spPr>
          <a:xfrm>
            <a:off x="11681487"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26" name="Rectangle 25"/>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9"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250331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1146175"/>
            <a:ext cx="10360501"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162" y="1828800"/>
            <a:ext cx="10360501" cy="4730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914162" y="6629402"/>
            <a:ext cx="2539339" cy="225425"/>
          </a:xfrm>
          <a:prstGeom prst="rect">
            <a:avLst/>
          </a:prstGeom>
        </p:spPr>
        <p:txBody>
          <a:bodyPr/>
          <a:lstStyle>
            <a:lvl1pPr>
              <a:defRPr>
                <a:latin typeface="Arial" charset="0"/>
                <a:ea typeface="ＭＳ Ｐゴシック" pitchFamily="-107" charset="-128"/>
                <a:cs typeface="+mn-cs"/>
              </a:defRPr>
            </a:lvl1pPr>
          </a:lstStyle>
          <a:p>
            <a:pPr>
              <a:defRPr/>
            </a:pPr>
            <a:endParaRPr lang="en-US" dirty="0">
              <a:solidFill>
                <a:srgbClr val="0079C1"/>
              </a:solidFill>
            </a:endParaRPr>
          </a:p>
        </p:txBody>
      </p:sp>
      <p:sp>
        <p:nvSpPr>
          <p:cNvPr id="5" name="Rectangle 11"/>
          <p:cNvSpPr>
            <a:spLocks noGrp="1" noChangeArrowheads="1"/>
          </p:cNvSpPr>
          <p:nvPr>
            <p:ph type="ftr" sz="quarter" idx="11"/>
          </p:nvPr>
        </p:nvSpPr>
        <p:spPr>
          <a:xfrm>
            <a:off x="4168747" y="6629400"/>
            <a:ext cx="3859795" cy="228600"/>
          </a:xfrm>
          <a:prstGeom prst="rect">
            <a:avLst/>
          </a:prstGeom>
        </p:spPr>
        <p:txBody>
          <a:bodyPr/>
          <a:lstStyle>
            <a:lvl1pPr>
              <a:defRPr>
                <a:latin typeface="Arial" charset="0"/>
                <a:ea typeface="ＭＳ Ｐゴシック" pitchFamily="-107" charset="-128"/>
                <a:cs typeface="+mn-cs"/>
              </a:defRPr>
            </a:lvl1pPr>
          </a:lstStyle>
          <a:p>
            <a:pPr>
              <a:defRPr/>
            </a:pPr>
            <a:endParaRPr lang="en-US" dirty="0">
              <a:solidFill>
                <a:srgbClr val="0079C1"/>
              </a:solidFill>
            </a:endParaRPr>
          </a:p>
        </p:txBody>
      </p:sp>
      <p:sp>
        <p:nvSpPr>
          <p:cNvPr id="6" name="Rectangle 12"/>
          <p:cNvSpPr>
            <a:spLocks noGrp="1" noChangeArrowheads="1"/>
          </p:cNvSpPr>
          <p:nvPr>
            <p:ph type="sldNum" sz="quarter" idx="12"/>
          </p:nvPr>
        </p:nvSpPr>
        <p:spPr>
          <a:xfrm>
            <a:off x="8709931" y="6629400"/>
            <a:ext cx="2564732" cy="228600"/>
          </a:xfrm>
          <a:prstGeom prst="rect">
            <a:avLst/>
          </a:prstGeom>
        </p:spPr>
        <p:txBody>
          <a:bodyPr/>
          <a:lstStyle>
            <a:lvl1pPr>
              <a:defRPr>
                <a:latin typeface="Arial" charset="0"/>
                <a:ea typeface="ＭＳ Ｐゴシック" pitchFamily="-107" charset="-128"/>
                <a:cs typeface="+mn-cs"/>
              </a:defRPr>
            </a:lvl1pPr>
          </a:lstStyle>
          <a:p>
            <a:pPr>
              <a:defRPr/>
            </a:pPr>
            <a:fld id="{B8D7AB61-6937-4536-B7F0-681114A2DFB5}" type="slidenum">
              <a:rPr lang="en-US">
                <a:solidFill>
                  <a:srgbClr val="0079C1"/>
                </a:solidFill>
              </a:rPr>
              <a:pPr>
                <a:defRPr/>
              </a:pPr>
              <a:t>‹#›</a:t>
            </a:fld>
            <a:endParaRPr lang="en-US" dirty="0">
              <a:solidFill>
                <a:srgbClr val="0079C1"/>
              </a:solidFill>
            </a:endParaRPr>
          </a:p>
        </p:txBody>
      </p:sp>
    </p:spTree>
    <p:extLst>
      <p:ext uri="{BB962C8B-B14F-4D97-AF65-F5344CB8AC3E}">
        <p14:creationId xmlns:p14="http://schemas.microsoft.com/office/powerpoint/2010/main" val="346336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EERE Green Slide Cover">
    <p:spTree>
      <p:nvGrpSpPr>
        <p:cNvPr id="1" name=""/>
        <p:cNvGrpSpPr/>
        <p:nvPr/>
      </p:nvGrpSpPr>
      <p:grpSpPr>
        <a:xfrm>
          <a:off x="0" y="0"/>
          <a:ext cx="0" cy="0"/>
          <a:chOff x="0" y="0"/>
          <a:chExt cx="0" cy="0"/>
        </a:xfrm>
      </p:grpSpPr>
      <p:sp>
        <p:nvSpPr>
          <p:cNvPr id="5" name="Rectangle 19"/>
          <p:cNvSpPr/>
          <p:nvPr/>
        </p:nvSpPr>
        <p:spPr>
          <a:xfrm>
            <a:off x="0" y="0"/>
            <a:ext cx="12188825" cy="3276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9" name="Rectangle 9"/>
          <p:cNvSpPr/>
          <p:nvPr userDrawn="1"/>
        </p:nvSpPr>
        <p:spPr>
          <a:xfrm flipH="1">
            <a:off x="7110148" y="3276600"/>
            <a:ext cx="5078677" cy="3365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11" name="Rectangle 6"/>
          <p:cNvSpPr/>
          <p:nvPr userDrawn="1"/>
        </p:nvSpPr>
        <p:spPr>
          <a:xfrm flipH="1">
            <a:off x="0" y="1905000"/>
            <a:ext cx="12188825"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4266089" y="2"/>
            <a:ext cx="2844059"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2539339"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7110148" y="1524002"/>
            <a:ext cx="2844059"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523603"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9954207" y="1524000"/>
            <a:ext cx="2234618"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422030" y="2"/>
            <a:ext cx="2844059"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4266089" y="1524000"/>
            <a:ext cx="2844059"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422030" y="1523144"/>
            <a:ext cx="2844059"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422030" cy="1753456"/>
          </a:xfrm>
          <a:prstGeom prst="rect">
            <a:avLst/>
          </a:prstGeom>
        </p:spPr>
      </p:pic>
      <p:sp>
        <p:nvSpPr>
          <p:cNvPr id="6" name="Rectangle 15"/>
          <p:cNvSpPr/>
          <p:nvPr/>
        </p:nvSpPr>
        <p:spPr>
          <a:xfrm>
            <a:off x="0" y="6610350"/>
            <a:ext cx="12188825" cy="247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7" name="Text Placeholder 9"/>
          <p:cNvSpPr txBox="1">
            <a:spLocks/>
          </p:cNvSpPr>
          <p:nvPr/>
        </p:nvSpPr>
        <p:spPr>
          <a:xfrm>
            <a:off x="173522" y="6616700"/>
            <a:ext cx="971297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797" indent="-342797" defTabSz="457063" fontAlgn="auto">
              <a:spcBef>
                <a:spcPct val="20000"/>
              </a:spcBef>
              <a:spcAft>
                <a:spcPts val="0"/>
              </a:spcAft>
              <a:buFont typeface="Arial"/>
              <a:buNone/>
              <a:defRPr/>
            </a:pPr>
            <a:fld id="{24289C06-C21E-485E-9AAF-A99C6B017E3B}" type="slidenum">
              <a:rPr lang="en-US" sz="1000" smtClean="0">
                <a:solidFill>
                  <a:prstClr val="white"/>
                </a:solidFill>
                <a:latin typeface="Calibri"/>
                <a:cs typeface="Calibri"/>
              </a:rPr>
              <a:pPr marL="342797" indent="-342797" defTabSz="457063" fontAlgn="auto">
                <a:spcBef>
                  <a:spcPct val="20000"/>
                </a:spcBef>
                <a:spcAft>
                  <a:spcPts val="0"/>
                </a:spcAft>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0599" y="6616700"/>
            <a:ext cx="4888227"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797" indent="-342797" algn="r" defTabSz="457063" fontAlgn="auto">
              <a:spcBef>
                <a:spcPct val="20000"/>
              </a:spcBef>
              <a:spcAft>
                <a:spcPts val="0"/>
              </a:spcAft>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14868" y="477003"/>
            <a:ext cx="4469236" cy="492725"/>
          </a:xfrm>
          <a:prstGeom prst="rect">
            <a:avLst/>
          </a:prstGeom>
        </p:spPr>
      </p:pic>
    </p:spTree>
    <p:extLst>
      <p:ext uri="{BB962C8B-B14F-4D97-AF65-F5344CB8AC3E}">
        <p14:creationId xmlns:p14="http://schemas.microsoft.com/office/powerpoint/2010/main" val="196112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1" y="6356352"/>
            <a:ext cx="2844059" cy="365125"/>
          </a:xfrm>
          <a:prstGeom prst="rect">
            <a:avLst/>
          </a:prstGeom>
        </p:spPr>
        <p:txBody>
          <a:bodyPr/>
          <a:lstStyle/>
          <a:p>
            <a:fld id="{FDE8E907-D045-43F2-85E9-38BC0B852428}" type="datetimeFigureOut">
              <a:rPr lang="en-US" smtClean="0"/>
              <a:t>4/26/2022</a:t>
            </a:fld>
            <a:endParaRPr lang="en-US"/>
          </a:p>
        </p:txBody>
      </p:sp>
      <p:sp>
        <p:nvSpPr>
          <p:cNvPr id="5" name="Footer Placeholder 4"/>
          <p:cNvSpPr>
            <a:spLocks noGrp="1"/>
          </p:cNvSpPr>
          <p:nvPr>
            <p:ph type="ftr" sz="quarter" idx="11"/>
          </p:nvPr>
        </p:nvSpPr>
        <p:spPr>
          <a:xfrm>
            <a:off x="4164515" y="6356352"/>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5" y="6356352"/>
            <a:ext cx="2844059" cy="365125"/>
          </a:xfrm>
          <a:prstGeom prst="rect">
            <a:avLst/>
          </a:prstGeom>
        </p:spPr>
        <p:txBody>
          <a:bodyPr/>
          <a:lstStyle/>
          <a:p>
            <a:fld id="{EC1EAB8B-208B-4EF7-8AAA-66C8D7B823E7}" type="slidenum">
              <a:rPr lang="en-US" smtClean="0"/>
              <a:t>‹#›</a:t>
            </a:fld>
            <a:endParaRPr lang="en-US"/>
          </a:p>
        </p:txBody>
      </p:sp>
    </p:spTree>
    <p:extLst>
      <p:ext uri="{BB962C8B-B14F-4D97-AF65-F5344CB8AC3E}">
        <p14:creationId xmlns:p14="http://schemas.microsoft.com/office/powerpoint/2010/main" val="64793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EERE Green Slide I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0"/>
          </p:nvPr>
        </p:nvSpPr>
        <p:spPr>
          <a:xfrm>
            <a:off x="609441" y="1066800"/>
            <a:ext cx="10969943"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76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12188825" cy="6858000"/>
          </a:xfrm>
          <a:prstGeom prst="rect">
            <a:avLst/>
          </a:prstGeom>
        </p:spPr>
      </p:pic>
      <p:cxnSp>
        <p:nvCxnSpPr>
          <p:cNvPr id="21" name="Straight Connector 20"/>
          <p:cNvCxnSpPr/>
          <p:nvPr/>
        </p:nvCxnSpPr>
        <p:spPr>
          <a:xfrm>
            <a:off x="609441"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4B545D"/>
              </a:solidFill>
            </a:endParaRPr>
          </a:p>
        </p:txBody>
      </p:sp>
      <p:sp>
        <p:nvSpPr>
          <p:cNvPr id="16" name="Rectangle 15"/>
          <p:cNvSpPr/>
          <p:nvPr/>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5" name="Slide Number Placeholder 4"/>
          <p:cNvSpPr>
            <a:spLocks noGrp="1"/>
          </p:cNvSpPr>
          <p:nvPr>
            <p:ph type="sldNum" sz="quarter" idx="4"/>
          </p:nvPr>
        </p:nvSpPr>
        <p:spPr>
          <a:xfrm>
            <a:off x="11671010" y="6298512"/>
            <a:ext cx="517818" cy="365125"/>
          </a:xfrm>
          <a:prstGeom prst="rect">
            <a:avLst/>
          </a:prstGeom>
        </p:spPr>
        <p:txBody>
          <a:bodyPr vert="horz" lIns="91440" tIns="45720" rIns="91440" bIns="45720" rtlCol="0" anchor="ctr">
            <a:noAutofit/>
          </a:bodyP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691" r:id="rId3"/>
    <p:sldLayoutId id="2147483694" r:id="rId4"/>
    <p:sldLayoutId id="2147483697" r:id="rId5"/>
    <p:sldLayoutId id="2147483715" r:id="rId6"/>
    <p:sldLayoutId id="2147483716" r:id="rId7"/>
    <p:sldLayoutId id="2147483717" r:id="rId8"/>
    <p:sldLayoutId id="2147483718" r:id="rId9"/>
  </p:sldLayoutIdLst>
  <p:hf hdr="0" ftr="0" dt="0"/>
  <p:txStyles>
    <p:titleStyle>
      <a:lvl1pPr algn="l" defTabSz="609448" rtl="0" eaLnBrk="1" latinLnBrk="0" hangingPunct="1">
        <a:spcBef>
          <a:spcPct val="0"/>
        </a:spcBef>
        <a:buNone/>
        <a:defRPr sz="3732" b="1" i="0" kern="1200">
          <a:solidFill>
            <a:srgbClr val="F38F26"/>
          </a:solidFill>
          <a:latin typeface="Calibri"/>
          <a:ea typeface="+mj-ea"/>
          <a:cs typeface="Calibri"/>
        </a:defRPr>
      </a:lvl1pPr>
    </p:titleStyle>
    <p:body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88825" cy="6858000"/>
          </a:xfrm>
          <a:prstGeom prst="rect">
            <a:avLst/>
          </a:prstGeom>
        </p:spPr>
      </p:pic>
      <p:cxnSp>
        <p:nvCxnSpPr>
          <p:cNvPr id="21" name="Straight Connector 20"/>
          <p:cNvCxnSpPr/>
          <p:nvPr/>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4B545D"/>
              </a:solidFill>
            </a:endParaRPr>
          </a:p>
        </p:txBody>
      </p:sp>
      <p:sp>
        <p:nvSpPr>
          <p:cNvPr id="16" name="Rectangle 15"/>
          <p:cNvSpPr/>
          <p:nvPr/>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5" name="Slide Number Placeholder 4"/>
          <p:cNvSpPr>
            <a:spLocks noGrp="1"/>
          </p:cNvSpPr>
          <p:nvPr>
            <p:ph type="sldNum" sz="quarter" idx="4"/>
          </p:nvPr>
        </p:nvSpPr>
        <p:spPr>
          <a:xfrm>
            <a:off x="11671009" y="6298511"/>
            <a:ext cx="517818" cy="365125"/>
          </a:xfrm>
          <a:prstGeom prst="rect">
            <a:avLst/>
          </a:prstGeom>
        </p:spPr>
        <p:txBody>
          <a:bodyPr vert="horz" lIns="91440" tIns="45720" rIns="91440" bIns="45720" rtlCol="0" anchor="ctr">
            <a:noAutofit/>
          </a:bodyP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3675872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Lst>
  <p:hf hdr="0" ftr="0" dt="0"/>
  <p:txStyles>
    <p:titleStyle>
      <a:lvl1pPr algn="l" defTabSz="609448" rtl="0" eaLnBrk="1" latinLnBrk="0" hangingPunct="1">
        <a:spcBef>
          <a:spcPct val="0"/>
        </a:spcBef>
        <a:buNone/>
        <a:defRPr sz="3732" b="1" i="0" kern="1200">
          <a:solidFill>
            <a:srgbClr val="F38F26"/>
          </a:solidFill>
          <a:latin typeface="Calibri"/>
          <a:ea typeface="+mj-ea"/>
          <a:cs typeface="Calibri"/>
        </a:defRPr>
      </a:lvl1pPr>
    </p:titleStyle>
    <p:body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I.FOA.SETO@ee.doe.gov"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64" y="1146768"/>
            <a:ext cx="7770376" cy="910989"/>
          </a:xfrm>
        </p:spPr>
        <p:txBody>
          <a:bodyPr>
            <a:noAutofit/>
          </a:bodyPr>
          <a:lstStyle/>
          <a:p>
            <a:r>
              <a:rPr lang="en-US" sz="2400" dirty="0"/>
              <a:t>This webinar is being recorded and will be</a:t>
            </a:r>
            <a:r>
              <a:rPr lang="en-US" sz="2400" dirty="0">
                <a:solidFill>
                  <a:srgbClr val="FF0000"/>
                </a:solidFill>
              </a:rPr>
              <a:t> </a:t>
            </a:r>
            <a:r>
              <a:rPr lang="en-US" sz="2400" dirty="0"/>
              <a:t>published on the EERE Program Information Center website </a:t>
            </a:r>
          </a:p>
        </p:txBody>
      </p:sp>
      <p:sp>
        <p:nvSpPr>
          <p:cNvPr id="5" name="TextBox 4"/>
          <p:cNvSpPr txBox="1"/>
          <p:nvPr/>
        </p:nvSpPr>
        <p:spPr>
          <a:xfrm>
            <a:off x="2133044" y="2362478"/>
            <a:ext cx="7846556" cy="2285405"/>
          </a:xfrm>
          <a:prstGeom prst="rect">
            <a:avLst/>
          </a:prstGeom>
        </p:spPr>
        <p:txBody>
          <a:bodyPr vert="horz" wrap="square" lIns="91416" tIns="45708" rIns="91416" bIns="45708" rtlCol="0">
            <a:normAutofit/>
          </a:bodyPr>
          <a:lstStyle/>
          <a:p>
            <a:pPr marL="342797" indent="-342797" defTabSz="457063">
              <a:spcBef>
                <a:spcPct val="20000"/>
              </a:spcBef>
              <a:buFont typeface="Wingdings" panose="05000000000000000000" pitchFamily="2" charset="2"/>
              <a:buChar char="Ø"/>
            </a:pPr>
            <a:r>
              <a:rPr lang="en-US" sz="1999" dirty="0">
                <a:latin typeface="+mj-lt"/>
                <a:cs typeface="Arial Narrow"/>
              </a:rPr>
              <a:t>If you do not wish to have your voice recorded please do not speak during the call</a:t>
            </a:r>
          </a:p>
          <a:p>
            <a:pPr marL="342797" indent="-342797" defTabSz="457063">
              <a:spcBef>
                <a:spcPct val="20000"/>
              </a:spcBef>
              <a:buFont typeface="Wingdings" panose="05000000000000000000" pitchFamily="2" charset="2"/>
              <a:buChar char="Ø"/>
            </a:pPr>
            <a:r>
              <a:rPr lang="en-US" sz="1999" dirty="0">
                <a:latin typeface="+mj-lt"/>
                <a:cs typeface="Arial Narrow"/>
              </a:rPr>
              <a:t>If you do not wish to have your image recorded, please turn off your camera or participate by phone</a:t>
            </a:r>
          </a:p>
          <a:p>
            <a:pPr marL="342797" indent="-342797" defTabSz="457063">
              <a:spcBef>
                <a:spcPct val="20000"/>
              </a:spcBef>
              <a:buFont typeface="Wingdings" panose="05000000000000000000" pitchFamily="2" charset="2"/>
              <a:buChar char="Ø"/>
            </a:pPr>
            <a:r>
              <a:rPr lang="en-US" sz="1999" dirty="0">
                <a:latin typeface="+mj-lt"/>
                <a:cs typeface="Arial Narrow"/>
              </a:rPr>
              <a:t>If you speak during the call or use a video connection, you are presumed to consent to recording and use of your voice or image</a:t>
            </a:r>
          </a:p>
        </p:txBody>
      </p:sp>
      <p:sp>
        <p:nvSpPr>
          <p:cNvPr id="7" name="Title 1"/>
          <p:cNvSpPr txBox="1">
            <a:spLocks/>
          </p:cNvSpPr>
          <p:nvPr/>
        </p:nvSpPr>
        <p:spPr>
          <a:xfrm>
            <a:off x="2056864" y="4800243"/>
            <a:ext cx="8379817" cy="910989"/>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sz="2799" dirty="0"/>
              <a:t>Please mute your phones and we’ll begin momentarily</a:t>
            </a:r>
          </a:p>
        </p:txBody>
      </p:sp>
      <p:sp>
        <p:nvSpPr>
          <p:cNvPr id="6" name="Title 1"/>
          <p:cNvSpPr txBox="1">
            <a:spLocks/>
          </p:cNvSpPr>
          <p:nvPr/>
        </p:nvSpPr>
        <p:spPr>
          <a:xfrm>
            <a:off x="1523603" y="16811"/>
            <a:ext cx="9141619" cy="685621"/>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sz="2799" dirty="0"/>
              <a:t>	Welcome</a:t>
            </a:r>
          </a:p>
        </p:txBody>
      </p:sp>
    </p:spTree>
    <p:extLst>
      <p:ext uri="{BB962C8B-B14F-4D97-AF65-F5344CB8AC3E}">
        <p14:creationId xmlns:p14="http://schemas.microsoft.com/office/powerpoint/2010/main" val="147104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2 Areas of Interest</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10</a:t>
            </a:fld>
            <a:endParaRPr lang="en-US" dirty="0"/>
          </a:p>
        </p:txBody>
      </p:sp>
      <p:sp>
        <p:nvSpPr>
          <p:cNvPr id="5" name="Rectangle 4">
            <a:extLst>
              <a:ext uri="{FF2B5EF4-FFF2-40B4-BE49-F238E27FC236}">
                <a16:creationId xmlns:a16="http://schemas.microsoft.com/office/drawing/2014/main" id="{F490B32C-BC34-4FF3-B42F-705BC7A05AAF}"/>
              </a:ext>
            </a:extLst>
          </p:cNvPr>
          <p:cNvSpPr/>
          <p:nvPr/>
        </p:nvSpPr>
        <p:spPr>
          <a:xfrm>
            <a:off x="341603" y="6481074"/>
            <a:ext cx="1770975" cy="18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F6071CD-25A6-4B0E-A914-829B1AC74339}"/>
              </a:ext>
            </a:extLst>
          </p:cNvPr>
          <p:cNvSpPr>
            <a:spLocks noGrp="1"/>
          </p:cNvSpPr>
          <p:nvPr>
            <p:ph type="body" sz="quarter" idx="10"/>
          </p:nvPr>
        </p:nvSpPr>
        <p:spPr>
          <a:xfrm>
            <a:off x="341603" y="811010"/>
            <a:ext cx="11505615" cy="4548187"/>
          </a:xfrm>
        </p:spPr>
        <p:txBody>
          <a:bodyPr/>
          <a:lstStyle/>
          <a:p>
            <a:r>
              <a:rPr lang="en-US" sz="1800" b="0" i="0" u="none" strike="noStrike" baseline="0" dirty="0">
                <a:solidFill>
                  <a:srgbClr val="000000"/>
                </a:solidFill>
                <a:latin typeface="Calibri" panose="020F0502020204030204" pitchFamily="34" charset="0"/>
              </a:rPr>
              <a:t>Projects that comprehensively identify relevant stakeholder groups to engage throughout the project and include a clear strategy to deliver effective joint action among stakeholder groups. </a:t>
            </a:r>
          </a:p>
          <a:p>
            <a:r>
              <a:rPr lang="en-US" sz="1800" b="0" i="0" u="none" strike="noStrike" baseline="0" dirty="0">
                <a:solidFill>
                  <a:srgbClr val="000000"/>
                </a:solidFill>
                <a:latin typeface="Calibri" panose="020F0502020204030204" pitchFamily="34" charset="0"/>
              </a:rPr>
              <a:t>Identification of energy interdependencies with other infrastructures (e.g., communications, water, fuel, other) for a given community to guide demonstration. </a:t>
            </a:r>
          </a:p>
          <a:p>
            <a:r>
              <a:rPr lang="en-US" sz="1800" b="0" i="0" u="none" strike="noStrike" baseline="0" dirty="0">
                <a:solidFill>
                  <a:srgbClr val="000000"/>
                </a:solidFill>
                <a:latin typeface="Calibri" panose="020F0502020204030204" pitchFamily="34" charset="0"/>
              </a:rPr>
              <a:t>Utilization of clean renewable technologies like solar plus storage systems to replace fuel-based generators. </a:t>
            </a:r>
          </a:p>
          <a:p>
            <a:r>
              <a:rPr lang="en-US" sz="1800" b="0" i="0" u="none" strike="noStrike" baseline="0" dirty="0">
                <a:solidFill>
                  <a:srgbClr val="000000"/>
                </a:solidFill>
                <a:latin typeface="Calibri" panose="020F0502020204030204" pitchFamily="34" charset="0"/>
              </a:rPr>
              <a:t>Sensing platforms with robust and weatherized packaging. </a:t>
            </a:r>
          </a:p>
          <a:p>
            <a:r>
              <a:rPr lang="en-US" sz="1800" b="0" i="0" u="none" strike="noStrike" baseline="0" dirty="0">
                <a:solidFill>
                  <a:srgbClr val="000000"/>
                </a:solidFill>
                <a:latin typeface="Calibri" panose="020F0502020204030204" pitchFamily="34" charset="0"/>
              </a:rPr>
              <a:t>Robust communication technologies and architectures that will include a combination of wire and wireless to enable field data collection and information sharing. </a:t>
            </a:r>
          </a:p>
          <a:p>
            <a:r>
              <a:rPr lang="en-US" sz="1800" b="0" i="0" u="none" strike="noStrike" baseline="0" dirty="0">
                <a:solidFill>
                  <a:srgbClr val="000000"/>
                </a:solidFill>
                <a:latin typeface="Calibri" panose="020F0502020204030204" pitchFamily="34" charset="0"/>
              </a:rPr>
              <a:t>Utilization of hardened PV system designs that can survive extreme weather. </a:t>
            </a:r>
          </a:p>
          <a:p>
            <a:r>
              <a:rPr lang="en-US" sz="1800" b="0" i="0" u="none" strike="noStrike" baseline="0" dirty="0">
                <a:solidFill>
                  <a:srgbClr val="000000"/>
                </a:solidFill>
                <a:latin typeface="Calibri" panose="020F0502020204030204" pitchFamily="34" charset="0"/>
              </a:rPr>
              <a:t>Visualization tools that can provide timely and accurate information to community groups and consumers about grid status and restoration progress. These will assist decision processes on needed supplies (e.g., gas, food, water, ice, medication), transportation, health and safety. </a:t>
            </a:r>
          </a:p>
          <a:p>
            <a:r>
              <a:rPr lang="en-US" sz="1800" b="0" i="0" u="none" strike="noStrike" baseline="0" dirty="0">
                <a:solidFill>
                  <a:srgbClr val="000000"/>
                </a:solidFill>
                <a:latin typeface="Calibri" panose="020F0502020204030204" pitchFamily="34" charset="0"/>
              </a:rPr>
              <a:t>Local or centralized sensor data processing strategies, including last gasps messages on status notification (e.g., outage, sensors, communications, and assets condition). In addition, applications of interest can include local data storage approaches that will enable forensic analysis after the system is restored. </a:t>
            </a:r>
          </a:p>
          <a:p>
            <a:r>
              <a:rPr lang="en-US" sz="1800" b="0" i="0" u="none" strike="noStrike" baseline="0" dirty="0">
                <a:solidFill>
                  <a:srgbClr val="000000"/>
                </a:solidFill>
                <a:latin typeface="Calibri" panose="020F0502020204030204" pitchFamily="34" charset="0"/>
              </a:rPr>
              <a:t>Utilization of data fusion strategies for existing data sources, including utility operational data, SCADA, AMI, outage management systems, other and correlation with new data sources. </a:t>
            </a:r>
          </a:p>
          <a:p>
            <a:r>
              <a:rPr lang="en-US" sz="1800" b="0" i="0" u="none" strike="noStrike" baseline="0" dirty="0">
                <a:solidFill>
                  <a:srgbClr val="000000"/>
                </a:solidFill>
                <a:latin typeface="Calibri" panose="020F0502020204030204" pitchFamily="34" charset="0"/>
              </a:rPr>
              <a:t>Test scenarios that demonstrate how a proposed technology will increase energy infrastructure resilience under partial or widespread damage. </a:t>
            </a:r>
          </a:p>
        </p:txBody>
      </p:sp>
    </p:spTree>
    <p:extLst>
      <p:ext uri="{BB962C8B-B14F-4D97-AF65-F5344CB8AC3E}">
        <p14:creationId xmlns:p14="http://schemas.microsoft.com/office/powerpoint/2010/main" val="213893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E2350-86EE-4DAA-8E94-A34B8052BA12}"/>
              </a:ext>
            </a:extLst>
          </p:cNvPr>
          <p:cNvSpPr>
            <a:spLocks noGrp="1"/>
          </p:cNvSpPr>
          <p:nvPr>
            <p:ph type="title"/>
          </p:nvPr>
        </p:nvSpPr>
        <p:spPr>
          <a:xfrm>
            <a:off x="436304" y="-25959"/>
            <a:ext cx="11650225" cy="886505"/>
          </a:xfrm>
        </p:spPr>
        <p:txBody>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Topic 3: Innovative Solutions to Increase the Resilience and Hardening of PV Power Plants </a:t>
            </a:r>
            <a:endParaRPr lang="en-US" sz="2400" dirty="0"/>
          </a:p>
        </p:txBody>
      </p:sp>
      <p:sp>
        <p:nvSpPr>
          <p:cNvPr id="4" name="Slide Number Placeholder 3">
            <a:extLst>
              <a:ext uri="{FF2B5EF4-FFF2-40B4-BE49-F238E27FC236}">
                <a16:creationId xmlns:a16="http://schemas.microsoft.com/office/drawing/2014/main" id="{18C8BEF0-9685-4834-A426-B3BDCD4EE83A}"/>
              </a:ext>
            </a:extLst>
          </p:cNvPr>
          <p:cNvSpPr>
            <a:spLocks noGrp="1"/>
          </p:cNvSpPr>
          <p:nvPr>
            <p:ph type="sldNum" sz="quarter" idx="4"/>
          </p:nvPr>
        </p:nvSpPr>
        <p:spPr/>
        <p:txBody>
          <a:bodyPr/>
          <a:lstStyle/>
          <a:p>
            <a:fld id="{4B7910E5-F3D7-7541-A239-E632F655FDFB}" type="slidenum">
              <a:rPr lang="en-US" smtClean="0"/>
              <a:pPr/>
              <a:t>11</a:t>
            </a:fld>
            <a:endParaRPr lang="en-US" dirty="0"/>
          </a:p>
        </p:txBody>
      </p:sp>
      <p:sp>
        <p:nvSpPr>
          <p:cNvPr id="8" name="TextBox 7">
            <a:extLst>
              <a:ext uri="{FF2B5EF4-FFF2-40B4-BE49-F238E27FC236}">
                <a16:creationId xmlns:a16="http://schemas.microsoft.com/office/drawing/2014/main" id="{6229AC6C-D7A1-4C5D-8B62-8BB9E62E97F9}"/>
              </a:ext>
            </a:extLst>
          </p:cNvPr>
          <p:cNvSpPr txBox="1"/>
          <p:nvPr/>
        </p:nvSpPr>
        <p:spPr>
          <a:xfrm>
            <a:off x="261690" y="2029428"/>
            <a:ext cx="11764779" cy="3139321"/>
          </a:xfrm>
          <a:prstGeom prst="rect">
            <a:avLst/>
          </a:prstGeom>
          <a:solidFill>
            <a:schemeClr val="bg1"/>
          </a:solidFill>
        </p:spPr>
        <p:txBody>
          <a:bodyPr wrap="square">
            <a:spAutoFit/>
          </a:bodyPr>
          <a:lstStyle/>
          <a:p>
            <a:r>
              <a:rPr lang="en-US" sz="1800" b="1" dirty="0"/>
              <a:t>Research Priority Areas</a:t>
            </a:r>
          </a:p>
          <a:p>
            <a:pPr marL="285750" indent="-285750">
              <a:buFont typeface="Arial" panose="020B0604020202020204" pitchFamily="34" charset="0"/>
              <a:buChar char="•"/>
            </a:pPr>
            <a:r>
              <a:rPr lang="en-US" sz="1800" dirty="0"/>
              <a:t>Extreme weather hardening</a:t>
            </a:r>
          </a:p>
          <a:p>
            <a:pPr marL="285750" indent="-285750">
              <a:buFont typeface="Arial" panose="020B0604020202020204" pitchFamily="34" charset="0"/>
              <a:buChar char="•"/>
            </a:pPr>
            <a:r>
              <a:rPr lang="en-US" sz="1800" dirty="0"/>
              <a:t>Characterization and sensors</a:t>
            </a:r>
          </a:p>
          <a:p>
            <a:pPr marL="285750" indent="-285750">
              <a:buFont typeface="Arial" panose="020B0604020202020204" pitchFamily="34" charset="0"/>
              <a:buChar char="•"/>
            </a:pPr>
            <a:r>
              <a:rPr lang="en-US" sz="1800" dirty="0"/>
              <a:t>Modular components</a:t>
            </a:r>
          </a:p>
          <a:p>
            <a:pPr marL="285750" indent="-285750">
              <a:buFont typeface="Arial" panose="020B0604020202020204" pitchFamily="34" charset="0"/>
              <a:buChar char="•"/>
            </a:pPr>
            <a:r>
              <a:rPr lang="en-US" sz="1800" dirty="0"/>
              <a:t>Hardened mechanical interfaces and electrical connections</a:t>
            </a:r>
          </a:p>
          <a:p>
            <a:endParaRPr lang="en-US" sz="18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To increase project impact, applicants will need to justify their approach using data analysis, financial analysis, fielded deployment studies, published or original accelerated life studies, or fielded concept demonstrations. Applicants must also consider the path to commercial viability and justify that the proposed solution can provide a cost‐competitive PV generation system technology. Solution demonstrations that use simulated weather or purposeful defects and fault events are encouraged when the probability of a natural event occurring within the project period is low. </a:t>
            </a:r>
          </a:p>
        </p:txBody>
      </p:sp>
      <p:sp>
        <p:nvSpPr>
          <p:cNvPr id="6" name="TextBox 5">
            <a:extLst>
              <a:ext uri="{FF2B5EF4-FFF2-40B4-BE49-F238E27FC236}">
                <a16:creationId xmlns:a16="http://schemas.microsoft.com/office/drawing/2014/main" id="{C982271B-40F9-495E-BEA8-BE6FA42C4041}"/>
              </a:ext>
            </a:extLst>
          </p:cNvPr>
          <p:cNvSpPr txBox="1"/>
          <p:nvPr/>
        </p:nvSpPr>
        <p:spPr>
          <a:xfrm>
            <a:off x="326577" y="640585"/>
            <a:ext cx="11650225" cy="1200329"/>
          </a:xfrm>
          <a:prstGeom prst="rect">
            <a:avLst/>
          </a:prstGeom>
          <a:solidFill>
            <a:schemeClr val="accent6">
              <a:lumMod val="20000"/>
              <a:lumOff val="80000"/>
            </a:schemeClr>
          </a:solidFill>
        </p:spPr>
        <p:txBody>
          <a:bodyPr wrap="square" anchor="t">
            <a:spAutoFit/>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This topic area seeks innovative approaches to PV system hardening,</a:t>
            </a:r>
            <a:r>
              <a:rPr lang="en-US" sz="1800" b="1" dirty="0">
                <a:latin typeface="Calibri" panose="020F0502020204030204" pitchFamily="34" charset="0"/>
                <a:ea typeface="Times New Roman" panose="02020603050405020304" pitchFamily="18" charset="0"/>
                <a:cs typeface="Times New Roman" panose="02020603050405020304" pitchFamily="18" charset="0"/>
              </a:rPr>
              <a:t> and</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utilizing novel sensors, communications strategies, and data analytics to increase generation-side hardware resilience. Together, improving resilience and hardness of the power plant increases energy availability after random component failures, adverse weather conditions, or extreme weather events</a:t>
            </a:r>
            <a:r>
              <a:rPr lang="en-US" sz="1800" b="1" dirty="0">
                <a:latin typeface="Calibri" panose="020F0502020204030204" pitchFamily="34" charset="0"/>
                <a:ea typeface="Times New Roman" panose="02020603050405020304" pitchFamily="18" charset="0"/>
                <a:cs typeface="Calibri"/>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71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3 Areas of Interest</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12</a:t>
            </a:fld>
            <a:endParaRPr lang="en-US" dirty="0"/>
          </a:p>
        </p:txBody>
      </p:sp>
      <p:sp>
        <p:nvSpPr>
          <p:cNvPr id="5" name="Rectangle 4">
            <a:extLst>
              <a:ext uri="{FF2B5EF4-FFF2-40B4-BE49-F238E27FC236}">
                <a16:creationId xmlns:a16="http://schemas.microsoft.com/office/drawing/2014/main" id="{F490B32C-BC34-4FF3-B42F-705BC7A05AAF}"/>
              </a:ext>
            </a:extLst>
          </p:cNvPr>
          <p:cNvSpPr/>
          <p:nvPr/>
        </p:nvSpPr>
        <p:spPr>
          <a:xfrm>
            <a:off x="341603" y="6481074"/>
            <a:ext cx="1770975" cy="18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F6071CD-25A6-4B0E-A914-829B1AC74339}"/>
              </a:ext>
            </a:extLst>
          </p:cNvPr>
          <p:cNvSpPr>
            <a:spLocks noGrp="1"/>
          </p:cNvSpPr>
          <p:nvPr>
            <p:ph type="body" sz="quarter" idx="10"/>
          </p:nvPr>
        </p:nvSpPr>
        <p:spPr>
          <a:xfrm>
            <a:off x="341603" y="811010"/>
            <a:ext cx="11505615" cy="4548187"/>
          </a:xfrm>
        </p:spPr>
        <p:txBody>
          <a:bodyPr/>
          <a:lstStyle/>
          <a:p>
            <a:r>
              <a:rPr lang="en-US" sz="1800" b="0" i="0" u="none" strike="noStrike" baseline="0" dirty="0">
                <a:solidFill>
                  <a:srgbClr val="000000"/>
                </a:solidFill>
                <a:latin typeface="Calibri" panose="020F0502020204030204" pitchFamily="34" charset="0"/>
              </a:rPr>
              <a:t>Extreme Weather Hardening </a:t>
            </a:r>
          </a:p>
          <a:p>
            <a:pPr lvl="1"/>
            <a:r>
              <a:rPr lang="en-US" sz="1800" b="0" i="0" u="none" strike="noStrike" baseline="0" dirty="0">
                <a:solidFill>
                  <a:srgbClr val="000000"/>
                </a:solidFill>
                <a:latin typeface="Calibri" panose="020F0502020204030204" pitchFamily="34" charset="0"/>
              </a:rPr>
              <a:t>Cost-effective solutions to prevent damage to fixed-tilt structures under extreme wind conditions (100 to 200 kilometers per hour)</a:t>
            </a:r>
            <a:r>
              <a:rPr lang="en-US" sz="1533" b="0" i="0" u="none" strike="noStrike" baseline="0" dirty="0">
                <a:solidFill>
                  <a:srgbClr val="000000"/>
                </a:solidFill>
                <a:latin typeface="Calibri" panose="020F0502020204030204" pitchFamily="34" charset="0"/>
              </a:rPr>
              <a:t>. </a:t>
            </a:r>
          </a:p>
          <a:p>
            <a:pPr lvl="1"/>
            <a:r>
              <a:rPr lang="en-US" sz="1800" dirty="0">
                <a:solidFill>
                  <a:srgbClr val="000000"/>
                </a:solidFill>
                <a:latin typeface="Calibri" panose="020F0502020204030204" pitchFamily="34" charset="0"/>
              </a:rPr>
              <a:t>Solutions for hail damage reduction (other than tracker orientation solutions).</a:t>
            </a:r>
          </a:p>
          <a:p>
            <a:pPr lvl="1"/>
            <a:r>
              <a:rPr lang="en-US" sz="1800" dirty="0">
                <a:solidFill>
                  <a:srgbClr val="000000"/>
                </a:solidFill>
                <a:latin typeface="Calibri" panose="020F0502020204030204" pitchFamily="34" charset="0"/>
              </a:rPr>
              <a:t>System designs that enable local fault isolation and automatic power transmission by-passing of damaged modules and strings.</a:t>
            </a:r>
          </a:p>
          <a:p>
            <a:r>
              <a:rPr lang="en-US" sz="1800" dirty="0">
                <a:solidFill>
                  <a:srgbClr val="000000"/>
                </a:solidFill>
                <a:latin typeface="Calibri" panose="020F0502020204030204" pitchFamily="34" charset="0"/>
              </a:rPr>
              <a:t>Characterization and Sensors</a:t>
            </a:r>
          </a:p>
          <a:p>
            <a:pPr lvl="1"/>
            <a:r>
              <a:rPr lang="en-US" sz="1800" dirty="0">
                <a:solidFill>
                  <a:srgbClr val="000000"/>
                </a:solidFill>
                <a:latin typeface="Calibri" panose="020F0502020204030204" pitchFamily="34" charset="0"/>
              </a:rPr>
              <a:t>Cost-effective in-line sensors in the electrical interconnection network to monitor voltage and electrical leakage currents that are relatable to specific degradation mechanisms.</a:t>
            </a:r>
          </a:p>
          <a:p>
            <a:pPr lvl="1"/>
            <a:r>
              <a:rPr lang="en-US" sz="1800" dirty="0">
                <a:solidFill>
                  <a:srgbClr val="000000"/>
                </a:solidFill>
                <a:latin typeface="Calibri" panose="020F0502020204030204" pitchFamily="34" charset="0"/>
              </a:rPr>
              <a:t>Mechanical sensor networks to monitor mechanical loading and vibration on modules, trackers, racking and other mechanical structures. </a:t>
            </a:r>
          </a:p>
          <a:p>
            <a:r>
              <a:rPr lang="en-US" sz="1800" dirty="0">
                <a:solidFill>
                  <a:srgbClr val="000000"/>
                </a:solidFill>
                <a:latin typeface="Calibri" panose="020F0502020204030204" pitchFamily="34" charset="0"/>
              </a:rPr>
              <a:t>Modular Components</a:t>
            </a:r>
          </a:p>
          <a:p>
            <a:pPr lvl="1"/>
            <a:r>
              <a:rPr lang="en-US" sz="1800" dirty="0">
                <a:solidFill>
                  <a:srgbClr val="000000"/>
                </a:solidFill>
                <a:latin typeface="Calibri" panose="020F0502020204030204" pitchFamily="34" charset="0"/>
              </a:rPr>
              <a:t>Enabling rapid and robust system component replacement (including PV modules and inverter “hot-swap” power modules) for proactive, periodic maintenance schedules and weather damage recovery</a:t>
            </a:r>
          </a:p>
          <a:p>
            <a:pPr lvl="1"/>
            <a:r>
              <a:rPr lang="en-US" sz="1800" dirty="0">
                <a:solidFill>
                  <a:srgbClr val="000000"/>
                </a:solidFill>
                <a:latin typeface="Calibri" panose="020F0502020204030204" pitchFamily="34" charset="0"/>
              </a:rPr>
              <a:t>Modular arrays which highly integrate racking, PV modules, power conversion components and system health sensors </a:t>
            </a:r>
          </a:p>
          <a:p>
            <a:r>
              <a:rPr lang="en-US" sz="1800" dirty="0">
                <a:solidFill>
                  <a:srgbClr val="000000"/>
                </a:solidFill>
                <a:latin typeface="Calibri" panose="020F0502020204030204" pitchFamily="34" charset="0"/>
              </a:rPr>
              <a:t>Hardened Mechanical Interfaces and Electrical Connections</a:t>
            </a:r>
          </a:p>
          <a:p>
            <a:pPr lvl="1"/>
            <a:r>
              <a:rPr lang="en-US" sz="1800" dirty="0">
                <a:solidFill>
                  <a:srgbClr val="000000"/>
                </a:solidFill>
                <a:latin typeface="Calibri" panose="020F0502020204030204" pitchFamily="34" charset="0"/>
              </a:rPr>
              <a:t>Developing hardened mechanical connection solutions that integrate electrical connection functionality </a:t>
            </a:r>
          </a:p>
          <a:p>
            <a:pPr lvl="1"/>
            <a:r>
              <a:rPr lang="en-US" sz="1800" dirty="0">
                <a:solidFill>
                  <a:srgbClr val="000000"/>
                </a:solidFill>
                <a:latin typeface="Calibri" panose="020F0502020204030204" pitchFamily="34" charset="0"/>
              </a:rPr>
              <a:t>Developing solutions to address mechanical fatigue in cable connections</a:t>
            </a:r>
          </a:p>
        </p:txBody>
      </p:sp>
    </p:spTree>
    <p:extLst>
      <p:ext uri="{BB962C8B-B14F-4D97-AF65-F5344CB8AC3E}">
        <p14:creationId xmlns:p14="http://schemas.microsoft.com/office/powerpoint/2010/main" val="131598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2" y="147598"/>
            <a:ext cx="7770376" cy="685621"/>
          </a:xfrm>
        </p:spPr>
        <p:txBody>
          <a:bodyPr>
            <a:normAutofit/>
          </a:bodyPr>
          <a:lstStyle/>
          <a:p>
            <a:r>
              <a:rPr lang="en-US" sz="2800" dirty="0"/>
              <a:t>Non-Responsive Applications</a:t>
            </a:r>
          </a:p>
        </p:txBody>
      </p:sp>
      <p:sp>
        <p:nvSpPr>
          <p:cNvPr id="3" name="Content Placeholder 2"/>
          <p:cNvSpPr>
            <a:spLocks noGrp="1"/>
          </p:cNvSpPr>
          <p:nvPr>
            <p:ph idx="1"/>
          </p:nvPr>
        </p:nvSpPr>
        <p:spPr>
          <a:xfrm>
            <a:off x="767255" y="984887"/>
            <a:ext cx="9288525" cy="4729518"/>
          </a:xfrm>
        </p:spPr>
        <p:txBody>
          <a:bodyPr/>
          <a:lstStyle/>
          <a:p>
            <a:pPr marL="0" indent="0">
              <a:buNone/>
            </a:pPr>
            <a:r>
              <a:rPr lang="en-US" sz="2400" dirty="0"/>
              <a:t>The following types of applications will be deemed nonresponsive and will not be reviewed or considered for an award: </a:t>
            </a:r>
          </a:p>
          <a:p>
            <a:pPr lvl="0"/>
            <a:r>
              <a:rPr lang="en-US" sz="2400" dirty="0"/>
              <a:t>Applications that fall outside the technical parameters specified in Section I.A or I.B of the FOA</a:t>
            </a:r>
          </a:p>
          <a:p>
            <a:pPr lvl="0"/>
            <a:r>
              <a:rPr lang="en-US" sz="2400" dirty="0"/>
              <a:t>Applications for proposed technologies that are not based on sound scientific principles (e.g., violates the law of thermodynamics).</a:t>
            </a:r>
          </a:p>
          <a:p>
            <a:pPr marL="0" indent="0">
              <a:buNone/>
            </a:pPr>
            <a:endParaRPr lang="en-US" sz="2400" dirty="0"/>
          </a:p>
        </p:txBody>
      </p:sp>
    </p:spTree>
    <p:extLst>
      <p:ext uri="{BB962C8B-B14F-4D97-AF65-F5344CB8AC3E}">
        <p14:creationId xmlns:p14="http://schemas.microsoft.com/office/powerpoint/2010/main" val="38614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8677" y="838875"/>
            <a:ext cx="11372192" cy="5256431"/>
          </a:xfrm>
        </p:spPr>
        <p:txBody>
          <a:bodyPr/>
          <a:lstStyle/>
          <a:p>
            <a:r>
              <a:rPr lang="en-US" sz="2400" dirty="0"/>
              <a:t>To facilitate the formation of new project teams for this FOA, a Teaming Partner List is available on EERE Exchange and at </a:t>
            </a:r>
            <a:r>
              <a:rPr lang="en-US" sz="1800" b="0" i="0" u="none" strike="noStrike" baseline="0" dirty="0">
                <a:solidFill>
                  <a:srgbClr val="0000FF"/>
                </a:solidFill>
                <a:latin typeface="Calibri" panose="020F0502020204030204" pitchFamily="34" charset="0"/>
              </a:rPr>
              <a:t>https://www.energy.gov/eere/solar/articles/funding-notice-renewables-advancing-community-energy-resilience-racer </a:t>
            </a:r>
            <a:endParaRPr lang="en-US" sz="2400" dirty="0"/>
          </a:p>
          <a:p>
            <a:r>
              <a:rPr lang="en-US" sz="2400" dirty="0"/>
              <a:t>Any organization that would like to be included on this list should submit the following information to </a:t>
            </a:r>
            <a:r>
              <a:rPr lang="en-US" sz="2400" dirty="0">
                <a:solidFill>
                  <a:srgbClr val="0000FF"/>
                </a:solidFill>
              </a:rPr>
              <a:t>SI.FOA.SETO@ee.doe.gov</a:t>
            </a:r>
            <a:r>
              <a:rPr lang="en-US" sz="2400" dirty="0"/>
              <a:t>:</a:t>
            </a:r>
          </a:p>
          <a:p>
            <a:pPr lvl="1"/>
            <a:r>
              <a:rPr lang="en-US" sz="2000" dirty="0"/>
              <a:t>Organization Name, Contact Name, Contact Address, Contact Email, Contact Phone, Organization Type, Area of Technical Expertise, and Brief Description of Capabilities</a:t>
            </a:r>
          </a:p>
          <a:p>
            <a:r>
              <a:rPr lang="en-US" sz="2400" dirty="0"/>
              <a:t>By submitting this information, you consent to the publication of the above-referenced information </a:t>
            </a:r>
          </a:p>
          <a:p>
            <a:r>
              <a:rPr lang="en-US" sz="2400" dirty="0"/>
              <a:t>By facilitating this Teaming Partner List, EERE does not endorse or otherwise evaluate the qualifications of the entities that self-identify themselves for placement on the Teaming Partner List</a:t>
            </a:r>
          </a:p>
        </p:txBody>
      </p:sp>
      <p:sp>
        <p:nvSpPr>
          <p:cNvPr id="6" name="Title 1">
            <a:extLst>
              <a:ext uri="{FF2B5EF4-FFF2-40B4-BE49-F238E27FC236}">
                <a16:creationId xmlns:a16="http://schemas.microsoft.com/office/drawing/2014/main" id="{49BA257B-B623-4312-95F3-B7CAA6A9ECD7}"/>
              </a:ext>
            </a:extLst>
          </p:cNvPr>
          <p:cNvSpPr>
            <a:spLocks noGrp="1"/>
          </p:cNvSpPr>
          <p:nvPr>
            <p:ph type="title"/>
          </p:nvPr>
        </p:nvSpPr>
        <p:spPr>
          <a:xfrm>
            <a:off x="637956" y="153254"/>
            <a:ext cx="7770376" cy="685621"/>
          </a:xfrm>
        </p:spPr>
        <p:txBody>
          <a:bodyPr>
            <a:normAutofit/>
          </a:bodyPr>
          <a:lstStyle/>
          <a:p>
            <a:r>
              <a:rPr lang="en-US" sz="2800" dirty="0"/>
              <a:t>Teaming Partner List</a:t>
            </a:r>
          </a:p>
        </p:txBody>
      </p:sp>
    </p:spTree>
    <p:extLst>
      <p:ext uri="{BB962C8B-B14F-4D97-AF65-F5344CB8AC3E}">
        <p14:creationId xmlns:p14="http://schemas.microsoft.com/office/powerpoint/2010/main" val="285796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71" y="228780"/>
            <a:ext cx="7770376" cy="685621"/>
          </a:xfrm>
        </p:spPr>
        <p:txBody>
          <a:bodyPr/>
          <a:lstStyle/>
          <a:p>
            <a:r>
              <a:rPr lang="en-US" sz="2800" dirty="0"/>
              <a:t>Award Information</a:t>
            </a:r>
          </a:p>
        </p:txBody>
      </p:sp>
      <p:sp>
        <p:nvSpPr>
          <p:cNvPr id="3" name="TextBox 2"/>
          <p:cNvSpPr txBox="1"/>
          <p:nvPr/>
        </p:nvSpPr>
        <p:spPr>
          <a:xfrm>
            <a:off x="2860719" y="6184120"/>
            <a:ext cx="7618016" cy="761802"/>
          </a:xfrm>
          <a:prstGeom prst="rect">
            <a:avLst/>
          </a:prstGeom>
        </p:spPr>
        <p:txBody>
          <a:bodyPr vert="horz" wrap="square" lIns="91416" tIns="45708" rIns="91416" bIns="45708" rtlCol="0">
            <a:normAutofit fontScale="92500" lnSpcReduction="20000"/>
          </a:bodyPr>
          <a:lstStyle/>
          <a:p>
            <a:pPr defTabSz="457063">
              <a:spcBef>
                <a:spcPct val="20000"/>
              </a:spcBef>
            </a:pPr>
            <a:r>
              <a:rPr lang="en-US" sz="2399" dirty="0">
                <a:cs typeface="Arial Narrow"/>
              </a:rPr>
              <a:t>All awards will be Cooperative Agreements</a:t>
            </a:r>
          </a:p>
          <a:p>
            <a:pPr defTabSz="457063">
              <a:spcBef>
                <a:spcPct val="20000"/>
              </a:spcBef>
            </a:pPr>
            <a:r>
              <a:rPr lang="en-US" sz="2399" dirty="0">
                <a:cs typeface="Arial Narrow"/>
              </a:rPr>
              <a:t>*Subject to the availability of appropriated funds</a:t>
            </a:r>
          </a:p>
        </p:txBody>
      </p:sp>
      <p:graphicFrame>
        <p:nvGraphicFramePr>
          <p:cNvPr id="10" name="Content Placeholder 9">
            <a:extLst>
              <a:ext uri="{FF2B5EF4-FFF2-40B4-BE49-F238E27FC236}">
                <a16:creationId xmlns:a16="http://schemas.microsoft.com/office/drawing/2014/main" id="{398F395B-752B-4ED5-83E1-3608AC67B060}"/>
              </a:ext>
            </a:extLst>
          </p:cNvPr>
          <p:cNvGraphicFramePr>
            <a:graphicFrameLocks noGrp="1"/>
          </p:cNvGraphicFramePr>
          <p:nvPr>
            <p:ph idx="1"/>
            <p:extLst>
              <p:ext uri="{D42A27DB-BD31-4B8C-83A1-F6EECF244321}">
                <p14:modId xmlns:p14="http://schemas.microsoft.com/office/powerpoint/2010/main" val="3852038281"/>
              </p:ext>
            </p:extLst>
          </p:nvPr>
        </p:nvGraphicFramePr>
        <p:xfrm>
          <a:off x="383822" y="914401"/>
          <a:ext cx="11435644" cy="5269719"/>
        </p:xfrm>
        <a:graphic>
          <a:graphicData uri="http://schemas.openxmlformats.org/drawingml/2006/table">
            <a:tbl>
              <a:tblPr firstRow="1" firstCol="1" bandRow="1">
                <a:tableStyleId>{5C22544A-7EE6-4342-B048-85BDC9FD1C3A}</a:tableStyleId>
              </a:tblPr>
              <a:tblGrid>
                <a:gridCol w="991304">
                  <a:extLst>
                    <a:ext uri="{9D8B030D-6E8A-4147-A177-3AD203B41FA5}">
                      <a16:colId xmlns:a16="http://schemas.microsoft.com/office/drawing/2014/main" val="1874931572"/>
                    </a:ext>
                  </a:extLst>
                </a:gridCol>
                <a:gridCol w="2009859">
                  <a:extLst>
                    <a:ext uri="{9D8B030D-6E8A-4147-A177-3AD203B41FA5}">
                      <a16:colId xmlns:a16="http://schemas.microsoft.com/office/drawing/2014/main" val="3473807417"/>
                    </a:ext>
                  </a:extLst>
                </a:gridCol>
                <a:gridCol w="1101383">
                  <a:extLst>
                    <a:ext uri="{9D8B030D-6E8A-4147-A177-3AD203B41FA5}">
                      <a16:colId xmlns:a16="http://schemas.microsoft.com/office/drawing/2014/main" val="127382904"/>
                    </a:ext>
                  </a:extLst>
                </a:gridCol>
                <a:gridCol w="1511473">
                  <a:extLst>
                    <a:ext uri="{9D8B030D-6E8A-4147-A177-3AD203B41FA5}">
                      <a16:colId xmlns:a16="http://schemas.microsoft.com/office/drawing/2014/main" val="4019130539"/>
                    </a:ext>
                  </a:extLst>
                </a:gridCol>
                <a:gridCol w="1488040">
                  <a:extLst>
                    <a:ext uri="{9D8B030D-6E8A-4147-A177-3AD203B41FA5}">
                      <a16:colId xmlns:a16="http://schemas.microsoft.com/office/drawing/2014/main" val="2621491127"/>
                    </a:ext>
                  </a:extLst>
                </a:gridCol>
                <a:gridCol w="1557112">
                  <a:extLst>
                    <a:ext uri="{9D8B030D-6E8A-4147-A177-3AD203B41FA5}">
                      <a16:colId xmlns:a16="http://schemas.microsoft.com/office/drawing/2014/main" val="2296459183"/>
                    </a:ext>
                  </a:extLst>
                </a:gridCol>
                <a:gridCol w="1149479">
                  <a:extLst>
                    <a:ext uri="{9D8B030D-6E8A-4147-A177-3AD203B41FA5}">
                      <a16:colId xmlns:a16="http://schemas.microsoft.com/office/drawing/2014/main" val="4253194801"/>
                    </a:ext>
                  </a:extLst>
                </a:gridCol>
                <a:gridCol w="1626994">
                  <a:extLst>
                    <a:ext uri="{9D8B030D-6E8A-4147-A177-3AD203B41FA5}">
                      <a16:colId xmlns:a16="http://schemas.microsoft.com/office/drawing/2014/main" val="2803881068"/>
                    </a:ext>
                  </a:extLst>
                </a:gridCol>
              </a:tblGrid>
              <a:tr h="1803565">
                <a:tc>
                  <a:txBody>
                    <a:bodyPr/>
                    <a:lstStyle/>
                    <a:p>
                      <a:pPr marL="0" marR="0" algn="ctr">
                        <a:spcBef>
                          <a:spcPts val="0"/>
                        </a:spcBef>
                        <a:spcAft>
                          <a:spcPts val="0"/>
                        </a:spcAft>
                      </a:pPr>
                      <a:r>
                        <a:rPr lang="en-US" sz="1400" dirty="0">
                          <a:effectLst/>
                        </a:rPr>
                        <a:t>Topic Area Number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Topic Area Title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Number of Awards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a:effectLst/>
                        </a:rPr>
                        <a:t>Anticipated Minimum Award Size for Any One Individual Award (Fed Share)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a:effectLst/>
                        </a:rPr>
                        <a:t>Anticipated Maximum Award Size for Any One Individual Award (Fed Share)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Approximate Total Federal Funding Available for All Awards*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Period of Performance (months)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Cost Share Percentage</a:t>
                      </a:r>
                    </a:p>
                  </a:txBody>
                  <a:tcPr marL="68580" marR="68580" marT="0" marB="0" anchor="ctr"/>
                </a:tc>
                <a:extLst>
                  <a:ext uri="{0D108BD9-81ED-4DB2-BD59-A6C34878D82A}">
                    <a16:rowId xmlns:a16="http://schemas.microsoft.com/office/drawing/2014/main" val="150765372"/>
                  </a:ext>
                </a:extLst>
              </a:tr>
              <a:tr h="1030609">
                <a:tc>
                  <a:txBody>
                    <a:bodyPr/>
                    <a:lstStyle/>
                    <a:p>
                      <a:pPr marL="0" marR="0">
                        <a:spcBef>
                          <a:spcPts val="0"/>
                        </a:spcBef>
                        <a:spcAft>
                          <a:spcPts val="0"/>
                        </a:spcAft>
                      </a:pPr>
                      <a:r>
                        <a:rPr lang="en-US" sz="14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Innovative Community-Based Energy Resilience Planning</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6-8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$500,000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$5,000,000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24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0%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Domestic Institutions of Higher Education, Domestic Nonprofit Entities, FFRDCs, or U.S. state, local, or tribal government entity</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All Others</a:t>
                      </a:r>
                    </a:p>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7910964"/>
                  </a:ext>
                </a:extLst>
              </a:tr>
              <a:tr h="772957">
                <a:tc>
                  <a:txBody>
                    <a:bodyPr/>
                    <a:lstStyle/>
                    <a:p>
                      <a:pPr marL="0" marR="0">
                        <a:spcBef>
                          <a:spcPts val="0"/>
                        </a:spcBef>
                        <a:spcAft>
                          <a:spcPts val="0"/>
                        </a:spcAft>
                      </a:pPr>
                      <a:r>
                        <a:rPr lang="en-US" sz="14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Automation Strategies for Rapid Energy Restoration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$2,000,000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$15,000,000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R&amp;D</a:t>
                      </a: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50% Demonstration</a:t>
                      </a:r>
                    </a:p>
                  </a:txBody>
                  <a:tcPr marL="68580" marR="68580" marT="0" marB="0"/>
                </a:tc>
                <a:extLst>
                  <a:ext uri="{0D108BD9-81ED-4DB2-BD59-A6C34878D82A}">
                    <a16:rowId xmlns:a16="http://schemas.microsoft.com/office/drawing/2014/main" val="606649011"/>
                  </a:ext>
                </a:extLst>
              </a:tr>
              <a:tr h="772957">
                <a:tc>
                  <a:txBody>
                    <a:bodyPr/>
                    <a:lstStyle/>
                    <a:p>
                      <a:pPr marL="0" marR="0">
                        <a:spcBef>
                          <a:spcPts val="0"/>
                        </a:spcBef>
                        <a:spcAft>
                          <a:spcPts val="0"/>
                        </a:spcAft>
                      </a:pPr>
                      <a:r>
                        <a:rPr lang="en-US" sz="1400">
                          <a:effectLst/>
                        </a:rPr>
                        <a:t>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Innovative Solutions for Photovoltaics Hardening</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2-3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$1,500,000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$3,000,000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$5,000,000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R&amp;D</a:t>
                      </a: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50% Demonstration</a:t>
                      </a:r>
                    </a:p>
                  </a:txBody>
                  <a:tcPr marL="68580" marR="68580" marT="0" marB="0"/>
                </a:tc>
                <a:extLst>
                  <a:ext uri="{0D108BD9-81ED-4DB2-BD59-A6C34878D82A}">
                    <a16:rowId xmlns:a16="http://schemas.microsoft.com/office/drawing/2014/main" val="1906464793"/>
                  </a:ext>
                </a:extLst>
              </a:tr>
            </a:tbl>
          </a:graphicData>
        </a:graphic>
      </p:graphicFrame>
    </p:spTree>
    <p:extLst>
      <p:ext uri="{BB962C8B-B14F-4D97-AF65-F5344CB8AC3E}">
        <p14:creationId xmlns:p14="http://schemas.microsoft.com/office/powerpoint/2010/main" val="23712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98" y="179129"/>
            <a:ext cx="7770376" cy="685621"/>
          </a:xfrm>
        </p:spPr>
        <p:txBody>
          <a:bodyPr>
            <a:normAutofit/>
          </a:bodyPr>
          <a:lstStyle/>
          <a:p>
            <a:r>
              <a:rPr lang="en-US" sz="2800" dirty="0"/>
              <a:t>Statement of Substantial Involvement</a:t>
            </a:r>
          </a:p>
        </p:txBody>
      </p:sp>
      <p:sp>
        <p:nvSpPr>
          <p:cNvPr id="3" name="Content Placeholder 2"/>
          <p:cNvSpPr>
            <a:spLocks noGrp="1"/>
          </p:cNvSpPr>
          <p:nvPr>
            <p:ph idx="1"/>
          </p:nvPr>
        </p:nvSpPr>
        <p:spPr>
          <a:xfrm>
            <a:off x="399393" y="943317"/>
            <a:ext cx="10113468" cy="6475313"/>
          </a:xfrm>
        </p:spPr>
        <p:txBody>
          <a:bodyPr>
            <a:normAutofit/>
          </a:bodyPr>
          <a:lstStyle/>
          <a:p>
            <a:pPr marL="0" indent="0">
              <a:buNone/>
            </a:pPr>
            <a:r>
              <a:rPr lang="en-US" sz="2000" dirty="0"/>
              <a:t>EERE has substantial involvement in work performed under awards made following this FOA.  EERE does not limit its involvement to the administrative requirements of the award. Instead, EERE has substantial involvement in the direction and redirection of the technical aspects of the project as a whole. Substantial involvement includes, but is not limited to, the following:</a:t>
            </a:r>
          </a:p>
          <a:p>
            <a:pPr lvl="0"/>
            <a:r>
              <a:rPr lang="en-US" sz="2000" dirty="0"/>
              <a:t>EERE shares responsibility with the Recipient for the management, control, direction, and performance of the Project.</a:t>
            </a:r>
          </a:p>
          <a:p>
            <a:endParaRPr lang="en-US" sz="2000" dirty="0"/>
          </a:p>
          <a:p>
            <a:pPr lvl="0"/>
            <a:r>
              <a:rPr lang="en-US" sz="2000" dirty="0"/>
              <a:t>EERE may intervene in the conduct or performance of work under this award for programmatic reasons.  Intervention includes the interruption or modification of the conduct or performance of project activities.</a:t>
            </a:r>
          </a:p>
          <a:p>
            <a:pPr marL="0" indent="0">
              <a:buNone/>
            </a:pPr>
            <a:endParaRPr lang="en-US" sz="2000" dirty="0"/>
          </a:p>
          <a:p>
            <a:pPr lvl="0"/>
            <a:r>
              <a:rPr lang="en-US" sz="2000" dirty="0"/>
              <a:t>EERE may redirect or discontinue funding the Project based on the outcome of EERE’s evaluation of the Project at that the Go/No Go decision point. </a:t>
            </a:r>
          </a:p>
          <a:p>
            <a:pPr marL="0" indent="0">
              <a:buNone/>
            </a:pPr>
            <a:endParaRPr lang="en-US" sz="2000" dirty="0"/>
          </a:p>
          <a:p>
            <a:pPr lvl="0"/>
            <a:r>
              <a:rPr lang="en-US" sz="2000" dirty="0"/>
              <a:t>EERE participates in major project decision-making processes.</a:t>
            </a:r>
          </a:p>
          <a:p>
            <a:pPr lvl="0"/>
            <a:endParaRPr lang="en-US" sz="2000" dirty="0">
              <a:solidFill>
                <a:srgbClr val="0000FF"/>
              </a:solidFill>
            </a:endParaRPr>
          </a:p>
          <a:p>
            <a:pPr marL="0" indent="0">
              <a:buNone/>
            </a:pPr>
            <a:endParaRPr lang="en-US" sz="2000" dirty="0"/>
          </a:p>
          <a:p>
            <a:pPr marL="457063" lvl="1" indent="0">
              <a:buNone/>
            </a:pPr>
            <a:r>
              <a:rPr lang="en-US" sz="1800" dirty="0"/>
              <a:t> </a:t>
            </a:r>
          </a:p>
          <a:p>
            <a:endParaRPr lang="en-US" sz="2400" dirty="0"/>
          </a:p>
        </p:txBody>
      </p:sp>
    </p:spTree>
    <p:extLst>
      <p:ext uri="{BB962C8B-B14F-4D97-AF65-F5344CB8AC3E}">
        <p14:creationId xmlns:p14="http://schemas.microsoft.com/office/powerpoint/2010/main" val="193505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95" y="231681"/>
            <a:ext cx="7770376" cy="685621"/>
          </a:xfrm>
        </p:spPr>
        <p:txBody>
          <a:bodyPr/>
          <a:lstStyle/>
          <a:p>
            <a:r>
              <a:rPr lang="en-US" sz="2800" dirty="0"/>
              <a:t>Topic 1: Cost Sharing Requirements</a:t>
            </a:r>
          </a:p>
        </p:txBody>
      </p:sp>
      <p:sp>
        <p:nvSpPr>
          <p:cNvPr id="5" name="Content Placeholder 2"/>
          <p:cNvSpPr txBox="1">
            <a:spLocks/>
          </p:cNvSpPr>
          <p:nvPr/>
        </p:nvSpPr>
        <p:spPr>
          <a:xfrm>
            <a:off x="756745" y="759647"/>
            <a:ext cx="10857185" cy="289484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endParaRPr lang="en-US" sz="1800" b="0" i="0" u="none" strike="noStrike" baseline="0" dirty="0">
              <a:solidFill>
                <a:srgbClr val="000000"/>
              </a:solidFill>
              <a:latin typeface="Calibri" panose="020F0502020204030204" pitchFamily="34" charset="0"/>
            </a:endParaRPr>
          </a:p>
          <a:p>
            <a:r>
              <a:rPr lang="en-US" sz="1600" b="1" i="0" u="none" strike="noStrike" baseline="0" dirty="0">
                <a:solidFill>
                  <a:srgbClr val="000000"/>
                </a:solidFill>
                <a:latin typeface="Calibri" panose="020F0502020204030204" pitchFamily="34" charset="0"/>
              </a:rPr>
              <a:t>Cost Sharing Generally </a:t>
            </a:r>
            <a:endParaRPr lang="en-US" sz="1600" b="0" i="0" u="none" strike="noStrike" baseline="0" dirty="0">
              <a:solidFill>
                <a:srgbClr val="000000"/>
              </a:solidFill>
              <a:latin typeface="Calibri" panose="020F0502020204030204" pitchFamily="34" charset="0"/>
            </a:endParaRPr>
          </a:p>
          <a:p>
            <a:r>
              <a:rPr lang="en-US" sz="1600" b="0" i="0" u="none" strike="noStrike" baseline="0" dirty="0">
                <a:solidFill>
                  <a:srgbClr val="000000"/>
                </a:solidFill>
                <a:latin typeface="Calibri" panose="020F0502020204030204" pitchFamily="34" charset="0"/>
              </a:rPr>
              <a:t>The cost share must be at least 20% of the total allowable costs for research and development projects (i.e., the sum of the government share, including FFRDC costs if applicable, and the recipient share of allowable costs equals the total allowable cost of the project) and must come from non-federal sources unless otherwise allowed by law. (See 2 CFR 200.306 and 2 CFR 910.130 for the applicable cost sharing requirements.) </a:t>
            </a:r>
          </a:p>
          <a:p>
            <a:endParaRPr lang="en-US" sz="1600" dirty="0">
              <a:solidFill>
                <a:srgbClr val="000000"/>
              </a:solidFill>
              <a:latin typeface="Calibri" panose="020F0502020204030204" pitchFamily="34" charset="0"/>
            </a:endParaRPr>
          </a:p>
          <a:p>
            <a:r>
              <a:rPr lang="en-US" sz="1600" b="0" i="0" u="none" strike="noStrike" baseline="0" dirty="0">
                <a:solidFill>
                  <a:srgbClr val="000000"/>
                </a:solidFill>
                <a:latin typeface="Calibri" panose="020F0502020204030204" pitchFamily="34" charset="0"/>
              </a:rPr>
              <a:t>Special Cost Share Waiver for Domestic Institutions of Higher Education, Domestic Nonprofit Entities, FFRDCs, or U.S. state, local, or tribal government entity </a:t>
            </a:r>
            <a:r>
              <a:rPr lang="en-US" sz="1600" b="1" i="0" u="none" strike="noStrike" baseline="0" dirty="0">
                <a:solidFill>
                  <a:srgbClr val="000000"/>
                </a:solidFill>
                <a:latin typeface="Calibri" panose="020F0502020204030204" pitchFamily="34" charset="0"/>
              </a:rPr>
              <a:t>The Assistant Secretary for EERE has issued a Cost Share Reduction determination pursuant to Section 988(b)(3) of the Energy Policy Act of 2005 that is applicable to certain entities applying under this FOA. Specifically, recipient cost share requirement for applied research and development activities projects is reduced from 20% to 0% where: </a:t>
            </a:r>
            <a:endParaRPr lang="en-US" sz="1600" b="0" i="0" u="none" strike="noStrike" baseline="0" dirty="0">
              <a:solidFill>
                <a:srgbClr val="000000"/>
              </a:solidFill>
              <a:latin typeface="Calibri" panose="020F0502020204030204" pitchFamily="34" charset="0"/>
            </a:endParaRPr>
          </a:p>
          <a:p>
            <a:endParaRPr lang="en-US" sz="16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1. The prime recipient is a domestic institution of higher education; domestic nonprofit entity; FFRDC; or U.S. state, local, or tribal government entity; and </a:t>
            </a:r>
          </a:p>
          <a:p>
            <a:endParaRPr lang="en-US" sz="2000" b="0" i="0" u="none" strike="noStrike" baseline="0" dirty="0">
              <a:solidFill>
                <a:srgbClr val="000000"/>
              </a:solidFill>
              <a:latin typeface="Calibri" panose="020F0502020204030204" pitchFamily="34" charset="0"/>
            </a:endParaRPr>
          </a:p>
          <a:p>
            <a:pPr lvl="1"/>
            <a:r>
              <a:rPr lang="en-US" sz="1600" b="0" i="0" u="none" strike="noStrike" baseline="0" dirty="0">
                <a:solidFill>
                  <a:srgbClr val="000000"/>
                </a:solidFill>
                <a:latin typeface="Calibri" panose="020F0502020204030204" pitchFamily="34" charset="0"/>
              </a:rPr>
              <a:t>2. The prime recipient performs more than 50% of the project work, as measured by the Total Project Cost. </a:t>
            </a:r>
          </a:p>
          <a:p>
            <a:endParaRPr lang="en-US" sz="1600" b="0" i="0" u="none" strike="noStrike" baseline="0" dirty="0">
              <a:solidFill>
                <a:srgbClr val="000000"/>
              </a:solidFill>
              <a:latin typeface="Calibri" panose="020F0502020204030204" pitchFamily="34" charset="0"/>
            </a:endParaRPr>
          </a:p>
          <a:p>
            <a:r>
              <a:rPr lang="en-US" sz="1600" b="0" i="0" u="none" strike="noStrike" baseline="0" dirty="0">
                <a:solidFill>
                  <a:srgbClr val="000000"/>
                </a:solidFill>
                <a:latin typeface="Calibri" panose="020F0502020204030204" pitchFamily="34" charset="0"/>
              </a:rPr>
              <a:t>Applicants who believe their project qualifies for the reduced recipient cost share must be able to provide verification that the above requirements are satisfied. </a:t>
            </a:r>
            <a:endParaRPr lang="en-US" sz="2000" dirty="0">
              <a:solidFill>
                <a:srgbClr val="0000FF"/>
              </a:solidFill>
            </a:endParaRPr>
          </a:p>
        </p:txBody>
      </p:sp>
    </p:spTree>
    <p:extLst>
      <p:ext uri="{BB962C8B-B14F-4D97-AF65-F5344CB8AC3E}">
        <p14:creationId xmlns:p14="http://schemas.microsoft.com/office/powerpoint/2010/main" val="159373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95" y="200150"/>
            <a:ext cx="9031061" cy="685621"/>
          </a:xfrm>
        </p:spPr>
        <p:txBody>
          <a:bodyPr/>
          <a:lstStyle/>
          <a:p>
            <a:r>
              <a:rPr lang="en-US" sz="2800" dirty="0"/>
              <a:t>Topic 2 &amp; 3: Cost Sharing Requirements</a:t>
            </a:r>
          </a:p>
        </p:txBody>
      </p:sp>
      <p:sp>
        <p:nvSpPr>
          <p:cNvPr id="5" name="Content Placeholder 2"/>
          <p:cNvSpPr txBox="1">
            <a:spLocks/>
          </p:cNvSpPr>
          <p:nvPr/>
        </p:nvSpPr>
        <p:spPr>
          <a:xfrm>
            <a:off x="756745" y="759647"/>
            <a:ext cx="10857185" cy="289484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endParaRPr lang="en-US" sz="1800" b="0" i="0" u="none" strike="noStrike" baseline="0"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Cost Share 20% and 50%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The cost share must be at least 20% of the total allowable costs (i.e., the sum of the government share, including FFRDC costs if applicable, and the recipient share of allowable costs equals the total allowable cost of the project) for research and development projects and 50% of the total allowable costs for demonstration and commercial application projects and must come from non-federal sources unless otherwise allowed by law. (See 2 CFR 200.306 and 2 CFR 910.130 for the applicable cost sharing requirements.) </a:t>
            </a:r>
            <a:endParaRPr lang="en-US" sz="2000" dirty="0">
              <a:solidFill>
                <a:srgbClr val="0000FF"/>
              </a:solidFill>
            </a:endParaRPr>
          </a:p>
        </p:txBody>
      </p:sp>
    </p:spTree>
    <p:extLst>
      <p:ext uri="{BB962C8B-B14F-4D97-AF65-F5344CB8AC3E}">
        <p14:creationId xmlns:p14="http://schemas.microsoft.com/office/powerpoint/2010/main" val="3480254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51" y="299265"/>
            <a:ext cx="7770376" cy="685621"/>
          </a:xfrm>
        </p:spPr>
        <p:txBody>
          <a:bodyPr/>
          <a:lstStyle/>
          <a:p>
            <a:r>
              <a:rPr lang="en-US" sz="2800" dirty="0"/>
              <a:t>Cost Share Contributions </a:t>
            </a:r>
          </a:p>
        </p:txBody>
      </p:sp>
      <p:sp>
        <p:nvSpPr>
          <p:cNvPr id="3" name="Content Placeholder 2"/>
          <p:cNvSpPr>
            <a:spLocks noGrp="1"/>
          </p:cNvSpPr>
          <p:nvPr>
            <p:ph idx="1"/>
          </p:nvPr>
        </p:nvSpPr>
        <p:spPr>
          <a:xfrm>
            <a:off x="472966" y="991235"/>
            <a:ext cx="9506634" cy="5567500"/>
          </a:xfrm>
        </p:spPr>
        <p:txBody>
          <a:bodyPr>
            <a:normAutofit/>
          </a:bodyPr>
          <a:lstStyle/>
          <a:p>
            <a:r>
              <a:rPr lang="en-US" sz="2400" dirty="0"/>
              <a:t>Contributions must be:</a:t>
            </a:r>
          </a:p>
          <a:p>
            <a:pPr lvl="1">
              <a:buFont typeface="Courier New" panose="02070309020205020404" pitchFamily="49" charset="0"/>
              <a:buChar char="o"/>
            </a:pPr>
            <a:r>
              <a:rPr lang="en-US" sz="1800" dirty="0"/>
              <a:t>Specified in the project budget</a:t>
            </a:r>
          </a:p>
          <a:p>
            <a:pPr lvl="1">
              <a:buFont typeface="Courier New" panose="02070309020205020404" pitchFamily="49" charset="0"/>
              <a:buChar char="o"/>
            </a:pPr>
            <a:r>
              <a:rPr lang="en-US" sz="1800" dirty="0"/>
              <a:t>Verifiable from the Prime Recipient’s records</a:t>
            </a:r>
          </a:p>
          <a:p>
            <a:pPr lvl="1">
              <a:buFont typeface="Courier New" panose="02070309020205020404" pitchFamily="49" charset="0"/>
              <a:buChar char="o"/>
            </a:pPr>
            <a:r>
              <a:rPr lang="en-US" sz="1800" dirty="0"/>
              <a:t>Necessary and reasonable for proper and efficient accomplishment of the project</a:t>
            </a:r>
          </a:p>
          <a:p>
            <a:r>
              <a:rPr lang="en-US" sz="2400" dirty="0"/>
              <a:t>If you are selected for award negotiations, every cost share contribution must be reviewed and approved in advance by the Contracting Officer and incorporated into the project budget before the expenditures are incurred</a:t>
            </a:r>
          </a:p>
          <a:p>
            <a:r>
              <a:rPr lang="en-US" sz="2400" dirty="0"/>
              <a:t>Please note, vendors/contractors may NOT provide cost share. Any partial donation of goods or services is considered a discount and is not allowable. </a:t>
            </a:r>
          </a:p>
        </p:txBody>
      </p:sp>
    </p:spTree>
    <p:extLst>
      <p:ext uri="{BB962C8B-B14F-4D97-AF65-F5344CB8AC3E}">
        <p14:creationId xmlns:p14="http://schemas.microsoft.com/office/powerpoint/2010/main" val="370826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241050-D61D-4B53-BF15-F2AA76E5B55E}"/>
              </a:ext>
            </a:extLst>
          </p:cNvPr>
          <p:cNvSpPr>
            <a:spLocks noGrp="1"/>
          </p:cNvSpPr>
          <p:nvPr>
            <p:ph type="ctrTitle"/>
          </p:nvPr>
        </p:nvSpPr>
        <p:spPr/>
        <p:txBody>
          <a:bodyPr/>
          <a:lstStyle/>
          <a:p>
            <a:r>
              <a:rPr lang="en-US" dirty="0"/>
              <a:t>RACER Funding Opportunity Announcement Webinar</a:t>
            </a:r>
          </a:p>
        </p:txBody>
      </p:sp>
      <p:sp>
        <p:nvSpPr>
          <p:cNvPr id="8" name="Subtitle 7">
            <a:extLst>
              <a:ext uri="{FF2B5EF4-FFF2-40B4-BE49-F238E27FC236}">
                <a16:creationId xmlns:a16="http://schemas.microsoft.com/office/drawing/2014/main" id="{F18E105B-9F6E-42AF-A3C2-BEBD47DD2FBA}"/>
              </a:ext>
            </a:extLst>
          </p:cNvPr>
          <p:cNvSpPr>
            <a:spLocks noGrp="1"/>
          </p:cNvSpPr>
          <p:nvPr>
            <p:ph type="subTitle" idx="1"/>
          </p:nvPr>
        </p:nvSpPr>
        <p:spPr/>
        <p:txBody>
          <a:bodyPr/>
          <a:lstStyle/>
          <a:p>
            <a:r>
              <a:rPr lang="en-US" dirty="0"/>
              <a:t>DE-FOA-0002597</a:t>
            </a:r>
          </a:p>
        </p:txBody>
      </p:sp>
      <p:sp>
        <p:nvSpPr>
          <p:cNvPr id="9" name="Text Placeholder 8">
            <a:extLst>
              <a:ext uri="{FF2B5EF4-FFF2-40B4-BE49-F238E27FC236}">
                <a16:creationId xmlns:a16="http://schemas.microsoft.com/office/drawing/2014/main" id="{A39338BE-E87E-4E59-9095-D86F64DC47F3}"/>
              </a:ext>
            </a:extLst>
          </p:cNvPr>
          <p:cNvSpPr>
            <a:spLocks noGrp="1"/>
          </p:cNvSpPr>
          <p:nvPr>
            <p:ph type="body" sz="quarter" idx="10"/>
          </p:nvPr>
        </p:nvSpPr>
        <p:spPr/>
        <p:txBody>
          <a:bodyPr/>
          <a:lstStyle/>
          <a:p>
            <a:r>
              <a:rPr lang="en-US" dirty="0">
                <a:hlinkClick r:id="rId3"/>
              </a:rPr>
              <a:t>SI.FOA.SETO@ee.doe.gov</a:t>
            </a:r>
            <a:endParaRPr lang="en-US" dirty="0"/>
          </a:p>
          <a:p>
            <a:r>
              <a:rPr lang="en-US" dirty="0"/>
              <a:t>April 27, 2022</a:t>
            </a:r>
          </a:p>
        </p:txBody>
      </p:sp>
    </p:spTree>
    <p:extLst>
      <p:ext uri="{BB962C8B-B14F-4D97-AF65-F5344CB8AC3E}">
        <p14:creationId xmlns:p14="http://schemas.microsoft.com/office/powerpoint/2010/main" val="142121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80" y="252702"/>
            <a:ext cx="7770376" cy="685621"/>
          </a:xfrm>
        </p:spPr>
        <p:txBody>
          <a:bodyPr/>
          <a:lstStyle/>
          <a:p>
            <a:r>
              <a:rPr lang="en-US" sz="2800" dirty="0"/>
              <a:t>Allowable Cost Share</a:t>
            </a:r>
          </a:p>
        </p:txBody>
      </p:sp>
      <p:sp>
        <p:nvSpPr>
          <p:cNvPr id="3" name="Content Placeholder 2"/>
          <p:cNvSpPr>
            <a:spLocks noGrp="1"/>
          </p:cNvSpPr>
          <p:nvPr>
            <p:ph idx="1"/>
          </p:nvPr>
        </p:nvSpPr>
        <p:spPr>
          <a:xfrm>
            <a:off x="1904503" y="1137247"/>
            <a:ext cx="8303637" cy="1406256"/>
          </a:xfrm>
        </p:spPr>
        <p:txBody>
          <a:bodyPr>
            <a:normAutofit fontScale="92500" lnSpcReduction="10000"/>
          </a:bodyPr>
          <a:lstStyle/>
          <a:p>
            <a:pPr marL="342797" lvl="2" indent="-342797">
              <a:lnSpc>
                <a:spcPct val="80000"/>
              </a:lnSpc>
            </a:pPr>
            <a:r>
              <a:rPr lang="en-US" sz="3000" dirty="0"/>
              <a:t>Cost Share must be allowable and must be verifiable upon submission of the Full Application</a:t>
            </a:r>
          </a:p>
          <a:p>
            <a:pPr marL="342797" lvl="2" indent="-342797">
              <a:lnSpc>
                <a:spcPct val="80000"/>
              </a:lnSpc>
            </a:pPr>
            <a:r>
              <a:rPr lang="en-US" sz="3000" dirty="0"/>
              <a:t>Refer to the following applicable Federal cost principles:</a:t>
            </a:r>
          </a:p>
          <a:p>
            <a:endParaRPr lang="en-US" sz="2599" dirty="0"/>
          </a:p>
          <a:p>
            <a:endParaRPr lang="en-US" sz="3099" dirty="0"/>
          </a:p>
          <a:p>
            <a:endParaRPr lang="en-US" sz="3399" dirty="0"/>
          </a:p>
          <a:p>
            <a:endParaRPr lang="en-US" sz="3399" dirty="0"/>
          </a:p>
          <a:p>
            <a:pPr marL="0" indent="0">
              <a:buNone/>
            </a:pPr>
            <a:endParaRPr lang="en-US" sz="2599" dirty="0"/>
          </a:p>
        </p:txBody>
      </p:sp>
      <p:graphicFrame>
        <p:nvGraphicFramePr>
          <p:cNvPr id="4" name="Table 3"/>
          <p:cNvGraphicFramePr>
            <a:graphicFrameLocks noGrp="1"/>
          </p:cNvGraphicFramePr>
          <p:nvPr>
            <p:extLst>
              <p:ext uri="{D42A27DB-BD31-4B8C-83A1-F6EECF244321}">
                <p14:modId xmlns:p14="http://schemas.microsoft.com/office/powerpoint/2010/main" val="2799242375"/>
              </p:ext>
            </p:extLst>
          </p:nvPr>
        </p:nvGraphicFramePr>
        <p:xfrm>
          <a:off x="1679010" y="2620774"/>
          <a:ext cx="8227457" cy="2040305"/>
        </p:xfrm>
        <a:graphic>
          <a:graphicData uri="http://schemas.openxmlformats.org/drawingml/2006/table">
            <a:tbl>
              <a:tblPr firstRow="1" bandRow="1">
                <a:tableStyleId>{5C22544A-7EE6-4342-B048-85BDC9FD1C3A}</a:tableStyleId>
              </a:tblPr>
              <a:tblGrid>
                <a:gridCol w="2115632">
                  <a:extLst>
                    <a:ext uri="{9D8B030D-6E8A-4147-A177-3AD203B41FA5}">
                      <a16:colId xmlns:a16="http://schemas.microsoft.com/office/drawing/2014/main" val="20000"/>
                    </a:ext>
                  </a:extLst>
                </a:gridCol>
                <a:gridCol w="6111825">
                  <a:extLst>
                    <a:ext uri="{9D8B030D-6E8A-4147-A177-3AD203B41FA5}">
                      <a16:colId xmlns:a16="http://schemas.microsoft.com/office/drawing/2014/main" val="20001"/>
                    </a:ext>
                  </a:extLst>
                </a:gridCol>
              </a:tblGrid>
              <a:tr h="550559">
                <a:tc>
                  <a:txBody>
                    <a:bodyPr/>
                    <a:lstStyle/>
                    <a:p>
                      <a:pPr algn="ctr"/>
                      <a:r>
                        <a:rPr lang="en-US" sz="2800" dirty="0">
                          <a:solidFill>
                            <a:schemeClr val="tx1"/>
                          </a:solidFill>
                        </a:rPr>
                        <a:t>Entity</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Cost Principles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4873">
                <a:tc>
                  <a:txBody>
                    <a:bodyPr/>
                    <a:lstStyle/>
                    <a:p>
                      <a:r>
                        <a:rPr lang="en-US" sz="2000" dirty="0">
                          <a:solidFill>
                            <a:schemeClr val="tx1"/>
                          </a:solidFill>
                        </a:rPr>
                        <a:t>For-profit entities</a:t>
                      </a:r>
                    </a:p>
                    <a:p>
                      <a:endParaRPr lang="en-US" sz="20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FAR Part 31</a:t>
                      </a:r>
                    </a:p>
                    <a:p>
                      <a:r>
                        <a:rPr lang="en-US" sz="1600" i="1" dirty="0">
                          <a:solidFill>
                            <a:schemeClr val="tx1"/>
                          </a:solidFill>
                        </a:rPr>
                        <a:t>http://farsite.hill.af.mil/reghtml/regs/far2afmcfars/fardfars/far/31.htm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4873">
                <a:tc>
                  <a:txBody>
                    <a:bodyPr/>
                    <a:lstStyle/>
                    <a:p>
                      <a:r>
                        <a:rPr lang="en-US" sz="2000" dirty="0">
                          <a:solidFill>
                            <a:schemeClr val="tx1"/>
                          </a:solidFill>
                        </a:rPr>
                        <a:t>All other non-federal entities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2 CFR Part 200 Subpart E - Cost Principles</a:t>
                      </a:r>
                    </a:p>
                    <a:p>
                      <a:r>
                        <a:rPr lang="en-US" sz="1600" b="0" i="1" dirty="0">
                          <a:solidFill>
                            <a:schemeClr val="tx1"/>
                          </a:solidFill>
                        </a:rPr>
                        <a:t>https://www.ecfr.gov/cgi-bin/text-idx?node=2:1.1.2.2.1.5&amp;rgn=div6</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98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32" y="200150"/>
            <a:ext cx="7770376" cy="685621"/>
          </a:xfrm>
        </p:spPr>
        <p:txBody>
          <a:bodyPr/>
          <a:lstStyle/>
          <a:p>
            <a:r>
              <a:rPr lang="en-US" sz="2800" dirty="0"/>
              <a:t>Allowable Cost Share</a:t>
            </a:r>
          </a:p>
        </p:txBody>
      </p:sp>
      <p:sp>
        <p:nvSpPr>
          <p:cNvPr id="3" name="Content Placeholder 2"/>
          <p:cNvSpPr>
            <a:spLocks noGrp="1"/>
          </p:cNvSpPr>
          <p:nvPr>
            <p:ph idx="1"/>
          </p:nvPr>
        </p:nvSpPr>
        <p:spPr>
          <a:xfrm>
            <a:off x="746235" y="1067415"/>
            <a:ext cx="9309546" cy="5491320"/>
          </a:xfrm>
        </p:spPr>
        <p:txBody>
          <a:bodyPr>
            <a:normAutofit/>
          </a:bodyPr>
          <a:lstStyle/>
          <a:p>
            <a:r>
              <a:rPr lang="en-US" dirty="0"/>
              <a:t>Cash Contributions</a:t>
            </a:r>
          </a:p>
          <a:p>
            <a:pPr lvl="1">
              <a:buFont typeface="Courier New" panose="02070309020205020404" pitchFamily="49" charset="0"/>
              <a:buChar char="o"/>
            </a:pPr>
            <a:r>
              <a:rPr lang="en-US" sz="2199" dirty="0"/>
              <a:t>May be provided by the Prime Recipient, </a:t>
            </a:r>
            <a:r>
              <a:rPr lang="en-US" sz="2199" dirty="0" err="1"/>
              <a:t>Subrecipients</a:t>
            </a:r>
            <a:r>
              <a:rPr lang="en-US" sz="2199" dirty="0"/>
              <a:t>, or a Third Party (may not be provided by vendors/contractors)</a:t>
            </a:r>
          </a:p>
          <a:p>
            <a:endParaRPr lang="en-US" dirty="0"/>
          </a:p>
          <a:p>
            <a:r>
              <a:rPr lang="en-US" dirty="0"/>
              <a:t>In-Kind Contributions</a:t>
            </a:r>
          </a:p>
          <a:p>
            <a:pPr lvl="1">
              <a:buFont typeface="Courier New" panose="02070309020205020404" pitchFamily="49" charset="0"/>
              <a:buChar char="o"/>
            </a:pPr>
            <a:r>
              <a:rPr lang="en-US" sz="2199" dirty="0"/>
              <a:t>Can include, but are not limited to: the donation of space or use of equipment.</a:t>
            </a:r>
          </a:p>
          <a:p>
            <a:pPr marL="57133" indent="0">
              <a:buNone/>
            </a:pPr>
            <a:endParaRPr lang="en-US" sz="2599" dirty="0"/>
          </a:p>
          <a:p>
            <a:pPr marL="57133" indent="0">
              <a:buNone/>
            </a:pPr>
            <a:endParaRPr lang="en-US" sz="2599" dirty="0"/>
          </a:p>
          <a:p>
            <a:pPr marL="57133" indent="0" algn="ctr">
              <a:buNone/>
            </a:pPr>
            <a:r>
              <a:rPr lang="en-US" sz="2299" i="1" dirty="0">
                <a:solidFill>
                  <a:schemeClr val="bg1"/>
                </a:solidFill>
              </a:rPr>
              <a:t>For more information, see the Cost Share Appendix A in the FOA</a:t>
            </a:r>
          </a:p>
        </p:txBody>
      </p:sp>
    </p:spTree>
    <p:extLst>
      <p:ext uri="{BB962C8B-B14F-4D97-AF65-F5344CB8AC3E}">
        <p14:creationId xmlns:p14="http://schemas.microsoft.com/office/powerpoint/2010/main" val="2411539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7523"/>
            <a:ext cx="7770376" cy="685621"/>
          </a:xfrm>
        </p:spPr>
        <p:txBody>
          <a:bodyPr/>
          <a:lstStyle/>
          <a:p>
            <a:r>
              <a:rPr lang="en-US" sz="2800" dirty="0"/>
              <a:t>Unallowable Cost Share</a:t>
            </a:r>
          </a:p>
        </p:txBody>
      </p:sp>
      <p:sp>
        <p:nvSpPr>
          <p:cNvPr id="3" name="Content Placeholder 2"/>
          <p:cNvSpPr>
            <a:spLocks noGrp="1"/>
          </p:cNvSpPr>
          <p:nvPr>
            <p:ph idx="1"/>
          </p:nvPr>
        </p:nvSpPr>
        <p:spPr>
          <a:xfrm>
            <a:off x="493986" y="1143596"/>
            <a:ext cx="9790335" cy="5104070"/>
          </a:xfrm>
        </p:spPr>
        <p:txBody>
          <a:bodyPr>
            <a:normAutofit fontScale="25000" lnSpcReduction="20000"/>
          </a:bodyPr>
          <a:lstStyle/>
          <a:p>
            <a:pPr marL="0" indent="0">
              <a:lnSpc>
                <a:spcPct val="120000"/>
              </a:lnSpc>
              <a:spcBef>
                <a:spcPts val="0"/>
              </a:spcBef>
              <a:spcAft>
                <a:spcPts val="600"/>
              </a:spcAft>
              <a:buNone/>
            </a:pPr>
            <a:r>
              <a:rPr lang="en-US" sz="9597" dirty="0"/>
              <a:t>The Prime Recipient may </a:t>
            </a:r>
            <a:r>
              <a:rPr lang="en-US" sz="9597" b="1" u="sng" dirty="0"/>
              <a:t>NOT</a:t>
            </a:r>
            <a:r>
              <a:rPr lang="en-US" sz="9597" dirty="0"/>
              <a:t> use the following sources to meet its cost share obligations including, but not limited to:</a:t>
            </a:r>
          </a:p>
          <a:p>
            <a:pPr>
              <a:lnSpc>
                <a:spcPct val="120000"/>
              </a:lnSpc>
              <a:spcBef>
                <a:spcPts val="0"/>
              </a:spcBef>
              <a:spcAft>
                <a:spcPts val="600"/>
              </a:spcAft>
              <a:buFont typeface="Arial" panose="020B0604020202020204" pitchFamily="34" charset="0"/>
              <a:buChar char="•"/>
            </a:pPr>
            <a:r>
              <a:rPr lang="en-US" sz="9197" dirty="0"/>
              <a:t>Revenues or royalties from the prospective operation of an activity beyond the project period</a:t>
            </a:r>
          </a:p>
          <a:p>
            <a:pPr>
              <a:lnSpc>
                <a:spcPct val="120000"/>
              </a:lnSpc>
              <a:spcBef>
                <a:spcPts val="0"/>
              </a:spcBef>
              <a:spcAft>
                <a:spcPts val="600"/>
              </a:spcAft>
              <a:buFont typeface="Arial" panose="020B0604020202020204" pitchFamily="34" charset="0"/>
              <a:buChar char="•"/>
            </a:pPr>
            <a:r>
              <a:rPr lang="en-US" sz="9197" dirty="0"/>
              <a:t>Proceeds from the prospective sale of an asset of an activity</a:t>
            </a:r>
          </a:p>
          <a:p>
            <a:pPr>
              <a:lnSpc>
                <a:spcPct val="120000"/>
              </a:lnSpc>
              <a:spcBef>
                <a:spcPts val="0"/>
              </a:spcBef>
              <a:spcAft>
                <a:spcPts val="600"/>
              </a:spcAft>
              <a:buFont typeface="Arial" panose="020B0604020202020204" pitchFamily="34" charset="0"/>
              <a:buChar char="•"/>
            </a:pPr>
            <a:r>
              <a:rPr lang="en-US" sz="9197" dirty="0"/>
              <a:t>Federal funding or property </a:t>
            </a:r>
          </a:p>
          <a:p>
            <a:pPr>
              <a:lnSpc>
                <a:spcPct val="120000"/>
              </a:lnSpc>
              <a:spcBef>
                <a:spcPts val="0"/>
              </a:spcBef>
              <a:spcAft>
                <a:spcPts val="600"/>
              </a:spcAft>
              <a:buFont typeface="Arial" panose="020B0604020202020204" pitchFamily="34" charset="0"/>
              <a:buChar char="•"/>
            </a:pPr>
            <a:r>
              <a:rPr lang="en-US" sz="9197" dirty="0"/>
              <a:t>Expenditures reimbursed under a separate Federal Technology Office</a:t>
            </a:r>
          </a:p>
          <a:p>
            <a:pPr>
              <a:lnSpc>
                <a:spcPct val="120000"/>
              </a:lnSpc>
              <a:spcBef>
                <a:spcPts val="0"/>
              </a:spcBef>
              <a:spcAft>
                <a:spcPts val="600"/>
              </a:spcAft>
              <a:buFont typeface="Arial" panose="020B0604020202020204" pitchFamily="34" charset="0"/>
              <a:buChar char="•"/>
            </a:pPr>
            <a:r>
              <a:rPr lang="en-US" sz="9197" dirty="0"/>
              <a:t>The same cash or in-kind contributions for more than one project or program</a:t>
            </a:r>
          </a:p>
          <a:p>
            <a:pPr>
              <a:lnSpc>
                <a:spcPct val="120000"/>
              </a:lnSpc>
              <a:spcBef>
                <a:spcPts val="0"/>
              </a:spcBef>
              <a:spcAft>
                <a:spcPts val="600"/>
              </a:spcAft>
              <a:buFont typeface="Arial" panose="020B0604020202020204" pitchFamily="34" charset="0"/>
              <a:buChar char="•"/>
            </a:pPr>
            <a:r>
              <a:rPr lang="en-US" sz="9200" dirty="0"/>
              <a:t>Vendor/contractor contributions</a:t>
            </a:r>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231268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189640"/>
            <a:ext cx="7770376" cy="685621"/>
          </a:xfrm>
        </p:spPr>
        <p:txBody>
          <a:bodyPr/>
          <a:lstStyle/>
          <a:p>
            <a:r>
              <a:rPr lang="en-US" sz="2800" dirty="0"/>
              <a:t>Cost Share Payment</a:t>
            </a:r>
          </a:p>
        </p:txBody>
      </p:sp>
      <p:sp>
        <p:nvSpPr>
          <p:cNvPr id="3" name="Content Placeholder 2"/>
          <p:cNvSpPr>
            <a:spLocks noGrp="1"/>
          </p:cNvSpPr>
          <p:nvPr>
            <p:ph idx="1"/>
          </p:nvPr>
        </p:nvSpPr>
        <p:spPr>
          <a:xfrm>
            <a:off x="493986" y="1143596"/>
            <a:ext cx="9485614" cy="5415139"/>
          </a:xfrm>
        </p:spPr>
        <p:txBody>
          <a:bodyPr>
            <a:normAutofit fontScale="85000" lnSpcReduction="10000"/>
          </a:bodyPr>
          <a:lstStyle/>
          <a:p>
            <a:pPr>
              <a:lnSpc>
                <a:spcPct val="110000"/>
              </a:lnSpc>
              <a:spcBef>
                <a:spcPts val="1799"/>
              </a:spcBef>
            </a:pPr>
            <a:r>
              <a:rPr lang="en-US" dirty="0"/>
              <a:t>Recipients must provide documentation of the cost share contribution, incrementally over the life of the award </a:t>
            </a:r>
          </a:p>
          <a:p>
            <a:pPr>
              <a:lnSpc>
                <a:spcPct val="110000"/>
              </a:lnSpc>
              <a:spcBef>
                <a:spcPts val="1799"/>
              </a:spcBef>
            </a:pPr>
            <a:r>
              <a:rPr lang="en-US" dirty="0"/>
              <a:t>The cumulative cost share percentage provided on </a:t>
            </a:r>
            <a:r>
              <a:rPr lang="en-US" u="sng" dirty="0"/>
              <a:t>each invoice</a:t>
            </a:r>
            <a:r>
              <a:rPr lang="en-US" dirty="0"/>
              <a:t> must reflect, at a minimum, the cost sharing percentage negotiated</a:t>
            </a:r>
          </a:p>
          <a:p>
            <a:pPr>
              <a:lnSpc>
                <a:spcPct val="110000"/>
              </a:lnSpc>
              <a:spcBef>
                <a:spcPts val="1799"/>
              </a:spcBef>
            </a:pPr>
            <a:r>
              <a:rPr lang="en-US" dirty="0"/>
              <a:t>In limited circumstances, and where it is in the government’s interest, the EERE Contracting Officer may approve a request by the Prime Recipient to meet its cost share requirements on a less frequent basis, such as monthly or quarterly. See </a:t>
            </a:r>
            <a:r>
              <a:rPr lang="en-US" dirty="0">
                <a:solidFill>
                  <a:srgbClr val="0000FF"/>
                </a:solidFill>
              </a:rPr>
              <a:t>Section III.B.7 </a:t>
            </a:r>
            <a:r>
              <a:rPr lang="en-US" dirty="0"/>
              <a:t>of the FOA.</a:t>
            </a:r>
          </a:p>
        </p:txBody>
      </p:sp>
    </p:spTree>
    <p:extLst>
      <p:ext uri="{BB962C8B-B14F-4D97-AF65-F5344CB8AC3E}">
        <p14:creationId xmlns:p14="http://schemas.microsoft.com/office/powerpoint/2010/main" val="333906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88" y="187710"/>
            <a:ext cx="7770376" cy="685621"/>
          </a:xfrm>
        </p:spPr>
        <p:txBody>
          <a:bodyPr/>
          <a:lstStyle/>
          <a:p>
            <a:r>
              <a:rPr lang="en-US" sz="2800" dirty="0"/>
              <a:t>FOA Timeline</a:t>
            </a:r>
          </a:p>
        </p:txBody>
      </p:sp>
      <p:sp>
        <p:nvSpPr>
          <p:cNvPr id="4" name="Rectangle 3"/>
          <p:cNvSpPr/>
          <p:nvPr/>
        </p:nvSpPr>
        <p:spPr>
          <a:xfrm>
            <a:off x="1596340" y="2514838"/>
            <a:ext cx="1218883" cy="1295063"/>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Concept Paper Due</a:t>
            </a:r>
          </a:p>
          <a:p>
            <a:pPr algn="ctr"/>
            <a:r>
              <a:rPr lang="en-US" sz="1400" dirty="0">
                <a:solidFill>
                  <a:srgbClr val="0000FF"/>
                </a:solidFill>
              </a:rPr>
              <a:t>5/26/2022</a:t>
            </a:r>
          </a:p>
        </p:txBody>
      </p:sp>
      <p:sp>
        <p:nvSpPr>
          <p:cNvPr id="5" name="Rectangle 4"/>
          <p:cNvSpPr/>
          <p:nvPr/>
        </p:nvSpPr>
        <p:spPr>
          <a:xfrm>
            <a:off x="3035039" y="2514838"/>
            <a:ext cx="1459591" cy="1295063"/>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Encourage/ Discourage Notification</a:t>
            </a:r>
          </a:p>
          <a:p>
            <a:pPr algn="ctr"/>
            <a:r>
              <a:rPr lang="en-US" sz="1400" dirty="0">
                <a:solidFill>
                  <a:srgbClr val="0000FF"/>
                </a:solidFill>
              </a:rPr>
              <a:t>~6/24/2022</a:t>
            </a:r>
          </a:p>
        </p:txBody>
      </p:sp>
      <p:sp>
        <p:nvSpPr>
          <p:cNvPr id="6" name="Rectangle 5"/>
          <p:cNvSpPr/>
          <p:nvPr/>
        </p:nvSpPr>
        <p:spPr>
          <a:xfrm>
            <a:off x="4719727" y="2514838"/>
            <a:ext cx="1218883" cy="1295063"/>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Full Application Due</a:t>
            </a:r>
          </a:p>
          <a:p>
            <a:pPr algn="ctr"/>
            <a:r>
              <a:rPr lang="en-US" sz="1400" dirty="0">
                <a:solidFill>
                  <a:srgbClr val="0000FF"/>
                </a:solidFill>
              </a:rPr>
              <a:t>7/25/2022</a:t>
            </a:r>
          </a:p>
        </p:txBody>
      </p:sp>
      <p:sp>
        <p:nvSpPr>
          <p:cNvPr id="7" name="Rectangle 6"/>
          <p:cNvSpPr/>
          <p:nvPr/>
        </p:nvSpPr>
        <p:spPr>
          <a:xfrm>
            <a:off x="6170591" y="2514838"/>
            <a:ext cx="1443982" cy="1295063"/>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Reviewer Comments</a:t>
            </a:r>
          </a:p>
          <a:p>
            <a:pPr algn="ctr"/>
            <a:r>
              <a:rPr lang="en-US" sz="1400" dirty="0">
                <a:solidFill>
                  <a:srgbClr val="0000FF"/>
                </a:solidFill>
              </a:rPr>
              <a:t>~8/18/2022</a:t>
            </a:r>
          </a:p>
        </p:txBody>
      </p:sp>
      <p:sp>
        <p:nvSpPr>
          <p:cNvPr id="8" name="Rectangle 7"/>
          <p:cNvSpPr/>
          <p:nvPr/>
        </p:nvSpPr>
        <p:spPr>
          <a:xfrm>
            <a:off x="7846555" y="2514838"/>
            <a:ext cx="1218883" cy="1295063"/>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Reply to Reviewer Comments</a:t>
            </a:r>
          </a:p>
          <a:p>
            <a:pPr algn="ctr"/>
            <a:r>
              <a:rPr lang="en-US" sz="1400" dirty="0">
                <a:solidFill>
                  <a:schemeClr val="accent6"/>
                </a:solidFill>
              </a:rPr>
              <a:t>Due</a:t>
            </a:r>
          </a:p>
          <a:p>
            <a:pPr algn="ctr"/>
            <a:r>
              <a:rPr lang="en-US" sz="1400" dirty="0">
                <a:solidFill>
                  <a:srgbClr val="0000FF"/>
                </a:solidFill>
              </a:rPr>
              <a:t>~8/23/2022</a:t>
            </a:r>
          </a:p>
        </p:txBody>
      </p:sp>
      <p:sp>
        <p:nvSpPr>
          <p:cNvPr id="9" name="Rectangle 8"/>
          <p:cNvSpPr/>
          <p:nvPr/>
        </p:nvSpPr>
        <p:spPr>
          <a:xfrm>
            <a:off x="9293979" y="2514838"/>
            <a:ext cx="1371244" cy="1295063"/>
          </a:xfrm>
          <a:prstGeom prst="rect">
            <a:avLst/>
          </a:prstGeom>
          <a:solidFill>
            <a:schemeClr val="bg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notification of Selection/Non-Selection</a:t>
            </a:r>
          </a:p>
          <a:p>
            <a:pPr algn="ctr"/>
            <a:r>
              <a:rPr lang="en-US" sz="1400" dirty="0">
                <a:solidFill>
                  <a:srgbClr val="0000FF"/>
                </a:solidFill>
              </a:rPr>
              <a:t>October 2022</a:t>
            </a:r>
            <a:endParaRPr lang="en-US" sz="1600" dirty="0">
              <a:solidFill>
                <a:srgbClr val="0000FF"/>
              </a:solidFill>
            </a:endParaRPr>
          </a:p>
        </p:txBody>
      </p:sp>
      <p:cxnSp>
        <p:nvCxnSpPr>
          <p:cNvPr id="10" name="Straight Arrow Connector 9"/>
          <p:cNvCxnSpPr/>
          <p:nvPr/>
        </p:nvCxnSpPr>
        <p:spPr>
          <a:xfrm>
            <a:off x="2818666"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494629"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942052" y="2984426"/>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618015"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062014"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361584" y="1108125"/>
            <a:ext cx="1066522" cy="110199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rPr>
              <a:t>EERE</a:t>
            </a:r>
          </a:p>
          <a:p>
            <a:pPr algn="ctr"/>
            <a:r>
              <a:rPr lang="en-US" sz="1800" b="1" dirty="0">
                <a:solidFill>
                  <a:schemeClr val="tx1"/>
                </a:solidFill>
              </a:rPr>
              <a:t>Concept Paper  Review</a:t>
            </a:r>
          </a:p>
        </p:txBody>
      </p:sp>
      <p:sp>
        <p:nvSpPr>
          <p:cNvPr id="16" name="Rectangle 15"/>
          <p:cNvSpPr/>
          <p:nvPr/>
        </p:nvSpPr>
        <p:spPr>
          <a:xfrm>
            <a:off x="6094412" y="1108125"/>
            <a:ext cx="3123386" cy="110199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99" b="1" dirty="0">
                <a:solidFill>
                  <a:schemeClr val="tx1"/>
                </a:solidFill>
              </a:rPr>
              <a:t>Full Application Review</a:t>
            </a:r>
          </a:p>
        </p:txBody>
      </p:sp>
      <p:cxnSp>
        <p:nvCxnSpPr>
          <p:cNvPr id="19" name="Straight Connector 18"/>
          <p:cNvCxnSpPr/>
          <p:nvPr/>
        </p:nvCxnSpPr>
        <p:spPr>
          <a:xfrm>
            <a:off x="2932936"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4412"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217798"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600920" y="4952603"/>
            <a:ext cx="8835761" cy="400006"/>
          </a:xfrm>
          <a:prstGeom prst="rect">
            <a:avLst/>
          </a:prstGeom>
          <a:ln>
            <a:solidFill>
              <a:schemeClr val="accent1"/>
            </a:solidFill>
          </a:ln>
        </p:spPr>
        <p:txBody>
          <a:bodyPr wrap="square">
            <a:spAutoFit/>
          </a:bodyPr>
          <a:lstStyle/>
          <a:p>
            <a:pPr algn="ctr"/>
            <a:r>
              <a:rPr lang="en-US" sz="1999" dirty="0"/>
              <a:t>EERE anticipates making awards by </a:t>
            </a:r>
            <a:r>
              <a:rPr lang="en-US" sz="1999" dirty="0">
                <a:solidFill>
                  <a:srgbClr val="0000FF"/>
                </a:solidFill>
              </a:rPr>
              <a:t>February 2023</a:t>
            </a:r>
          </a:p>
        </p:txBody>
      </p:sp>
      <p:cxnSp>
        <p:nvCxnSpPr>
          <p:cNvPr id="18" name="Straight Connector 17"/>
          <p:cNvCxnSpPr/>
          <p:nvPr/>
        </p:nvCxnSpPr>
        <p:spPr>
          <a:xfrm>
            <a:off x="6094412" y="2286298"/>
            <a:ext cx="312338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46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19" y="226386"/>
            <a:ext cx="8227457" cy="688669"/>
          </a:xfrm>
        </p:spPr>
        <p:txBody>
          <a:bodyPr/>
          <a:lstStyle/>
          <a:p>
            <a:r>
              <a:rPr lang="en-US" sz="2800" dirty="0"/>
              <a:t>Concept Papers</a:t>
            </a:r>
          </a:p>
        </p:txBody>
      </p:sp>
      <p:sp>
        <p:nvSpPr>
          <p:cNvPr id="3" name="Content Placeholder 2"/>
          <p:cNvSpPr>
            <a:spLocks noGrp="1"/>
          </p:cNvSpPr>
          <p:nvPr>
            <p:ph idx="1"/>
          </p:nvPr>
        </p:nvSpPr>
        <p:spPr>
          <a:xfrm>
            <a:off x="283779" y="915055"/>
            <a:ext cx="9695821" cy="5643680"/>
          </a:xfrm>
        </p:spPr>
        <p:txBody>
          <a:bodyPr>
            <a:normAutofit/>
          </a:bodyPr>
          <a:lstStyle/>
          <a:p>
            <a:pPr marL="342797" lvl="1" indent="-342797">
              <a:spcBef>
                <a:spcPts val="0"/>
              </a:spcBef>
              <a:buFont typeface="Arial" panose="020B0604020202020204" pitchFamily="34" charset="0"/>
              <a:buChar char="•"/>
            </a:pPr>
            <a:r>
              <a:rPr lang="en-US" sz="2499" dirty="0"/>
              <a:t>Applicants must submit a Concept Paper </a:t>
            </a:r>
          </a:p>
          <a:p>
            <a:pPr marL="742727" lvl="2" indent="-342797">
              <a:spcBef>
                <a:spcPts val="0"/>
              </a:spcBef>
              <a:spcAft>
                <a:spcPts val="1200"/>
              </a:spcAft>
              <a:buFont typeface="Courier New" panose="02070309020205020404" pitchFamily="49" charset="0"/>
              <a:buChar char="o"/>
            </a:pPr>
            <a:r>
              <a:rPr lang="en-US" sz="2199" dirty="0"/>
              <a:t>Each Concept Paper must be limited to a single concept or technology</a:t>
            </a:r>
          </a:p>
          <a:p>
            <a:pPr marL="342797" lvl="1" indent="-342797">
              <a:spcBef>
                <a:spcPts val="0"/>
              </a:spcBef>
              <a:buFont typeface="Arial" panose="020B0604020202020204" pitchFamily="34" charset="0"/>
              <a:buChar char="•"/>
            </a:pPr>
            <a:r>
              <a:rPr lang="en-US" sz="2499" dirty="0"/>
              <a:t>Section IV.D of the FOA states what information a Concept Paper should include and the page limits. </a:t>
            </a:r>
          </a:p>
          <a:p>
            <a:pPr marL="742727" lvl="2" indent="-342797">
              <a:spcBef>
                <a:spcPts val="0"/>
              </a:spcBef>
              <a:spcAft>
                <a:spcPts val="1200"/>
              </a:spcAft>
              <a:buFont typeface="Courier New" panose="02070309020205020404" pitchFamily="49" charset="0"/>
              <a:buChar char="o"/>
            </a:pPr>
            <a:r>
              <a:rPr lang="en-US" sz="2199" dirty="0"/>
              <a:t>Failure to include the required content could result in the Concept Paper receiving a “discouraged” determination or the Concept Paper could be found to be ineligible</a:t>
            </a:r>
          </a:p>
          <a:p>
            <a:pPr marL="342797" lvl="1" indent="-342797">
              <a:spcBef>
                <a:spcPts val="0"/>
              </a:spcBef>
              <a:spcAft>
                <a:spcPts val="1200"/>
              </a:spcAft>
              <a:buFont typeface="Arial" panose="020B0604020202020204" pitchFamily="34" charset="0"/>
              <a:buChar char="•"/>
            </a:pPr>
            <a:r>
              <a:rPr lang="en-US" sz="2399" dirty="0"/>
              <a:t>Concept Papers must be submitted by </a:t>
            </a:r>
            <a:r>
              <a:rPr lang="en-US" sz="2399" dirty="0">
                <a:solidFill>
                  <a:srgbClr val="0000FF"/>
                </a:solidFill>
              </a:rPr>
              <a:t>5/26/2022, 5:00 PM ET</a:t>
            </a:r>
            <a:r>
              <a:rPr lang="en-US" sz="2399" dirty="0"/>
              <a:t>, through </a:t>
            </a:r>
            <a:r>
              <a:rPr lang="en-US" sz="2399" dirty="0">
                <a:solidFill>
                  <a:srgbClr val="50565C">
                    <a:lumMod val="50000"/>
                  </a:srgbClr>
                </a:solidFill>
              </a:rPr>
              <a:t>EERE Exchange</a:t>
            </a:r>
            <a:endParaRPr lang="en-US" sz="2399" dirty="0"/>
          </a:p>
          <a:p>
            <a:pPr marL="342797" lvl="1" indent="-342797">
              <a:spcBef>
                <a:spcPts val="0"/>
              </a:spcBef>
              <a:spcAft>
                <a:spcPts val="600"/>
              </a:spcAft>
              <a:buFont typeface="Arial" panose="020B0604020202020204" pitchFamily="34" charset="0"/>
              <a:buChar char="•"/>
            </a:pPr>
            <a:r>
              <a:rPr lang="en-US" sz="2399" dirty="0"/>
              <a:t>EERE provides applicants with: (1) an “encouraged” or “discouraged” notification, and (2) the reviewer comments </a:t>
            </a:r>
          </a:p>
        </p:txBody>
      </p:sp>
    </p:spTree>
    <p:extLst>
      <p:ext uri="{BB962C8B-B14F-4D97-AF65-F5344CB8AC3E}">
        <p14:creationId xmlns:p14="http://schemas.microsoft.com/office/powerpoint/2010/main" val="295374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11" y="229434"/>
            <a:ext cx="7770376" cy="685621"/>
          </a:xfrm>
        </p:spPr>
        <p:txBody>
          <a:bodyPr/>
          <a:lstStyle/>
          <a:p>
            <a:r>
              <a:rPr lang="en-US" sz="2800" dirty="0"/>
              <a:t>Concept Paper Review</a:t>
            </a:r>
          </a:p>
        </p:txBody>
      </p:sp>
      <p:sp>
        <p:nvSpPr>
          <p:cNvPr id="3" name="Content Placeholder 2"/>
          <p:cNvSpPr>
            <a:spLocks noGrp="1"/>
          </p:cNvSpPr>
          <p:nvPr>
            <p:ph idx="1"/>
          </p:nvPr>
        </p:nvSpPr>
        <p:spPr>
          <a:xfrm>
            <a:off x="599091" y="915055"/>
            <a:ext cx="9380510" cy="5484971"/>
          </a:xfrm>
        </p:spPr>
        <p:txBody>
          <a:bodyPr>
            <a:normAutofit/>
          </a:bodyPr>
          <a:lstStyle/>
          <a:p>
            <a:pPr marL="0" indent="0">
              <a:buNone/>
            </a:pPr>
            <a:r>
              <a:rPr lang="en-US" sz="2000" b="1" i="0" u="none" strike="noStrike" baseline="0" dirty="0">
                <a:solidFill>
                  <a:srgbClr val="000000"/>
                </a:solidFill>
                <a:latin typeface="Calibri" panose="020F0502020204030204" pitchFamily="34" charset="0"/>
              </a:rPr>
              <a:t>Overall FOA Responsiveness and Viability of the Project (Weight: 100%) </a:t>
            </a:r>
            <a:r>
              <a:rPr lang="en-US" sz="2000" b="0" i="0" u="none" strike="noStrike" baseline="0" dirty="0">
                <a:solidFill>
                  <a:srgbClr val="000000"/>
                </a:solidFill>
                <a:latin typeface="Calibri" panose="020F0502020204030204" pitchFamily="34" charset="0"/>
              </a:rPr>
              <a:t>	</a:t>
            </a:r>
          </a:p>
          <a:p>
            <a:pPr marL="0" indent="0">
              <a:buNone/>
            </a:pPr>
            <a:endParaRPr lang="en-US" sz="2000" dirty="0">
              <a:solidFill>
                <a:srgbClr val="000000"/>
              </a:solidFill>
              <a:latin typeface="Calibri" panose="020F0502020204030204" pitchFamily="34" charset="0"/>
            </a:endParaRPr>
          </a:p>
          <a:p>
            <a:pPr marL="0" indent="0">
              <a:buNone/>
            </a:pPr>
            <a:r>
              <a:rPr lang="en-US" sz="20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2000" b="0" i="0" u="none" strike="noStrike" baseline="0" dirty="0">
              <a:solidFill>
                <a:srgbClr val="000000"/>
              </a:solidFill>
              <a:latin typeface="Calibri" panose="020F0502020204030204" pitchFamily="34" charset="0"/>
            </a:endParaRPr>
          </a:p>
          <a:p>
            <a:pPr marL="0" indent="0">
              <a:buNone/>
            </a:pPr>
            <a:r>
              <a:rPr lang="en-US" sz="2000" b="0" i="0" u="none" strike="noStrike" baseline="0" dirty="0">
                <a:solidFill>
                  <a:srgbClr val="000000"/>
                </a:solidFill>
                <a:latin typeface="Calibri" panose="020F0502020204030204" pitchFamily="34" charset="0"/>
              </a:rPr>
              <a:t>• The applicant clearly describes the proposed technology, describes how the technology is unique and innovative, and how the technology will advance the current state-of-the-art; </a:t>
            </a:r>
          </a:p>
          <a:p>
            <a:pPr marL="0" indent="0">
              <a:buNone/>
            </a:pPr>
            <a:r>
              <a:rPr lang="en-US" sz="2000" b="0" i="0" u="none" strike="noStrike" baseline="0" dirty="0">
                <a:solidFill>
                  <a:srgbClr val="000000"/>
                </a:solidFill>
                <a:latin typeface="Calibri" panose="020F0502020204030204" pitchFamily="34" charset="0"/>
              </a:rPr>
              <a:t>• The applicant has identified risks and challenges, including possible mitigation strategies, and has shown the impact that EERE funding and the proposed project would have on the relevant field and application; </a:t>
            </a:r>
          </a:p>
          <a:p>
            <a:pPr marL="0" indent="0">
              <a:buNone/>
            </a:pPr>
            <a:r>
              <a:rPr lang="en-US" sz="2000" b="0" i="0" u="none" strike="noStrike" baseline="0" dirty="0">
                <a:solidFill>
                  <a:srgbClr val="000000"/>
                </a:solidFill>
                <a:latin typeface="Calibri" panose="020F0502020204030204" pitchFamily="34" charset="0"/>
              </a:rPr>
              <a:t>• The applicant has the qualifications, experience, capabilities and other resources necessary to complete the proposed project; and </a:t>
            </a:r>
          </a:p>
          <a:p>
            <a:pPr marL="0" indent="0">
              <a:buNone/>
            </a:pPr>
            <a:r>
              <a:rPr lang="en-US" sz="2000" b="0" i="0" u="none" strike="noStrike" baseline="0" dirty="0">
                <a:solidFill>
                  <a:srgbClr val="000000"/>
                </a:solidFill>
                <a:latin typeface="Calibri" panose="020F0502020204030204" pitchFamily="34" charset="0"/>
              </a:rPr>
              <a:t>• The proposed work, if successfully accomplished, would clearly meet the objectives as stated in the FOA. </a:t>
            </a:r>
          </a:p>
          <a:p>
            <a:pPr marL="0" indent="0">
              <a:buNone/>
            </a:pPr>
            <a:r>
              <a:rPr lang="en-US" sz="20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94426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30621" y="915055"/>
            <a:ext cx="10549997" cy="5713512"/>
          </a:xfrm>
        </p:spPr>
        <p:txBody>
          <a:bodyPr/>
          <a:lstStyle/>
          <a:p>
            <a:pPr marL="0" indent="0">
              <a:buNone/>
            </a:pPr>
            <a:r>
              <a:rPr lang="en-US" dirty="0"/>
              <a:t>The Full Application includes:</a:t>
            </a:r>
          </a:p>
          <a:p>
            <a:pPr>
              <a:buFont typeface="Arial" panose="020B0604020202020204" pitchFamily="34" charset="0"/>
              <a:buChar char="•"/>
            </a:pPr>
            <a:r>
              <a:rPr lang="en-US" sz="2199" b="1" dirty="0"/>
              <a:t>Technical Volume</a:t>
            </a:r>
            <a:r>
              <a:rPr lang="en-US" sz="2199" dirty="0"/>
              <a:t>: The key technical submission -  info relating to the technical content, project team members, etc.</a:t>
            </a:r>
          </a:p>
          <a:p>
            <a:pPr>
              <a:buFont typeface="Arial" panose="020B0604020202020204" pitchFamily="34" charset="0"/>
              <a:buChar char="•"/>
            </a:pPr>
            <a:r>
              <a:rPr lang="en-US" sz="2199" b="1" dirty="0"/>
              <a:t>SF-424 Application for Federal Assistance: </a:t>
            </a:r>
            <a:r>
              <a:rPr lang="en-US" sz="2199" dirty="0"/>
              <a:t>The formal application signed by the authorized representative of the applicant. </a:t>
            </a:r>
          </a:p>
          <a:p>
            <a:pPr>
              <a:buFont typeface="Arial" panose="020B0604020202020204" pitchFamily="34" charset="0"/>
              <a:buChar char="•"/>
            </a:pPr>
            <a:r>
              <a:rPr lang="en-US" sz="2199" b="1" dirty="0"/>
              <a:t>SF-424A Budget &amp; Budget Justification:</a:t>
            </a:r>
            <a:r>
              <a:rPr lang="en-US" sz="2199" dirty="0"/>
              <a:t> a detailed budget and spend plan for the project.</a:t>
            </a:r>
          </a:p>
          <a:p>
            <a:pPr>
              <a:buFont typeface="Arial" panose="020B0604020202020204" pitchFamily="34" charset="0"/>
              <a:buChar char="•"/>
            </a:pPr>
            <a:r>
              <a:rPr lang="en-US" sz="2199" b="1" dirty="0"/>
              <a:t>Summary for Public Release</a:t>
            </a:r>
            <a:endParaRPr lang="en-US" sz="2199" dirty="0"/>
          </a:p>
          <a:p>
            <a:pPr>
              <a:buFont typeface="Arial" panose="020B0604020202020204" pitchFamily="34" charset="0"/>
              <a:buChar char="•"/>
            </a:pPr>
            <a:r>
              <a:rPr lang="en-US" sz="2199" b="1" dirty="0"/>
              <a:t>Summary Slide</a:t>
            </a:r>
          </a:p>
          <a:p>
            <a:pPr>
              <a:buFont typeface="Arial" panose="020B0604020202020204" pitchFamily="34" charset="0"/>
              <a:buChar char="•"/>
            </a:pPr>
            <a:r>
              <a:rPr lang="en-US" sz="2199" b="1" dirty="0"/>
              <a:t>Diversity, Equity, and Inclusion Plan</a:t>
            </a:r>
          </a:p>
          <a:p>
            <a:pPr>
              <a:buFont typeface="Arial" panose="020B0604020202020204" pitchFamily="34" charset="0"/>
              <a:buChar char="•"/>
            </a:pPr>
            <a:r>
              <a:rPr lang="en-US" sz="2199" dirty="0"/>
              <a:t>DF-LLL Disclosure of Lobbying Activities for both the Prime applicant and Subrecipients</a:t>
            </a:r>
          </a:p>
        </p:txBody>
      </p:sp>
      <p:sp>
        <p:nvSpPr>
          <p:cNvPr id="5" name="Title 1"/>
          <p:cNvSpPr>
            <a:spLocks noGrp="1"/>
          </p:cNvSpPr>
          <p:nvPr>
            <p:ph type="title"/>
          </p:nvPr>
        </p:nvSpPr>
        <p:spPr>
          <a:xfrm>
            <a:off x="633112" y="229433"/>
            <a:ext cx="8227457" cy="688669"/>
          </a:xfrm>
        </p:spPr>
        <p:txBody>
          <a:bodyPr/>
          <a:lstStyle/>
          <a:p>
            <a:r>
              <a:rPr lang="en-US" sz="2800" dirty="0"/>
              <a:t>Full Applications</a:t>
            </a:r>
          </a:p>
        </p:txBody>
      </p:sp>
    </p:spTree>
    <p:extLst>
      <p:ext uri="{BB962C8B-B14F-4D97-AF65-F5344CB8AC3E}">
        <p14:creationId xmlns:p14="http://schemas.microsoft.com/office/powerpoint/2010/main" val="235682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41" y="74026"/>
            <a:ext cx="9711907" cy="688669"/>
          </a:xfrm>
        </p:spPr>
        <p:txBody>
          <a:bodyPr/>
          <a:lstStyle/>
          <a:p>
            <a:r>
              <a:rPr lang="en-US" sz="2800" dirty="0"/>
              <a:t>Full Applications: Technical Volume Content</a:t>
            </a:r>
          </a:p>
        </p:txBody>
      </p:sp>
      <p:sp>
        <p:nvSpPr>
          <p:cNvPr id="3" name="Content Placeholder 2"/>
          <p:cNvSpPr>
            <a:spLocks noGrp="1"/>
          </p:cNvSpPr>
          <p:nvPr>
            <p:ph sz="quarter" idx="10"/>
          </p:nvPr>
        </p:nvSpPr>
        <p:spPr>
          <a:xfrm>
            <a:off x="2136091" y="991235"/>
            <a:ext cx="8072049" cy="914162"/>
          </a:xfrm>
        </p:spPr>
        <p:txBody>
          <a:bodyPr/>
          <a:lstStyle/>
          <a:p>
            <a:pPr marL="0" indent="0">
              <a:buNone/>
            </a:pPr>
            <a:r>
              <a:rPr lang="en-US" sz="2799" b="1" dirty="0"/>
              <a:t>Technical Volume: the key technical component of the Full Application</a:t>
            </a:r>
          </a:p>
          <a:p>
            <a:pPr marL="0" indent="0">
              <a:buNone/>
            </a:pPr>
            <a:endParaRPr lang="en-US" sz="2799" dirty="0"/>
          </a:p>
          <a:p>
            <a:endParaRPr lang="en-US" sz="2799" dirty="0"/>
          </a:p>
          <a:p>
            <a:pPr marL="457063" lvl="1" indent="0">
              <a:buNone/>
            </a:pPr>
            <a:r>
              <a:rPr lang="en-US" dirty="0"/>
              <a:t>	</a:t>
            </a:r>
            <a:r>
              <a:rPr lang="en-US" sz="2399" dirty="0"/>
              <a:t>(1) Cover Page</a:t>
            </a:r>
          </a:p>
        </p:txBody>
      </p:sp>
      <p:graphicFrame>
        <p:nvGraphicFramePr>
          <p:cNvPr id="5" name="Table 4"/>
          <p:cNvGraphicFramePr>
            <a:graphicFrameLocks noGrp="1"/>
          </p:cNvGraphicFramePr>
          <p:nvPr>
            <p:extLst>
              <p:ext uri="{D42A27DB-BD31-4B8C-83A1-F6EECF244321}">
                <p14:modId xmlns:p14="http://schemas.microsoft.com/office/powerpoint/2010/main" val="2260865923"/>
              </p:ext>
            </p:extLst>
          </p:nvPr>
        </p:nvGraphicFramePr>
        <p:xfrm>
          <a:off x="1752143" y="2133937"/>
          <a:ext cx="8684538" cy="3373289"/>
        </p:xfrm>
        <a:graphic>
          <a:graphicData uri="http://schemas.openxmlformats.org/drawingml/2006/table">
            <a:tbl>
              <a:tblPr firstRow="1" bandRow="1">
                <a:tableStyleId>{21E4AEA4-8DFA-4A89-87EB-49C32662AFE0}</a:tableStyleId>
              </a:tblPr>
              <a:tblGrid>
                <a:gridCol w="6475313">
                  <a:extLst>
                    <a:ext uri="{9D8B030D-6E8A-4147-A177-3AD203B41FA5}">
                      <a16:colId xmlns:a16="http://schemas.microsoft.com/office/drawing/2014/main" val="20000"/>
                    </a:ext>
                  </a:extLst>
                </a:gridCol>
                <a:gridCol w="2209225">
                  <a:extLst>
                    <a:ext uri="{9D8B030D-6E8A-4147-A177-3AD203B41FA5}">
                      <a16:colId xmlns:a16="http://schemas.microsoft.com/office/drawing/2014/main" val="20001"/>
                    </a:ext>
                  </a:extLst>
                </a:gridCol>
              </a:tblGrid>
              <a:tr h="1188410">
                <a:tc>
                  <a:txBody>
                    <a:bodyPr/>
                    <a:lstStyle/>
                    <a:p>
                      <a:pPr algn="l"/>
                      <a:r>
                        <a:rPr lang="en-US" sz="2400" dirty="0">
                          <a:solidFill>
                            <a:schemeClr val="tx1">
                              <a:lumMod val="50000"/>
                            </a:schemeClr>
                          </a:solidFill>
                        </a:rPr>
                        <a:t>     Content of Technical Volume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 Suggested % of Technical Volume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9529">
                <a:tc>
                  <a:txBody>
                    <a:bodyPr/>
                    <a:lstStyle/>
                    <a:p>
                      <a:r>
                        <a:rPr lang="en-US" sz="2000" dirty="0">
                          <a:solidFill>
                            <a:schemeClr val="tx1">
                              <a:lumMod val="50000"/>
                            </a:schemeClr>
                          </a:solidFill>
                        </a:rPr>
                        <a:t>Cover Page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9529">
                <a:tc>
                  <a:txBody>
                    <a:bodyPr/>
                    <a:lstStyle/>
                    <a:p>
                      <a:r>
                        <a:rPr lang="en-US" sz="2000" dirty="0">
                          <a:solidFill>
                            <a:schemeClr val="tx1">
                              <a:lumMod val="50000"/>
                            </a:schemeClr>
                          </a:solidFill>
                        </a:rPr>
                        <a:t>Project</a:t>
                      </a:r>
                      <a:r>
                        <a:rPr lang="en-US" sz="2000" baseline="0" dirty="0">
                          <a:solidFill>
                            <a:schemeClr val="tx1">
                              <a:lumMod val="50000"/>
                            </a:schemeClr>
                          </a:solidFill>
                        </a:rPr>
                        <a:t> Overview</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10%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6477">
                <a:tc>
                  <a:txBody>
                    <a:bodyPr/>
                    <a:lstStyle/>
                    <a:p>
                      <a:r>
                        <a:rPr lang="en-US" sz="2000" dirty="0">
                          <a:solidFill>
                            <a:schemeClr val="tx1">
                              <a:lumMod val="50000"/>
                            </a:schemeClr>
                          </a:solidFill>
                        </a:rPr>
                        <a:t>Technical Description,</a:t>
                      </a:r>
                      <a:r>
                        <a:rPr lang="en-US" sz="2000" baseline="0" dirty="0">
                          <a:solidFill>
                            <a:schemeClr val="tx1">
                              <a:lumMod val="50000"/>
                            </a:schemeClr>
                          </a:solidFill>
                        </a:rPr>
                        <a:t> Innovation and Impact</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30%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9529">
                <a:tc>
                  <a:txBody>
                    <a:bodyPr/>
                    <a:lstStyle/>
                    <a:p>
                      <a:r>
                        <a:rPr lang="en-US" sz="2000" dirty="0">
                          <a:solidFill>
                            <a:schemeClr val="tx1">
                              <a:lumMod val="50000"/>
                            </a:schemeClr>
                          </a:solidFill>
                        </a:rPr>
                        <a:t>Workplan and Market Transformation Plan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40%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29529">
                <a:tc>
                  <a:txBody>
                    <a:bodyPr/>
                    <a:lstStyle/>
                    <a:p>
                      <a:r>
                        <a:rPr lang="en-US" sz="2000" dirty="0">
                          <a:solidFill>
                            <a:schemeClr val="tx1">
                              <a:lumMod val="50000"/>
                            </a:schemeClr>
                          </a:solidFill>
                        </a:rPr>
                        <a:t>Technical Qualifications</a:t>
                      </a:r>
                      <a:r>
                        <a:rPr lang="en-US" sz="2000" baseline="0" dirty="0">
                          <a:solidFill>
                            <a:schemeClr val="tx1">
                              <a:lumMod val="50000"/>
                            </a:schemeClr>
                          </a:solidFill>
                        </a:rPr>
                        <a:t> and Resources</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20%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74884EA0-A953-4212-B74D-439F1F473D87}"/>
              </a:ext>
            </a:extLst>
          </p:cNvPr>
          <p:cNvSpPr txBox="1"/>
          <p:nvPr/>
        </p:nvSpPr>
        <p:spPr>
          <a:xfrm>
            <a:off x="1752143" y="5613779"/>
            <a:ext cx="6367729" cy="505972"/>
          </a:xfrm>
          <a:prstGeom prst="rect">
            <a:avLst/>
          </a:prstGeom>
          <a:noFill/>
        </p:spPr>
        <p:txBody>
          <a:bodyPr wrap="square">
            <a:spAutoFit/>
          </a:bodyPr>
          <a:lstStyle/>
          <a:p>
            <a:pPr marL="0" indent="0">
              <a:lnSpc>
                <a:spcPct val="120000"/>
              </a:lnSpc>
              <a:spcBef>
                <a:spcPts val="0"/>
              </a:spcBef>
              <a:spcAft>
                <a:spcPts val="600"/>
              </a:spcAft>
              <a:buNone/>
            </a:pPr>
            <a:r>
              <a:rPr lang="en-US" sz="2400" dirty="0"/>
              <a:t>The Technical </a:t>
            </a:r>
            <a:r>
              <a:rPr lang="en-US" dirty="0"/>
              <a:t>Volume </a:t>
            </a:r>
            <a:r>
              <a:rPr lang="en-US" sz="2400" dirty="0"/>
              <a:t>must not exceed </a:t>
            </a:r>
            <a:r>
              <a:rPr lang="en-US" dirty="0"/>
              <a:t>1</a:t>
            </a:r>
            <a:r>
              <a:rPr lang="en-US" sz="2400" dirty="0"/>
              <a:t>5 pages.</a:t>
            </a:r>
          </a:p>
        </p:txBody>
      </p:sp>
    </p:spTree>
    <p:extLst>
      <p:ext uri="{BB962C8B-B14F-4D97-AF65-F5344CB8AC3E}">
        <p14:creationId xmlns:p14="http://schemas.microsoft.com/office/powerpoint/2010/main" val="290606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7523"/>
            <a:ext cx="7770376" cy="685621"/>
          </a:xfrm>
        </p:spPr>
        <p:txBody>
          <a:bodyPr/>
          <a:lstStyle/>
          <a:p>
            <a:r>
              <a:rPr lang="en-US" sz="2800" dirty="0"/>
              <a:t>Diversity, Equity, and Inclusion Plan</a:t>
            </a:r>
          </a:p>
        </p:txBody>
      </p:sp>
      <p:sp>
        <p:nvSpPr>
          <p:cNvPr id="3" name="Content Placeholder 2"/>
          <p:cNvSpPr>
            <a:spLocks noGrp="1"/>
          </p:cNvSpPr>
          <p:nvPr>
            <p:ph idx="1"/>
          </p:nvPr>
        </p:nvSpPr>
        <p:spPr>
          <a:xfrm>
            <a:off x="493986" y="1143596"/>
            <a:ext cx="11143832" cy="5104070"/>
          </a:xfrm>
        </p:spPr>
        <p:txBody>
          <a:bodyPr>
            <a:normAutofit lnSpcReduction="10000"/>
          </a:bodyPr>
          <a:lstStyle/>
          <a:p>
            <a:pPr marL="0" indent="0">
              <a:lnSpc>
                <a:spcPct val="120000"/>
              </a:lnSpc>
              <a:spcBef>
                <a:spcPts val="0"/>
              </a:spcBef>
              <a:spcAft>
                <a:spcPts val="600"/>
              </a:spcAft>
              <a:buNone/>
            </a:pPr>
            <a:r>
              <a:rPr lang="en-US" sz="2400" dirty="0"/>
              <a:t>This FOA seeks to encourage the participation of underserved communities and underrepresented communities. </a:t>
            </a:r>
          </a:p>
          <a:p>
            <a:pPr marL="0" indent="0">
              <a:lnSpc>
                <a:spcPct val="120000"/>
              </a:lnSpc>
              <a:spcBef>
                <a:spcPts val="0"/>
              </a:spcBef>
              <a:spcAft>
                <a:spcPts val="600"/>
              </a:spcAft>
              <a:buNone/>
            </a:pPr>
            <a:endParaRPr lang="en-US" sz="2400" dirty="0"/>
          </a:p>
          <a:p>
            <a:pPr marL="0" indent="0">
              <a:lnSpc>
                <a:spcPct val="120000"/>
              </a:lnSpc>
              <a:spcBef>
                <a:spcPts val="0"/>
              </a:spcBef>
              <a:spcAft>
                <a:spcPts val="600"/>
              </a:spcAft>
              <a:buNone/>
            </a:pPr>
            <a:r>
              <a:rPr lang="en-US" sz="2400" dirty="0"/>
              <a:t>The Diversity, Equity, and Inclusion Plan should contain the following information:</a:t>
            </a:r>
          </a:p>
          <a:p>
            <a:pPr marL="0" indent="0">
              <a:lnSpc>
                <a:spcPct val="120000"/>
              </a:lnSpc>
              <a:spcBef>
                <a:spcPts val="0"/>
              </a:spcBef>
              <a:spcAft>
                <a:spcPts val="600"/>
              </a:spcAft>
              <a:buNone/>
            </a:pPr>
            <a:r>
              <a:rPr lang="en-US" sz="2400" dirty="0"/>
              <a:t>•	Equity Impacts: the impacts of the proposed project on underserved communities, including social and environmental impacts.</a:t>
            </a:r>
          </a:p>
          <a:p>
            <a:pPr marL="0" indent="0">
              <a:lnSpc>
                <a:spcPct val="120000"/>
              </a:lnSpc>
              <a:spcBef>
                <a:spcPts val="0"/>
              </a:spcBef>
              <a:spcAft>
                <a:spcPts val="600"/>
              </a:spcAft>
              <a:buNone/>
            </a:pPr>
            <a:r>
              <a:rPr lang="en-US" sz="2400" dirty="0"/>
              <a:t>•	Benefits: The overall benefits of the proposed project, if funded, to underserved communities; and</a:t>
            </a:r>
          </a:p>
          <a:p>
            <a:pPr marL="0" indent="0">
              <a:lnSpc>
                <a:spcPct val="120000"/>
              </a:lnSpc>
              <a:spcBef>
                <a:spcPts val="0"/>
              </a:spcBef>
              <a:spcAft>
                <a:spcPts val="600"/>
              </a:spcAft>
              <a:buNone/>
            </a:pPr>
            <a:r>
              <a:rPr lang="en-US" sz="2400" dirty="0"/>
              <a:t>•	How diversity, equity, and inclusion objectives will be incorporated in the project.</a:t>
            </a:r>
          </a:p>
          <a:p>
            <a:pPr marL="0" indent="0">
              <a:lnSpc>
                <a:spcPct val="120000"/>
              </a:lnSpc>
              <a:spcBef>
                <a:spcPts val="0"/>
              </a:spcBef>
              <a:spcAft>
                <a:spcPts val="600"/>
              </a:spcAft>
              <a:buNone/>
            </a:pPr>
            <a:endParaRPr lang="en-US" sz="2400" dirty="0"/>
          </a:p>
          <a:p>
            <a:pPr marL="0" indent="0">
              <a:lnSpc>
                <a:spcPct val="120000"/>
              </a:lnSpc>
              <a:spcBef>
                <a:spcPts val="0"/>
              </a:spcBef>
              <a:spcAft>
                <a:spcPts val="600"/>
              </a:spcAft>
              <a:buNone/>
            </a:pPr>
            <a:r>
              <a:rPr lang="en-US" sz="2400" dirty="0"/>
              <a:t>The Diversity, Equity, and Inclusion Plan must not exceed 5 pages.</a:t>
            </a:r>
          </a:p>
        </p:txBody>
      </p:sp>
    </p:spTree>
    <p:extLst>
      <p:ext uri="{BB962C8B-B14F-4D97-AF65-F5344CB8AC3E}">
        <p14:creationId xmlns:p14="http://schemas.microsoft.com/office/powerpoint/2010/main" val="23890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98" y="189639"/>
            <a:ext cx="7770376" cy="685621"/>
          </a:xfrm>
        </p:spPr>
        <p:txBody>
          <a:bodyPr/>
          <a:lstStyle/>
          <a:p>
            <a:r>
              <a:rPr lang="en-US" sz="2800" dirty="0"/>
              <a:t>Notice</a:t>
            </a:r>
          </a:p>
        </p:txBody>
      </p:sp>
      <p:sp>
        <p:nvSpPr>
          <p:cNvPr id="3" name="Content Placeholder 2"/>
          <p:cNvSpPr>
            <a:spLocks noGrp="1"/>
          </p:cNvSpPr>
          <p:nvPr>
            <p:ph idx="1"/>
          </p:nvPr>
        </p:nvSpPr>
        <p:spPr>
          <a:xfrm>
            <a:off x="517498" y="762695"/>
            <a:ext cx="9385922" cy="4729518"/>
          </a:xfrm>
        </p:spPr>
        <p:txBody>
          <a:bodyPr/>
          <a:lstStyle/>
          <a:p>
            <a:endParaRPr lang="en-US" sz="2400" dirty="0"/>
          </a:p>
          <a:p>
            <a:r>
              <a:rPr lang="en-US" sz="2400" dirty="0"/>
              <a:t>NO NEW INFORMATION OTHER THAN THAT PROVIDED IN THE FOA WILL BE DISCUSSED IN THE WEBINAR.</a:t>
            </a:r>
          </a:p>
          <a:p>
            <a:endParaRPr lang="en-US" sz="2400" dirty="0"/>
          </a:p>
          <a:p>
            <a:r>
              <a:rPr lang="en-US" sz="2400" dirty="0"/>
              <a:t>There are no particular advantages or disadvantages to the application evaluation process with respect to participating on the webinar today. </a:t>
            </a:r>
          </a:p>
          <a:p>
            <a:endParaRPr lang="en-US" sz="2400" dirty="0"/>
          </a:p>
          <a:p>
            <a:r>
              <a:rPr lang="en-US" sz="2400" dirty="0"/>
              <a:t>Your participation is completely </a:t>
            </a:r>
            <a:r>
              <a:rPr lang="en-US" sz="2400" u="sng" dirty="0"/>
              <a:t>voluntary</a:t>
            </a:r>
            <a:r>
              <a:rPr lang="en-US" sz="2400" dirty="0"/>
              <a:t>.</a:t>
            </a:r>
          </a:p>
          <a:p>
            <a:endParaRPr lang="en-US" sz="2400" dirty="0"/>
          </a:p>
        </p:txBody>
      </p:sp>
    </p:spTree>
    <p:extLst>
      <p:ext uri="{BB962C8B-B14F-4D97-AF65-F5344CB8AC3E}">
        <p14:creationId xmlns:p14="http://schemas.microsoft.com/office/powerpoint/2010/main" val="96806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96" y="299265"/>
            <a:ext cx="7770376" cy="685621"/>
          </a:xfrm>
        </p:spPr>
        <p:txBody>
          <a:bodyPr>
            <a:normAutofit/>
          </a:bodyPr>
          <a:lstStyle/>
          <a:p>
            <a:r>
              <a:rPr lang="en-US" sz="2800" dirty="0"/>
              <a:t>Full Application Eligibility Requirements</a:t>
            </a:r>
          </a:p>
        </p:txBody>
      </p:sp>
      <p:sp>
        <p:nvSpPr>
          <p:cNvPr id="3" name="Content Placeholder 2"/>
          <p:cNvSpPr>
            <a:spLocks noGrp="1"/>
          </p:cNvSpPr>
          <p:nvPr>
            <p:ph idx="1"/>
          </p:nvPr>
        </p:nvSpPr>
        <p:spPr>
          <a:xfrm>
            <a:off x="430924" y="838875"/>
            <a:ext cx="9548676" cy="5719860"/>
          </a:xfrm>
        </p:spPr>
        <p:txBody>
          <a:bodyPr>
            <a:normAutofit/>
          </a:bodyPr>
          <a:lstStyle/>
          <a:p>
            <a:pPr marL="342797" lvl="1" indent="-342797">
              <a:buFont typeface="Arial" charset="0"/>
              <a:buChar char="•"/>
            </a:pPr>
            <a:r>
              <a:rPr lang="en-US" sz="2399" dirty="0"/>
              <a:t>Applicants must submit a Full Application by </a:t>
            </a:r>
            <a:r>
              <a:rPr lang="en-US" sz="2399" dirty="0">
                <a:solidFill>
                  <a:srgbClr val="0000FF"/>
                </a:solidFill>
              </a:rPr>
              <a:t>7/25/2022 5:00 pm ET</a:t>
            </a:r>
          </a:p>
          <a:p>
            <a:r>
              <a:rPr lang="en-US" dirty="0"/>
              <a:t>Full Applications are eligible for review if:</a:t>
            </a:r>
            <a:endParaRPr lang="en-US" sz="2199" dirty="0"/>
          </a:p>
          <a:p>
            <a:pPr lvl="1">
              <a:buFont typeface="Courier New" panose="02070309020205020404" pitchFamily="49" charset="0"/>
              <a:buChar char="o"/>
            </a:pPr>
            <a:r>
              <a:rPr lang="en-US" sz="2199" dirty="0"/>
              <a:t>The Applicant is an eligible entity </a:t>
            </a:r>
            <a:r>
              <a:rPr lang="en-US" sz="2199" dirty="0">
                <a:solidFill>
                  <a:srgbClr val="0000FF"/>
                </a:solidFill>
              </a:rPr>
              <a:t>Section III.A of FOA</a:t>
            </a:r>
            <a:r>
              <a:rPr lang="en-US" sz="2199" dirty="0"/>
              <a:t>;</a:t>
            </a:r>
          </a:p>
          <a:p>
            <a:pPr lvl="1">
              <a:buFont typeface="Courier New" panose="02070309020205020404" pitchFamily="49" charset="0"/>
              <a:buChar char="o"/>
            </a:pPr>
            <a:r>
              <a:rPr lang="en-US" sz="2199" dirty="0"/>
              <a:t>The Applicant submitted an eligible Concept Paper;</a:t>
            </a:r>
          </a:p>
          <a:p>
            <a:pPr lvl="1">
              <a:buFont typeface="Courier New" panose="02070309020205020404" pitchFamily="49" charset="0"/>
              <a:buChar char="o"/>
            </a:pPr>
            <a:r>
              <a:rPr lang="en-US" sz="2199" dirty="0"/>
              <a:t>The Cost Share requirement is satisfied </a:t>
            </a:r>
            <a:r>
              <a:rPr lang="en-US" sz="2199" dirty="0">
                <a:solidFill>
                  <a:srgbClr val="0000FF"/>
                </a:solidFill>
              </a:rPr>
              <a:t>Section III.B of FOA</a:t>
            </a:r>
            <a:r>
              <a:rPr lang="en-US" sz="2199" dirty="0"/>
              <a:t>;</a:t>
            </a:r>
          </a:p>
          <a:p>
            <a:pPr lvl="1">
              <a:buFont typeface="Courier New" panose="02070309020205020404" pitchFamily="49" charset="0"/>
              <a:buChar char="o"/>
            </a:pPr>
            <a:r>
              <a:rPr lang="en-US" sz="2199" dirty="0"/>
              <a:t>The Full Application is compliant </a:t>
            </a:r>
            <a:r>
              <a:rPr lang="en-US" sz="2199" dirty="0">
                <a:solidFill>
                  <a:srgbClr val="0000FF"/>
                </a:solidFill>
              </a:rPr>
              <a:t>Section III.C of FOA</a:t>
            </a:r>
            <a:r>
              <a:rPr lang="en-US" sz="2199" dirty="0"/>
              <a:t>; and</a:t>
            </a:r>
          </a:p>
          <a:p>
            <a:pPr lvl="1">
              <a:buFont typeface="Courier New" panose="02070309020205020404" pitchFamily="49" charset="0"/>
              <a:buChar char="o"/>
            </a:pPr>
            <a:r>
              <a:rPr lang="en-US" sz="2199" dirty="0"/>
              <a:t>The proposed project is responsive to the FOA </a:t>
            </a:r>
            <a:r>
              <a:rPr lang="en-US" sz="2199" dirty="0">
                <a:solidFill>
                  <a:srgbClr val="0000FF"/>
                </a:solidFill>
              </a:rPr>
              <a:t>Section III.D</a:t>
            </a:r>
            <a:r>
              <a:rPr lang="en-US" sz="2199" dirty="0"/>
              <a:t> </a:t>
            </a:r>
            <a:r>
              <a:rPr lang="en-US" sz="2199" dirty="0">
                <a:solidFill>
                  <a:srgbClr val="0000FF"/>
                </a:solidFill>
              </a:rPr>
              <a:t>of FOA</a:t>
            </a:r>
          </a:p>
          <a:p>
            <a:pPr lvl="1">
              <a:buFont typeface="Courier New" panose="02070309020205020404" pitchFamily="49" charset="0"/>
              <a:buChar char="o"/>
            </a:pPr>
            <a:r>
              <a:rPr lang="en-US" sz="2199" dirty="0"/>
              <a:t>The Full Application meets any other eligibility requirements listed in Section III of the FOA.</a:t>
            </a:r>
          </a:p>
          <a:p>
            <a:pPr marL="0" indent="0">
              <a:buNone/>
            </a:pPr>
            <a:endParaRPr lang="en-US" dirty="0"/>
          </a:p>
        </p:txBody>
      </p:sp>
    </p:spTree>
    <p:extLst>
      <p:ext uri="{BB962C8B-B14F-4D97-AF65-F5344CB8AC3E}">
        <p14:creationId xmlns:p14="http://schemas.microsoft.com/office/powerpoint/2010/main" val="253901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2" y="249395"/>
            <a:ext cx="7770376" cy="685621"/>
          </a:xfrm>
        </p:spPr>
        <p:txBody>
          <a:bodyPr/>
          <a:lstStyle/>
          <a:p>
            <a:r>
              <a:rPr lang="en-US" sz="2800" dirty="0"/>
              <a:t>Who is Eligible to Apply?</a:t>
            </a:r>
          </a:p>
        </p:txBody>
      </p:sp>
      <p:sp>
        <p:nvSpPr>
          <p:cNvPr id="3" name="Content Placeholder 2"/>
          <p:cNvSpPr>
            <a:spLocks noGrp="1"/>
          </p:cNvSpPr>
          <p:nvPr>
            <p:ph idx="1"/>
          </p:nvPr>
        </p:nvSpPr>
        <p:spPr>
          <a:xfrm>
            <a:off x="672662" y="935016"/>
            <a:ext cx="9611659" cy="5942052"/>
          </a:xfrm>
        </p:spPr>
        <p:txBody>
          <a:bodyPr>
            <a:normAutofit fontScale="92500" lnSpcReduction="10000"/>
          </a:bodyPr>
          <a:lstStyle/>
          <a:p>
            <a:pPr marL="0" indent="0">
              <a:buNone/>
            </a:pPr>
            <a:r>
              <a:rPr lang="en-US" sz="2000" dirty="0"/>
              <a:t>Eligible applicants for this FOA include:</a:t>
            </a:r>
          </a:p>
          <a:p>
            <a:pPr marL="457063" indent="-457063">
              <a:buAutoNum type="arabicPeriod"/>
            </a:pPr>
            <a:r>
              <a:rPr lang="en-US" sz="2000" dirty="0"/>
              <a:t>U.S. citizens and lawful U.S. permanent residents </a:t>
            </a:r>
          </a:p>
          <a:p>
            <a:pPr marL="457063" indent="-457063">
              <a:buAutoNum type="arabicPeriod"/>
            </a:pPr>
            <a:r>
              <a:rPr lang="en-US" sz="2000" dirty="0"/>
              <a:t>For-profit entities</a:t>
            </a:r>
          </a:p>
          <a:p>
            <a:pPr marL="457063" indent="-457063">
              <a:buAutoNum type="arabicPeriod"/>
            </a:pPr>
            <a:r>
              <a:rPr lang="en-US" sz="2000" dirty="0"/>
              <a:t>Educational institutions</a:t>
            </a:r>
          </a:p>
          <a:p>
            <a:pPr marL="457063" indent="-457063">
              <a:buAutoNum type="arabicPeriod"/>
            </a:pPr>
            <a:r>
              <a:rPr lang="en-US" sz="2000" dirty="0"/>
              <a:t>Nonprofits </a:t>
            </a:r>
          </a:p>
          <a:p>
            <a:pPr marL="457063" indent="-457063">
              <a:buAutoNum type="arabicPeriod"/>
            </a:pPr>
            <a:r>
              <a:rPr lang="en-US" sz="2000" dirty="0"/>
              <a:t>State, local, and tribal government entities </a:t>
            </a:r>
          </a:p>
          <a:p>
            <a:pPr marL="457063" indent="-457063">
              <a:buAutoNum type="arabicPeriod"/>
            </a:pPr>
            <a:r>
              <a:rPr lang="en-US" sz="2000" dirty="0"/>
              <a:t>DOE/NNSA FFRDCs</a:t>
            </a:r>
          </a:p>
          <a:p>
            <a:pPr marL="0" indent="0">
              <a:buNone/>
            </a:pPr>
            <a:endParaRPr lang="en-US" sz="2000" dirty="0"/>
          </a:p>
          <a:p>
            <a:pPr marL="0" indent="0">
              <a:buNone/>
            </a:pPr>
            <a:r>
              <a:rPr lang="en-US" sz="2000" dirty="0"/>
              <a:t>For more detail about eligible applicants, please see </a:t>
            </a:r>
            <a:r>
              <a:rPr lang="en-US" sz="2000" dirty="0">
                <a:solidFill>
                  <a:srgbClr val="0000FF"/>
                </a:solidFill>
              </a:rPr>
              <a:t>Section III.A </a:t>
            </a:r>
            <a:r>
              <a:rPr lang="en-US" sz="2000" dirty="0"/>
              <a:t>of the FOA</a:t>
            </a:r>
          </a:p>
          <a:p>
            <a:pPr marL="0" indent="0">
              <a:buNone/>
            </a:pPr>
            <a:endParaRPr lang="en-US" sz="2000" dirty="0"/>
          </a:p>
          <a:p>
            <a:pPr marL="0" indent="0">
              <a:buNone/>
            </a:pPr>
            <a:r>
              <a:rPr lang="en-US" sz="2000" dirty="0"/>
              <a:t>Nonprofit organizations described in Section 501(c)(4) of the Internal Revenue Code of 1986 that engaged in lobbying activities after December 31, 1995, are </a:t>
            </a:r>
            <a:r>
              <a:rPr lang="en-US" sz="2000" u="sng" dirty="0"/>
              <a:t>not eligible </a:t>
            </a:r>
            <a:r>
              <a:rPr lang="en-US" sz="2000" dirty="0"/>
              <a:t>to apply for funding. </a:t>
            </a:r>
          </a:p>
          <a:p>
            <a:pPr marL="0" indent="0">
              <a:buNone/>
            </a:pPr>
            <a:endParaRPr lang="en-US" sz="2000" dirty="0"/>
          </a:p>
          <a:p>
            <a:pPr marL="0" indent="0">
              <a:buNone/>
            </a:pPr>
            <a:r>
              <a:rPr lang="en-US" sz="2000" dirty="0"/>
              <a:t>Prime Recipients must be in </a:t>
            </a:r>
            <a:r>
              <a:rPr lang="en-US" sz="2000" dirty="0">
                <a:solidFill>
                  <a:schemeClr val="tx1"/>
                </a:solidFill>
              </a:rPr>
              <a:t>must be incorporated (or otherwise formed) under the laws of a State or territory of the United States and have a physical location for business operations in the United States. See Section </a:t>
            </a:r>
            <a:r>
              <a:rPr lang="en-US" sz="2000" dirty="0" err="1">
                <a:solidFill>
                  <a:srgbClr val="0000FF"/>
                </a:solidFill>
              </a:rPr>
              <a:t>III.A.iii</a:t>
            </a:r>
            <a:r>
              <a:rPr lang="en-US" sz="2000" dirty="0">
                <a:solidFill>
                  <a:srgbClr val="0000FF"/>
                </a:solidFill>
              </a:rPr>
              <a:t> </a:t>
            </a:r>
            <a:r>
              <a:rPr lang="en-US" sz="2000" dirty="0">
                <a:solidFill>
                  <a:schemeClr val="tx1"/>
                </a:solidFill>
              </a:rPr>
              <a:t>for requirements applicable to foreign entities applying under this FOA. </a:t>
            </a:r>
            <a:endParaRPr lang="en-US" sz="2000" dirty="0"/>
          </a:p>
          <a:p>
            <a:pPr marL="0" indent="0">
              <a:buNone/>
            </a:pPr>
            <a:endParaRPr lang="en-US" sz="1800" dirty="0"/>
          </a:p>
        </p:txBody>
      </p:sp>
    </p:spTree>
    <p:extLst>
      <p:ext uri="{BB962C8B-B14F-4D97-AF65-F5344CB8AC3E}">
        <p14:creationId xmlns:p14="http://schemas.microsoft.com/office/powerpoint/2010/main" val="200641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8009" y="229434"/>
            <a:ext cx="8151277" cy="685621"/>
          </a:xfrm>
        </p:spPr>
        <p:txBody>
          <a:bodyPr>
            <a:noAutofit/>
          </a:bodyPr>
          <a:lstStyle/>
          <a:p>
            <a:r>
              <a:rPr lang="en-US" sz="2800" dirty="0"/>
              <a:t>Multiple Applications</a:t>
            </a:r>
            <a:endParaRPr lang="en-US" sz="2800" i="1" dirty="0"/>
          </a:p>
        </p:txBody>
      </p:sp>
      <p:sp>
        <p:nvSpPr>
          <p:cNvPr id="6" name="Content Placeholder 2"/>
          <p:cNvSpPr txBox="1">
            <a:spLocks/>
          </p:cNvSpPr>
          <p:nvPr/>
        </p:nvSpPr>
        <p:spPr>
          <a:xfrm>
            <a:off x="798787" y="915055"/>
            <a:ext cx="9180814" cy="5484971"/>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0" i="0" u="none" strike="noStrike" baseline="0" dirty="0">
                <a:solidFill>
                  <a:srgbClr val="000000"/>
                </a:solidFill>
                <a:latin typeface="Calibri" panose="020F0502020204030204" pitchFamily="34" charset="0"/>
              </a:rPr>
              <a:t>An entity may submit more than one Concept Paper and Full Application to this FOA, provided that each application describes a unique, scientifically distinct project and provided that an eligible Concept Paper was submitted for each Full Application. </a:t>
            </a:r>
            <a:endParaRPr lang="en-US" sz="2800" dirty="0">
              <a:solidFill>
                <a:srgbClr val="0000FF"/>
              </a:solidFill>
            </a:endParaRPr>
          </a:p>
        </p:txBody>
      </p:sp>
    </p:spTree>
    <p:extLst>
      <p:ext uri="{BB962C8B-B14F-4D97-AF65-F5344CB8AC3E}">
        <p14:creationId xmlns:p14="http://schemas.microsoft.com/office/powerpoint/2010/main" val="115684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31" y="74026"/>
            <a:ext cx="11161986" cy="685621"/>
          </a:xfrm>
        </p:spPr>
        <p:txBody>
          <a:bodyPr>
            <a:noAutofit/>
          </a:bodyPr>
          <a:lstStyle/>
          <a:p>
            <a:r>
              <a:rPr lang="en-US" sz="2800" dirty="0"/>
              <a:t>Merit Review and Selection Process (Full Applications)</a:t>
            </a:r>
          </a:p>
        </p:txBody>
      </p:sp>
      <p:sp>
        <p:nvSpPr>
          <p:cNvPr id="3" name="Content Placeholder 2"/>
          <p:cNvSpPr>
            <a:spLocks noGrp="1"/>
          </p:cNvSpPr>
          <p:nvPr>
            <p:ph idx="1"/>
          </p:nvPr>
        </p:nvSpPr>
        <p:spPr>
          <a:xfrm>
            <a:off x="493986" y="915055"/>
            <a:ext cx="9485614" cy="5643680"/>
          </a:xfrm>
        </p:spPr>
        <p:txBody>
          <a:bodyPr>
            <a:normAutofit/>
          </a:bodyPr>
          <a:lstStyle/>
          <a:p>
            <a:pPr>
              <a:spcBef>
                <a:spcPts val="1799"/>
              </a:spcBef>
            </a:pPr>
            <a:r>
              <a:rPr lang="en-US" sz="3200" dirty="0"/>
              <a:t>The Merit Review process consists of multiple phases that each include an eligibility review and a thorough technical review </a:t>
            </a:r>
          </a:p>
          <a:p>
            <a:pPr>
              <a:spcBef>
                <a:spcPts val="1799"/>
              </a:spcBef>
            </a:pPr>
            <a:r>
              <a:rPr lang="en-US" sz="3200" dirty="0"/>
              <a:t>Rigorous technical reviews are conducted by reviewers that are experts in the subject matter of the FOA </a:t>
            </a:r>
          </a:p>
          <a:p>
            <a:pPr>
              <a:spcBef>
                <a:spcPts val="1799"/>
              </a:spcBef>
            </a:pPr>
            <a:r>
              <a:rPr lang="en-US" sz="3200" dirty="0"/>
              <a:t>Ultimately, the Selection Official considers the recommendations of the reviewers, along with other considerations such as program policy factors, to make the selection decisions</a:t>
            </a:r>
          </a:p>
          <a:p>
            <a:pPr marL="0" indent="0">
              <a:buNone/>
            </a:pPr>
            <a:endParaRPr lang="en-US" sz="3200" dirty="0"/>
          </a:p>
          <a:p>
            <a:endParaRPr lang="en-US" sz="3200" dirty="0"/>
          </a:p>
        </p:txBody>
      </p:sp>
    </p:spTree>
    <p:extLst>
      <p:ext uri="{BB962C8B-B14F-4D97-AF65-F5344CB8AC3E}">
        <p14:creationId xmlns:p14="http://schemas.microsoft.com/office/powerpoint/2010/main" val="144563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836166"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1: Technical Merit, Innovation, and Impact (50%)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r>
              <a:rPr lang="en-US" sz="1800" b="0" i="0" u="none" strike="noStrike" baseline="0" dirty="0">
                <a:solidFill>
                  <a:srgbClr val="000000"/>
                </a:solidFill>
                <a:latin typeface="Calibri" panose="020F0502020204030204" pitchFamily="34" charset="0"/>
              </a:rPr>
              <a:t>Technical Merit and Innovation </a:t>
            </a:r>
          </a:p>
          <a:p>
            <a:pPr marL="0" indent="0">
              <a:buNone/>
            </a:pPr>
            <a:r>
              <a:rPr lang="en-US" sz="1800" b="0" i="0" u="none" strike="noStrike" baseline="0" dirty="0">
                <a:solidFill>
                  <a:srgbClr val="000000"/>
                </a:solidFill>
                <a:latin typeface="Calibri" panose="020F0502020204030204" pitchFamily="34" charset="0"/>
              </a:rPr>
              <a:t>• Extent to which the proposed technology or process is innovative; </a:t>
            </a:r>
          </a:p>
          <a:p>
            <a:pPr marL="0" indent="0">
              <a:buNone/>
            </a:pPr>
            <a:r>
              <a:rPr lang="en-US" sz="1800" b="0" i="0" u="none" strike="noStrike" baseline="0" dirty="0">
                <a:solidFill>
                  <a:srgbClr val="000000"/>
                </a:solidFill>
                <a:latin typeface="Calibri" panose="020F0502020204030204" pitchFamily="34" charset="0"/>
              </a:rPr>
              <a:t>• Degree to which the current state of the technology and the proposed advancement are clearly described; </a:t>
            </a:r>
          </a:p>
          <a:p>
            <a:pPr marL="0" indent="0">
              <a:buNone/>
            </a:pPr>
            <a:r>
              <a:rPr lang="en-US" sz="1800" b="0" i="0" u="none" strike="noStrike" baseline="0" dirty="0">
                <a:solidFill>
                  <a:srgbClr val="000000"/>
                </a:solidFill>
                <a:latin typeface="Calibri" panose="020F0502020204030204" pitchFamily="34" charset="0"/>
              </a:rPr>
              <a:t>• Extent to which the application specifically and convincingly demonstrates how the applicant will move the state-of-the-art to the proposed advancement; and </a:t>
            </a:r>
          </a:p>
          <a:p>
            <a:pPr marL="0" indent="0">
              <a:buNone/>
            </a:pPr>
            <a:r>
              <a:rPr lang="en-US" sz="1800" b="0" i="0" u="none" strike="noStrike" baseline="0" dirty="0">
                <a:solidFill>
                  <a:srgbClr val="000000"/>
                </a:solidFill>
                <a:latin typeface="Calibri" panose="020F0502020204030204" pitchFamily="34" charset="0"/>
              </a:rPr>
              <a:t>• Sufficiency of technical detail in the application to assess whether the proposed work is scientifically meritorious and revolutionary, including relevant data, calculations and discussion of prior work in the literature with analyses that support the viability of the proposed work.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Impact of Technology Advancement </a:t>
            </a:r>
          </a:p>
          <a:p>
            <a:pPr marL="0" indent="0">
              <a:buNone/>
            </a:pPr>
            <a:r>
              <a:rPr lang="en-US" sz="1800" b="0" i="0" u="none" strike="noStrike" baseline="0" dirty="0">
                <a:solidFill>
                  <a:srgbClr val="000000"/>
                </a:solidFill>
                <a:latin typeface="Calibri" panose="020F0502020204030204" pitchFamily="34" charset="0"/>
              </a:rPr>
              <a:t>• How the project supports the topic area objectives and target specifications and metrics; and </a:t>
            </a:r>
          </a:p>
          <a:p>
            <a:pPr marL="0" indent="0">
              <a:buNone/>
            </a:pPr>
            <a:r>
              <a:rPr lang="en-US" sz="1800" b="0" i="0" u="none" strike="noStrike" baseline="0" dirty="0">
                <a:solidFill>
                  <a:srgbClr val="000000"/>
                </a:solidFill>
                <a:latin typeface="Calibri" panose="020F0502020204030204" pitchFamily="34" charset="0"/>
              </a:rPr>
              <a:t>• The potential impact of the project on advancing the state-of-the-art. </a:t>
            </a:r>
          </a:p>
          <a:p>
            <a:pPr marL="0" indent="0">
              <a:buNone/>
            </a:pPr>
            <a:r>
              <a:rPr lang="en-US" sz="1800" b="0" i="0" u="none" strike="noStrike" baseline="0" dirty="0">
                <a:solidFill>
                  <a:srgbClr val="000000"/>
                </a:solidFill>
                <a:latin typeface="Calibri" panose="020F0502020204030204" pitchFamily="34" charset="0"/>
              </a:rPr>
              <a:t>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182240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1" y="915055"/>
            <a:ext cx="11109435"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2: Project Research and Market Transformation Plan (25%)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r>
              <a:rPr lang="en-US" sz="1800" b="0" i="0" u="none" strike="noStrike" baseline="0" dirty="0">
                <a:solidFill>
                  <a:srgbClr val="000000"/>
                </a:solidFill>
                <a:latin typeface="Calibri" panose="020F0502020204030204" pitchFamily="34" charset="0"/>
              </a:rPr>
              <a:t>Research Approach, Workplan and SOPO </a:t>
            </a:r>
          </a:p>
          <a:p>
            <a:pPr marL="0" indent="0">
              <a:buNone/>
            </a:pPr>
            <a:r>
              <a:rPr lang="en-US" sz="1800" b="0" i="0" u="none" strike="noStrike" baseline="0" dirty="0">
                <a:solidFill>
                  <a:srgbClr val="000000"/>
                </a:solidFill>
                <a:latin typeface="Calibri" panose="020F0502020204030204" pitchFamily="34" charset="0"/>
              </a:rPr>
              <a:t>• Degree to which the approach and critical path have been clearly described and thoughtfully considered; and </a:t>
            </a:r>
          </a:p>
          <a:p>
            <a:pPr marL="0" indent="0">
              <a:buNone/>
            </a:pPr>
            <a:r>
              <a:rPr lang="en-US" sz="1800" b="0" i="0" u="none" strike="noStrike" baseline="0" dirty="0">
                <a:solidFill>
                  <a:srgbClr val="000000"/>
                </a:solidFill>
                <a:latin typeface="Calibri" panose="020F0502020204030204" pitchFamily="34" charset="0"/>
              </a:rPr>
              <a:t>• Degree to which the task descriptions are clear, detailed, timely, and reasonable, resulting in a high likelihood that the proposed Workplan and SOPO will succeed in meeting the project goals.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Identification of Technical Risks </a:t>
            </a:r>
          </a:p>
          <a:p>
            <a:pPr marL="0" indent="0">
              <a:buNone/>
            </a:pPr>
            <a:r>
              <a:rPr lang="en-US" sz="1800" b="0" i="0" u="none" strike="noStrike" baseline="0" dirty="0">
                <a:solidFill>
                  <a:srgbClr val="000000"/>
                </a:solidFill>
                <a:latin typeface="Calibri" panose="020F0502020204030204" pitchFamily="34" charset="0"/>
              </a:rPr>
              <a:t>• Discussion and demonstrated understanding of the key technical risk areas involved in the proposed work and the quality of the mitigation strategies to address them.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307247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1" y="915055"/>
            <a:ext cx="11119945"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2: Project Research and Market Transformation Plan (25%)  (</a:t>
            </a:r>
            <a:r>
              <a:rPr lang="en-US" sz="2400" b="1" i="0" u="none" strike="noStrike" baseline="0" dirty="0" err="1">
                <a:solidFill>
                  <a:srgbClr val="000000"/>
                </a:solidFill>
                <a:latin typeface="Calibri" panose="020F0502020204030204" pitchFamily="34" charset="0"/>
              </a:rPr>
              <a:t>Con’t</a:t>
            </a:r>
            <a:r>
              <a:rPr lang="en-US" sz="2400" b="1" i="0" u="none" strike="noStrike" baseline="0" dirty="0">
                <a:solidFill>
                  <a:srgbClr val="000000"/>
                </a:solidFill>
                <a:latin typeface="Calibri" panose="020F0502020204030204" pitchFamily="34" charset="0"/>
              </a:rPr>
              <a:t>)</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Baseline, Metrics, and Deliverables </a:t>
            </a:r>
          </a:p>
          <a:p>
            <a:pPr marL="0" indent="0">
              <a:buNone/>
            </a:pPr>
            <a:r>
              <a:rPr lang="en-US" sz="1800" b="0" i="0" u="none" strike="noStrike" baseline="0" dirty="0">
                <a:solidFill>
                  <a:srgbClr val="000000"/>
                </a:solidFill>
                <a:latin typeface="Calibri" panose="020F0502020204030204" pitchFamily="34" charset="0"/>
              </a:rPr>
              <a:t>• The level of clarity in the definition of the baseline, metrics, and milestones; and </a:t>
            </a:r>
          </a:p>
          <a:p>
            <a:pPr marL="0" indent="0">
              <a:buNone/>
            </a:pPr>
            <a:r>
              <a:rPr lang="en-US" sz="1800" b="0" i="0" u="none" strike="noStrike" baseline="0" dirty="0">
                <a:solidFill>
                  <a:srgbClr val="000000"/>
                </a:solidFill>
                <a:latin typeface="Calibri" panose="020F0502020204030204" pitchFamily="34" charset="0"/>
              </a:rPr>
              <a:t>• Relative to a clearly defined experimental baseline, the strength of the quantifiable metrics, milestones, and a mid-point deliverables defined in the application, such that meaningful interim progress will be made.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Market Transformation Plan </a:t>
            </a:r>
          </a:p>
          <a:p>
            <a:pPr marL="0" indent="0">
              <a:buNone/>
            </a:pPr>
            <a:r>
              <a:rPr lang="en-US" sz="1800" b="0" i="0" u="none" strike="noStrike" baseline="0" dirty="0">
                <a:solidFill>
                  <a:srgbClr val="000000"/>
                </a:solidFill>
                <a:latin typeface="Calibri" panose="020F0502020204030204" pitchFamily="34" charset="0"/>
              </a:rPr>
              <a:t>• Identification of target market, competitors, and distribution channels for proposed technology along with known or perceived barriers to market penetration, including mitigation plan; and </a:t>
            </a:r>
          </a:p>
          <a:p>
            <a:pPr marL="0" indent="0">
              <a:buNone/>
            </a:pPr>
            <a:r>
              <a:rPr lang="en-US" sz="1800" b="0" i="0" u="none" strike="noStrike" baseline="0" dirty="0">
                <a:solidFill>
                  <a:srgbClr val="000000"/>
                </a:solidFill>
                <a:latin typeface="Calibri" panose="020F0502020204030204" pitchFamily="34" charset="0"/>
              </a:rPr>
              <a:t>• Comprehensiveness of market transformation plan including but not limited to product development and/or service plan, commercialization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2822613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3: Team and Resources (15%)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r>
              <a:rPr lang="en-US" sz="1800" b="0" i="0" u="none" strike="noStrike" baseline="0" dirty="0">
                <a:solidFill>
                  <a:srgbClr val="000000"/>
                </a:solidFill>
                <a:latin typeface="Calibri" panose="020F0502020204030204" pitchFamily="34" charset="0"/>
              </a:rPr>
              <a:t>• The capability of the Principal Investigator(s) and the proposed team to address all aspects of the proposed work with a high probability of success. The qualifications, relevant expertise, and time commitment of the individuals on the team; </a:t>
            </a:r>
          </a:p>
          <a:p>
            <a:pPr marL="0" indent="0">
              <a:buNone/>
            </a:pPr>
            <a:r>
              <a:rPr lang="en-US" sz="1800" b="0" i="0" u="none" strike="noStrike" baseline="0" dirty="0">
                <a:solidFill>
                  <a:srgbClr val="000000"/>
                </a:solidFill>
                <a:latin typeface="Calibri" panose="020F0502020204030204" pitchFamily="34" charset="0"/>
              </a:rPr>
              <a:t>• The sufficiency of the facilities to support the work; </a:t>
            </a:r>
          </a:p>
          <a:p>
            <a:pPr marL="0" indent="0">
              <a:buNone/>
            </a:pPr>
            <a:r>
              <a:rPr lang="en-US" sz="1800" b="0" i="0" u="none" strike="noStrike" baseline="0" dirty="0">
                <a:solidFill>
                  <a:srgbClr val="000000"/>
                </a:solidFill>
                <a:latin typeface="Calibri" panose="020F0502020204030204" pitchFamily="34" charset="0"/>
              </a:rPr>
              <a:t>• The degree to which the proposed consortia/team demonstrates the ability to facilitate and expedite further development and commercial deployment of the proposed technologies; </a:t>
            </a:r>
          </a:p>
          <a:p>
            <a:pPr marL="0" indent="0">
              <a:buNone/>
            </a:pPr>
            <a:r>
              <a:rPr lang="en-US" sz="1800" b="0" i="0" u="none" strike="noStrike" baseline="0" dirty="0">
                <a:solidFill>
                  <a:srgbClr val="000000"/>
                </a:solidFill>
                <a:latin typeface="Calibri" panose="020F0502020204030204" pitchFamily="34" charset="0"/>
              </a:rPr>
              <a:t>• The level of participation by project participants as evidenced by letter(s) of commitment and how well they are integrated into the Workplan; and </a:t>
            </a:r>
          </a:p>
          <a:p>
            <a:pPr marL="0" indent="0">
              <a:buNone/>
            </a:pPr>
            <a:r>
              <a:rPr lang="en-US" sz="1800" b="0" i="0" u="none" strike="noStrike" baseline="0" dirty="0">
                <a:solidFill>
                  <a:srgbClr val="000000"/>
                </a:solidFill>
                <a:latin typeface="Calibri" panose="020F0502020204030204" pitchFamily="34" charset="0"/>
              </a:rPr>
              <a:t>• The reasonableness of the budget and spend plan for the proposed project and objectives.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494700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4: Diversity, Equity, and Inclusion (10%) </a:t>
            </a:r>
            <a:endParaRPr lang="en-US" sz="24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r>
              <a:rPr lang="en-US" sz="1800" b="0" i="0" u="none" strike="noStrike" baseline="0" dirty="0">
                <a:solidFill>
                  <a:srgbClr val="000000"/>
                </a:solidFill>
                <a:latin typeface="Calibri" panose="020F0502020204030204" pitchFamily="34" charset="0"/>
              </a:rPr>
              <a:t>• The quality and manner in which the measures incorporate diversity, equity and inclusion goals in the project; and </a:t>
            </a:r>
          </a:p>
          <a:p>
            <a:pPr marL="0" indent="0">
              <a:buNone/>
            </a:pPr>
            <a:r>
              <a:rPr lang="en-US" sz="1800" b="0" i="0" u="none" strike="noStrike" baseline="0" dirty="0">
                <a:solidFill>
                  <a:srgbClr val="000000"/>
                </a:solidFill>
                <a:latin typeface="Calibri" panose="020F0502020204030204" pitchFamily="34" charset="0"/>
              </a:rPr>
              <a:t>• Extent to which the project benefits underserved communities.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3297323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41" y="228071"/>
            <a:ext cx="7770376" cy="685621"/>
          </a:xfrm>
        </p:spPr>
        <p:txBody>
          <a:bodyPr/>
          <a:lstStyle/>
          <a:p>
            <a:r>
              <a:rPr lang="en-US" sz="2800" dirty="0"/>
              <a:t>Replies to Reviewer Comments</a:t>
            </a:r>
          </a:p>
        </p:txBody>
      </p:sp>
      <p:sp>
        <p:nvSpPr>
          <p:cNvPr id="3" name="Content Placeholder 2"/>
          <p:cNvSpPr>
            <a:spLocks noGrp="1"/>
          </p:cNvSpPr>
          <p:nvPr>
            <p:ph idx="1"/>
          </p:nvPr>
        </p:nvSpPr>
        <p:spPr>
          <a:xfrm>
            <a:off x="777766" y="991235"/>
            <a:ext cx="10202926" cy="5567500"/>
          </a:xfrm>
        </p:spPr>
        <p:txBody>
          <a:bodyPr>
            <a:normAutofit/>
          </a:bodyPr>
          <a:lstStyle/>
          <a:p>
            <a:pPr>
              <a:spcBef>
                <a:spcPts val="0"/>
              </a:spcBef>
            </a:pPr>
            <a:r>
              <a:rPr lang="en-US" sz="2800" dirty="0"/>
              <a:t>EERE provides applicants with reviewer comments</a:t>
            </a:r>
          </a:p>
          <a:p>
            <a:pPr>
              <a:spcBef>
                <a:spcPts val="0"/>
              </a:spcBef>
            </a:pPr>
            <a:r>
              <a:rPr lang="en-US" sz="2800" dirty="0">
                <a:solidFill>
                  <a:schemeClr val="tx1"/>
                </a:solidFill>
              </a:rPr>
              <a:t>Applicants are </a:t>
            </a:r>
            <a:r>
              <a:rPr lang="en-US" sz="2800" u="sng" dirty="0">
                <a:solidFill>
                  <a:schemeClr val="tx1"/>
                </a:solidFill>
              </a:rPr>
              <a:t>not</a:t>
            </a:r>
            <a:r>
              <a:rPr lang="en-US" sz="2800" dirty="0">
                <a:solidFill>
                  <a:schemeClr val="tx1"/>
                </a:solidFill>
              </a:rPr>
              <a:t> required to submit a Reply - it is optional</a:t>
            </a:r>
          </a:p>
          <a:p>
            <a:pPr>
              <a:spcBef>
                <a:spcPts val="0"/>
              </a:spcBef>
            </a:pPr>
            <a:r>
              <a:rPr lang="en-US" sz="2800" dirty="0">
                <a:solidFill>
                  <a:schemeClr val="tx1"/>
                </a:solidFill>
              </a:rPr>
              <a:t>To be considered by EERE, a Reply must be submitted by                </a:t>
            </a:r>
            <a:r>
              <a:rPr lang="en-US" sz="2800" dirty="0">
                <a:solidFill>
                  <a:srgbClr val="0000FF"/>
                </a:solidFill>
              </a:rPr>
              <a:t>~ 8/23/2022 5:00 pm ET </a:t>
            </a:r>
            <a:r>
              <a:rPr lang="en-US" sz="2800" dirty="0">
                <a:solidFill>
                  <a:schemeClr val="tx1"/>
                </a:solidFill>
              </a:rPr>
              <a:t>and submitted through </a:t>
            </a:r>
            <a:r>
              <a:rPr lang="en-US" sz="2800" dirty="0">
                <a:solidFill>
                  <a:srgbClr val="50565C">
                    <a:lumMod val="50000"/>
                  </a:srgbClr>
                </a:solidFill>
              </a:rPr>
              <a:t>EERE Exchange</a:t>
            </a:r>
            <a:endParaRPr lang="en-US" sz="2800" dirty="0">
              <a:solidFill>
                <a:schemeClr val="tx1"/>
              </a:solidFill>
            </a:endParaRPr>
          </a:p>
          <a:p>
            <a:pPr>
              <a:spcBef>
                <a:spcPts val="0"/>
              </a:spcBef>
            </a:pPr>
            <a:r>
              <a:rPr lang="en-US" sz="2800" dirty="0">
                <a:solidFill>
                  <a:schemeClr val="tx1"/>
                </a:solidFill>
              </a:rPr>
              <a:t>Content and form requirements:</a:t>
            </a:r>
          </a:p>
          <a:p>
            <a:pPr>
              <a:spcBef>
                <a:spcPts val="1799"/>
              </a:spcBef>
            </a:pPr>
            <a:endParaRPr lang="en-US" sz="2800" dirty="0">
              <a:solidFill>
                <a:schemeClr val="tx1"/>
              </a:solidFill>
            </a:endParaRPr>
          </a:p>
          <a:p>
            <a:pPr>
              <a:spcBef>
                <a:spcPts val="1799"/>
              </a:spcBef>
            </a:pPr>
            <a:endParaRPr lang="en-US" sz="2800" dirty="0"/>
          </a:p>
          <a:p>
            <a:pPr marL="457063" lvl="1" indent="0">
              <a:buNone/>
            </a:pP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691399346"/>
              </p:ext>
            </p:extLst>
          </p:nvPr>
        </p:nvGraphicFramePr>
        <p:xfrm>
          <a:off x="1208133" y="3788123"/>
          <a:ext cx="8379817" cy="2498995"/>
        </p:xfrm>
        <a:graphic>
          <a:graphicData uri="http://schemas.openxmlformats.org/drawingml/2006/table">
            <a:tbl>
              <a:tblPr firstRow="1" bandRow="1">
                <a:tableStyleId>{5C22544A-7EE6-4342-B048-85BDC9FD1C3A}</a:tableStyleId>
              </a:tblPr>
              <a:tblGrid>
                <a:gridCol w="1447423">
                  <a:extLst>
                    <a:ext uri="{9D8B030D-6E8A-4147-A177-3AD203B41FA5}">
                      <a16:colId xmlns:a16="http://schemas.microsoft.com/office/drawing/2014/main" val="20000"/>
                    </a:ext>
                  </a:extLst>
                </a:gridCol>
                <a:gridCol w="1599783">
                  <a:extLst>
                    <a:ext uri="{9D8B030D-6E8A-4147-A177-3AD203B41FA5}">
                      <a16:colId xmlns:a16="http://schemas.microsoft.com/office/drawing/2014/main" val="20001"/>
                    </a:ext>
                  </a:extLst>
                </a:gridCol>
                <a:gridCol w="5332611">
                  <a:extLst>
                    <a:ext uri="{9D8B030D-6E8A-4147-A177-3AD203B41FA5}">
                      <a16:colId xmlns:a16="http://schemas.microsoft.com/office/drawing/2014/main" val="20002"/>
                    </a:ext>
                  </a:extLst>
                </a:gridCol>
              </a:tblGrid>
              <a:tr h="457081">
                <a:tc>
                  <a:txBody>
                    <a:bodyPr/>
                    <a:lstStyle/>
                    <a:p>
                      <a:pPr algn="ctr"/>
                      <a:r>
                        <a:rPr lang="en-US" sz="2400" dirty="0">
                          <a:solidFill>
                            <a:schemeClr val="tx1"/>
                          </a:solidFill>
                        </a:rPr>
                        <a:t>Section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Page Limit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2492">
                <a:tc>
                  <a:txBody>
                    <a:bodyPr/>
                    <a:lstStyle/>
                    <a:p>
                      <a:r>
                        <a:rPr lang="en-US" sz="2400" dirty="0"/>
                        <a:t>Text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2 pages max</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Applicants may respond to one or more reviewer comments or supplement their Full Application.</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8883">
                <a:tc>
                  <a:txBody>
                    <a:bodyPr/>
                    <a:lstStyle/>
                    <a:p>
                      <a:r>
                        <a:rPr lang="en-US" sz="2400" dirty="0"/>
                        <a:t>Optional</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1 page max</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Applicants may use this page however they wish; text, graphs, charts, or other data to respond to reviewer comments or supplement their Full Application are acceptable.</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7939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01" y="219658"/>
            <a:ext cx="9141619" cy="685621"/>
          </a:xfrm>
        </p:spPr>
        <p:txBody>
          <a:bodyPr/>
          <a:lstStyle/>
          <a:p>
            <a:r>
              <a:rPr lang="en-US" sz="2800" dirty="0"/>
              <a:t>Notice</a:t>
            </a:r>
          </a:p>
        </p:txBody>
      </p:sp>
      <p:sp>
        <p:nvSpPr>
          <p:cNvPr id="4" name="Title 2"/>
          <p:cNvSpPr>
            <a:spLocks noGrp="1"/>
          </p:cNvSpPr>
          <p:nvPr>
            <p:ph idx="1"/>
          </p:nvPr>
        </p:nvSpPr>
        <p:spPr>
          <a:xfrm>
            <a:off x="630621" y="915055"/>
            <a:ext cx="9272799" cy="5332611"/>
          </a:xfrm>
        </p:spPr>
        <p:txBody>
          <a:bodyPr>
            <a:noAutofit/>
          </a:bodyPr>
          <a:lstStyle/>
          <a:p>
            <a:pPr>
              <a:spcBef>
                <a:spcPts val="1799"/>
              </a:spcBef>
            </a:pPr>
            <a:r>
              <a:rPr lang="en-US" sz="2400" dirty="0"/>
              <a:t>All applicants are strongly encouraged to carefully read the Funding Opportunity Announcement </a:t>
            </a:r>
            <a:r>
              <a:rPr lang="en-US" sz="2400" dirty="0">
                <a:solidFill>
                  <a:srgbClr val="0000FF"/>
                </a:solidFill>
              </a:rPr>
              <a:t>DE-FOA-0002597 </a:t>
            </a:r>
            <a:r>
              <a:rPr lang="en-US" sz="2400" b="1" dirty="0"/>
              <a:t>(“FOA”)</a:t>
            </a:r>
            <a:r>
              <a:rPr lang="en-US" sz="2400" dirty="0"/>
              <a:t> and adhere to the stated submission requirements.  </a:t>
            </a:r>
          </a:p>
          <a:p>
            <a:pPr>
              <a:spcBef>
                <a:spcPts val="1799"/>
              </a:spcBef>
            </a:pPr>
            <a:r>
              <a:rPr lang="en-US" sz="2400" dirty="0"/>
              <a:t>This presentation summarizes the contents of FOA.  If there are any inconsistencies between the FOA and this presentation or statements from DOE personnel, the FOA is the controlling document and applicants should rely on the FOA language, reference section VII, and seek clarification by submitting a question to </a:t>
            </a:r>
            <a:r>
              <a:rPr lang="en-US" sz="2400" dirty="0">
                <a:solidFill>
                  <a:srgbClr val="0000FF"/>
                </a:solidFill>
              </a:rPr>
              <a:t>SI.FOA.SETO@ee.doe.gov</a:t>
            </a:r>
            <a:endParaRPr lang="en-US" sz="2400" dirty="0"/>
          </a:p>
        </p:txBody>
      </p:sp>
    </p:spTree>
    <p:extLst>
      <p:ext uri="{BB962C8B-B14F-4D97-AF65-F5344CB8AC3E}">
        <p14:creationId xmlns:p14="http://schemas.microsoft.com/office/powerpoint/2010/main" val="2105134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379" y="991235"/>
            <a:ext cx="9086221" cy="5567500"/>
          </a:xfrm>
        </p:spPr>
        <p:txBody>
          <a:bodyPr/>
          <a:lstStyle/>
          <a:p>
            <a:pPr>
              <a:spcBef>
                <a:spcPts val="1799"/>
              </a:spcBef>
            </a:pPr>
            <a:r>
              <a:rPr lang="en-US" sz="2800" dirty="0"/>
              <a:t>EERE may invite one or more applicants to participate in Pre-Selection Interviews</a:t>
            </a:r>
          </a:p>
          <a:p>
            <a:pPr>
              <a:spcBef>
                <a:spcPts val="1799"/>
              </a:spcBef>
            </a:pPr>
            <a:r>
              <a:rPr lang="en-US" sz="2800" dirty="0"/>
              <a:t>All interviews will be conducted in the same format</a:t>
            </a:r>
          </a:p>
          <a:p>
            <a:pPr>
              <a:spcBef>
                <a:spcPts val="1799"/>
              </a:spcBef>
            </a:pPr>
            <a:r>
              <a:rPr lang="en-US" sz="2800" dirty="0">
                <a:solidFill>
                  <a:schemeClr val="tx1"/>
                </a:solidFill>
              </a:rPr>
              <a:t>EERE will not reimburse applicants for travel and other expenses relating to the Pre-Selection Interviews, nor will these costs be eligible for reimbursement as pre-award costs</a:t>
            </a:r>
          </a:p>
          <a:p>
            <a:pPr>
              <a:spcBef>
                <a:spcPts val="1799"/>
              </a:spcBef>
            </a:pPr>
            <a:r>
              <a:rPr lang="en-US" sz="2800" dirty="0">
                <a:solidFill>
                  <a:schemeClr val="tx1"/>
                </a:solidFill>
              </a:rPr>
              <a:t>Participation in Pre-Selection Interviews with EERE does not signify that applicants have been selected for award negotiations</a:t>
            </a:r>
            <a:endParaRPr lang="en-US" sz="2800" dirty="0"/>
          </a:p>
        </p:txBody>
      </p:sp>
      <p:sp>
        <p:nvSpPr>
          <p:cNvPr id="4" name="Title 1"/>
          <p:cNvSpPr txBox="1">
            <a:spLocks/>
          </p:cNvSpPr>
          <p:nvPr/>
        </p:nvSpPr>
        <p:spPr>
          <a:xfrm>
            <a:off x="567558" y="299265"/>
            <a:ext cx="9013088" cy="685621"/>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Pre-Selection Interviews</a:t>
            </a:r>
            <a:endParaRPr lang="en-US" i="1" dirty="0">
              <a:solidFill>
                <a:schemeClr val="accent1"/>
              </a:solidFill>
            </a:endParaRPr>
          </a:p>
        </p:txBody>
      </p:sp>
    </p:spTree>
    <p:extLst>
      <p:ext uri="{BB962C8B-B14F-4D97-AF65-F5344CB8AC3E}">
        <p14:creationId xmlns:p14="http://schemas.microsoft.com/office/powerpoint/2010/main" val="1467050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81" y="147598"/>
            <a:ext cx="7770376" cy="685621"/>
          </a:xfrm>
        </p:spPr>
        <p:txBody>
          <a:bodyPr>
            <a:normAutofit/>
          </a:bodyPr>
          <a:lstStyle/>
          <a:p>
            <a:r>
              <a:rPr lang="en-US" sz="2800" dirty="0"/>
              <a:t>Selection Factors</a:t>
            </a:r>
          </a:p>
        </p:txBody>
      </p:sp>
      <p:sp>
        <p:nvSpPr>
          <p:cNvPr id="3" name="Content Placeholder 2"/>
          <p:cNvSpPr>
            <a:spLocks noGrp="1"/>
          </p:cNvSpPr>
          <p:nvPr>
            <p:ph idx="1"/>
          </p:nvPr>
        </p:nvSpPr>
        <p:spPr>
          <a:xfrm>
            <a:off x="1072055" y="1143595"/>
            <a:ext cx="8755185" cy="4729518"/>
          </a:xfrm>
        </p:spPr>
        <p:txBody>
          <a:bodyPr>
            <a:normAutofit/>
          </a:bodyPr>
          <a:lstStyle/>
          <a:p>
            <a:pPr marL="0" indent="0">
              <a:buNone/>
            </a:pPr>
            <a:r>
              <a:rPr lang="en-US" dirty="0"/>
              <a:t>The Selection Official may consider the merit review recommendation, program policy factors, and the amount of funds available in arriving at selections for this FOA</a:t>
            </a:r>
          </a:p>
          <a:p>
            <a:pPr marL="0" indent="0">
              <a:buNone/>
            </a:pPr>
            <a:endParaRPr lang="en-US" dirty="0"/>
          </a:p>
        </p:txBody>
      </p:sp>
    </p:spTree>
    <p:extLst>
      <p:ext uri="{BB962C8B-B14F-4D97-AF65-F5344CB8AC3E}">
        <p14:creationId xmlns:p14="http://schemas.microsoft.com/office/powerpoint/2010/main" val="3289108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29" y="153254"/>
            <a:ext cx="8608358" cy="685621"/>
          </a:xfrm>
        </p:spPr>
        <p:txBody>
          <a:bodyPr>
            <a:normAutofit/>
          </a:bodyPr>
          <a:lstStyle/>
          <a:p>
            <a:r>
              <a:rPr lang="en-US" sz="2800" dirty="0"/>
              <a:t>Program Policy Factors</a:t>
            </a:r>
            <a:endParaRPr lang="en-US" sz="2800" i="1" dirty="0">
              <a:solidFill>
                <a:srgbClr val="0000FF"/>
              </a:solidFill>
            </a:endParaRPr>
          </a:p>
        </p:txBody>
      </p:sp>
      <p:sp>
        <p:nvSpPr>
          <p:cNvPr id="3" name="Content Placeholder 2"/>
          <p:cNvSpPr>
            <a:spLocks noGrp="1"/>
          </p:cNvSpPr>
          <p:nvPr>
            <p:ph idx="1"/>
          </p:nvPr>
        </p:nvSpPr>
        <p:spPr>
          <a:xfrm>
            <a:off x="882869" y="838875"/>
            <a:ext cx="9553812" cy="5942052"/>
          </a:xfrm>
        </p:spPr>
        <p:txBody>
          <a:bodyPr>
            <a:normAutofit/>
          </a:bodyPr>
          <a:lstStyle/>
          <a:p>
            <a:pPr marL="0" indent="0">
              <a:buNone/>
            </a:pPr>
            <a:r>
              <a:rPr lang="en-US" sz="1999" dirty="0"/>
              <a:t>The Selection Official may consider the following program policy factors in making his/her selection decisions:</a:t>
            </a:r>
          </a:p>
          <a:p>
            <a:pPr lvl="0"/>
            <a:r>
              <a:rPr lang="en-US" sz="1799" dirty="0"/>
              <a:t>The degree to which the proposed project exhibits technological diversity when compared to the existing DOE project portfolio and other projects selected from the subject FOA;</a:t>
            </a:r>
          </a:p>
          <a:p>
            <a:pPr lvl="0"/>
            <a:r>
              <a:rPr lang="en-US" sz="1799" dirty="0"/>
              <a:t>The degree to which the proposed project, including proposed cost share, optimizes the use of available EERE funding to achieve programmatic objectives;</a:t>
            </a:r>
          </a:p>
          <a:p>
            <a:pPr lvl="0"/>
            <a:r>
              <a:rPr lang="en-US" sz="1799" dirty="0"/>
              <a:t>The level of industry involvement and demonstrated ability to accelerate commercialization and overcome key market barriers;</a:t>
            </a:r>
          </a:p>
          <a:p>
            <a:pPr lvl="0"/>
            <a:r>
              <a:rPr lang="en-US" sz="1799" dirty="0"/>
              <a:t>The degree to which the proposed project is likely to lead to increased employment and manufacturing in the United States;</a:t>
            </a:r>
          </a:p>
          <a:p>
            <a:pPr lvl="0"/>
            <a:r>
              <a:rPr lang="en-US" sz="1799" dirty="0"/>
              <a:t>The degree to which the proposed project will accelerate transformational technological advances in areas that industry by itself is not likely to undertake because of technical and financial uncertainty; and</a:t>
            </a:r>
          </a:p>
          <a:p>
            <a:pPr lvl="0"/>
            <a:r>
              <a:rPr lang="en-US" sz="1799" dirty="0"/>
              <a:t>The degree to which the proposed project, or group of projects, represent a desired geographic distribution (considering past awards and current applications).</a:t>
            </a:r>
          </a:p>
          <a:p>
            <a:r>
              <a:rPr lang="en-US" sz="1799" dirty="0"/>
              <a:t>Whether the proposed project will occur in a Qualified Opportunity Zone or otherwise advance the goals of Qualified Opportunity Zones. The goals include spurring economic development and job creation in distressed communities throughout the United States. </a:t>
            </a:r>
          </a:p>
          <a:p>
            <a:pPr lvl="0"/>
            <a:endParaRPr lang="en-US" sz="1799" b="1" dirty="0"/>
          </a:p>
          <a:p>
            <a:endParaRPr lang="en-US" dirty="0"/>
          </a:p>
        </p:txBody>
      </p:sp>
    </p:spTree>
    <p:extLst>
      <p:ext uri="{BB962C8B-B14F-4D97-AF65-F5344CB8AC3E}">
        <p14:creationId xmlns:p14="http://schemas.microsoft.com/office/powerpoint/2010/main" val="3426546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44" y="229434"/>
            <a:ext cx="7770376" cy="685621"/>
          </a:xfrm>
        </p:spPr>
        <p:txBody>
          <a:bodyPr/>
          <a:lstStyle/>
          <a:p>
            <a:r>
              <a:rPr lang="en-US" sz="2800" dirty="0"/>
              <a:t>Registration Requirements</a:t>
            </a:r>
          </a:p>
        </p:txBody>
      </p:sp>
      <p:sp>
        <p:nvSpPr>
          <p:cNvPr id="3" name="Content Placeholder 2"/>
          <p:cNvSpPr>
            <a:spLocks noGrp="1"/>
          </p:cNvSpPr>
          <p:nvPr>
            <p:ph idx="1"/>
          </p:nvPr>
        </p:nvSpPr>
        <p:spPr>
          <a:xfrm>
            <a:off x="609044" y="915055"/>
            <a:ext cx="9827637" cy="5643680"/>
          </a:xfrm>
        </p:spPr>
        <p:txBody>
          <a:bodyPr>
            <a:normAutofit/>
          </a:bodyPr>
          <a:lstStyle/>
          <a:p>
            <a:pPr>
              <a:spcBef>
                <a:spcPts val="600"/>
              </a:spcBef>
            </a:pPr>
            <a:r>
              <a:rPr lang="en-US" sz="2800" dirty="0"/>
              <a:t>To apply to this FOA, Applicants must register with and submit application materials through </a:t>
            </a:r>
            <a:r>
              <a:rPr lang="en-US" sz="2800" dirty="0">
                <a:solidFill>
                  <a:srgbClr val="50565C">
                    <a:lumMod val="50000"/>
                  </a:srgbClr>
                </a:solidFill>
              </a:rPr>
              <a:t>EERE Exchange</a:t>
            </a:r>
            <a:r>
              <a:rPr lang="en-US" sz="2800" dirty="0"/>
              <a:t>: </a:t>
            </a:r>
            <a:r>
              <a:rPr lang="en-US" sz="2800" dirty="0">
                <a:solidFill>
                  <a:srgbClr val="0000FF"/>
                </a:solidFill>
              </a:rPr>
              <a:t>https://eere-Exchange.energy.gov/</a:t>
            </a:r>
          </a:p>
          <a:p>
            <a:pPr>
              <a:spcBef>
                <a:spcPts val="600"/>
              </a:spcBef>
            </a:pPr>
            <a:r>
              <a:rPr lang="en-US" sz="2800" dirty="0">
                <a:solidFill>
                  <a:schemeClr val="tx1"/>
                </a:solidFill>
              </a:rPr>
              <a:t>Obtain a “control number” at least 24 hours before the first submission deadline</a:t>
            </a:r>
            <a:endParaRPr lang="en-US" sz="2800" dirty="0">
              <a:solidFill>
                <a:srgbClr val="0000FF"/>
              </a:solidFill>
            </a:endParaRPr>
          </a:p>
          <a:p>
            <a:pPr>
              <a:spcBef>
                <a:spcPts val="600"/>
              </a:spcBef>
            </a:pPr>
            <a:r>
              <a:rPr lang="en-US" sz="2800" dirty="0"/>
              <a:t>Although not required to submit an Application, the following registrations must be complete to received an award under this FOA:</a:t>
            </a:r>
          </a:p>
          <a:p>
            <a:pPr marL="457063" lvl="1"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46981557"/>
              </p:ext>
            </p:extLst>
          </p:nvPr>
        </p:nvGraphicFramePr>
        <p:xfrm>
          <a:off x="1328928" y="4532026"/>
          <a:ext cx="8269770" cy="1584864"/>
        </p:xfrm>
        <a:graphic>
          <a:graphicData uri="http://schemas.openxmlformats.org/drawingml/2006/table">
            <a:tbl>
              <a:tblPr firstRow="1" bandRow="1">
                <a:tableStyleId>{5C22544A-7EE6-4342-B048-85BDC9FD1C3A}</a:tableStyleId>
              </a:tblPr>
              <a:tblGrid>
                <a:gridCol w="4134885">
                  <a:extLst>
                    <a:ext uri="{9D8B030D-6E8A-4147-A177-3AD203B41FA5}">
                      <a16:colId xmlns:a16="http://schemas.microsoft.com/office/drawing/2014/main" val="20000"/>
                    </a:ext>
                  </a:extLst>
                </a:gridCol>
                <a:gridCol w="4134885">
                  <a:extLst>
                    <a:ext uri="{9D8B030D-6E8A-4147-A177-3AD203B41FA5}">
                      <a16:colId xmlns:a16="http://schemas.microsoft.com/office/drawing/2014/main" val="20001"/>
                    </a:ext>
                  </a:extLst>
                </a:gridCol>
              </a:tblGrid>
              <a:tr h="396137">
                <a:tc>
                  <a:txBody>
                    <a:bodyPr/>
                    <a:lstStyle/>
                    <a:p>
                      <a:pPr algn="ctr"/>
                      <a:r>
                        <a:rPr lang="en-US" sz="2000" dirty="0">
                          <a:solidFill>
                            <a:schemeClr val="tx1"/>
                          </a:solidFill>
                        </a:rPr>
                        <a:t>Registration Requirement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Website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6137">
                <a:tc>
                  <a:txBody>
                    <a:bodyPr/>
                    <a:lstStyle/>
                    <a:p>
                      <a:r>
                        <a:rPr lang="en-US" sz="2000" dirty="0">
                          <a:solidFill>
                            <a:schemeClr val="tx1"/>
                          </a:solidFill>
                        </a:rPr>
                        <a:t>SAM / UEI (Prime and Subrecipients)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https://www.sam.gov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137">
                <a:tc>
                  <a:txBody>
                    <a:bodyPr/>
                    <a:lstStyle/>
                    <a:p>
                      <a:r>
                        <a:rPr lang="en-US" sz="2000" dirty="0">
                          <a:solidFill>
                            <a:schemeClr val="tx1"/>
                          </a:solidFill>
                        </a:rPr>
                        <a:t>FedConnect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https://www.fedconnect.net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137">
                <a:tc>
                  <a:txBody>
                    <a:bodyPr/>
                    <a:lstStyle/>
                    <a:p>
                      <a:r>
                        <a:rPr lang="en-US" sz="2000" dirty="0">
                          <a:solidFill>
                            <a:schemeClr val="tx1"/>
                          </a:solidFill>
                        </a:rPr>
                        <a:t>Grants.gov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http://www.grants.gov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388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7" y="127018"/>
            <a:ext cx="7770376" cy="685621"/>
          </a:xfrm>
        </p:spPr>
        <p:txBody>
          <a:bodyPr/>
          <a:lstStyle/>
          <a:p>
            <a:r>
              <a:rPr lang="en-US" sz="2800" dirty="0"/>
              <a:t>Means of Submission</a:t>
            </a:r>
          </a:p>
        </p:txBody>
      </p:sp>
      <p:sp>
        <p:nvSpPr>
          <p:cNvPr id="3" name="Content Placeholder 2"/>
          <p:cNvSpPr>
            <a:spLocks noGrp="1"/>
          </p:cNvSpPr>
          <p:nvPr>
            <p:ph idx="1"/>
          </p:nvPr>
        </p:nvSpPr>
        <p:spPr>
          <a:xfrm>
            <a:off x="819807" y="991235"/>
            <a:ext cx="9159793" cy="5567500"/>
          </a:xfrm>
        </p:spPr>
        <p:txBody>
          <a:bodyPr>
            <a:normAutofit/>
          </a:bodyPr>
          <a:lstStyle/>
          <a:p>
            <a:r>
              <a:rPr lang="en-US" sz="2800" dirty="0"/>
              <a:t>Concept Papers, Full Applications, and Replies to Reviewer Comments must be submitted through EERE Exchange at </a:t>
            </a:r>
          </a:p>
          <a:p>
            <a:pPr marL="341211" indent="0">
              <a:buNone/>
            </a:pPr>
            <a:r>
              <a:rPr lang="en-US" sz="2800" dirty="0"/>
              <a:t>https://eere-Exchange.energy.gov</a:t>
            </a:r>
          </a:p>
          <a:p>
            <a:pPr lvl="1" indent="-342797">
              <a:buFont typeface="Courier New" panose="02070309020205020404" pitchFamily="49" charset="0"/>
              <a:buChar char="o"/>
            </a:pPr>
            <a:r>
              <a:rPr lang="en-US" sz="2400" dirty="0"/>
              <a:t>EERE will not review or consider applications submitted through other means </a:t>
            </a:r>
          </a:p>
          <a:p>
            <a:r>
              <a:rPr lang="en-US" sz="2800" dirty="0"/>
              <a:t>The Users’ Guide for Applying to the Department of Energy EERE Funding Opportunity Announcements can be found at https://eere-Exchange.energy.gov/Manuals.aspx </a:t>
            </a:r>
          </a:p>
        </p:txBody>
      </p:sp>
    </p:spTree>
    <p:extLst>
      <p:ext uri="{BB962C8B-B14F-4D97-AF65-F5344CB8AC3E}">
        <p14:creationId xmlns:p14="http://schemas.microsoft.com/office/powerpoint/2010/main" val="1572415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01" y="179129"/>
            <a:ext cx="7770376" cy="685621"/>
          </a:xfrm>
        </p:spPr>
        <p:txBody>
          <a:bodyPr/>
          <a:lstStyle/>
          <a:p>
            <a:r>
              <a:rPr lang="en-US" sz="2800" dirty="0"/>
              <a:t>Key Submission Points</a:t>
            </a:r>
          </a:p>
        </p:txBody>
      </p:sp>
      <p:sp>
        <p:nvSpPr>
          <p:cNvPr id="3" name="Content Placeholder 2"/>
          <p:cNvSpPr>
            <a:spLocks noGrp="1"/>
          </p:cNvSpPr>
          <p:nvPr>
            <p:ph idx="1"/>
          </p:nvPr>
        </p:nvSpPr>
        <p:spPr>
          <a:xfrm>
            <a:off x="798786" y="987934"/>
            <a:ext cx="9180814" cy="5796040"/>
          </a:xfrm>
        </p:spPr>
        <p:txBody>
          <a:bodyPr>
            <a:normAutofit/>
          </a:bodyPr>
          <a:lstStyle/>
          <a:p>
            <a:pPr>
              <a:lnSpc>
                <a:spcPct val="110000"/>
              </a:lnSpc>
              <a:spcBef>
                <a:spcPts val="0"/>
              </a:spcBef>
            </a:pPr>
            <a:r>
              <a:rPr lang="en-US" sz="2400" dirty="0"/>
              <a:t>Check entries in EERE Exchange</a:t>
            </a:r>
          </a:p>
          <a:p>
            <a:pPr lvl="1">
              <a:spcBef>
                <a:spcPts val="0"/>
              </a:spcBef>
              <a:buFont typeface="Courier New" panose="02070309020205020404" pitchFamily="49" charset="0"/>
              <a:buChar char="o"/>
            </a:pPr>
            <a:r>
              <a:rPr lang="en-US" sz="2400" dirty="0"/>
              <a:t>Submissions could be deemed ineligible due to an incorrect entry </a:t>
            </a:r>
          </a:p>
          <a:p>
            <a:pPr>
              <a:spcBef>
                <a:spcPts val="0"/>
              </a:spcBef>
            </a:pPr>
            <a:r>
              <a:rPr lang="en-US" sz="2400" dirty="0"/>
              <a:t>EERE strongly encourages Applicants to submit 1-2 days prior to the deadline to allow for full upload of application documents and to avoid any potential technical glitches with EERE Exchange</a:t>
            </a:r>
          </a:p>
          <a:p>
            <a:r>
              <a:rPr lang="en-US" sz="2400" dirty="0"/>
              <a:t>Make sure you hit the submit button</a:t>
            </a:r>
          </a:p>
          <a:p>
            <a:pPr lvl="1">
              <a:buFont typeface="Courier New" panose="02070309020205020404" pitchFamily="49" charset="0"/>
              <a:buChar char="o"/>
            </a:pPr>
            <a:r>
              <a:rPr lang="en-US" sz="2400" dirty="0"/>
              <a:t>Any changes made after you hit submit will un-submit your application and you will need to hit the submit button again</a:t>
            </a:r>
          </a:p>
          <a:p>
            <a:pPr marL="342797" lvl="1" indent="-342797">
              <a:buFont typeface="Arial" charset="0"/>
              <a:buChar char="•"/>
            </a:pPr>
            <a:r>
              <a:rPr lang="en-US" sz="2400" dirty="0"/>
              <a:t>For your records, print out the EERE Exchange page at each step, which contains the application’s Control Number</a:t>
            </a:r>
          </a:p>
          <a:p>
            <a:pPr marL="342797" lvl="1" indent="-342797">
              <a:buFont typeface="Arial" charset="0"/>
              <a:buChar char="•"/>
            </a:pPr>
            <a:endParaRPr lang="en-US" sz="1600" dirty="0"/>
          </a:p>
          <a:p>
            <a:endParaRPr lang="en-US" sz="2400" dirty="0"/>
          </a:p>
        </p:txBody>
      </p:sp>
    </p:spTree>
    <p:extLst>
      <p:ext uri="{BB962C8B-B14F-4D97-AF65-F5344CB8AC3E}">
        <p14:creationId xmlns:p14="http://schemas.microsoft.com/office/powerpoint/2010/main" val="1051955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028" y="915055"/>
            <a:ext cx="9443572" cy="5643680"/>
          </a:xfrm>
        </p:spPr>
        <p:txBody>
          <a:bodyPr>
            <a:normAutofit/>
          </a:bodyPr>
          <a:lstStyle/>
          <a:p>
            <a:r>
              <a:rPr lang="en-US" sz="3200" dirty="0"/>
              <a:t>Applicants must designate primary and backup points-of-contact in EERE Exchange with whom EERE will communicate to conduct award negotiations </a:t>
            </a:r>
          </a:p>
          <a:p>
            <a:r>
              <a:rPr lang="en-US" sz="3200" dirty="0"/>
              <a:t>It is imperative that the Applicant/Selectee be responsive during award negotiations and meet negotiation deadlines</a:t>
            </a:r>
          </a:p>
          <a:p>
            <a:pPr lvl="1">
              <a:buFont typeface="Courier New" panose="02070309020205020404" pitchFamily="49" charset="0"/>
              <a:buChar char="o"/>
            </a:pPr>
            <a:r>
              <a:rPr lang="en-US" sz="2000" dirty="0"/>
              <a:t>Failure to do so may result in cancellation of further award negotiations and rescission of the Selection</a:t>
            </a:r>
          </a:p>
        </p:txBody>
      </p:sp>
      <p:sp>
        <p:nvSpPr>
          <p:cNvPr id="4" name="Title 1"/>
          <p:cNvSpPr>
            <a:spLocks noGrp="1"/>
          </p:cNvSpPr>
          <p:nvPr>
            <p:ph type="title"/>
          </p:nvPr>
        </p:nvSpPr>
        <p:spPr>
          <a:xfrm>
            <a:off x="591071" y="189640"/>
            <a:ext cx="8227457" cy="626497"/>
          </a:xfrm>
        </p:spPr>
        <p:txBody>
          <a:bodyPr/>
          <a:lstStyle/>
          <a:p>
            <a:r>
              <a:rPr lang="en-US" sz="2800" dirty="0"/>
              <a:t>Applicant Points-of-Contact</a:t>
            </a:r>
          </a:p>
        </p:txBody>
      </p:sp>
    </p:spTree>
    <p:extLst>
      <p:ext uri="{BB962C8B-B14F-4D97-AF65-F5344CB8AC3E}">
        <p14:creationId xmlns:p14="http://schemas.microsoft.com/office/powerpoint/2010/main" val="499374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95486"/>
            <a:ext cx="7770376" cy="685621"/>
          </a:xfrm>
        </p:spPr>
        <p:txBody>
          <a:bodyPr/>
          <a:lstStyle/>
          <a:p>
            <a:r>
              <a:rPr lang="en-US" sz="2800" dirty="0"/>
              <a:t>Questions</a:t>
            </a:r>
          </a:p>
        </p:txBody>
      </p:sp>
      <p:sp>
        <p:nvSpPr>
          <p:cNvPr id="3" name="Content Placeholder 2"/>
          <p:cNvSpPr>
            <a:spLocks noGrp="1"/>
          </p:cNvSpPr>
          <p:nvPr>
            <p:ph idx="1"/>
          </p:nvPr>
        </p:nvSpPr>
        <p:spPr>
          <a:xfrm>
            <a:off x="567559" y="915055"/>
            <a:ext cx="10331669" cy="5643680"/>
          </a:xfrm>
        </p:spPr>
        <p:txBody>
          <a:bodyPr/>
          <a:lstStyle/>
          <a:p>
            <a:pPr>
              <a:spcBef>
                <a:spcPts val="1200"/>
              </a:spcBef>
            </a:pPr>
            <a:r>
              <a:rPr lang="en-US" sz="2400" dirty="0"/>
              <a:t>Questions about this FOA? Email </a:t>
            </a:r>
            <a:r>
              <a:rPr lang="en-US" sz="2400" dirty="0">
                <a:solidFill>
                  <a:srgbClr val="0000FF"/>
                </a:solidFill>
              </a:rPr>
              <a:t>SI.FOA.SETO@ee.doe.gov</a:t>
            </a:r>
          </a:p>
          <a:p>
            <a:pPr lvl="1">
              <a:spcBef>
                <a:spcPts val="1200"/>
              </a:spcBef>
              <a:buFont typeface="Courier New" panose="02070309020205020404" pitchFamily="49" charset="0"/>
              <a:buChar char="o"/>
            </a:pPr>
            <a:r>
              <a:rPr lang="en-US" sz="1600" dirty="0"/>
              <a:t>All Q&amp;As related to this FOA will be posted on EERE Exchange</a:t>
            </a:r>
          </a:p>
          <a:p>
            <a:pPr lvl="2">
              <a:spcBef>
                <a:spcPts val="1200"/>
              </a:spcBef>
              <a:buFont typeface="Courier New" panose="02070309020205020404" pitchFamily="49" charset="0"/>
              <a:buChar char="o"/>
            </a:pPr>
            <a:r>
              <a:rPr lang="en-US" sz="2000" dirty="0"/>
              <a:t>You must select this specific FOA Number in order to view the Q&amp;As </a:t>
            </a:r>
          </a:p>
          <a:p>
            <a:pPr lvl="1">
              <a:spcBef>
                <a:spcPts val="1200"/>
              </a:spcBef>
              <a:buFont typeface="Courier New" panose="02070309020205020404" pitchFamily="49" charset="0"/>
              <a:buChar char="o"/>
            </a:pPr>
            <a:r>
              <a:rPr lang="en-US" sz="2000" dirty="0"/>
              <a:t>EERE will attempt to respond to a question within 3 business days, unless a similar Q&amp;A has already been posted on the website</a:t>
            </a:r>
          </a:p>
          <a:p>
            <a:pPr>
              <a:spcBef>
                <a:spcPts val="1200"/>
              </a:spcBef>
            </a:pPr>
            <a:r>
              <a:rPr lang="en-US" sz="2400" dirty="0"/>
              <a:t>Problems logging into EERE Exchange or uploading and submitting application documents with EERE Exchange? Email </a:t>
            </a:r>
            <a:r>
              <a:rPr lang="en-US" sz="2400" dirty="0">
                <a:solidFill>
                  <a:srgbClr val="0000FF"/>
                </a:solidFill>
              </a:rPr>
              <a:t>EERE-ExchangeSupport@hq.doe.gov</a:t>
            </a:r>
            <a:r>
              <a:rPr lang="en-US" sz="2400" dirty="0"/>
              <a:t>. </a:t>
            </a:r>
          </a:p>
          <a:p>
            <a:pPr lvl="1">
              <a:spcBef>
                <a:spcPts val="1200"/>
              </a:spcBef>
              <a:buFont typeface="Courier New" panose="02070309020205020404" pitchFamily="49" charset="0"/>
              <a:buChar char="o"/>
            </a:pPr>
            <a:r>
              <a:rPr lang="en-US" sz="1600" dirty="0"/>
              <a:t>Include FOA name and number in subject line</a:t>
            </a:r>
          </a:p>
          <a:p>
            <a:pPr>
              <a:spcBef>
                <a:spcPts val="1200"/>
              </a:spcBef>
            </a:pPr>
            <a:r>
              <a:rPr lang="en-US" sz="2400" dirty="0"/>
              <a:t>All questions asked during this presentation will be posted on EERE Exchange</a:t>
            </a:r>
          </a:p>
          <a:p>
            <a:pPr marL="0" indent="0">
              <a:buNone/>
            </a:pPr>
            <a:endParaRPr lang="en-US" sz="2400" dirty="0"/>
          </a:p>
        </p:txBody>
      </p:sp>
    </p:spTree>
    <p:extLst>
      <p:ext uri="{BB962C8B-B14F-4D97-AF65-F5344CB8AC3E}">
        <p14:creationId xmlns:p14="http://schemas.microsoft.com/office/powerpoint/2010/main" val="363046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78" y="893"/>
            <a:ext cx="11503378" cy="685621"/>
          </a:xfrm>
        </p:spPr>
        <p:txBody>
          <a:bodyPr>
            <a:noAutofit/>
          </a:bodyPr>
          <a:lstStyle/>
          <a:p>
            <a:pPr algn="ctr"/>
            <a:r>
              <a:rPr lang="en-US" sz="2800" dirty="0"/>
              <a:t>DE-FOA-0002597 Renewables Advancing Community Energy Resilience (RACER)</a:t>
            </a:r>
          </a:p>
        </p:txBody>
      </p:sp>
      <p:graphicFrame>
        <p:nvGraphicFramePr>
          <p:cNvPr id="5" name="Table 4"/>
          <p:cNvGraphicFramePr>
            <a:graphicFrameLocks noGrp="1"/>
          </p:cNvGraphicFramePr>
          <p:nvPr>
            <p:extLst>
              <p:ext uri="{D42A27DB-BD31-4B8C-83A1-F6EECF244321}">
                <p14:modId xmlns:p14="http://schemas.microsoft.com/office/powerpoint/2010/main" val="1409930482"/>
              </p:ext>
            </p:extLst>
          </p:nvPr>
        </p:nvGraphicFramePr>
        <p:xfrm>
          <a:off x="1904502" y="2038712"/>
          <a:ext cx="9610165" cy="3142434"/>
        </p:xfrm>
        <a:graphic>
          <a:graphicData uri="http://schemas.openxmlformats.org/drawingml/2006/table">
            <a:tbl>
              <a:tblPr firstCol="1" bandRow="1">
                <a:tableStyleId>{5940675A-B579-460E-94D1-54222C63F5DA}</a:tableStyleId>
              </a:tblPr>
              <a:tblGrid>
                <a:gridCol w="6537621">
                  <a:extLst>
                    <a:ext uri="{9D8B030D-6E8A-4147-A177-3AD203B41FA5}">
                      <a16:colId xmlns:a16="http://schemas.microsoft.com/office/drawing/2014/main" val="20000"/>
                    </a:ext>
                  </a:extLst>
                </a:gridCol>
                <a:gridCol w="3072544">
                  <a:extLst>
                    <a:ext uri="{9D8B030D-6E8A-4147-A177-3AD203B41FA5}">
                      <a16:colId xmlns:a16="http://schemas.microsoft.com/office/drawing/2014/main" val="20001"/>
                    </a:ext>
                  </a:extLst>
                </a:gridCol>
              </a:tblGrid>
              <a:tr h="523739">
                <a:tc>
                  <a:txBody>
                    <a:bodyPr/>
                    <a:lstStyle/>
                    <a:p>
                      <a:pPr marL="0" marR="0">
                        <a:spcBef>
                          <a:spcPts val="0"/>
                        </a:spcBef>
                        <a:spcAft>
                          <a:spcPts val="0"/>
                        </a:spcAft>
                      </a:pPr>
                      <a:r>
                        <a:rPr lang="en-US" sz="2000" b="1" dirty="0">
                          <a:solidFill>
                            <a:schemeClr val="tx2"/>
                          </a:solidFill>
                          <a:effectLst/>
                        </a:rPr>
                        <a:t>FOA Issue Date:</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4/12/2022</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0"/>
                  </a:ext>
                </a:extLst>
              </a:tr>
              <a:tr h="523739">
                <a:tc>
                  <a:txBody>
                    <a:bodyPr/>
                    <a:lstStyle/>
                    <a:p>
                      <a:pPr marL="0" marR="0">
                        <a:spcBef>
                          <a:spcPts val="0"/>
                        </a:spcBef>
                        <a:spcAft>
                          <a:spcPts val="0"/>
                        </a:spcAft>
                      </a:pPr>
                      <a:r>
                        <a:rPr lang="en-US" sz="2000" b="1" dirty="0">
                          <a:solidFill>
                            <a:schemeClr val="tx2"/>
                          </a:solidFill>
                          <a:effectLst/>
                        </a:rPr>
                        <a:t>Submission Deadline for Concept Papers: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5/26/2022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1"/>
                  </a:ext>
                </a:extLst>
              </a:tr>
              <a:tr h="523739">
                <a:tc>
                  <a:txBody>
                    <a:bodyPr/>
                    <a:lstStyle/>
                    <a:p>
                      <a:pPr marL="0" marR="0">
                        <a:spcBef>
                          <a:spcPts val="0"/>
                        </a:spcBef>
                        <a:spcAft>
                          <a:spcPts val="0"/>
                        </a:spcAft>
                      </a:pPr>
                      <a:r>
                        <a:rPr lang="en-US" sz="2000" b="1" dirty="0">
                          <a:solidFill>
                            <a:schemeClr val="tx2"/>
                          </a:solidFill>
                          <a:effectLst/>
                        </a:rPr>
                        <a:t>Submission Deadline for Full Applications: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7/25/2022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2"/>
                  </a:ext>
                </a:extLst>
              </a:tr>
              <a:tr h="523739">
                <a:tc>
                  <a:txBody>
                    <a:bodyPr/>
                    <a:lstStyle/>
                    <a:p>
                      <a:pPr marL="0" marR="0">
                        <a:spcBef>
                          <a:spcPts val="0"/>
                        </a:spcBef>
                        <a:spcAft>
                          <a:spcPts val="0"/>
                        </a:spcAft>
                      </a:pPr>
                      <a:r>
                        <a:rPr lang="en-US" sz="2000" b="1" dirty="0">
                          <a:solidFill>
                            <a:schemeClr val="tx2"/>
                          </a:solidFill>
                          <a:effectLst/>
                        </a:rPr>
                        <a:t>Submission Deadline for Replies to Reviewer Comments: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8/23/2022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3"/>
                  </a:ext>
                </a:extLst>
              </a:tr>
              <a:tr h="523739">
                <a:tc>
                  <a:txBody>
                    <a:bodyPr/>
                    <a:lstStyle/>
                    <a:p>
                      <a:pPr marL="0" marR="0">
                        <a:spcBef>
                          <a:spcPts val="0"/>
                        </a:spcBef>
                        <a:spcAft>
                          <a:spcPts val="0"/>
                        </a:spcAft>
                      </a:pPr>
                      <a:r>
                        <a:rPr lang="en-US" sz="2000" b="1" dirty="0">
                          <a:solidFill>
                            <a:schemeClr val="tx2"/>
                          </a:solidFill>
                          <a:effectLst/>
                        </a:rPr>
                        <a:t>Expected Date for EERE Selection Notifications: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October 2022</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4"/>
                  </a:ext>
                </a:extLst>
              </a:tr>
              <a:tr h="523739">
                <a:tc>
                  <a:txBody>
                    <a:bodyPr/>
                    <a:lstStyle/>
                    <a:p>
                      <a:pPr marL="0" marR="0">
                        <a:spcBef>
                          <a:spcPts val="0"/>
                        </a:spcBef>
                        <a:spcAft>
                          <a:spcPts val="0"/>
                        </a:spcAft>
                      </a:pPr>
                      <a:r>
                        <a:rPr lang="en-US" sz="2000" b="1" dirty="0">
                          <a:solidFill>
                            <a:schemeClr val="tx2"/>
                          </a:solidFill>
                          <a:effectLst/>
                        </a:rPr>
                        <a:t>Expected Timeframe for Award Negotiations: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October 2022-January 2023</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5"/>
                  </a:ext>
                </a:extLst>
              </a:tr>
            </a:tbl>
          </a:graphicData>
        </a:graphic>
      </p:graphicFrame>
      <p:sp>
        <p:nvSpPr>
          <p:cNvPr id="8" name="TextBox 7"/>
          <p:cNvSpPr txBox="1"/>
          <p:nvPr/>
        </p:nvSpPr>
        <p:spPr>
          <a:xfrm>
            <a:off x="1828323" y="1306133"/>
            <a:ext cx="8075097" cy="523084"/>
          </a:xfrm>
          <a:prstGeom prst="rect">
            <a:avLst/>
          </a:prstGeom>
          <a:noFill/>
        </p:spPr>
        <p:txBody>
          <a:bodyPr wrap="square" rtlCol="0">
            <a:spAutoFit/>
          </a:bodyPr>
          <a:lstStyle/>
          <a:p>
            <a:r>
              <a:rPr lang="en-US" sz="2399" b="1" dirty="0">
                <a:solidFill>
                  <a:schemeClr val="tx1">
                    <a:lumMod val="90000"/>
                    <a:lumOff val="10000"/>
                  </a:schemeClr>
                </a:solidFill>
              </a:rPr>
              <a:t>Anticipated Schedule</a:t>
            </a:r>
            <a:r>
              <a:rPr lang="en-US" sz="2799" b="1" dirty="0">
                <a:solidFill>
                  <a:schemeClr val="tx1">
                    <a:lumMod val="90000"/>
                    <a:lumOff val="10000"/>
                  </a:schemeClr>
                </a:solidFill>
              </a:rPr>
              <a:t>:</a:t>
            </a:r>
          </a:p>
        </p:txBody>
      </p:sp>
    </p:spTree>
    <p:extLst>
      <p:ext uri="{BB962C8B-B14F-4D97-AF65-F5344CB8AC3E}">
        <p14:creationId xmlns:p14="http://schemas.microsoft.com/office/powerpoint/2010/main" val="114262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97" y="74026"/>
            <a:ext cx="9094123" cy="685621"/>
          </a:xfrm>
        </p:spPr>
        <p:txBody>
          <a:bodyPr/>
          <a:lstStyle/>
          <a:p>
            <a:r>
              <a:rPr lang="en-US" sz="2800" dirty="0"/>
              <a:t>Agenda</a:t>
            </a:r>
          </a:p>
        </p:txBody>
      </p:sp>
      <p:sp>
        <p:nvSpPr>
          <p:cNvPr id="3" name="Content Placeholder 2"/>
          <p:cNvSpPr>
            <a:spLocks noGrp="1"/>
          </p:cNvSpPr>
          <p:nvPr>
            <p:ph idx="1"/>
          </p:nvPr>
        </p:nvSpPr>
        <p:spPr>
          <a:xfrm>
            <a:off x="809297" y="838875"/>
            <a:ext cx="9170303" cy="5719860"/>
          </a:xfrm>
        </p:spPr>
        <p:txBody>
          <a:bodyPr>
            <a:normAutofit/>
          </a:bodyPr>
          <a:lstStyle/>
          <a:p>
            <a:pPr marL="514196" indent="-514196">
              <a:buAutoNum type="arabicParenR"/>
            </a:pPr>
            <a:r>
              <a:rPr lang="en-US" sz="2400" dirty="0"/>
              <a:t>Topic Areas/Technical Areas of Interest</a:t>
            </a:r>
          </a:p>
          <a:p>
            <a:pPr marL="514196" indent="-514196">
              <a:buAutoNum type="arabicParenR"/>
            </a:pPr>
            <a:r>
              <a:rPr lang="en-US" sz="2400" dirty="0"/>
              <a:t>Award Information</a:t>
            </a:r>
          </a:p>
          <a:p>
            <a:pPr marL="514196" indent="-514196">
              <a:buAutoNum type="arabicParenR"/>
            </a:pPr>
            <a:r>
              <a:rPr lang="en-US" sz="2400" dirty="0"/>
              <a:t>Statement of Substantial Involvement</a:t>
            </a:r>
          </a:p>
          <a:p>
            <a:pPr marL="514196" indent="-514196">
              <a:buFont typeface="Arial" charset="0"/>
              <a:buAutoNum type="arabicParenR"/>
            </a:pPr>
            <a:r>
              <a:rPr lang="en-US" sz="2400" dirty="0"/>
              <a:t>Cost Sharing</a:t>
            </a:r>
          </a:p>
          <a:p>
            <a:pPr marL="514196" indent="-514196">
              <a:buFont typeface="Arial" charset="0"/>
              <a:buAutoNum type="arabicParenR"/>
            </a:pPr>
            <a:r>
              <a:rPr lang="en-US" sz="2400" dirty="0"/>
              <a:t>FOA Timeline</a:t>
            </a:r>
          </a:p>
          <a:p>
            <a:pPr marL="514196" indent="-514196">
              <a:buAutoNum type="arabicParenR"/>
            </a:pPr>
            <a:r>
              <a:rPr lang="en-US" sz="2400" dirty="0"/>
              <a:t>Concept Papers</a:t>
            </a:r>
          </a:p>
          <a:p>
            <a:pPr marL="514196" indent="-514196">
              <a:buAutoNum type="arabicParenR"/>
            </a:pPr>
            <a:r>
              <a:rPr lang="en-US" sz="2400" dirty="0"/>
              <a:t>Full Applications</a:t>
            </a:r>
          </a:p>
          <a:p>
            <a:pPr marL="514196" indent="-514196">
              <a:buAutoNum type="arabicParenR"/>
            </a:pPr>
            <a:r>
              <a:rPr lang="en-US" sz="2400" dirty="0"/>
              <a:t>Merit Review and Selection Process </a:t>
            </a:r>
          </a:p>
          <a:p>
            <a:pPr marL="514196" indent="-514196">
              <a:buAutoNum type="arabicParenR"/>
            </a:pPr>
            <a:r>
              <a:rPr lang="en-US" sz="2400" dirty="0"/>
              <a:t>Registration Requirements</a:t>
            </a:r>
          </a:p>
          <a:p>
            <a:pPr marL="0" indent="0">
              <a:buNone/>
            </a:pPr>
            <a:endParaRPr lang="en-US" sz="2400" dirty="0"/>
          </a:p>
          <a:p>
            <a:endParaRPr lang="en-US" sz="2400" dirty="0"/>
          </a:p>
        </p:txBody>
      </p:sp>
    </p:spTree>
    <p:extLst>
      <p:ext uri="{BB962C8B-B14F-4D97-AF65-F5344CB8AC3E}">
        <p14:creationId xmlns:p14="http://schemas.microsoft.com/office/powerpoint/2010/main" val="340874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9D8943-B1BE-426D-ACD7-90E88814997F}"/>
              </a:ext>
            </a:extLst>
          </p:cNvPr>
          <p:cNvSpPr>
            <a:spLocks noGrp="1"/>
          </p:cNvSpPr>
          <p:nvPr>
            <p:ph type="title"/>
          </p:nvPr>
        </p:nvSpPr>
        <p:spPr/>
        <p:txBody>
          <a:bodyPr/>
          <a:lstStyle/>
          <a:p>
            <a:r>
              <a:rPr lang="en-US" sz="2800" dirty="0"/>
              <a:t>Topic 1: Innovative Community-Based Energy Resilience Planning </a:t>
            </a:r>
          </a:p>
        </p:txBody>
      </p:sp>
      <p:sp>
        <p:nvSpPr>
          <p:cNvPr id="4" name="Slide Number Placeholder 3">
            <a:extLst>
              <a:ext uri="{FF2B5EF4-FFF2-40B4-BE49-F238E27FC236}">
                <a16:creationId xmlns:a16="http://schemas.microsoft.com/office/drawing/2014/main" id="{1DF035B9-F0D8-4F4C-823D-A11DB80D3EF3}"/>
              </a:ext>
            </a:extLst>
          </p:cNvPr>
          <p:cNvSpPr>
            <a:spLocks noGrp="1"/>
          </p:cNvSpPr>
          <p:nvPr>
            <p:ph type="sldNum" sz="quarter" idx="4"/>
          </p:nvPr>
        </p:nvSpPr>
        <p:spPr/>
        <p:txBody>
          <a:bodyPr/>
          <a:lstStyle/>
          <a:p>
            <a:fld id="{4B7910E5-F3D7-7541-A239-E632F655FDFB}" type="slidenum">
              <a:rPr lang="en-US" smtClean="0"/>
              <a:pPr/>
              <a:t>7</a:t>
            </a:fld>
            <a:endParaRPr lang="en-US" dirty="0"/>
          </a:p>
        </p:txBody>
      </p:sp>
      <p:sp>
        <p:nvSpPr>
          <p:cNvPr id="6" name="TextBox 5">
            <a:extLst>
              <a:ext uri="{FF2B5EF4-FFF2-40B4-BE49-F238E27FC236}">
                <a16:creationId xmlns:a16="http://schemas.microsoft.com/office/drawing/2014/main" id="{498FF561-9840-4A55-AE04-5AB5E9081F8D}"/>
              </a:ext>
            </a:extLst>
          </p:cNvPr>
          <p:cNvSpPr txBox="1"/>
          <p:nvPr/>
        </p:nvSpPr>
        <p:spPr>
          <a:xfrm>
            <a:off x="609441" y="969769"/>
            <a:ext cx="11082186" cy="1200329"/>
          </a:xfrm>
          <a:prstGeom prst="rect">
            <a:avLst/>
          </a:prstGeom>
          <a:solidFill>
            <a:schemeClr val="accent6">
              <a:lumMod val="20000"/>
              <a:lumOff val="80000"/>
            </a:schemeClr>
          </a:solidFill>
        </p:spPr>
        <p:txBody>
          <a:bodyPr wrap="square">
            <a:spAutoFit/>
          </a:bodyPr>
          <a:lstStyle/>
          <a:p>
            <a:r>
              <a:rPr lang="en-US" sz="1800" b="1" dirty="0"/>
              <a:t>Development of energy resilience planning at the community level, including the development and integration of new or existing metrics and preparedness and response plans, via robust multi-stakeholder participation and collaboration. Where appropriate, opportunities must be identified for solar PV plus storage deployment in locations that can best support increased resilience.</a:t>
            </a:r>
          </a:p>
        </p:txBody>
      </p:sp>
      <p:pic>
        <p:nvPicPr>
          <p:cNvPr id="7" name="picture" descr="Diagram&#10;&#10;Description automatically generated">
            <a:extLst>
              <a:ext uri="{FF2B5EF4-FFF2-40B4-BE49-F238E27FC236}">
                <a16:creationId xmlns:a16="http://schemas.microsoft.com/office/drawing/2014/main" id="{B3628FC7-FB54-4F16-91C9-0E64CE85F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702" y="2681085"/>
            <a:ext cx="5114925" cy="2844165"/>
          </a:xfrm>
          <a:prstGeom prst="rect">
            <a:avLst/>
          </a:prstGeom>
        </p:spPr>
      </p:pic>
      <p:sp>
        <p:nvSpPr>
          <p:cNvPr id="11" name="TextBox 10">
            <a:extLst>
              <a:ext uri="{FF2B5EF4-FFF2-40B4-BE49-F238E27FC236}">
                <a16:creationId xmlns:a16="http://schemas.microsoft.com/office/drawing/2014/main" id="{677F0623-9A83-4116-BD7F-C0451271568A}"/>
              </a:ext>
            </a:extLst>
          </p:cNvPr>
          <p:cNvSpPr txBox="1"/>
          <p:nvPr/>
        </p:nvSpPr>
        <p:spPr>
          <a:xfrm>
            <a:off x="480702" y="2574598"/>
            <a:ext cx="6096000" cy="3785652"/>
          </a:xfrm>
          <a:prstGeom prst="rect">
            <a:avLst/>
          </a:prstGeom>
          <a:solidFill>
            <a:schemeClr val="bg1"/>
          </a:solidFill>
        </p:spPr>
        <p:txBody>
          <a:bodyPr wrap="square">
            <a:spAutoFit/>
          </a:bodyPr>
          <a:lstStyle/>
          <a:p>
            <a:r>
              <a:rPr lang="en-US" sz="2000" b="1" dirty="0">
                <a:effectLst/>
                <a:latin typeface="Calibri" panose="020F0502020204030204" pitchFamily="34" charset="0"/>
                <a:ea typeface="Calibri" panose="020F0502020204030204" pitchFamily="34" charset="0"/>
              </a:rPr>
              <a:t>This topic area will investigate </a:t>
            </a:r>
            <a:r>
              <a:rPr lang="en-US" sz="2000" b="1" dirty="0">
                <a:latin typeface="Calibri" panose="020F0502020204030204" pitchFamily="34" charset="0"/>
                <a:ea typeface="Calibri" panose="020F0502020204030204" pitchFamily="34" charset="0"/>
              </a:rPr>
              <a:t>t</a:t>
            </a:r>
            <a:r>
              <a:rPr lang="en-US" sz="2000" b="1" dirty="0">
                <a:effectLst/>
                <a:latin typeface="Calibri" panose="020F0502020204030204" pitchFamily="34" charset="0"/>
                <a:ea typeface="Calibri" panose="020F0502020204030204" pitchFamily="34" charset="0"/>
              </a:rPr>
              <a:t>he energy resilience requirements for specific communities, </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rPr>
              <a:t>T</a:t>
            </a:r>
            <a:r>
              <a:rPr lang="en-US" sz="2000" dirty="0">
                <a:effectLst/>
                <a:latin typeface="Calibri" panose="020F0502020204030204" pitchFamily="34" charset="0"/>
                <a:ea typeface="Calibri" panose="020F0502020204030204" pitchFamily="34" charset="0"/>
              </a:rPr>
              <a:t>hrough engagement and teaming with stakeholders in the community required to be part of the research team. </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rPr>
              <a:t>Development of m</a:t>
            </a:r>
            <a:r>
              <a:rPr lang="en-US" sz="2000" dirty="0">
                <a:effectLst/>
                <a:latin typeface="Calibri" panose="020F0502020204030204" pitchFamily="34" charset="0"/>
                <a:ea typeface="Calibri" panose="020F0502020204030204" pitchFamily="34" charset="0"/>
              </a:rPr>
              <a:t>etrics that must enable communities to measure their current energy resilience baseline , quantify specific negative impacts of prior extreme events in the area, and</a:t>
            </a:r>
          </a:p>
          <a:p>
            <a:pPr marL="342900"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I</a:t>
            </a:r>
            <a:r>
              <a:rPr lang="en-US" sz="2000" dirty="0">
                <a:effectLst/>
                <a:latin typeface="Calibri" panose="020F0502020204030204" pitchFamily="34" charset="0"/>
                <a:ea typeface="Calibri" panose="020F0502020204030204" pitchFamily="34" charset="0"/>
              </a:rPr>
              <a:t>dentify where DERs, such as solar PV and energy storage, can increase the community’s energy resilience</a:t>
            </a:r>
            <a:endParaRPr lang="en-US" sz="2000" dirty="0"/>
          </a:p>
        </p:txBody>
      </p:sp>
      <p:sp>
        <p:nvSpPr>
          <p:cNvPr id="9" name="TextBox 8">
            <a:extLst>
              <a:ext uri="{FF2B5EF4-FFF2-40B4-BE49-F238E27FC236}">
                <a16:creationId xmlns:a16="http://schemas.microsoft.com/office/drawing/2014/main" id="{5B8C0E85-CC37-4A9F-B3D0-7B4C78DE0D02}"/>
              </a:ext>
            </a:extLst>
          </p:cNvPr>
          <p:cNvSpPr txBox="1"/>
          <p:nvPr/>
        </p:nvSpPr>
        <p:spPr>
          <a:xfrm>
            <a:off x="6096000" y="5735849"/>
            <a:ext cx="6096000" cy="523220"/>
          </a:xfrm>
          <a:prstGeom prst="rect">
            <a:avLst/>
          </a:prstGeom>
          <a:solidFill>
            <a:schemeClr val="bg1"/>
          </a:solidFill>
        </p:spPr>
        <p:txBody>
          <a:bodyPr wrap="square">
            <a:spAutoFit/>
          </a:bodyPr>
          <a:lstStyle/>
          <a:p>
            <a:r>
              <a:rPr lang="en-US" sz="1400" i="1" dirty="0">
                <a:effectLst/>
                <a:latin typeface="Calibri" panose="020F0502020204030204" pitchFamily="34" charset="0"/>
                <a:ea typeface="Times New Roman" panose="02020603050405020304" pitchFamily="18" charset="0"/>
                <a:cs typeface="Times New Roman" panose="02020603050405020304" pitchFamily="18" charset="0"/>
              </a:rPr>
              <a:t>The resilience trapezoid curve shows the different disturbance phases and resilience levels before, during and after an energy disruptive event. (Source IEEE)</a:t>
            </a:r>
            <a:endParaRPr lang="en-US" sz="1400" dirty="0"/>
          </a:p>
        </p:txBody>
      </p:sp>
    </p:spTree>
    <p:extLst>
      <p:ext uri="{BB962C8B-B14F-4D97-AF65-F5344CB8AC3E}">
        <p14:creationId xmlns:p14="http://schemas.microsoft.com/office/powerpoint/2010/main" val="269796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071CD-25A6-4B0E-A914-829B1AC74339}"/>
              </a:ext>
            </a:extLst>
          </p:cNvPr>
          <p:cNvSpPr>
            <a:spLocks noGrp="1"/>
          </p:cNvSpPr>
          <p:nvPr>
            <p:ph type="body" sz="quarter" idx="10"/>
          </p:nvPr>
        </p:nvSpPr>
        <p:spPr/>
        <p:txBody>
          <a:bodyPr/>
          <a:lstStyle/>
          <a:p>
            <a:r>
              <a:rPr lang="en-US" sz="1800" b="0" i="0" u="none" strike="noStrike" baseline="0" dirty="0">
                <a:solidFill>
                  <a:srgbClr val="000000"/>
                </a:solidFill>
                <a:latin typeface="Calibri" panose="020F0502020204030204" pitchFamily="34" charset="0"/>
              </a:rPr>
              <a:t>Projects that develop strategies, procedures, and methods to engage with stakeholders and collect relevant data that will help measure resilience improvement and technology options from the perspective of multiple stakeholder groups. </a:t>
            </a:r>
          </a:p>
          <a:p>
            <a:r>
              <a:rPr lang="en-US" sz="1800" b="0" i="0" u="none" strike="noStrike" baseline="0" dirty="0">
                <a:solidFill>
                  <a:srgbClr val="000000"/>
                </a:solidFill>
                <a:latin typeface="Calibri" panose="020F0502020204030204" pitchFamily="34" charset="0"/>
              </a:rPr>
              <a:t>Projects that collect data to develop and test the proposed framework and the integration of the relevant resilience metrics into stakeholder planning. </a:t>
            </a:r>
          </a:p>
          <a:p>
            <a:r>
              <a:rPr lang="en-US" sz="1800" b="0" i="0" u="none" strike="noStrike" baseline="0" dirty="0">
                <a:solidFill>
                  <a:srgbClr val="000000"/>
                </a:solidFill>
                <a:latin typeface="Calibri" panose="020F0502020204030204" pitchFamily="34" charset="0"/>
              </a:rPr>
              <a:t>Projects that comprehensively identify relevant stakeholder groups to engage throughout the project and include a clear strategy to deliver effective joint action among stakeholder groups. </a:t>
            </a:r>
          </a:p>
          <a:p>
            <a:r>
              <a:rPr lang="en-US" sz="1800" b="0" i="0" u="none" strike="noStrike" baseline="0" dirty="0">
                <a:solidFill>
                  <a:srgbClr val="000000"/>
                </a:solidFill>
                <a:latin typeface="Calibri" panose="020F0502020204030204" pitchFamily="34" charset="0"/>
              </a:rPr>
              <a:t>Projects that describe – and propose to quantify – the negative impacts to the community (health, economic, social, or otherwise) accrued in the past and projected to accrue in the future during sustained outages due to extreme events.</a:t>
            </a:r>
          </a:p>
          <a:p>
            <a:r>
              <a:rPr lang="en-US" sz="1800" b="0" i="0" u="none" strike="noStrike" baseline="0" dirty="0">
                <a:solidFill>
                  <a:srgbClr val="000000"/>
                </a:solidFill>
                <a:latin typeface="Calibri" panose="020F0502020204030204" pitchFamily="34" charset="0"/>
              </a:rPr>
              <a:t>Projects that include a clear strategy to test, demonstrate, and validate the efficacy of the framework developed, ideally in diverse geographies. </a:t>
            </a:r>
          </a:p>
          <a:p>
            <a:r>
              <a:rPr lang="en-US" sz="1800" b="0" i="0" u="none" strike="noStrike" baseline="0" dirty="0">
                <a:solidFill>
                  <a:srgbClr val="000000"/>
                </a:solidFill>
                <a:latin typeface="Calibri" panose="020F0502020204030204" pitchFamily="34" charset="0"/>
              </a:rPr>
              <a:t>Projects that provide for the replication or scaling of solutions or outcomes to neighboring areas, or those with similar vulnerabilities. </a:t>
            </a:r>
          </a:p>
          <a:p>
            <a:r>
              <a:rPr lang="en-US" sz="1800" b="0" i="0" u="none" strike="noStrike" baseline="0" dirty="0">
                <a:solidFill>
                  <a:srgbClr val="000000"/>
                </a:solidFill>
                <a:latin typeface="Calibri" panose="020F0502020204030204" pitchFamily="34" charset="0"/>
              </a:rPr>
              <a:t>Projects that include a ‘bidirectional’ (top-down and bottom-up) approach to identifying a community’s priority needs during recovery and restoration periods. </a:t>
            </a:r>
          </a:p>
          <a:p>
            <a:r>
              <a:rPr lang="en-US" sz="1800" b="0" i="0" u="none" strike="noStrike" baseline="0" dirty="0">
                <a:solidFill>
                  <a:srgbClr val="000000"/>
                </a:solidFill>
                <a:latin typeface="Calibri" panose="020F0502020204030204" pitchFamily="34" charset="0"/>
              </a:rPr>
              <a:t>Projects that include communities from the beginning of the planning phase as the proposed framework is developed. </a:t>
            </a:r>
          </a:p>
          <a:p>
            <a:endParaRPr lang="en-US" dirty="0"/>
          </a:p>
        </p:txBody>
      </p:sp>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1 Areas of Interest</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8</a:t>
            </a:fld>
            <a:endParaRPr lang="en-US" dirty="0"/>
          </a:p>
        </p:txBody>
      </p:sp>
    </p:spTree>
    <p:extLst>
      <p:ext uri="{BB962C8B-B14F-4D97-AF65-F5344CB8AC3E}">
        <p14:creationId xmlns:p14="http://schemas.microsoft.com/office/powerpoint/2010/main" val="129814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E2350-86EE-4DAA-8E94-A34B8052BA12}"/>
              </a:ext>
            </a:extLst>
          </p:cNvPr>
          <p:cNvSpPr>
            <a:spLocks noGrp="1"/>
          </p:cNvSpPr>
          <p:nvPr>
            <p:ph type="title"/>
          </p:nvPr>
        </p:nvSpPr>
        <p:spPr/>
        <p:txBody>
          <a:bodyPr/>
          <a:lstStyle/>
          <a:p>
            <a:r>
              <a:rPr lang="en-US" sz="2800" dirty="0"/>
              <a:t>Topic 2: Automation Strategies for Rapid Energy Restoration</a:t>
            </a:r>
          </a:p>
        </p:txBody>
      </p:sp>
      <p:sp>
        <p:nvSpPr>
          <p:cNvPr id="4" name="Slide Number Placeholder 3">
            <a:extLst>
              <a:ext uri="{FF2B5EF4-FFF2-40B4-BE49-F238E27FC236}">
                <a16:creationId xmlns:a16="http://schemas.microsoft.com/office/drawing/2014/main" id="{18C8BEF0-9685-4834-A426-B3BDCD4EE83A}"/>
              </a:ext>
            </a:extLst>
          </p:cNvPr>
          <p:cNvSpPr>
            <a:spLocks noGrp="1"/>
          </p:cNvSpPr>
          <p:nvPr>
            <p:ph type="sldNum" sz="quarter" idx="4"/>
          </p:nvPr>
        </p:nvSpPr>
        <p:spPr/>
        <p:txBody>
          <a:bodyPr/>
          <a:lstStyle/>
          <a:p>
            <a:fld id="{4B7910E5-F3D7-7541-A239-E632F655FDFB}" type="slidenum">
              <a:rPr lang="en-US" smtClean="0"/>
              <a:pPr/>
              <a:t>9</a:t>
            </a:fld>
            <a:endParaRPr lang="en-US" dirty="0"/>
          </a:p>
        </p:txBody>
      </p:sp>
      <p:sp>
        <p:nvSpPr>
          <p:cNvPr id="8" name="TextBox 7">
            <a:extLst>
              <a:ext uri="{FF2B5EF4-FFF2-40B4-BE49-F238E27FC236}">
                <a16:creationId xmlns:a16="http://schemas.microsoft.com/office/drawing/2014/main" id="{6229AC6C-D7A1-4C5D-8B62-8BB9E62E97F9}"/>
              </a:ext>
            </a:extLst>
          </p:cNvPr>
          <p:cNvSpPr txBox="1"/>
          <p:nvPr/>
        </p:nvSpPr>
        <p:spPr>
          <a:xfrm>
            <a:off x="257254" y="3120576"/>
            <a:ext cx="5250413" cy="2585323"/>
          </a:xfrm>
          <a:prstGeom prst="rect">
            <a:avLst/>
          </a:prstGeom>
          <a:solidFill>
            <a:schemeClr val="bg1"/>
          </a:solidFill>
        </p:spPr>
        <p:txBody>
          <a:bodyPr wrap="square">
            <a:spAutoFit/>
          </a:bodyPr>
          <a:lstStyle/>
          <a:p>
            <a:r>
              <a:rPr lang="en-US" sz="1800" b="1" dirty="0"/>
              <a:t>This topic area will investigate  the integration and demonstration of the following technologies;</a:t>
            </a:r>
          </a:p>
          <a:p>
            <a:endParaRPr lang="en-US" sz="1800" b="1" dirty="0"/>
          </a:p>
          <a:p>
            <a:pPr marL="285750" indent="-285750">
              <a:buFont typeface="Arial" panose="020B0604020202020204" pitchFamily="34" charset="0"/>
              <a:buChar char="•"/>
            </a:pPr>
            <a:r>
              <a:rPr lang="en-US" sz="1800" dirty="0"/>
              <a:t>Deployment of low cost and robust sensing and communications technologies;</a:t>
            </a:r>
          </a:p>
          <a:p>
            <a:pPr marL="285750" indent="-285750">
              <a:buFont typeface="Arial" panose="020B0604020202020204" pitchFamily="34" charset="0"/>
              <a:buChar char="•"/>
            </a:pPr>
            <a:r>
              <a:rPr lang="en-US" sz="1800" dirty="0"/>
              <a:t>Data analytics processes to provide actionable information and;</a:t>
            </a:r>
          </a:p>
          <a:p>
            <a:pPr marL="285750" indent="-285750">
              <a:buFont typeface="Arial" panose="020B0604020202020204" pitchFamily="34" charset="0"/>
              <a:buChar char="•"/>
            </a:pPr>
            <a:r>
              <a:rPr lang="en-US" sz="1800" dirty="0"/>
              <a:t>Demonstrations of how solar-plus-storage technologies will provide essential services</a:t>
            </a:r>
          </a:p>
        </p:txBody>
      </p:sp>
      <p:sp>
        <p:nvSpPr>
          <p:cNvPr id="10" name="TextBox 9">
            <a:extLst>
              <a:ext uri="{FF2B5EF4-FFF2-40B4-BE49-F238E27FC236}">
                <a16:creationId xmlns:a16="http://schemas.microsoft.com/office/drawing/2014/main" id="{9FA13B5F-6D59-441E-9160-E655F7B853B7}"/>
              </a:ext>
            </a:extLst>
          </p:cNvPr>
          <p:cNvSpPr txBox="1"/>
          <p:nvPr/>
        </p:nvSpPr>
        <p:spPr>
          <a:xfrm>
            <a:off x="6771646" y="6358422"/>
            <a:ext cx="5507003" cy="338554"/>
          </a:xfrm>
          <a:prstGeom prst="rect">
            <a:avLst/>
          </a:prstGeom>
          <a:solidFill>
            <a:schemeClr val="bg1"/>
          </a:solidFill>
        </p:spPr>
        <p:txBody>
          <a:bodyPr wrap="square">
            <a:spAutoFit/>
          </a:bodyPr>
          <a:lstStyle/>
          <a:p>
            <a:pPr marL="365760" marR="0">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Energy Restoration Process (source: Energy.gov)</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82271B-40F9-495E-BEA8-BE6FA42C4041}"/>
              </a:ext>
            </a:extLst>
          </p:cNvPr>
          <p:cNvSpPr txBox="1"/>
          <p:nvPr/>
        </p:nvSpPr>
        <p:spPr>
          <a:xfrm>
            <a:off x="491169" y="690621"/>
            <a:ext cx="11386908" cy="2031325"/>
          </a:xfrm>
          <a:prstGeom prst="rect">
            <a:avLst/>
          </a:prstGeom>
          <a:solidFill>
            <a:schemeClr val="accent6">
              <a:lumMod val="20000"/>
              <a:lumOff val="80000"/>
            </a:schemeClr>
          </a:solidFill>
        </p:spPr>
        <p:txBody>
          <a:bodyPr wrap="square">
            <a:spAutoFit/>
          </a:bodyPr>
          <a:lstStyle/>
          <a:p>
            <a:r>
              <a:rPr lang="en-US" sz="1800" b="1" dirty="0">
                <a:latin typeface="Calibri" panose="020F0502020204030204" pitchFamily="34" charset="0"/>
                <a:ea typeface="Times New Roman" panose="02020603050405020304" pitchFamily="18" charset="0"/>
                <a:cs typeface="Times New Roman" panose="02020603050405020304" pitchFamily="18" charset="0"/>
              </a:rPr>
              <a:t>D</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evelopment of  technologies and tools to integrate automation into restoration of power systems utilizing distributed solar plus storage following extreme events. Projects funded by this effort will have two phases. During phase one teams shall develop or refine community energy resilience plan, as described under Topic 1, and commence development of restoration technologies. During phase two, teams will utilize the energy resilience plan developed during phase one to iterate on the development of the automation technologies for energy restoration and inform the approach to demonstration. In addition, teams will describe how the resilience plan and automation strategies help improve the community energy resilience baseline.  </a:t>
            </a:r>
          </a:p>
        </p:txBody>
      </p:sp>
      <p:pic>
        <p:nvPicPr>
          <p:cNvPr id="5" name="picture">
            <a:extLst>
              <a:ext uri="{FF2B5EF4-FFF2-40B4-BE49-F238E27FC236}">
                <a16:creationId xmlns:a16="http://schemas.microsoft.com/office/drawing/2014/main" id="{89798261-FAD7-42FE-8F84-8D15C96DC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174" y="2651462"/>
            <a:ext cx="6830174" cy="3748813"/>
          </a:xfrm>
          <a:prstGeom prst="rect">
            <a:avLst/>
          </a:prstGeom>
        </p:spPr>
      </p:pic>
      <p:sp>
        <p:nvSpPr>
          <p:cNvPr id="9" name="Title 2">
            <a:extLst>
              <a:ext uri="{FF2B5EF4-FFF2-40B4-BE49-F238E27FC236}">
                <a16:creationId xmlns:a16="http://schemas.microsoft.com/office/drawing/2014/main" id="{2F74568C-3F0D-4CA2-B063-1135977774AE}"/>
              </a:ext>
            </a:extLst>
          </p:cNvPr>
          <p:cNvSpPr txBox="1">
            <a:spLocks/>
          </p:cNvSpPr>
          <p:nvPr/>
        </p:nvSpPr>
        <p:spPr>
          <a:xfrm>
            <a:off x="2355638" y="6392179"/>
            <a:ext cx="5038586" cy="438789"/>
          </a:xfrm>
          <a:prstGeom prst="rect">
            <a:avLst/>
          </a:prstGeom>
        </p:spPr>
        <p:txBody>
          <a:bodyPr anchor="ctr"/>
          <a:lstStyle>
            <a:lvl1pPr algn="l" defTabSz="609448" rtl="0" eaLnBrk="1" latinLnBrk="0" hangingPunct="1">
              <a:spcBef>
                <a:spcPct val="0"/>
              </a:spcBef>
              <a:buNone/>
              <a:defRPr sz="3732" b="1" i="0" kern="1200">
                <a:solidFill>
                  <a:srgbClr val="F38F26"/>
                </a:solidFill>
                <a:latin typeface="Calibri"/>
                <a:ea typeface="+mj-ea"/>
                <a:cs typeface="Calibri"/>
              </a:defRPr>
            </a:lvl1pPr>
          </a:lstStyle>
          <a:p>
            <a:r>
              <a:rPr lang="en-US" sz="1800" i="1" dirty="0"/>
              <a:t>Community Informed Automated Restoration</a:t>
            </a:r>
          </a:p>
        </p:txBody>
      </p:sp>
    </p:spTree>
    <p:extLst>
      <p:ext uri="{BB962C8B-B14F-4D97-AF65-F5344CB8AC3E}">
        <p14:creationId xmlns:p14="http://schemas.microsoft.com/office/powerpoint/2010/main" val="233213983"/>
      </p:ext>
    </p:extLst>
  </p:cSld>
  <p:clrMapOvr>
    <a:masterClrMapping/>
  </p:clrMapOvr>
</p:sld>
</file>

<file path=ppt/theme/theme1.xml><?xml version="1.0" encoding="utf-8"?>
<a:theme xmlns:a="http://schemas.openxmlformats.org/drawingml/2006/main" name="SETO-PPT-widescreen-template-2017">
  <a:themeElements>
    <a:clrScheme name="Custom 2">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1A7CA5"/>
      </a:hlink>
      <a:folHlink>
        <a:srgbClr val="1453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ETO-PPT-widescreen-template-2017">
  <a:themeElements>
    <a:clrScheme name="Custom 3">
      <a:dk1>
        <a:srgbClr val="4B545D"/>
      </a:dk1>
      <a:lt1>
        <a:srgbClr val="FFFFFF"/>
      </a:lt1>
      <a:dk2>
        <a:srgbClr val="005A7C"/>
      </a:dk2>
      <a:lt2>
        <a:srgbClr val="E3E4E5"/>
      </a:lt2>
      <a:accent1>
        <a:srgbClr val="F18F25"/>
      </a:accent1>
      <a:accent2>
        <a:srgbClr val="EE6525"/>
      </a:accent2>
      <a:accent3>
        <a:srgbClr val="FDC125"/>
      </a:accent3>
      <a:accent4>
        <a:srgbClr val="C10B1E"/>
      </a:accent4>
      <a:accent5>
        <a:srgbClr val="1C997B"/>
      </a:accent5>
      <a:accent6>
        <a:srgbClr val="1B8EB4"/>
      </a:accent6>
      <a:hlink>
        <a:srgbClr val="1A7CA5"/>
      </a:hlink>
      <a:folHlink>
        <a:srgbClr val="1453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524AA080FF3444AAAA29CBC5956058" ma:contentTypeVersion="6" ma:contentTypeDescription="Create a new document." ma:contentTypeScope="" ma:versionID="4652b509c5cbe6df2a72d82d601b1b0f">
  <xsd:schema xmlns:xsd="http://www.w3.org/2001/XMLSchema" xmlns:xs="http://www.w3.org/2001/XMLSchema" xmlns:p="http://schemas.microsoft.com/office/2006/metadata/properties" xmlns:ns2="c6d9b406-8ab6-4e35-b189-c607f551e6ff" xmlns:ns3="42d58ce9-d395-40e1-be5e-8d52a29324a8" xmlns:ns4="8df1a368-12c3-4a9c-b33c-eedb2fa087d9" targetNamespace="http://schemas.microsoft.com/office/2006/metadata/properties" ma:root="true" ma:fieldsID="0689fac33fc51abc6cca6abfcdd609c0" ns2:_="" ns3:_="" ns4:_="">
    <xsd:import namespace="c6d9b406-8ab6-4e35-b189-c607f551e6ff"/>
    <xsd:import namespace="42d58ce9-d395-40e1-be5e-8d52a29324a8"/>
    <xsd:import namespace="8df1a368-12c3-4a9c-b33c-eedb2fa087d9"/>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Bran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d58ce9-d395-40e1-be5e-8d52a29324a8" elementFormDefault="qualified">
    <xsd:import namespace="http://schemas.microsoft.com/office/2006/documentManagement/types"/>
    <xsd:import namespace="http://schemas.microsoft.com/office/infopath/2007/PartnerControls"/>
    <xsd:element name="Brand" ma:index="13" nillable="true" ma:displayName="Brand" ma:format="Dropdown" ma:internalName="Brand">
      <xsd:simpleType>
        <xsd:restriction base="dms:Choice">
          <xsd:enumeration value="Budget"/>
          <xsd:enumeration value="Communications"/>
          <xsd:enumeration value="Contacts"/>
          <xsd:enumeration value="Correspondence"/>
          <xsd:enumeration value="Draft"/>
          <xsd:enumeration value="Final"/>
          <xsd:enumeration value="FOA Development"/>
          <xsd:enumeration value="Invoices"/>
          <xsd:enumeration value="Memo"/>
          <xsd:enumeration value="Notes"/>
          <xsd:enumeration value="Poster"/>
          <xsd:enumeration value="Presentations"/>
          <xsd:enumeration value="Progress Report"/>
          <xsd:enumeration value="Proposal"/>
          <xsd:enumeration value="Quarterly Report"/>
          <xsd:enumeration value="Reference"/>
          <xsd:enumeration value="Report"/>
          <xsd:enumeration value="Resume"/>
          <xsd:enumeration value="Review"/>
        </xsd:restriction>
      </xsd:simpleType>
    </xsd:element>
  </xsd:schema>
  <xsd:schema xmlns:xsd="http://www.w3.org/2001/XMLSchema" xmlns:xs="http://www.w3.org/2001/XMLSchema" xmlns:dms="http://schemas.microsoft.com/office/2006/documentManagement/types" xmlns:pc="http://schemas.microsoft.com/office/infopath/2007/PartnerControls" targetNamespace="8df1a368-12c3-4a9c-b33c-eedb2fa087d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6d9b406-8ab6-4e35-b189-c607f551e6ff"/>
    <Brand xmlns="42d58ce9-d395-40e1-be5e-8d52a29324a8" xsi:nil="true"/>
  </documentManagement>
</p:properties>
</file>

<file path=customXml/itemProps1.xml><?xml version="1.0" encoding="utf-8"?>
<ds:datastoreItem xmlns:ds="http://schemas.openxmlformats.org/officeDocument/2006/customXml" ds:itemID="{242F4962-8CF2-4FE3-99F9-394AC12C259E}">
  <ds:schemaRefs>
    <ds:schemaRef ds:uri="http://schemas.microsoft.com/sharepoint/events"/>
  </ds:schemaRefs>
</ds:datastoreItem>
</file>

<file path=customXml/itemProps2.xml><?xml version="1.0" encoding="utf-8"?>
<ds:datastoreItem xmlns:ds="http://schemas.openxmlformats.org/officeDocument/2006/customXml" ds:itemID="{1C794C3E-A033-4C36-97D5-2517CAF99A52}">
  <ds:schemaRefs>
    <ds:schemaRef ds:uri="http://schemas.microsoft.com/sharepoint/v3/contenttype/forms"/>
  </ds:schemaRefs>
</ds:datastoreItem>
</file>

<file path=customXml/itemProps3.xml><?xml version="1.0" encoding="utf-8"?>
<ds:datastoreItem xmlns:ds="http://schemas.openxmlformats.org/officeDocument/2006/customXml" ds:itemID="{9F145A4B-A9BB-4397-B61D-B7A8A5083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b406-8ab6-4e35-b189-c607f551e6ff"/>
    <ds:schemaRef ds:uri="42d58ce9-d395-40e1-be5e-8d52a29324a8"/>
    <ds:schemaRef ds:uri="8df1a368-12c3-4a9c-b33c-eedb2fa08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6DE9A8E-E566-4E9E-A4F9-A70868550D98}">
  <ds:schemaRefs>
    <ds:schemaRef ds:uri="42d58ce9-d395-40e1-be5e-8d52a29324a8"/>
    <ds:schemaRef ds:uri="http://purl.org/dc/terms/"/>
    <ds:schemaRef ds:uri="http://schemas.openxmlformats.org/package/2006/metadata/core-properties"/>
    <ds:schemaRef ds:uri="http://schemas.microsoft.com/office/2006/documentManagement/types"/>
    <ds:schemaRef ds:uri="c6d9b406-8ab6-4e35-b189-c607f551e6ff"/>
    <ds:schemaRef ds:uri="http://schemas.microsoft.com/office/infopath/2007/PartnerControls"/>
    <ds:schemaRef ds:uri="8df1a368-12c3-4a9c-b33c-eedb2fa087d9"/>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8850</TotalTime>
  <Words>8183</Words>
  <Application>Microsoft Office PowerPoint</Application>
  <PresentationFormat>Custom</PresentationFormat>
  <Paragraphs>632</Paragraphs>
  <Slides>47</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Courier New</vt:lpstr>
      <vt:lpstr>Wingdings</vt:lpstr>
      <vt:lpstr>SETO-PPT-widescreen-template-2017</vt:lpstr>
      <vt:lpstr>1_SETO-PPT-widescreen-template-2017</vt:lpstr>
      <vt:lpstr>This webinar is being recorded and will be published on the EERE Program Information Center website </vt:lpstr>
      <vt:lpstr>RACER Funding Opportunity Announcement Webinar</vt:lpstr>
      <vt:lpstr>Notice</vt:lpstr>
      <vt:lpstr>Notice</vt:lpstr>
      <vt:lpstr>DE-FOA-0002597 Renewables Advancing Community Energy Resilience (RACER)</vt:lpstr>
      <vt:lpstr>Agenda</vt:lpstr>
      <vt:lpstr>Topic 1: Innovative Community-Based Energy Resilience Planning </vt:lpstr>
      <vt:lpstr>Topic 1 Areas of Interest</vt:lpstr>
      <vt:lpstr>Topic 2: Automation Strategies for Rapid Energy Restoration</vt:lpstr>
      <vt:lpstr>Topic 2 Areas of Interest</vt:lpstr>
      <vt:lpstr>Topic 3: Innovative Solutions to Increase the Resilience and Hardening of PV Power Plants </vt:lpstr>
      <vt:lpstr>Topic 3 Areas of Interest</vt:lpstr>
      <vt:lpstr>Non-Responsive Applications</vt:lpstr>
      <vt:lpstr>Teaming Partner List</vt:lpstr>
      <vt:lpstr>Award Information</vt:lpstr>
      <vt:lpstr>Statement of Substantial Involvement</vt:lpstr>
      <vt:lpstr>Topic 1: Cost Sharing Requirements</vt:lpstr>
      <vt:lpstr>Topic 2 &amp; 3: Cost Sharing Requirements</vt:lpstr>
      <vt:lpstr>Cost Share Contributions </vt:lpstr>
      <vt:lpstr>Allowable Cost Share</vt:lpstr>
      <vt:lpstr>Allowable Cost Share</vt:lpstr>
      <vt:lpstr>Unallowable Cost Share</vt:lpstr>
      <vt:lpstr>Cost Share Payment</vt:lpstr>
      <vt:lpstr>FOA Timeline</vt:lpstr>
      <vt:lpstr>Concept Papers</vt:lpstr>
      <vt:lpstr>Concept Paper Review</vt:lpstr>
      <vt:lpstr>Full Applications</vt:lpstr>
      <vt:lpstr>Full Applications: Technical Volume Content</vt:lpstr>
      <vt:lpstr>Diversity, Equity, and Inclusion Plan</vt:lpstr>
      <vt:lpstr>Full Application Eligibility Requirements</vt:lpstr>
      <vt:lpstr>Who is Eligible to Apply?</vt:lpstr>
      <vt:lpstr>Multiple Applications</vt:lpstr>
      <vt:lpstr>Merit Review and Selection Process (Full Applications)</vt:lpstr>
      <vt:lpstr>PowerPoint Presentation</vt:lpstr>
      <vt:lpstr>PowerPoint Presentation</vt:lpstr>
      <vt:lpstr>PowerPoint Presentation</vt:lpstr>
      <vt:lpstr>PowerPoint Presentation</vt:lpstr>
      <vt:lpstr>PowerPoint Presentation</vt:lpstr>
      <vt:lpstr>Replies to Reviewer Comments</vt:lpstr>
      <vt:lpstr>PowerPoint Presentation</vt:lpstr>
      <vt:lpstr>Selection Factors</vt:lpstr>
      <vt:lpstr>Program Policy Factors</vt:lpstr>
      <vt:lpstr>Registration Requirements</vt:lpstr>
      <vt:lpstr>Means of Submission</vt:lpstr>
      <vt:lpstr>Key Submission Points</vt:lpstr>
      <vt:lpstr>Applicant Points-of-Contact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Washelesky</dc:creator>
  <cp:lastModifiedBy>Walter, David</cp:lastModifiedBy>
  <cp:revision>105</cp:revision>
  <dcterms:created xsi:type="dcterms:W3CDTF">2017-11-06T17:29:21Z</dcterms:created>
  <dcterms:modified xsi:type="dcterms:W3CDTF">2022-04-27T01:55:10Z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0x01010080524AA080FF3444AAAA29CBC5956058</vt:lpwstr>
  </property>
</Properties>
</file>