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EvCFzRLiKYvci9aMWvloxQ&amp;pid=OfficeInsert" ContentType="image/jpe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2" r:id="rId2"/>
    <p:sldId id="326" r:id="rId3"/>
    <p:sldId id="348" r:id="rId4"/>
    <p:sldId id="363" r:id="rId5"/>
    <p:sldId id="361" r:id="rId6"/>
    <p:sldId id="335" r:id="rId7"/>
    <p:sldId id="343" r:id="rId8"/>
    <p:sldId id="364" r:id="rId9"/>
    <p:sldId id="359" r:id="rId10"/>
    <p:sldId id="354" r:id="rId11"/>
    <p:sldId id="349" r:id="rId12"/>
    <p:sldId id="353" r:id="rId13"/>
    <p:sldId id="352" r:id="rId14"/>
    <p:sldId id="351" r:id="rId15"/>
    <p:sldId id="355" r:id="rId16"/>
    <p:sldId id="356" r:id="rId17"/>
    <p:sldId id="365" r:id="rId18"/>
    <p:sldId id="360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enFolio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1" autoAdjust="0"/>
    <p:restoredTop sz="88929" autoAdjust="0"/>
  </p:normalViewPr>
  <p:slideViewPr>
    <p:cSldViewPr>
      <p:cViewPr varScale="1">
        <p:scale>
          <a:sx n="113" d="100"/>
          <a:sy n="113" d="100"/>
        </p:scale>
        <p:origin x="19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CC1-4F24-9D9D-CCBD63ED34A4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C1-4F24-9D9D-CCBD63ED34A4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CC1-4F24-9D9D-CCBD63ED34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CIOs</c:v>
                </c:pt>
                <c:pt idx="1">
                  <c:v>Discrepancies</c:v>
                </c:pt>
                <c:pt idx="2">
                  <c:v>CARs</c:v>
                </c:pt>
              </c:strCache>
            </c:strRef>
          </c:cat>
          <c:val>
            <c:numRef>
              <c:f>Sheet1!$C$1:$C$3</c:f>
              <c:numCache>
                <c:formatCode>0%</c:formatCode>
                <c:ptCount val="3"/>
                <c:pt idx="0">
                  <c:v>0.38636363636363635</c:v>
                </c:pt>
                <c:pt idx="1">
                  <c:v>0.47727272727272729</c:v>
                </c:pt>
                <c:pt idx="2">
                  <c:v>0.27272727272727271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C1-4F24-9D9D-CCBD63ED34A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</a:rPr>
              <a:t>Guideline Status</a:t>
            </a:r>
          </a:p>
        </c:rich>
      </c:tx>
      <c:layout>
        <c:manualLayout>
          <c:xMode val="edge"/>
          <c:yMode val="edge"/>
          <c:x val="0.35808600847970928"/>
          <c:y val="0.899011646981627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CD7-4062-B9D9-9CC274185322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CD7-4062-B9D9-9CC274185322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CD7-4062-B9D9-9CC274185322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CD7-4062-B9D9-9CC27418532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Sheet1!$A$6:$A$9</c:f>
              <c:strCache>
                <c:ptCount val="4"/>
                <c:pt idx="0">
                  <c:v>Red</c:v>
                </c:pt>
                <c:pt idx="1">
                  <c:v>Yellow</c:v>
                </c:pt>
                <c:pt idx="2">
                  <c:v>Green</c:v>
                </c:pt>
                <c:pt idx="3">
                  <c:v>N/A</c:v>
                </c:pt>
              </c:strCache>
            </c:strRef>
          </c:cat>
          <c:val>
            <c:numRef>
              <c:f>Sheet1!$C$6:$C$9</c:f>
              <c:numCache>
                <c:formatCode>0%</c:formatCode>
                <c:ptCount val="4"/>
                <c:pt idx="0">
                  <c:v>0.25</c:v>
                </c:pt>
                <c:pt idx="1">
                  <c:v>0.28125</c:v>
                </c:pt>
                <c:pt idx="2">
                  <c:v>0.4375</c:v>
                </c:pt>
                <c:pt idx="3">
                  <c:v>3.125E-2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CD7-4062-B9D9-9CC2741853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63C62080-2984-4D03-AA97-EB01369C1D15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54D7A357-0B57-440A-91D9-93C610D7C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22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46588D-3775-40CD-8215-E269BCD35CFD}" type="datetimeFigureOut">
              <a:rPr lang="en-US"/>
              <a:pPr>
                <a:defRPr/>
              </a:pPr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52014D6-58A7-468F-8855-57B740E6A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01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EF3B79-9EFC-4735-A333-19181226C7F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91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28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2" tIns="46587" rIns="93172" bIns="46587"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12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25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4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033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2" tIns="46587" rIns="93172" bIns="46587"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5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47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74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B8E706-E665-4328-98A3-9B0A83ACE1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61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2" tIns="46587" rIns="93172" bIns="46587"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16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00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09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5D693-4095-496F-818C-B92A86DDD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BFF2-1077-4227-B9D2-61E4E09E1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9A29-E90A-4149-91CF-519609842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507E-C6C5-4694-9EE4-D808CF0CE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A51B3-D1BA-4A29-BC95-FAAD9AE99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046C-E550-4B7B-8E0D-693AD02EE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BC7D3-B8E9-4EAB-B64F-FCBA0215F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3B68D-48A2-4B7A-9A09-051CA830D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2D94F-06C3-49D5-9687-2B6786F6C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BED93A-D967-47A0-8286-F28F8E218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&amp;ehk=EvCFzRLiKYvci9aMWvloxQ&amp;pid=OfficeInser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1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4342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3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</p:grp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349" name="Rectangle 2"/>
          <p:cNvSpPr>
            <a:spLocks noChangeArrowheads="1"/>
          </p:cNvSpPr>
          <p:nvPr/>
        </p:nvSpPr>
        <p:spPr bwMode="auto">
          <a:xfrm>
            <a:off x="1447800" y="27463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en-US" sz="4000" b="1" dirty="0">
                <a:solidFill>
                  <a:prstClr val="black"/>
                </a:solidFill>
                <a:latin typeface="Arial Narrow" pitchFamily="34" charset="0"/>
              </a:rPr>
              <a:t>EVMS </a:t>
            </a:r>
            <a:r>
              <a:rPr lang="en-US" sz="2400" b="1" dirty="0">
                <a:solidFill>
                  <a:srgbClr val="C00000"/>
                </a:solidFill>
                <a:latin typeface="Arial Narrow" pitchFamily="34" charset="0"/>
              </a:rPr>
              <a:t>[Enter Type: Certification, Surveillance, Implementation, Review for Cause] </a:t>
            </a:r>
            <a:r>
              <a:rPr lang="en-US" sz="4000" b="1" dirty="0">
                <a:solidFill>
                  <a:prstClr val="black"/>
                </a:solidFill>
                <a:latin typeface="Arial Narrow" pitchFamily="34" charset="0"/>
              </a:rPr>
              <a:t>Review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931069" y="1266893"/>
            <a:ext cx="83058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Out Brief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for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Contractor Name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City, State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Month XX, 20XX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By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Melvin Frank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Director, Project Controls (PM-30)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2000" b="1" dirty="0">
                <a:solidFill>
                  <a:prstClr val="black"/>
                </a:solidFill>
              </a:rPr>
              <a:t>U. S. Department of Energy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Office of Project Management (PM)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45D693-4095-496F-818C-B92A86DDD2E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744026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68132"/>
            <a:ext cx="8229600" cy="974868"/>
          </a:xfrm>
        </p:spPr>
        <p:txBody>
          <a:bodyPr/>
          <a:lstStyle/>
          <a:p>
            <a:r>
              <a:rPr lang="en-US" dirty="0">
                <a:latin typeface="Arial Narrow" pitchFamily="34" charset="0"/>
              </a:rPr>
              <a:t>Material Findings (CARs)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54033" y="6492875"/>
            <a:ext cx="2133600" cy="365125"/>
          </a:xfrm>
        </p:spPr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037604"/>
              </p:ext>
            </p:extLst>
          </p:nvPr>
        </p:nvGraphicFramePr>
        <p:xfrm>
          <a:off x="457200" y="2431197"/>
          <a:ext cx="8229600" cy="1150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7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Guideline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4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GL#]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‘Attribute #: 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CAR Title’ or ‘No Material Findings’] 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5428" y="1600200"/>
            <a:ext cx="3241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Organization </a:t>
            </a:r>
          </a:p>
          <a:p>
            <a:r>
              <a:rPr lang="en-US" sz="2400" b="1" dirty="0"/>
              <a:t>(Guidelines 1, 2, 3, 5)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1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143000" y="5514108"/>
            <a:ext cx="3570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[Contractor Name] </a:t>
            </a:r>
            <a:r>
              <a:rPr lang="en-US" dirty="0"/>
              <a:t>Identified Also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3000" y="6031468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Previously Identified</a:t>
            </a:r>
          </a:p>
        </p:txBody>
      </p:sp>
      <p:pic>
        <p:nvPicPr>
          <p:cNvPr id="16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92" y="5514108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718685" y="5927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796466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68132"/>
            <a:ext cx="8229600" cy="974868"/>
          </a:xfrm>
        </p:spPr>
        <p:txBody>
          <a:bodyPr/>
          <a:lstStyle/>
          <a:p>
            <a:r>
              <a:rPr lang="en-US" dirty="0">
                <a:latin typeface="Arial Narrow" pitchFamily="34" charset="0"/>
              </a:rPr>
              <a:t>Material Findings (CARs)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52381" y="6450985"/>
            <a:ext cx="2133600" cy="365125"/>
          </a:xfrm>
        </p:spPr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271028"/>
              </p:ext>
            </p:extLst>
          </p:nvPr>
        </p:nvGraphicFramePr>
        <p:xfrm>
          <a:off x="457200" y="2348373"/>
          <a:ext cx="8229600" cy="2999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Guideline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9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GL#]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‘Attribute #: 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CAR Title’ or ‘No Material Findings’] 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66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Attribute 3: Horizontal Integration – Defining Critical Path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661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661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4542" y="1510173"/>
            <a:ext cx="8240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Planning, Scheduling and Budgeting </a:t>
            </a:r>
          </a:p>
          <a:p>
            <a:r>
              <a:rPr lang="en-US" sz="2400" b="1" dirty="0"/>
              <a:t>(Guidelines 6, 7, 8, 9, 10, 11, 12, 14, 15)</a:t>
            </a:r>
          </a:p>
          <a:p>
            <a:endParaRPr lang="en-US" sz="2400" b="1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8305800" y="40386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18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953" y="4657903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8348150" y="4880577"/>
            <a:ext cx="25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3000" y="5514108"/>
            <a:ext cx="3570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[Contractor Name] </a:t>
            </a:r>
            <a:r>
              <a:rPr lang="en-US" dirty="0"/>
              <a:t>Identified Also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43000" y="6031468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Previously Identified</a:t>
            </a:r>
          </a:p>
        </p:txBody>
      </p:sp>
      <p:pic>
        <p:nvPicPr>
          <p:cNvPr id="25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553" y="3060951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552" y="3548702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92" y="5514108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18685" y="5927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088469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68132"/>
            <a:ext cx="8229600" cy="974868"/>
          </a:xfrm>
        </p:spPr>
        <p:txBody>
          <a:bodyPr/>
          <a:lstStyle/>
          <a:p>
            <a:r>
              <a:rPr lang="en-US" dirty="0">
                <a:latin typeface="Arial Narrow" pitchFamily="34" charset="0"/>
              </a:rPr>
              <a:t>Material Findings (CARs)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363489"/>
            <a:ext cx="2133600" cy="365125"/>
          </a:xfrm>
        </p:spPr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080758"/>
              </p:ext>
            </p:extLst>
          </p:nvPr>
        </p:nvGraphicFramePr>
        <p:xfrm>
          <a:off x="457200" y="2291858"/>
          <a:ext cx="8229600" cy="2918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Guideline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5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GL#]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‘Attribute #: 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CAR Title’ or ‘No Material Findings’] 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6314" y="1471747"/>
            <a:ext cx="4440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Accounting Considerations </a:t>
            </a:r>
          </a:p>
          <a:p>
            <a:r>
              <a:rPr lang="en-US" sz="2400" b="1" dirty="0"/>
              <a:t>(Guidelines 16, 17, 18, 20, 21)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2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143000" y="5514108"/>
            <a:ext cx="3570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[Contractor Name] </a:t>
            </a:r>
            <a:r>
              <a:rPr lang="en-US" dirty="0"/>
              <a:t>Identified Also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43000" y="6031468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Previously Identified</a:t>
            </a:r>
          </a:p>
        </p:txBody>
      </p:sp>
      <p:pic>
        <p:nvPicPr>
          <p:cNvPr id="21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92" y="5514108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18685" y="5927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2140" y="29718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68775" y="349502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68775" y="41573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270369" y="473054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905332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68132"/>
            <a:ext cx="8229600" cy="974868"/>
          </a:xfrm>
        </p:spPr>
        <p:txBody>
          <a:bodyPr/>
          <a:lstStyle/>
          <a:p>
            <a:r>
              <a:rPr lang="en-US" dirty="0">
                <a:latin typeface="Arial Narrow" pitchFamily="34" charset="0"/>
              </a:rPr>
              <a:t>Material Findings (CARs)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400800"/>
            <a:ext cx="2133600" cy="365125"/>
          </a:xfrm>
        </p:spPr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51585"/>
              </p:ext>
            </p:extLst>
          </p:nvPr>
        </p:nvGraphicFramePr>
        <p:xfrm>
          <a:off x="457200" y="2307098"/>
          <a:ext cx="8229600" cy="2477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Guideline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3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GL#]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‘Attribute #: 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CAR Title’ or ‘No Material Findings’] 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5428" y="1465215"/>
            <a:ext cx="5314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Analysis and Management Reports</a:t>
            </a:r>
          </a:p>
          <a:p>
            <a:r>
              <a:rPr lang="en-US" sz="2400" b="1" dirty="0"/>
              <a:t>(Guidelines 22, 23, 25, 26, 27)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1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143000" y="5514108"/>
            <a:ext cx="3570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[Contractor Name] </a:t>
            </a:r>
            <a:r>
              <a:rPr lang="en-US" dirty="0"/>
              <a:t>Identified Also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43000" y="6031468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Previously Identified</a:t>
            </a:r>
          </a:p>
        </p:txBody>
      </p:sp>
      <p:pic>
        <p:nvPicPr>
          <p:cNvPr id="19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92" y="5514108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18685" y="5927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21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553" y="3048000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553" y="3590507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667" y="4140660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154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68132"/>
            <a:ext cx="8229600" cy="974868"/>
          </a:xfrm>
        </p:spPr>
        <p:txBody>
          <a:bodyPr/>
          <a:lstStyle/>
          <a:p>
            <a:r>
              <a:rPr lang="en-US" dirty="0">
                <a:latin typeface="Arial Narrow" pitchFamily="34" charset="0"/>
              </a:rPr>
              <a:t>Material Findings (CARs)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2655" y="6492875"/>
            <a:ext cx="2133600" cy="365125"/>
          </a:xfrm>
        </p:spPr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10959"/>
              </p:ext>
            </p:extLst>
          </p:nvPr>
        </p:nvGraphicFramePr>
        <p:xfrm>
          <a:off x="457200" y="2420674"/>
          <a:ext cx="8229600" cy="116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Guideline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GL#]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‘Attribute #: 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CAR Title’ or ‘No Material Findings’] 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6314" y="1524000"/>
            <a:ext cx="4972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Revisions and Data Maintenance</a:t>
            </a:r>
          </a:p>
          <a:p>
            <a:r>
              <a:rPr lang="en-US" sz="2400" b="1" dirty="0"/>
              <a:t>(Guidelines 28, 29, 30, 31, 32)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1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143000" y="5514108"/>
            <a:ext cx="3570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[Contractor Name] </a:t>
            </a:r>
            <a:r>
              <a:rPr lang="en-US" dirty="0"/>
              <a:t>Identified Also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43000" y="6031468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Previously Identified</a:t>
            </a:r>
          </a:p>
        </p:txBody>
      </p:sp>
      <p:pic>
        <p:nvPicPr>
          <p:cNvPr id="17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92" y="5514108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18685" y="5927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68775" y="305818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45619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68132"/>
            <a:ext cx="8229600" cy="974868"/>
          </a:xfrm>
        </p:spPr>
        <p:txBody>
          <a:bodyPr/>
          <a:lstStyle/>
          <a:p>
            <a:r>
              <a:rPr lang="en-US" dirty="0">
                <a:latin typeface="Arial Narrow" pitchFamily="34" charset="0"/>
              </a:rPr>
              <a:t>Material Findings (CARs)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6559" y="6324600"/>
            <a:ext cx="2133600" cy="365125"/>
          </a:xfrm>
        </p:spPr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134508"/>
              </p:ext>
            </p:extLst>
          </p:nvPr>
        </p:nvGraphicFramePr>
        <p:xfrm>
          <a:off x="457200" y="2405926"/>
          <a:ext cx="8229600" cy="1175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Guideline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7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GL#]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[List ‘Attribute #: 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CAR Title’ or ‘No Material Findings’] 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6314" y="1524000"/>
            <a:ext cx="36199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Indirect Considerations</a:t>
            </a:r>
          </a:p>
          <a:p>
            <a:r>
              <a:rPr lang="en-US" sz="2400" b="1" dirty="0"/>
              <a:t>Guidelines 4, 13, 19, 24)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1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143000" y="5514108"/>
            <a:ext cx="3570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[Contractor Name] </a:t>
            </a:r>
            <a:r>
              <a:rPr lang="en-US" dirty="0"/>
              <a:t>Identified Also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3000" y="6031468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Previously Identified</a:t>
            </a:r>
          </a:p>
        </p:txBody>
      </p:sp>
      <p:pic>
        <p:nvPicPr>
          <p:cNvPr id="16" name="Picture 4" descr="http://www.clipartbest.com/cliparts/9ip/eMK/9ipeMKek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92" y="5514108"/>
            <a:ext cx="338247" cy="33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718685" y="5927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1537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910754" y="304112"/>
            <a:ext cx="732248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Closing Thoughts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343174"/>
            <a:ext cx="82296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Update  - Topics listed as sample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Scheduling Best Practices </a:t>
            </a:r>
            <a:r>
              <a:rPr lang="en-US" sz="20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(Rolling Wave,   Fidelity)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Monthly ETC/EAC </a:t>
            </a:r>
            <a:r>
              <a:rPr lang="en-US" sz="20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(Resolve Trends,    Optimism Bias</a:t>
            </a:r>
            <a:r>
              <a:rPr lang="en-US" sz="24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Effective Self-Governance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Adopt Institutional Level Board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Automate laborious manual processes</a:t>
            </a:r>
            <a:r>
              <a:rPr lang="en-US" sz="24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Maintain and Enforce Discipline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Continuous Improvement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200" b="1" dirty="0">
                <a:ea typeface="Arial" pitchFamily="34" charset="0"/>
                <a:cs typeface="Arial" pitchFamily="34" charset="0"/>
              </a:rPr>
              <a:t>Questions - </a:t>
            </a:r>
            <a:r>
              <a:rPr lang="en-US" sz="2800" dirty="0">
                <a:ea typeface="Arial" pitchFamily="34" charset="0"/>
                <a:cs typeface="Arial" pitchFamily="34" charset="0"/>
              </a:rPr>
              <a:t>Call PM-30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7227" y="6391233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Up Arrow 2"/>
          <p:cNvSpPr/>
          <p:nvPr/>
        </p:nvSpPr>
        <p:spPr>
          <a:xfrm>
            <a:off x="7204675" y="1884747"/>
            <a:ext cx="228600" cy="4012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flipV="1">
            <a:off x="6273800" y="2451100"/>
            <a:ext cx="228600" cy="3891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2" descr="data:image/jpeg;base64,/9j/4AAQSkZJRgABAQAAAQABAAD/2wCEAAkGBxMSEhUSExIVFRUXFRUVFxgVFxcVFRUVFxcXFhcWFxcYHiggGBolGxUVITEhJSkrLi4uGB8zODMtNygtLisBCgoKDg0OGhAQGy0lHx8tLS0tLS0rLS0tLS0tLS0tLS0tLS0tLS0tLS0tLS0tLS0tLS0tLS0tNy0tLS0tLS0tLf/AABEIALsBDQMBIgACEQEDEQH/xAAcAAABBQEBAQAAAAAAAAAAAAAFAgMEBgcBAAj/xABLEAACAAMFBAYGBgYHCAMAAAABAgADEQQFEiExBkFRYQcTInGBkRQyUqGxwSNCYnKS0TNDU4Ki4RWTssLS8PEWF0RUY3ODhCQ0o//EABoBAAIDAQEAAAAAAAAAAAAAAAEEAAIDBQb/xAAsEQACAgEEAAYCAgEFAAAAAAAAAQIRAwQSITEFEyJBUWEUFTJCUjNxgYLw/9oADAMBAAIRAxEAPwC8R4R2kdAhoWOrCoSYUDECej1IS7BRUkADUk0A7zAO8NsbHJNGnYj9hWb+ICnvgbkFJsPx2KaekWy7q+PZ+UT32wlKFZ5cxVbRhRhnpz90U8yJZY5FjpHQIq83bqzD1Vmt+6F+JrECbt/7Nn/E/wAaCKPUY17jMdDml1Eu8A9rL7NllBkALu2Fa5gACpJG/d5xV5u3NoPqpKXwZviYB3peky0EGYwNK0oKAV7owy6qO2ojun8Myb08i4CI21tntqf/ABr+UF9n9sZ02ckqYqEOcNVGEqeOWsU0OeMOpa3Dq+LtLTCcsqcoUhnmnyzq5dDhlFqMeTZ47GYjbO2e2v4F/KFjba1+1L/q1h38yBxv1Of6NMj0Zuu3FqGvVn9z+cODbq0exKP7rD5wfy8YP1ec0SscjPxt5O3ypf8AEPnCv9vJv7FK/eMH8rGD9XqPgO3htjZ5TlDjYqaHCuVRuqSIblbb2U69YO9dPIxnU3tMWOpJJz4msIMsQq9XOzpLwnFt5uzaLNakmIHQhlbQiHC2Vdw8AO+Mtu7aWfIlCTLwgAk1Iqc4h269p079JMYjhWg8hGz1ka+xP9Tkcu+DSp+0VlRsJnLXlUgd5ApBOXMDAMpBUioINQYxNicgKkk0AG87hBOx2C0UqR1dPtn5QIamT9g5fDsUON/JrlI5nwjLVkTx+up/5GgXab/mS3KdZMqDqH/ONFnb/qYvQwX9zZSI5GPf7TTwMXWTgONcvhC/9r54pWdNHkYPnv8AxK/hJ/3Rr0dEZUu1FpOazyRzp+UTLDtjaVYYiJi7wQAaDWhEVWrjdNFpeF5FHcmmaTHobss9ZiLMX1WAYV1oYdhpOzmSTTpkaOiOx6CA8YEX3fqSKrk0wCpGdEB3vTP90Zw1tRfos0vs5zGrh+yNMZ7q5RQrqt6hmLmpc4i2ZpTXEeG/zhfLmrhDWLTSlHd7E63bSCYc+tmtnQKjUGX1QQABFOva2vMchsaqPqOSSO+LbbLYzLSXLQ60LTlXLuXP3xVzcxLEzJ8sVJqFJmHuyy98ZQku2beW+khm6bNOd6yUDFcziphHA5mLLa2cyCk+YMZ1AwmgxZUApw3nid0QbvZLOGElWLMAGeYa6eyg7PiYSiVJrqcyTvPEmMMudD+k8PyTdtUhCwqJM2zYdfMZg9xhIpCbmeghgpUM0joEOmco+qPOPLbV9ge+K7zTykvcapHcMSBb1/Zr7/zh0WtP2SfxfnA3hWL4IYEeCwQFqT9inmw+cKNplfsF/E35xFJfJPL+gdhj1IIifK/Yj8bR3rpP7D/9GibvsPl/QMpHKQW62z/sW8Jn8oSZlm/ZzB++PyiX9g2P4YMj1IJk2bhNH7y/lHGWzkZGYO/DSJZNn0DY8REl5K7mrDRlmBvLPCMozLMlMKZTFrXShNItt8Sm6k0xYgQezqcxXvyirEQQsN9TpeRImLweuIdzCGcWVUcbV6PJu3JXZJQk2ZSBoxGm+p193uiv2yzprMoDpWtDrFkF/Lvkr5/mID3+UtABC4HHOoPfGyyRb7MIYskIu4WDLVNZpa6siGnLPcTAy0sa1Ph3QVkddLBQYShFCp0PPkYZaxNRtDXQV0O/OGI5YL3FJafLK/S0QrBairAbjrB5TSA9mu5qgtkBBnDlCuolBu0dDQ48qg1Po1nZynosnCajAP5jzglADYqZWyoA1SpYHlnkD5wejp4ncUzzmpg45ZJ/JHMR7Za1lridgoG8kAV4Z6nlDlstSykaY5oqgsx4AZmMQvK/5lutRmsp6tR9Gh0lKDkSBkXO88+UGcqRljjukkFNoLxM+cznuA4DdEOUgMMM2cPSzHFyz9VnstJgUYJD72UDeDHOqjymH5aVhdyY/HDBc0NCXHSkErPYWbICF2u7ymuXfAcX2axlG6BVaQisOTIhWiZw84kQyqhSzAzYa6RKFl5iBd2DtN4QUgzdPgpijuVs9a7GZaBsSmo3EEjvppEOVbFoMomTBVTECXLiJ32Rpx6JZtyx0W5ODRFNnO4kd3+kLl2NiR2z40/KJ6Q+ruiT6YnExz01Idm3WVUMaUOlGBy03RAMh9xWn3YlIO5+3JK9LTjDT2lTkDnDJlNvw+ApDcqX2hE4BufRMIPOOVMGLvvNpXqqjffUP8YXe97tPHaSUtB+rlhPOkS1XZHGe+q4+bA8qZCusMDJ04rM5RNDxWUaLQzKVxXsSpb1js2gcYTUc4akHOOue0Iqi7aJwtR9lT4Rz0n7K+UR6x6sElIf68ewse60ewIYrHohKQ8Ji+wI6CnsZ98MiOwSrSJdgt7yHEyUSKajcw3gxqdktAmS0mDIOqsP3gDT3xkBMa1c6YbPJUjMSk/siOroG3aPL+O44RSkuyl9KNvK2VkB9Yqp7qgn4RjyzWXNSdxppWhJAIjSulJ/oxr66/A/OkZ7YLMGRmzqGRV4doMxz40X3w1KXDbOJhg3JJBmzzA6hhvGm8HeIlJAiUplmu4wTlzgdDHJyRT5R6/TycVTJSxLsxpEBXhYmQv0dKMrRd9n9o5Nn9eUrcyR8IE7RbQekOSFwgnIDd4wEVSRWI06bTUxo8smtpjHT445Hk9zs6ZWINpmUhE+2jRc4jSiSSTwg48fNsrnzqMXtJ90D1u+ChWIVzS+z3wYEqKzVyZrp5VjVkaWOUTbxs1nKB5PWq/1lfCV5lWGfnHBJhm8ThQ8YiVKi0qk076BnWw4syIKtDoaM9tMtvsmzJdACRSucMl6Qi02xnpiNaaQyWgyRWMmSOvrkYmpZ1ArvgKz5xYLKuJYm00jJPsZEdYZRK9GhLycjAcWX3plbto7flD0mZuOsctq9ryhM1AdfdDFKUEcpSlDNJonWfWFSz2j3QLlznXQg98eapNSTXlGPl/Y559rhBosOMJxDjAXBzPnHsHM+cHYvknnP4DYYcYViHGAeHm3nHgp9pvOJs+wPO/gOV5x7FAZVPtHzg5cFmMwlM2bXwi8MW50jDNrPLi5NEy5bvafNRQKjEMR3Ya51jWlSmQ/yNBAXZ27OqUZUJg5HY0+Hy4/Z5LX6x6mV+yMl6VF+i5Y1+cUq55BNnZt3Xr3+oV+LDyi99KQ+i3+ssVPZ6STYp1MyHYqKb1RXA8SIk43Fow089s0xl5cR+qI0NIn0BoRowqDxrCHlxyG3F0e0xqM42iKJ7jhChbH4CHCkc6uJa+DXY17iTa5nGndDBUnUkxIwRwrB3EcRgiOqMu8wpliXZLLiIroMz8oO6kLTjue0LXNLGVdItUt7MFBNa74q0pwsLM4HQxnHJt5G5Yr4LFMnSSQFFN1YZ6U5MmS0lZRBrKDGnMkA+6AiTTELaS0lymdSAB8fzi6yqSqjGeCUZKalwvb5BcpqxFvC8sBoB3xInTVlKC2p0H5xXrfacbV07o1w4t0ra4Eddq/Lhti+Q5ekwyllOrE9YgcgihWpIpD9htHWJXfFbnTyyitfOo5UG6DFwT1wld9a+6NdRiio2kKeHaqby7Zvj7JM4xo3Rzc4tZKlqBVB48RT3RQbVL3iLVshez2cYkahIhWEopps7OVZJQlHG6Zqp2Gk09YjnQQEvfYUorurAgKTwMDRtrP9snvh59s3aW0tiTiFNdK8IalkxNHLx4ddCV7jMLySj07oamwRvtO3UcoGzoTT9J1Jx9djdI6I9HgIobxR4iOUhdI4YgWJpHQIUlCKg5R3DEfBWk1aOIItnR5X0xeGB6+X8oqyiLt0bWWs55m4IQO85GGNLzNHP8AEWo4JWaOohUIWOx2zxhl/SwD1Nc/WQ+8CKvsJNqtoTcDLmDLM+sh/uxcOlaWPRid2X9oRnmxVqw2nAf1qPLr9r1l9608Yyl7loE2ypRSh+ozL5Ew8GGhFR7x3R229me49tQ/joYaMczLC2eo0WVqKFGUDpn8YQZcLjoMJyi0dmGRSG8EIdIk1jrKDFVIu1ZBWUTpBCSmEUjyjhDlILbZIQSdniY7XhHCsepFDTgViiFbs3HIRLwxHmrnBi6ZWauNAy32PrBwIgVabpegIFTvpFmCx4JDGPUyhwc/UeHY8z3PsqrXVOwiqEA1oeMErru0p2m1g2wqAOEJCRbJqpSVGWDwuGOW67aG2EEbCaIO6IRWJgbIdwhZvg6cI1IkdbHetiNWOxWzWj1r7UDZozgnhiLOkwU6KTgpckOkLCw4JcLVILkRRGcMJmSqgjiIlBI7ggKdMMsdqmD7JYyozNfgIlBIepHqRZylNmcYQwxpCESpjS+j+RhlueYHzjPJIzEajsfKpZxzJMdPRY65POeMZ90aQeEejkcrHSPOlD6U0HoblshUDxLCnvjILlalokkbp0vwq6j4GNc6WUPoR+8n9sRiykrUjUZjdoa/IRSXZaBe9pZOBg29GKnurEIGsWLa2UDNmUzVwJiniGFQfJgYqtnenZOohDMqZ3NDO40SKwuTZ2f1RpvOQ9+sckJiYCDtks4NFJwVFELA4CeBO7v84SyOjrKdcgyXYOLeQ/OJUuxJlXEfECvdlBJbtdXCOhzNACyqG+6xyJiwWO4SBQjFLbVJgwzJZpqjAlSc8xWhhdb5AyaqEFdlXFgRThaWajUFipELmXZLDYcExWrSmKue7IiL3OuiXMlrLmdoquEPSj00FdxypXujs65hNlKrmsxRRZqjPLQkb8gKjvjTypin7GJQWutQadZMFNQyjLjUVjxuvhOB70YU74v99XMJ4LrRZtNdA5pofHQw5NuhDMZvquhVx9qq0YeR8ucTZO+iy8SVLkzsXa1MnlHxYH3iPLdLN9WWe6aAfIxd32dAkFAazK4g2mYOg4ChiRMuRCX+2qr90jePd5RNsvgv+zXsygf0M1P0L+DKcoULmr+qn+CofnFkk3G1FLA5TCrr9itMQ8DWH7LcWU0Nroh94Yd/CB/1NXr+L3FUS6ZdaEWkH/tKf70SJdyWc/XtI/8AWr/eixyrmbqqmuMup1zVa5jyhywXfV5itiCqWUGvHTy+cWTS/qZz1knbUyttcllH660n/wBU+P1oV/RlmAHatRr/ANACvdVoslkuI1QsTUK1cz631aRGsV0uZTTJmKoU4BU1JzFfODvX+BRamVf6j/8Af8Ab+iZRNFWeTzWWv96OJctSQJb1GuJkAHvgxeF0urS5a1LMhLd9dT3Vh22XJRERO05Jq24ADnoIp5l/1NlqnS9fZX5t3susqmdAca/nDMyyvQ/Qg5cQfnFgtN0EYZaAvMObEDIDQDlnDM253xhAMTUq1PVXvaKOT+DWGqXe4qs1aay6ecMMw4CLPbJIQ4FbER61PVB4DjEG0yFb1lHwjPel2huGdtWgGX7obZ4m2q7vYJPI/nA4HdwjRU+i/m2LjlY9HhDMI0LZZEqyrUiNauOXhkSxyr5xll1y6uo5xr1ll4UUcAB7o6umjweY8RlcqHI6FMKRIepDRyyi9JlnxWGbyofIxhTaVpvoabq7/dH0XtVIx2Wcv2CY+eJSEq26gU92YFPeIzl2GBodsmYrFYZ2v0IlMdM0xJT+H3RXLaMLBhvg9s+DOudl1Mme4/dcK4782PnALGGGE6wrqEdXQyol3bM7Xh84tN1K/wCpdGr60qZlX91sj3g1ij2eZ1bA7q+6LDIcZGmWuvzEcvLw7O1W6NIvtgmAr1TyWl7sLDFLPJTpTkYKSZQUUGQ3CpNOQroOUA7itpK0wz8OQ7VJiDTRgA3nWDymNYco4WdOMqHFbOMpu+5FnXrarM097OA0+Yry2wUcTFYV0qMLnyjV17/CMrvu6ZU6/Gkz1LSpzKxo2A1NmDKcX3098M4kLlk6LtoJ1qlzpU5jMaSyUmGlWV8VATvoUrXWhEV/aPbS0yLxmhZx6iXNAMvChGBcIcAlcQ0bQwU6N7V1FstN3BhMlK7PLmAAMcJUEMRrkwHIg0yNBQ7ZapMxrY8yvWTHxSSMxiM4s4bgChpWLqK3MiNuv57T1QNjCNMLpTHTCZZBzzIzzB1ij3VtheU+a8mXJkO8sNiAqp7LYG1cA9rLLjFp6PLz6+wyW1aWOqapFayyAMua4YqGxPZvu0rkKi1jwE5SPhFFFcoId2r2unWL0cGQjtMkh3DMy4HBAZRQGoBpC7v2umekJZrZZDZnemAh8YJJ7NeyMicq5wH6YZVWstMzhm5cgVMKn2C3W+12abOsvo0uTgzLYqhXEzXIkmgAAERRjV0Gw+m0jm8WsPUgKCw6zGamiY/Uw+GscufaRp1umWPqAoTrD1gepOAgCq4cq1G+Kxes6cl9O1nliZMqcKMaA1lior5mF7DzXN7zWmqEmMJ2JQahWqtQIHlqrDYatG2Uxp8yTZLIZ4lVxtiwjLWgCnKtczrSJ127YCfYp1qRMLyQcSMa5ipFGAzBG+kBOiw//Kt/Cq0/rJsBtjGpd957/o18cmgbYgtlu2f2u9Ks0+bgVZspWJUVIK0xKanOmRH+sCZe1s83e9pKyw4mrLAocNMtc61in3cs2zSknrQpPSdKI/hIPPMMO6CUhQLkfL/ih8oLxRLJssV12m9rTLSarSFSYAdACVrTQk84vQkZEHfrTLdTURUdg7Ba0lyXeehs5ldmWFAYVzWrUqd++LlGWRK6ImwTbLJLAwSwa0zEoCvi5084BWi5adp2Kg6Kv0kw+WUW95mWWdOBpn8oC3pPm/WnS5A5Esx8afAQrkhHtj2nz5LpMq9vsbJmVKDcGIxHnT8oA3nK0bwPyMF7ZgrVXLk7ypFfxGpgRep7I5kQvj/nwdyLe1WQQYUsIEOyxHRguTLLLgO7NSMU5BzEauq0jOtiZNZwPDONIjq4FUTy+tleQ6BHY9Ho3EwfbZIdGU7wR5x82XjZTKnTJZB7JZeGeYj6ZIjDulS6+otnWKKCaofvcZNn+GKSXuSPYV6HCJgtlnb1WSXMpvI7SN7mWA+0F1vZ5zqdx894PiCD4w/sFeKWC2S3mGkqfKUYqVoszNGPIOmE+J3Rpe3WzwnyjNlisyWDkNXQZlRxI1A7+MZZIbojWny7J89MxpnqM4m3ZafqcBl3CItpkZ5RHwERy8kL4Z6PFLgu10WqUhxuZlQcllkrXmzAg01yi33dfKzQzBSipSrMRSpzplwEZZY7duc58d3jwg5YbUFKY6sitjwVoCf9QIXTlB/RTUaaORX7ml9durnkf8mB17bNWW1MXnycTkKuLEwOFa0GRplAazbTl37eGXLFSQAWZjuFd2dYN3fe6zJYc9jE5RQTmc6DSGIZU+mcfJpskO0cuTZ2zWXGZEvAzLhZixY03AYt38uEMXBstKscudLDmYs0UbGoyARlOn3iYIJbkLPLBqUALcBWtB7ok9eTlGimYyi0VfZKwC75UxjalmSSynNCnVnTOp0IK5/nCLnuJlvN7WJ0pkcz+wuLEMRzGlKg6574tHVKVoVUg5kUFCeJGkDL4bqerMpAC0xlIUKCaoxGZ07SIf3QIO8tCDm0gd0iXK9s6tZUyUGQTFImOFzcArTvwNFvkzQJaEsvqqKgjDWgGR0pURUf6RZmlMSpJFmc9nNmmhpbPUZggClNInXWPonlsvWSxOaXgVQFUI9QSC3HOKuaao1lppRVkJ7omm91tahTKoKnGtadWVJw1qc4Zua5J8q9ZtqdQJLNNoca1o1MPZrXWJdldEAmqiq5ntKJFfUMw1Az1yEQZ949ars6KWlrLKk4sz1hQHI55MYnm+xaOmmxqzXXbLHaLRNsqJOSdUglgpSrFhWutCTlmDyjtzbOvIsFpkF0M6eoFAwAWgIAJrQk5wespCIo3DQEUpQnccxEV7PLJrhzy9xYj3s3nAeUzeNp0QrHs+Tdgskwr1lXZGU4gCXLL2hlShiAuzU30D0QzEDdcZhOZWlMhlnB+WuBVVclUUA5cIZ9JzOekU81llAF2Gw26V1SG3/RphGBUAGBadmuGukWoXkO+A7WkA0rqDEU24Z4KNTUbzyjOWRs0jhssxvRAKnIDfAi33ijCqzJPimJvxaQAn3sakqQVOdGGa/ZiDOtQY1ApxocqxjObfA7g0212yUy4jzgFe08NMwrouVeJ3/lC7beVOyncTw5CBspc4GLHXLOmnwShD8oQyIKXNdzT5iy11Op4DeY6GNW6Fs80o2y5bBWU1Mzdp4xdTEO67EspFRRkvmecTzHWiqVHlss982xIMdjkdixkRxFQ6S7i9JsrMorMlVdBxA9dfLPvEW+EstYDVoqfNku2dZZuqOHFKfHLJpVkfKZK5gGjgfei/8ARvt4ezZLU/BZM1jvrlKmHT7reHCA3SFsY9mdrTKUmSTiNP1TE8PZr5RRiSeGflGfRqnZ9A3rsnZ58zrCmFjm2E0V6/WI0rzGsRZuwdnIoFYHk5r76iKBsh0izrIBKnL18kCgqaTUFMgrnUDcreBEa1sxtJZ7epaQWqtMSuArqSK0pXMcxlB2wfsX87IumUi3dHhGcubXk60/iUn4QDtdz2qzVxIcHEdtPMaeMbb1A5wg2MRlPS4pLoZx+I5Y/wAuTD5VtU+tVT5j3ROkWrNSr+rmuehrU0G6L3tBsLLnAtKwy5mvBG7wNO8RnVvuC0SSRMkTFpqcJK+DLUGOZm0jg+DsafVY8y+P9wjKnsA4B9cUbM5itfjBFb7frEdtFWmEbzSlTxOkBrk2atFoqUqig+sSQK8uMXCybDqB9JPmOeQUD3gmBj0WWXKZnqNRgg6lywZZL+IwhiadYWY8VP1RyETrBfgczMdMIqyg8BoBz/OCI2SlaYm8pfzSI1o2LU+rMI71B+BWN/wMy6aEnq9O300Js97SysksqAkHMgdgKDpwzppCWvyWssuFALORQZEj2zzpAO9Nm7ZJzRVmrxSoan3T8qxWJt4zASCmY1BqCIWyQzQ7Q3ix4sq9Lsv021SQx7K5qs0EfWYGvnCGmyKywVWkwU38QaH96sUMXs29ffE6wTp89gsuSzkaUrl7qCKRU5Pg0lp1FW3RbjeKLjlqtMNcNa0JpUxGW+lYkDLsVFfaoaiEytkLW2bYFrnQuSa+Ah1tiJ/tp5t/hjf8TO+aFPO08e2D/wCnSVUH1sQqdxG+IL3mQzkZhq+B3QStuxdrAJXA/LEQfCoEVi8rPaJJwzJRTvBoe4xSenyx7QxgnhnxEnT7czBdxG/jDPpBBxVzrWogT6Q/Ly/OFS5TzDQVJO4fCMdjY8oJLkmzLYozrU8ohzrWzZaDlqe+LVdPR5aJmcykkcDm/wCEaeMWay9HVnX13d/JR84bx6Kb5oXnr8GN1dmWS5cSFSNik7JWRchJHexJjk/ZOzMKdUB3EiGFoWl2Yft4N9GUWWQzsFUEsTQACtSY1vZbZ8WaXRs5jZseHBQeUPXNs7IsxxS07XtHNh3cINrDGHBs5fYjrdb5vpj0ICx6FGPFYYOaN1EcxQspHIgBqgjoAj0KAiFRqdZwwIIBByIIyI4Eb4y3bLoyrim2MAEmplaCmpwHdnuMazHCsQh8tz1dD1U1CCpp2hhmLrkDwzhMu0tKYTZMxlYEEFSVdT3iPpG+dn7PahhnSlbIgGnaFfZbUGM9vjok7BNnnMWGYWaFoeRZRl30iu34LKfyV6wdK94SwFYyZo4zZZDHvZCATB67umZ6UnWUNrnKcr4UbEPfFVtewF4SlLdUxGhVGxNrrQajfAd7LOlhhNsxFRmXlsCDxU5UgU0W3I1yzdMViamOTaJfE0luPc4J8of/AN7Vg4WgCla9Xv4EBq5xhrSAcwSPGsLs6y8hMLfulQaU0AO/xgFk/g3az9Jt2N+sdPvSnHvAMEzttdmHF6bJpwxGv4SK+Qj58mCTU4DOplQuqV8QGy1hmYg4kjnkfdpEtoD55PoA7e3Z/wA0vgrnx0zhI6QLuJp6SPFH/wAMYHLVfrM3gF084cXqsWZmAZZ4Ur4jF84O9gpG7nb+7v8AmVIr7L079NIre0F/XPaWDNNmK9M3ly27X3uzmecZZ1cupzmaGhota7qjFpHpCy6DEZteQSncKkGKy9Spl8c3jdxNJsNlucsGNu7OuGYOrryJIi52baG7ZShUtdmVaZBZiDzz+MYJORDTAX0zxhBnywkxGoc9PjFYRUOkaZc88n8mfQI26u6tPSpZ59rD50p74kHbS78v/lyczTJq07+HjrHz0qHuj1M9Y03swpH0EduruH/GSjyFST5D4QLnbfXXPrJeZ2SDUujBfMjIxiGDiTTlChKFN8RzbLR45RpE1LmGfprkblVCW5bs4L7O7V3RIbBLZ1NM5s1Gz5VpVfLxjH1lgnMmn+eULAlj9WxB+3Sv8MZRhFO0hiepyTW1vg2+1dJt3qVVXdwTmVQ4VHE1oT4ViT/vFu6v6fcD6j07tMzGL2H0Ko62XaQP+myH+0BBiXZrocgGdaZX3lU08gaRsmKs01ukm7h+uY90t6fCHpPSHd7aT6d6OPlFBW6LiIoba441NPPs5QXu7Ym6pv6O2F+SzUJ8qVg8/ILr2LY+3t3AV9KQ8gGJ8gIrN99LMtSosskzAcy0yqDfkF1rzNPGCEvowsWRDTCNfWFD7olSujiwKf0bNvzcn4UiU/kO76ANg6XVp9NZmFAv6Mg1P1icVKDgMzFgu/pLsE0dqaZR4TFK+8VHvjtq6PbC4yk4TxDGsV+8OiiUf0U5lP2hiibWV3Gg3ffVmnjFJnJMrphYGp7tYmR883/sparARNqaA5TEJFO+ndG07D3k1psFnnPQs0sBiM6spKnxyzHGInzQQ2IUIQsKMEoLjtYQI6IhBceIhNI7ACe6uG3sgP8AOHxHTBtgpAWfstZHNWs8onMV6tN/OkDbV0d2CZrZ1XOvYqle/DSLbCgIlkoobdFlgIp1bjmJjf55Q2/RNYjp1w7pn5iNCEdiWSjOJnRFZCcmnKKaBgTXjUrHv90Nk9ud4stf7MaQI6DEJRnSdEtjBzM465Fx/hjjdE1i/wCr+PQ8uzGjGORCUZ5ZeiixISW61+TTKf2QIkjoysH7Fv6xuMXox6ISihN0XWCterfu6xqfnE2R0d2BdLMprvYsx8M8otymFCJZKKuuwthH/CSfw1h47IWP/lZP9WsWKPNEslFYmbFWI5eiyvwgHzEKbY2x0p6LJ0p6gr5xZBDLsYlhoq9p6P7C4p6Og5rVSO6kB7Z0U2Ns1aah5MCPeM4v+Mx4uYgKMstHRGn6u0MD9pQfeIA3l0XWtM5ZSb3EqwHiI2/FHC3+aRKQeT56FyXrJrRLUg0+ieZTLPLCYblX1ednOLrbSudfpMbA8jjGcfRBEMzpCuKMoYHcQCIDgS2YenSfeC6mS2tCZZ+TCOTulO3sa/QqOARvm0ay2x9hORsknefVGucJTY6wAf8A1JX4axFFh3GIW6/7wt56tnmTMZoJUtaA8OyozEbvsfc3odikWetWRO3/ANxiWenIMxA7om2CwSpQ+jlImVOyoXLwETKRKC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www.revkarenbaldwin.com/wp-content/uploads/2015/06/bat-phone-300x2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2" y="5486400"/>
            <a:ext cx="1822907" cy="126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13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67591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8200" y="222476"/>
            <a:ext cx="7391400" cy="65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/>
              <a:t>Projected Schedule </a:t>
            </a:r>
            <a:r>
              <a:rPr lang="en-US" sz="3200" b="1" kern="0" dirty="0">
                <a:solidFill>
                  <a:srgbClr val="C00000"/>
                </a:solidFill>
              </a:rPr>
              <a:t>[insert past dates in regular font, future dates in italics]</a:t>
            </a:r>
            <a:endParaRPr lang="en-US" sz="3200" b="1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611784"/>
              </p:ext>
            </p:extLst>
          </p:nvPr>
        </p:nvGraphicFramePr>
        <p:xfrm>
          <a:off x="1557338" y="1371601"/>
          <a:ext cx="5517694" cy="5257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9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Conduct the Review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Data review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   On-site review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Document</a:t>
                      </a:r>
                      <a:r>
                        <a:rPr lang="en-US" sz="2000" b="1" u="none" strike="noStrike" baseline="0" dirty="0">
                          <a:effectLst/>
                          <a:latin typeface="+mn-lt"/>
                        </a:rPr>
                        <a:t> the Review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   CAR/DR Factual accuracy review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Develop draft report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   Review draft report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   Finalize CARs/DRs/CIOs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baseline="0" dirty="0">
                          <a:effectLst/>
                          <a:latin typeface="+mn-lt"/>
                        </a:rPr>
                        <a:t>   F</a:t>
                      </a:r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inalize report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CAMP Process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6617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67591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8200" y="222476"/>
            <a:ext cx="7391400" cy="65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0" hangingPunct="0">
              <a:lnSpc>
                <a:spcPct val="90000"/>
              </a:lnSpc>
              <a:defRPr/>
            </a:pPr>
            <a:r>
              <a:rPr lang="en-US" sz="4000" b="1" kern="0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5515" y="6492875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AutoShape 2" descr="Image result for question mark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question mark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Get Organized!: Webinar Follow-Up: Answers to Your Questions (Part I)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462" y="1995487"/>
            <a:ext cx="402907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2116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910754" y="304112"/>
            <a:ext cx="732248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BLUF - Team Recommendation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343174"/>
            <a:ext cx="7924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[Certification / Conditional Certification / Compliance] </a:t>
            </a:r>
            <a:r>
              <a:rPr lang="en-US" sz="2800" dirty="0">
                <a:ea typeface="Arial" pitchFamily="34" charset="0"/>
                <a:cs typeface="Arial" pitchFamily="34" charset="0"/>
              </a:rPr>
              <a:t>determination</a:t>
            </a: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ea typeface="Arial" pitchFamily="34" charset="0"/>
                <a:cs typeface="Arial" pitchFamily="34" charset="0"/>
              </a:rPr>
              <a:t>based on: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ea typeface="Arial" pitchFamily="34" charset="0"/>
                <a:cs typeface="Arial" pitchFamily="34" charset="0"/>
              </a:rPr>
              <a:t>Acceptable CAMP addressing CARs and DRs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ea typeface="Arial" pitchFamily="34" charset="0"/>
                <a:cs typeface="Arial" pitchFamily="34" charset="0"/>
              </a:rPr>
              <a:t>Verification of Closure of CARs and DRs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ea typeface="Arial" pitchFamily="34" charset="0"/>
                <a:cs typeface="Arial" pitchFamily="34" charset="0"/>
              </a:rPr>
              <a:t>Implementation of Effective Self Governance Program to Sustain Compliance via Joint Surveillance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ea typeface="Arial" pitchFamily="34" charset="0"/>
                <a:cs typeface="Arial" pitchFamily="34" charset="0"/>
              </a:rPr>
              <a:t>Review Team believes this can be accomplished before </a:t>
            </a:r>
            <a:r>
              <a:rPr lang="en-US" sz="2800" dirty="0">
                <a:solidFill>
                  <a:srgbClr val="C00000"/>
                </a:solidFill>
                <a:ea typeface="Arial" pitchFamily="34" charset="0"/>
                <a:cs typeface="Arial" pitchFamily="34" charset="0"/>
              </a:rPr>
              <a:t>[date]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3093" y="6428513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5617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9462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447800" y="960641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2"/>
          <p:cNvSpPr>
            <a:spLocks noChangeArrowheads="1"/>
          </p:cNvSpPr>
          <p:nvPr/>
        </p:nvSpPr>
        <p:spPr bwMode="auto">
          <a:xfrm>
            <a:off x="1447800" y="274638"/>
            <a:ext cx="6324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Kudos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109662" y="1171529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List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9183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8180913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1447800" y="27463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EVMS Review Team &amp; Responsibilities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437316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227085"/>
              </p:ext>
            </p:extLst>
          </p:nvPr>
        </p:nvGraphicFramePr>
        <p:xfrm>
          <a:off x="381000" y="1214438"/>
          <a:ext cx="8229600" cy="5426071"/>
        </p:xfrm>
        <a:graphic>
          <a:graphicData uri="http://schemas.openxmlformats.org/drawingml/2006/table">
            <a:tbl>
              <a:tblPr/>
              <a:tblGrid>
                <a:gridCol w="2026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0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4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SimSun" panose="02010600030101010101" pitchFamily="2" charset="-122"/>
                        </a:rPr>
                        <a:t>NAME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SimSun" panose="02010600030101010101" pitchFamily="2" charset="-122"/>
                        </a:rPr>
                        <a:t>ORG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FUNCTION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[add/delete based on # of team]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Director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Chief 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Deputy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Assistant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Organization Area Lead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Organization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369807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Planning, Scheduling and Budgeting Area Lead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PSB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580291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PSB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493643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Accounting and Indirect Area Lead 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038218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Accounting/Indirect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398382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Analysis &amp; Managerial Reports Area Lead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AMR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320637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Revisions Area Lead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Revisions Review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Observer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37366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1447800" y="274638"/>
            <a:ext cx="6324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Review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67823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00092" y="2743200"/>
            <a:ext cx="3967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Insert Photo if Desired or delete slide</a:t>
            </a:r>
          </a:p>
        </p:txBody>
      </p:sp>
    </p:spTree>
    <p:extLst>
      <p:ext uri="{BB962C8B-B14F-4D97-AF65-F5344CB8AC3E}">
        <p14:creationId xmlns:p14="http://schemas.microsoft.com/office/powerpoint/2010/main" val="117098171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7800" y="274638"/>
            <a:ext cx="7391400" cy="563562"/>
          </a:xfrm>
        </p:spPr>
        <p:txBody>
          <a:bodyPr/>
          <a:lstStyle/>
          <a:p>
            <a:r>
              <a:rPr lang="en-US" sz="3200" b="1" dirty="0">
                <a:latin typeface="Arial Narrow" pitchFamily="34" charset="0"/>
              </a:rPr>
              <a:t>EVMS Review Objective</a:t>
            </a:r>
          </a:p>
        </p:txBody>
      </p:sp>
      <p:grpSp>
        <p:nvGrpSpPr>
          <p:cNvPr id="67590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67591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914400" y="1429061"/>
            <a:ext cx="777240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To assess </a:t>
            </a:r>
            <a:r>
              <a:rPr lang="en-US" sz="2800" dirty="0">
                <a:solidFill>
                  <a:srgbClr val="C00000"/>
                </a:solidFill>
              </a:rPr>
              <a:t>[Contractor name] </a:t>
            </a:r>
            <a:r>
              <a:rPr lang="en-US" sz="2800" dirty="0"/>
              <a:t>EVMS with respect to: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Compliance with EIA-748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Reliable, accurate, timely, actionable data 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Reflect actual conditions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Realistic forecasts 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Basis for management decisions at all levels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Consistent and compliant implementation / execution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6596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639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2"/>
          <p:cNvSpPr>
            <a:spLocks noChangeArrowheads="1"/>
          </p:cNvSpPr>
          <p:nvPr/>
        </p:nvSpPr>
        <p:spPr bwMode="auto">
          <a:xfrm>
            <a:off x="838200" y="266012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Materiality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751114" y="1268238"/>
            <a:ext cx="80772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Assessment to determine how non–compliance impacts ability to produce accurate information needed for project management purposes; addresses both process (written word) and implementation non-compliances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Pervasiveness (systemic, across the project vice isolated noncompliance)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Magnitude (impact to managerial assessment and decision making)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u="sng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Corrective Action Request (CAR) – Material Finding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Discrepancy Report (DR) – Non-Material Finding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Continuous Improvement Opportunity (CIO) – Recommended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352477"/>
            <a:ext cx="2133600" cy="365125"/>
          </a:xfrm>
        </p:spPr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264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7" y="4306686"/>
          <a:ext cx="9144007" cy="1682164"/>
        </p:xfrm>
        <a:graphic>
          <a:graphicData uri="http://schemas.openxmlformats.org/drawingml/2006/table">
            <a:tbl>
              <a:tblPr/>
              <a:tblGrid>
                <a:gridCol w="100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</a:tblGrid>
              <a:tr h="2262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EIA-748 GUIDELINES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Type/MON YY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0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0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00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05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N/A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High Risk GL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28699" y="1641702"/>
          <a:ext cx="7696201" cy="2246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0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CARs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# GLs Non-Compliant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57338" y="639536"/>
            <a:ext cx="73152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>
                <a:latin typeface="Arial Narrow" panose="020B0606020202030204" pitchFamily="34" charset="0"/>
              </a:rPr>
              <a:t>Historical Review </a:t>
            </a:r>
          </a:p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>
                <a:solidFill>
                  <a:srgbClr val="C00000"/>
                </a:solidFill>
                <a:latin typeface="Arial Narrow" panose="020B0606020202030204" pitchFamily="34" charset="0"/>
              </a:rPr>
              <a:t>[Update / delete Table and Ribbon Chart </a:t>
            </a:r>
          </a:p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>
                <a:solidFill>
                  <a:srgbClr val="C00000"/>
                </a:solidFill>
                <a:latin typeface="Arial Narrow" panose="020B0606020202030204" pitchFamily="34" charset="0"/>
              </a:rPr>
              <a:t>as necessary]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559" y="6073773"/>
            <a:ext cx="8858250" cy="307777"/>
            <a:chOff x="209550" y="6474023"/>
            <a:chExt cx="8858250" cy="307777"/>
          </a:xfrm>
        </p:grpSpPr>
        <p:sp>
          <p:nvSpPr>
            <p:cNvPr id="14" name="Rectangle 13"/>
            <p:cNvSpPr/>
            <p:nvPr/>
          </p:nvSpPr>
          <p:spPr>
            <a:xfrm>
              <a:off x="438150" y="6474023"/>
              <a:ext cx="862965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 dirty="0"/>
                <a:t>Includes CAR/Material Finding               Includes only Discrepancy/Non-Material Finding            No Findings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9550" y="6509024"/>
              <a:ext cx="228600" cy="2292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52800" y="6509024"/>
              <a:ext cx="228600" cy="22923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96200" y="6509024"/>
              <a:ext cx="228600" cy="2292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338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47800" y="304800"/>
            <a:ext cx="7010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>
                <a:latin typeface="Arial Narrow" panose="020B0606020202030204" pitchFamily="34" charset="0"/>
              </a:rPr>
              <a:t>Preliminary Overall Results</a:t>
            </a:r>
            <a:r>
              <a:rPr lang="en-US" sz="3200" b="1" kern="0" dirty="0">
                <a:solidFill>
                  <a:srgbClr val="C00000"/>
                </a:solidFill>
                <a:latin typeface="Arial Narrow" panose="020B0606020202030204" pitchFamily="34" charset="0"/>
              </a:rPr>
              <a:t> [Update with graphics from current review]</a:t>
            </a:r>
            <a:endParaRPr lang="en-US" sz="3200" b="1" kern="0" dirty="0">
              <a:latin typeface="Arial Narrow" panose="020B060602020203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79085" y="6420741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323910"/>
              </p:ext>
            </p:extLst>
          </p:nvPr>
        </p:nvGraphicFramePr>
        <p:xfrm>
          <a:off x="43543" y="1412876"/>
          <a:ext cx="5257800" cy="3431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675616"/>
              </p:ext>
            </p:extLst>
          </p:nvPr>
        </p:nvGraphicFramePr>
        <p:xfrm>
          <a:off x="3444509" y="876635"/>
          <a:ext cx="6172200" cy="3674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480209"/>
              </p:ext>
            </p:extLst>
          </p:nvPr>
        </p:nvGraphicFramePr>
        <p:xfrm>
          <a:off x="5301343" y="4724400"/>
          <a:ext cx="2623457" cy="1571625"/>
        </p:xfrm>
        <a:graphic>
          <a:graphicData uri="http://schemas.openxmlformats.org/drawingml/2006/table">
            <a:tbl>
              <a:tblPr/>
              <a:tblGrid>
                <a:gridCol w="1641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762123"/>
              </p:ext>
            </p:extLst>
          </p:nvPr>
        </p:nvGraphicFramePr>
        <p:xfrm>
          <a:off x="1295400" y="4924425"/>
          <a:ext cx="2667000" cy="942975"/>
        </p:xfrm>
        <a:graphic>
          <a:graphicData uri="http://schemas.openxmlformats.org/drawingml/2006/table">
            <a:tbl>
              <a:tblPr/>
              <a:tblGrid>
                <a:gridCol w="166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Discrepancies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CARs*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429" y="6412468"/>
            <a:ext cx="837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CARs firm; others subject to minimal change as team finalizes documentation. </a:t>
            </a:r>
          </a:p>
        </p:txBody>
      </p:sp>
    </p:spTree>
    <p:extLst>
      <p:ext uri="{BB962C8B-B14F-4D97-AF65-F5344CB8AC3E}">
        <p14:creationId xmlns:p14="http://schemas.microsoft.com/office/powerpoint/2010/main" val="1696743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6E87B9401D0E4FA93D1824E1172410" ma:contentTypeVersion="2" ma:contentTypeDescription="Create a new document." ma:contentTypeScope="" ma:versionID="7561fb695b88acb38a8a7df4b6aafbfb">
  <xsd:schema xmlns:xsd="http://www.w3.org/2001/XMLSchema" xmlns:xs="http://www.w3.org/2001/XMLSchema" xmlns:p="http://schemas.microsoft.com/office/2006/metadata/properties" xmlns:ns2="bdf71ee8-3e74-4480-b14d-d8d5d33317f4" targetNamespace="http://schemas.microsoft.com/office/2006/metadata/properties" ma:root="true" ma:fieldsID="d0cfbb6367f8462a853735863896509f" ns2:_="">
    <xsd:import namespace="bdf71ee8-3e74-4480-b14d-d8d5d33317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f71ee8-3e74-4480-b14d-d8d5d33317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C33C33-3F13-4DAC-BF95-DB3535472D35}"/>
</file>

<file path=customXml/itemProps2.xml><?xml version="1.0" encoding="utf-8"?>
<ds:datastoreItem xmlns:ds="http://schemas.openxmlformats.org/officeDocument/2006/customXml" ds:itemID="{8EACCC77-0EA1-43B2-A567-A7A75E2B6548}"/>
</file>

<file path=customXml/itemProps3.xml><?xml version="1.0" encoding="utf-8"?>
<ds:datastoreItem xmlns:ds="http://schemas.openxmlformats.org/officeDocument/2006/customXml" ds:itemID="{0649296C-18C7-4A1A-A998-74808634946A}"/>
</file>

<file path=docProps/app.xml><?xml version="1.0" encoding="utf-8"?>
<Properties xmlns="http://schemas.openxmlformats.org/officeDocument/2006/extended-properties" xmlns:vt="http://schemas.openxmlformats.org/officeDocument/2006/docPropsVTypes">
  <TotalTime>4799</TotalTime>
  <Words>979</Words>
  <Application>Microsoft Office PowerPoint</Application>
  <PresentationFormat>On-screen Show (4:3)</PresentationFormat>
  <Paragraphs>333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Arial Narrow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EVMS Review Objective</vt:lpstr>
      <vt:lpstr>PowerPoint Presentation</vt:lpstr>
      <vt:lpstr>PowerPoint Presentation</vt:lpstr>
      <vt:lpstr>PowerPoint Presentation</vt:lpstr>
      <vt:lpstr>Material Findings (CARs)</vt:lpstr>
      <vt:lpstr>Material Findings (CARs)</vt:lpstr>
      <vt:lpstr>Material Findings (CARs)</vt:lpstr>
      <vt:lpstr>Material Findings (CARs)</vt:lpstr>
      <vt:lpstr>Material Findings (CARs)</vt:lpstr>
      <vt:lpstr>Material Findings (CARs)</vt:lpstr>
      <vt:lpstr>PowerPoint Presentation</vt:lpstr>
      <vt:lpstr>PowerPoint Presentation</vt:lpstr>
      <vt:lpstr>PowerPoint Presentation</vt:lpstr>
    </vt:vector>
  </TitlesOfParts>
  <Company>DOE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EVMS Certification Review</dc:title>
  <dc:subject>Out Briefing</dc:subject>
  <dc:creator>PM</dc:creator>
  <cp:lastModifiedBy>PM-50</cp:lastModifiedBy>
  <cp:revision>600</cp:revision>
  <cp:lastPrinted>2016-06-28T14:53:16Z</cp:lastPrinted>
  <dcterms:created xsi:type="dcterms:W3CDTF">2009-02-24T17:14:36Z</dcterms:created>
  <dcterms:modified xsi:type="dcterms:W3CDTF">2022-01-27T15:57:00Z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0x010100F16E87B9401D0E4FA93D1824E1172410</vt:lpwstr>
  </property>
</Properties>
</file>