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9" r:id="rId5"/>
  </p:sldMasterIdLst>
  <p:notesMasterIdLst>
    <p:notesMasterId r:id="rId26"/>
  </p:notesMasterIdLst>
  <p:handoutMasterIdLst>
    <p:handoutMasterId r:id="rId27"/>
  </p:handoutMasterIdLst>
  <p:sldIdLst>
    <p:sldId id="265" r:id="rId6"/>
    <p:sldId id="267" r:id="rId7"/>
    <p:sldId id="1365" r:id="rId8"/>
    <p:sldId id="1430" r:id="rId9"/>
    <p:sldId id="1431" r:id="rId10"/>
    <p:sldId id="283" r:id="rId11"/>
    <p:sldId id="1367" r:id="rId12"/>
    <p:sldId id="1376" r:id="rId13"/>
    <p:sldId id="1370" r:id="rId14"/>
    <p:sldId id="275" r:id="rId15"/>
    <p:sldId id="274" r:id="rId16"/>
    <p:sldId id="278" r:id="rId17"/>
    <p:sldId id="1372" r:id="rId18"/>
    <p:sldId id="276" r:id="rId19"/>
    <p:sldId id="1373" r:id="rId20"/>
    <p:sldId id="289" r:id="rId21"/>
    <p:sldId id="280" r:id="rId22"/>
    <p:sldId id="1377" r:id="rId23"/>
    <p:sldId id="1374" r:id="rId24"/>
    <p:sldId id="286" r:id="rId25"/>
  </p:sldIdLst>
  <p:sldSz cx="12188825" cy="6858000"/>
  <p:notesSz cx="6858000" cy="9144000"/>
  <p:defaultTextStyle>
    <a:defPPr>
      <a:defRPr lang="en-US"/>
    </a:defPPr>
    <a:lvl1pPr marL="0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43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885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328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771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213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656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097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541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tero, Juan (CONTR)" initials="BJ(" lastIdx="27" clrIdx="0">
    <p:extLst>
      <p:ext uri="{19B8F6BF-5375-455C-9EA6-DF929625EA0E}">
        <p15:presenceInfo xmlns:p15="http://schemas.microsoft.com/office/powerpoint/2012/main" userId="S::juan.botero@ee.doe.gov::5f1300f9-3208-4776-a93d-a8b8116ac7e2" providerId="AD"/>
      </p:ext>
    </p:extLst>
  </p:cmAuthor>
  <p:cmAuthor id="2" name="Eldredge, Zachary" initials="EZ" lastIdx="16" clrIdx="1">
    <p:extLst>
      <p:ext uri="{19B8F6BF-5375-455C-9EA6-DF929625EA0E}">
        <p15:presenceInfo xmlns:p15="http://schemas.microsoft.com/office/powerpoint/2012/main" userId="S::zachary.eldredge@ee.doe.gov::d7729fd0-50a9-4ed9-8e36-df8242adafa3" providerId="AD"/>
      </p:ext>
    </p:extLst>
  </p:cmAuthor>
  <p:cmAuthor id="3" name="Boyd, Michele A." initials="BMA" lastIdx="27" clrIdx="2">
    <p:extLst>
      <p:ext uri="{19B8F6BF-5375-455C-9EA6-DF929625EA0E}">
        <p15:presenceInfo xmlns:p15="http://schemas.microsoft.com/office/powerpoint/2012/main" userId="S::Michele.Boyd@ee.doe.gov::b498d5e5-556e-4df1-b50b-dc43910bda52" providerId="AD"/>
      </p:ext>
    </p:extLst>
  </p:cmAuthor>
  <p:cmAuthor id="4" name="Randall, Abigail (FELLOW)" initials="RA(" lastIdx="6" clrIdx="3">
    <p:extLst>
      <p:ext uri="{19B8F6BF-5375-455C-9EA6-DF929625EA0E}">
        <p15:presenceInfo xmlns:p15="http://schemas.microsoft.com/office/powerpoint/2012/main" userId="S::Abigail.Randall@ee.doe.gov::23ca5d7b-3c82-4243-9e6d-777557b893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BC7C"/>
    <a:srgbClr val="FFB66B"/>
    <a:srgbClr val="B3BBC2"/>
    <a:srgbClr val="802F0A"/>
    <a:srgbClr val="C10B1E"/>
    <a:srgbClr val="1C9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3" autoAdjust="0"/>
    <p:restoredTop sz="82003" autoAdjust="0"/>
  </p:normalViewPr>
  <p:slideViewPr>
    <p:cSldViewPr snapToGrid="0" snapToObjects="1">
      <p:cViewPr varScale="1">
        <p:scale>
          <a:sx n="51" d="100"/>
          <a:sy n="51" d="100"/>
        </p:scale>
        <p:origin x="1236" y="48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-228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FD285-E604-0F4A-8E4E-5532951FF0A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ECB6A-F0FA-B148-AED7-1883C564E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062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89865-2AE7-3842-8B2B-CF3F1327C58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F931B-2B4E-B94B-BDF6-0B57EB892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677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44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43" algn="l" defTabSz="60944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885" algn="l" defTabSz="60944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328" algn="l" defTabSz="60944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771" algn="l" defTabSz="60944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213" algn="l" defTabSz="60944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656" algn="l" defTabSz="60944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097" algn="l" defTabSz="60944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541" algn="l" defTabSz="60944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41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04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53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27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Talking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28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19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71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0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68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9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95193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74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25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931B-2B4E-B94B-BDF6-0B57EB892C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0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unShot &#10;U.S. Department of Energy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5401" y="1995718"/>
            <a:ext cx="6889265" cy="170148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799" b="1" i="0">
                <a:solidFill>
                  <a:srgbClr val="ED902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5396" y="3825709"/>
            <a:ext cx="6889267" cy="13026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199" b="0" i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85403" y="5511483"/>
            <a:ext cx="7803427" cy="0"/>
          </a:xfrm>
          <a:prstGeom prst="line">
            <a:avLst/>
          </a:prstGeom>
          <a:ln>
            <a:solidFill>
              <a:srgbClr val="F38F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85398" y="5695549"/>
            <a:ext cx="4279029" cy="9097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133">
                <a:solidFill>
                  <a:srgbClr val="8D98A3"/>
                </a:solidFill>
              </a:defRPr>
            </a:lvl1pPr>
            <a:lvl2pPr marL="609448" indent="0">
              <a:buNone/>
              <a:defRPr sz="2133"/>
            </a:lvl2pPr>
            <a:lvl3pPr marL="1218895" indent="0">
              <a:buNone/>
              <a:defRPr sz="2133"/>
            </a:lvl3pPr>
            <a:lvl4pPr marL="1828343" indent="0">
              <a:buNone/>
              <a:defRPr sz="2133"/>
            </a:lvl4pPr>
            <a:lvl5pPr marL="2437790" indent="0">
              <a:buNone/>
              <a:defRPr sz="2133"/>
            </a:lvl5pPr>
          </a:lstStyle>
          <a:p>
            <a:pPr lvl="0"/>
            <a:r>
              <a:rPr lang="en-US" dirty="0"/>
              <a:t>Click to edit Author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56" y="607216"/>
            <a:ext cx="4660810" cy="81585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00528" y="6013769"/>
            <a:ext cx="1864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i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</a:t>
            </a:r>
            <a:r>
              <a:rPr lang="en-US" sz="1400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/solar-office</a:t>
            </a:r>
          </a:p>
        </p:txBody>
      </p:sp>
    </p:spTree>
    <p:extLst>
      <p:ext uri="{BB962C8B-B14F-4D97-AF65-F5344CB8AC3E}">
        <p14:creationId xmlns:p14="http://schemas.microsoft.com/office/powerpoint/2010/main" val="74713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unShot &#10;U.S. Department of Energy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5401" y="3214990"/>
            <a:ext cx="6889265" cy="170148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266" b="1" i="0">
                <a:solidFill>
                  <a:srgbClr val="ED902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5396" y="4842846"/>
            <a:ext cx="6889267" cy="6656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199" b="0" i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85403" y="5511483"/>
            <a:ext cx="7803427" cy="0"/>
          </a:xfrm>
          <a:prstGeom prst="line">
            <a:avLst/>
          </a:prstGeom>
          <a:ln>
            <a:solidFill>
              <a:srgbClr val="F38F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85398" y="5695549"/>
            <a:ext cx="4279029" cy="9097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133">
                <a:solidFill>
                  <a:srgbClr val="8D98A3"/>
                </a:solidFill>
              </a:defRPr>
            </a:lvl1pPr>
            <a:lvl2pPr marL="609448" indent="0">
              <a:buNone/>
              <a:defRPr sz="2133"/>
            </a:lvl2pPr>
            <a:lvl3pPr marL="1218895" indent="0">
              <a:buNone/>
              <a:defRPr sz="2133"/>
            </a:lvl3pPr>
            <a:lvl4pPr marL="1828343" indent="0">
              <a:buNone/>
              <a:defRPr sz="2133"/>
            </a:lvl4pPr>
            <a:lvl5pPr marL="2437790" indent="0">
              <a:buNone/>
              <a:defRPr sz="2133"/>
            </a:lvl5pPr>
          </a:lstStyle>
          <a:p>
            <a:pPr lvl="0"/>
            <a:r>
              <a:rPr lang="en-US" dirty="0"/>
              <a:t>Click to edit Author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56" y="607216"/>
            <a:ext cx="4660810" cy="81585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00528" y="6013769"/>
            <a:ext cx="1864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i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</a:t>
            </a:r>
            <a:r>
              <a:rPr lang="en-US" sz="1400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/solar-office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-2" y="1570185"/>
            <a:ext cx="12188828" cy="2021737"/>
            <a:chOff x="-1" y="1177636"/>
            <a:chExt cx="9144002" cy="1516303"/>
          </a:xfrm>
        </p:grpSpPr>
        <p:pic>
          <p:nvPicPr>
            <p:cNvPr id="24" name="Picture 23" descr="orange-header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77636"/>
              <a:ext cx="9144001" cy="151630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1256850"/>
              <a:ext cx="9143999" cy="13447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chemeClr val="accent2">
                  <a:lumMod val="50000"/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1296023"/>
              <a:ext cx="1607593" cy="125434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904" y="1299128"/>
              <a:ext cx="1860551" cy="124863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8678" y="1299774"/>
              <a:ext cx="1973664" cy="124778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0864" y="1298555"/>
              <a:ext cx="1888435" cy="124789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27636" y="1303883"/>
              <a:ext cx="1616365" cy="1239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021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467157"/>
            <a:ext cx="5383398" cy="4525963"/>
          </a:xfrm>
          <a:prstGeom prst="rect">
            <a:avLst/>
          </a:prstGeom>
        </p:spPr>
        <p:txBody>
          <a:bodyPr/>
          <a:lstStyle>
            <a:lvl1pPr>
              <a:defRPr sz="3466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467157"/>
            <a:ext cx="5383398" cy="4525963"/>
          </a:xfrm>
          <a:prstGeom prst="rect">
            <a:avLst/>
          </a:prstGeom>
        </p:spPr>
        <p:txBody>
          <a:bodyPr/>
          <a:lstStyle>
            <a:lvl1pPr>
              <a:defRPr sz="3466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441" y="14992"/>
            <a:ext cx="10969943" cy="886505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681487" y="6293836"/>
            <a:ext cx="507341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>
              <a:solidFill>
                <a:srgbClr val="F38F26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1627" y="6298512"/>
            <a:ext cx="49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257" y="6302593"/>
            <a:ext cx="2006125" cy="35116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681487" y="6293836"/>
            <a:ext cx="507341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>
              <a:solidFill>
                <a:srgbClr val="F38F26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25708" y="6417817"/>
            <a:ext cx="1864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i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</a:t>
            </a:r>
            <a:r>
              <a:rPr lang="en-US" sz="1400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/solar-office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1627" y="6298512"/>
            <a:ext cx="49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4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_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7" name="Picture 6" descr="SunShot &#10;U.S. Department of Energy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257" y="6302593"/>
            <a:ext cx="2006125" cy="351163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11681487" y="6293836"/>
            <a:ext cx="507341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>
              <a:solidFill>
                <a:srgbClr val="F38F26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325708" y="6417817"/>
            <a:ext cx="1864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i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</a:t>
            </a:r>
            <a:r>
              <a:rPr lang="en-US" sz="1400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/solar-office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1627" y="6298512"/>
            <a:ext cx="49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31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09289"/>
            <a:ext cx="5385514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48" indent="0">
              <a:buNone/>
              <a:defRPr sz="2666" b="1"/>
            </a:lvl2pPr>
            <a:lvl3pPr marL="1218895" indent="0">
              <a:buNone/>
              <a:defRPr sz="2399" b="1"/>
            </a:lvl3pPr>
            <a:lvl4pPr marL="1828343" indent="0">
              <a:buNone/>
              <a:defRPr sz="2133" b="1"/>
            </a:lvl4pPr>
            <a:lvl5pPr marL="2437790" indent="0">
              <a:buNone/>
              <a:defRPr sz="2133" b="1"/>
            </a:lvl5pPr>
            <a:lvl6pPr marL="3047238" indent="0">
              <a:buNone/>
              <a:defRPr sz="2133" b="1"/>
            </a:lvl6pPr>
            <a:lvl7pPr marL="3656686" indent="0">
              <a:buNone/>
              <a:defRPr sz="2133" b="1"/>
            </a:lvl7pPr>
            <a:lvl8pPr marL="4266133" indent="0">
              <a:buNone/>
              <a:defRPr sz="2133" b="1"/>
            </a:lvl8pPr>
            <a:lvl9pPr marL="487558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805073"/>
            <a:ext cx="5385514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109289"/>
            <a:ext cx="5387630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48" indent="0">
              <a:buNone/>
              <a:defRPr sz="2666" b="1"/>
            </a:lvl2pPr>
            <a:lvl3pPr marL="1218895" indent="0">
              <a:buNone/>
              <a:defRPr sz="2399" b="1"/>
            </a:lvl3pPr>
            <a:lvl4pPr marL="1828343" indent="0">
              <a:buNone/>
              <a:defRPr sz="2133" b="1"/>
            </a:lvl4pPr>
            <a:lvl5pPr marL="2437790" indent="0">
              <a:buNone/>
              <a:defRPr sz="2133" b="1"/>
            </a:lvl5pPr>
            <a:lvl6pPr marL="3047238" indent="0">
              <a:buNone/>
              <a:defRPr sz="2133" b="1"/>
            </a:lvl6pPr>
            <a:lvl7pPr marL="3656686" indent="0">
              <a:buNone/>
              <a:defRPr sz="2133" b="1"/>
            </a:lvl7pPr>
            <a:lvl8pPr marL="4266133" indent="0">
              <a:buNone/>
              <a:defRPr sz="2133" b="1"/>
            </a:lvl8pPr>
            <a:lvl9pPr marL="487558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0"/>
          </p:nvPr>
        </p:nvSpPr>
        <p:spPr>
          <a:xfrm>
            <a:off x="6191757" y="1805073"/>
            <a:ext cx="5387630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09441" y="898479"/>
            <a:ext cx="10969943" cy="0"/>
          </a:xfrm>
          <a:prstGeom prst="line">
            <a:avLst/>
          </a:prstGeom>
          <a:ln>
            <a:solidFill>
              <a:srgbClr val="F38F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441" y="14992"/>
            <a:ext cx="10969943" cy="886505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81487" y="6293836"/>
            <a:ext cx="507341" cy="363232"/>
          </a:xfrm>
          <a:prstGeom prst="rect">
            <a:avLst/>
          </a:prstGeom>
          <a:solidFill>
            <a:srgbClr val="F38F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>
              <a:solidFill>
                <a:srgbClr val="F38F26"/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1627" y="6298512"/>
            <a:ext cx="49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9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_No 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Rectangle 22"/>
          <p:cNvSpPr/>
          <p:nvPr userDrawn="1"/>
        </p:nvSpPr>
        <p:spPr>
          <a:xfrm>
            <a:off x="11671008" y="6293836"/>
            <a:ext cx="517817" cy="363232"/>
          </a:xfrm>
          <a:prstGeom prst="rect">
            <a:avLst/>
          </a:prstGeom>
          <a:solidFill>
            <a:srgbClr val="F38F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>
              <a:solidFill>
                <a:srgbClr val="F38F26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257" y="6302593"/>
            <a:ext cx="2006125" cy="35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14992"/>
            <a:ext cx="10969943" cy="886505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441" y="898479"/>
            <a:ext cx="10969943" cy="0"/>
          </a:xfrm>
          <a:prstGeom prst="line">
            <a:avLst/>
          </a:prstGeom>
          <a:ln>
            <a:solidFill>
              <a:srgbClr val="F38F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441" y="1128713"/>
            <a:ext cx="10969943" cy="4548187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1627" y="6298512"/>
            <a:ext cx="49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66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1628" y="6298512"/>
            <a:ext cx="497201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fld id="{4B7910E5-F3D7-7541-A239-E632F655FDFB}" type="slidenum">
              <a:rPr lang="en-US" smtClean="0">
                <a:solidFill>
                  <a:srgbClr val="4B545D"/>
                </a:solidFill>
              </a:rPr>
              <a:pPr/>
              <a:t>‹#›</a:t>
            </a:fld>
            <a:endParaRPr lang="en-US" dirty="0">
              <a:solidFill>
                <a:srgbClr val="4B545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446" y="1128717"/>
            <a:ext cx="10969944" cy="4548187"/>
          </a:xfrm>
          <a:prstGeom prst="rect">
            <a:avLst/>
          </a:prstGeom>
        </p:spPr>
        <p:txBody>
          <a:bodyPr vert="horz" lIns="91418" tIns="45709" rIns="91418" bIns="457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446" y="14996"/>
            <a:ext cx="10969944" cy="886505"/>
          </a:xfrm>
          <a:prstGeom prst="rect">
            <a:avLst/>
          </a:prstGeom>
        </p:spPr>
        <p:txBody>
          <a:bodyPr lIns="91418" tIns="45709" rIns="91418" bIns="45709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5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unShot &#10;U.S. Department of Energ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609441" y="898479"/>
            <a:ext cx="10969943" cy="0"/>
          </a:xfrm>
          <a:prstGeom prst="line">
            <a:avLst/>
          </a:prstGeom>
          <a:ln>
            <a:solidFill>
              <a:srgbClr val="F38F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1671008" y="6293836"/>
            <a:ext cx="517817" cy="363232"/>
          </a:xfrm>
          <a:prstGeom prst="rect">
            <a:avLst/>
          </a:prstGeom>
          <a:solidFill>
            <a:srgbClr val="F38F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>
              <a:solidFill>
                <a:srgbClr val="4B545D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5708" y="6417817"/>
            <a:ext cx="1864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i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energy.gov</a:t>
            </a:r>
            <a:r>
              <a:rPr lang="en-US" sz="1400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/solar-office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257" y="6302593"/>
            <a:ext cx="2006125" cy="3511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1010" y="6298512"/>
            <a:ext cx="5178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333">
                <a:solidFill>
                  <a:srgbClr val="4B545D"/>
                </a:solidFill>
              </a:defRPr>
            </a:lvl1pPr>
          </a:lstStyle>
          <a:p>
            <a:fld id="{4B7910E5-F3D7-7541-A239-E632F655FD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1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8" r:id="rId2"/>
    <p:sldLayoutId id="2147483693" r:id="rId3"/>
    <p:sldLayoutId id="2147483694" r:id="rId4"/>
    <p:sldLayoutId id="2147483697" r:id="rId5"/>
    <p:sldLayoutId id="2147483696" r:id="rId6"/>
    <p:sldLayoutId id="2147483699" r:id="rId7"/>
    <p:sldLayoutId id="2147483700" r:id="rId8"/>
  </p:sldLayoutIdLst>
  <p:hf hdr="0" ftr="0" dt="0"/>
  <p:txStyles>
    <p:titleStyle>
      <a:lvl1pPr algn="l" defTabSz="609448" rtl="0" eaLnBrk="1" latinLnBrk="0" hangingPunct="1">
        <a:spcBef>
          <a:spcPct val="0"/>
        </a:spcBef>
        <a:buNone/>
        <a:defRPr sz="3732" b="1" i="0" kern="1200">
          <a:solidFill>
            <a:srgbClr val="F38F26"/>
          </a:solidFill>
          <a:latin typeface="Calibri"/>
          <a:ea typeface="+mj-ea"/>
          <a:cs typeface="Calibri"/>
        </a:defRPr>
      </a:lvl1pPr>
    </p:titleStyle>
    <p:bodyStyle>
      <a:lvl1pPr marL="457086" indent="-457086" algn="l" defTabSz="609448" rtl="0" eaLnBrk="1" latinLnBrk="0" hangingPunct="1">
        <a:spcBef>
          <a:spcPct val="20000"/>
        </a:spcBef>
        <a:buClr>
          <a:srgbClr val="F38F26"/>
        </a:buClr>
        <a:buSzPct val="100000"/>
        <a:buFont typeface="Arial"/>
        <a:buChar char="•"/>
        <a:defRPr sz="3466" kern="1200">
          <a:solidFill>
            <a:schemeClr val="tx1"/>
          </a:solidFill>
          <a:latin typeface="Calibri"/>
          <a:ea typeface="+mn-ea"/>
          <a:cs typeface="Calibri"/>
        </a:defRPr>
      </a:lvl1pPr>
      <a:lvl2pPr marL="990352" indent="-380905" algn="l" defTabSz="609448" rtl="0" eaLnBrk="1" latinLnBrk="0" hangingPunct="1">
        <a:spcBef>
          <a:spcPct val="20000"/>
        </a:spcBef>
        <a:buClr>
          <a:schemeClr val="bg1">
            <a:lumMod val="75000"/>
          </a:schemeClr>
        </a:buClr>
        <a:buFont typeface="Arial"/>
        <a:buChar char="•"/>
        <a:defRPr sz="3199" kern="1200">
          <a:solidFill>
            <a:schemeClr val="tx1"/>
          </a:solidFill>
          <a:latin typeface="Calibri"/>
          <a:ea typeface="+mn-ea"/>
          <a:cs typeface="Calibri"/>
        </a:defRPr>
      </a:lvl2pPr>
      <a:lvl3pPr marL="1523619" indent="-304724" algn="l" defTabSz="609448" rtl="0" eaLnBrk="1" latinLnBrk="0" hangingPunct="1">
        <a:spcBef>
          <a:spcPct val="20000"/>
        </a:spcBef>
        <a:buClr>
          <a:srgbClr val="F38F26"/>
        </a:buClr>
        <a:buFont typeface="Arial"/>
        <a:buChar char="•"/>
        <a:defRPr sz="2933" kern="1200">
          <a:solidFill>
            <a:schemeClr val="tx1"/>
          </a:solidFill>
          <a:latin typeface="Calibri"/>
          <a:ea typeface="+mn-ea"/>
          <a:cs typeface="Calibri"/>
        </a:defRPr>
      </a:lvl3pPr>
      <a:lvl4pPr marL="2133067" indent="-304724" algn="l" defTabSz="609448" rtl="0" eaLnBrk="1" latinLnBrk="0" hangingPunct="1">
        <a:spcBef>
          <a:spcPct val="20000"/>
        </a:spcBef>
        <a:buClr>
          <a:srgbClr val="F38F26"/>
        </a:buClr>
        <a:buFont typeface="Arial"/>
        <a:buChar char="–"/>
        <a:defRPr sz="2399" kern="1200">
          <a:solidFill>
            <a:schemeClr val="tx1"/>
          </a:solidFill>
          <a:latin typeface="Calibri"/>
          <a:ea typeface="+mn-ea"/>
          <a:cs typeface="Calibri"/>
        </a:defRPr>
      </a:lvl4pPr>
      <a:lvl5pPr marL="2742514" indent="-304724" algn="l" defTabSz="609448" rtl="0" eaLnBrk="1" latinLnBrk="0" hangingPunct="1">
        <a:spcBef>
          <a:spcPct val="20000"/>
        </a:spcBef>
        <a:buClr>
          <a:srgbClr val="F38F26"/>
        </a:buClr>
        <a:buFont typeface="Arial"/>
        <a:buChar char="»"/>
        <a:defRPr sz="2399" kern="1200">
          <a:solidFill>
            <a:schemeClr val="tx1"/>
          </a:solidFill>
          <a:latin typeface="Calibri"/>
          <a:ea typeface="+mn-ea"/>
          <a:cs typeface="Calibri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.gov/eere/solar/summary-solar-impacts-wildlife-and-ecosystems-request-information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AF5E8-7226-4AE8-AC53-C3C696629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398" y="4121624"/>
            <a:ext cx="7803424" cy="1204286"/>
          </a:xfrm>
        </p:spPr>
        <p:txBody>
          <a:bodyPr>
            <a:noAutofit/>
          </a:bodyPr>
          <a:lstStyle/>
          <a:p>
            <a:r>
              <a:rPr lang="en-US" sz="3400" dirty="0"/>
              <a:t>Solar-Wildlife Interactions: </a:t>
            </a:r>
            <a:br>
              <a:rPr lang="en-US" sz="3400" dirty="0"/>
            </a:br>
            <a:r>
              <a:rPr lang="en-US" sz="3400" dirty="0"/>
              <a:t>Summary of SETO Request for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B4D25-A858-4805-B3A8-F4788DD4F6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SETO’s Strategic Analysis and Institutional Support (SAIS) team</a:t>
            </a:r>
          </a:p>
        </p:txBody>
      </p:sp>
    </p:spTree>
    <p:extLst>
      <p:ext uri="{BB962C8B-B14F-4D97-AF65-F5344CB8AC3E}">
        <p14:creationId xmlns:p14="http://schemas.microsoft.com/office/powerpoint/2010/main" val="1772770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51C6B-7C77-4642-930A-6F0A32ABD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1735" y="1916364"/>
            <a:ext cx="6786975" cy="3119099"/>
          </a:xfrm>
        </p:spPr>
        <p:txBody>
          <a:bodyPr>
            <a:normAutofit/>
          </a:bodyPr>
          <a:lstStyle/>
          <a:p>
            <a:r>
              <a:rPr lang="en-US" sz="3200" dirty="0"/>
              <a:t>Lack of data and data availability</a:t>
            </a:r>
          </a:p>
          <a:p>
            <a:r>
              <a:rPr lang="en-US" sz="3200" dirty="0"/>
              <a:t>Regional differences in wildlife and habitat make extrapolation difficult</a:t>
            </a:r>
          </a:p>
          <a:p>
            <a:r>
              <a:rPr lang="en-US" sz="3200" dirty="0"/>
              <a:t>Cumulative and long-term interactions not yet measurable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1294E0-A264-4772-B43D-4E68EC07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14992"/>
            <a:ext cx="11082186" cy="886505"/>
          </a:xfrm>
        </p:spPr>
        <p:txBody>
          <a:bodyPr/>
          <a:lstStyle/>
          <a:p>
            <a:r>
              <a:rPr lang="en-US" dirty="0"/>
              <a:t>Challenges to Evaluating Solar-Wildlife Interactions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63BEA-CDF4-4074-B38C-D18B08564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00245C-03C2-4179-8C5C-312397F0C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11" y="1480454"/>
            <a:ext cx="4239099" cy="423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18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5EA2C-8DCE-4E42-A67F-B23C0CB49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" y="1106062"/>
            <a:ext cx="11309843" cy="5192450"/>
          </a:xfrm>
        </p:spPr>
        <p:txBody>
          <a:bodyPr>
            <a:normAutofit/>
          </a:bodyPr>
          <a:lstStyle/>
          <a:p>
            <a:r>
              <a:rPr lang="en-US" dirty="0"/>
              <a:t>Stakeholders disagreed about effectiveness of current practices</a:t>
            </a:r>
          </a:p>
          <a:p>
            <a:pPr lvl="1"/>
            <a:r>
              <a:rPr lang="en-US" dirty="0"/>
              <a:t>Initial siting decisions are primarily based on the economic feasibility of a project (e.g., access to transmission and land availability)</a:t>
            </a:r>
          </a:p>
          <a:p>
            <a:pPr lvl="1"/>
            <a:r>
              <a:rPr lang="en-US" dirty="0"/>
              <a:t>Wildlife and habitat only considered later in process, primarily through compliance with state and federal statutes</a:t>
            </a:r>
          </a:p>
          <a:p>
            <a:r>
              <a:rPr lang="en-US" dirty="0"/>
              <a:t>Methods for assessing and mitigating impacts to wildlife vary extensively</a:t>
            </a:r>
          </a:p>
          <a:p>
            <a:pPr lvl="1"/>
            <a:r>
              <a:rPr lang="en-US" dirty="0"/>
              <a:t>Individual companies have different tools and strategies</a:t>
            </a:r>
          </a:p>
          <a:p>
            <a:pPr lvl="1"/>
            <a:r>
              <a:rPr lang="en-US" dirty="0"/>
              <a:t>State and local guidance and authorities inconsistent across the U.S.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453B18-7FCF-4400-9C45-376426F7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Siting Practices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6DE7E-F4E8-4D8E-9CDF-EB1381634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30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5EA2C-8DCE-4E42-A67F-B23C0CB49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0" y="1179865"/>
            <a:ext cx="7055384" cy="5483771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/>
              <a:t>Voluntary guidelines</a:t>
            </a:r>
          </a:p>
          <a:p>
            <a:pPr lvl="1"/>
            <a:r>
              <a:rPr lang="en-US" dirty="0"/>
              <a:t>Some states have developed solar guidelines</a:t>
            </a:r>
          </a:p>
          <a:p>
            <a:pPr lvl="1"/>
            <a:r>
              <a:rPr lang="en-US" dirty="0"/>
              <a:t>Some stakeholders relying on USFWS Wind Energy Guidelines</a:t>
            </a:r>
          </a:p>
          <a:p>
            <a:r>
              <a:rPr lang="en-US" sz="3000" b="1" dirty="0"/>
              <a:t>Landscape-level planning and mapping tools</a:t>
            </a:r>
          </a:p>
          <a:p>
            <a:pPr lvl="1"/>
            <a:r>
              <a:rPr lang="en-US" dirty="0"/>
              <a:t>Tools also need to include industry considerations, such as access to transmission, land suitability/ availability, market economics, etc.</a:t>
            </a:r>
          </a:p>
          <a:p>
            <a:r>
              <a:rPr lang="en-US" sz="3000" b="1" dirty="0"/>
              <a:t>Incentives to encourage development in low-impact areas</a:t>
            </a:r>
          </a:p>
          <a:p>
            <a:pPr lvl="1"/>
            <a:r>
              <a:rPr lang="en-US" dirty="0"/>
              <a:t>For example, expedited permitting or tax incentives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453B18-7FCF-4400-9C45-376426F7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0" y="14992"/>
            <a:ext cx="11250865" cy="886505"/>
          </a:xfrm>
        </p:spPr>
        <p:txBody>
          <a:bodyPr/>
          <a:lstStyle/>
          <a:p>
            <a:r>
              <a:rPr lang="en-US" dirty="0"/>
              <a:t>Current Siting Practices: Respondent Recommendations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6DE7E-F4E8-4D8E-9CDF-EB1381634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4D940-DE9B-46FB-95C1-5D85D3CDF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877" y="2051486"/>
            <a:ext cx="4127350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43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8A736-2F17-411B-92DD-48BACECCA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7034D0-5168-4932-A197-17AFD9DE44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446" y="1128717"/>
            <a:ext cx="11579384" cy="31340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Five broad categories of species of concern were identified: </a:t>
            </a:r>
          </a:p>
          <a:p>
            <a:pPr marL="914400" indent="-450850">
              <a:tabLst>
                <a:tab pos="914400" algn="l"/>
              </a:tabLst>
            </a:pPr>
            <a:r>
              <a:rPr lang="en-US" sz="3267" b="1" dirty="0"/>
              <a:t>Avian species </a:t>
            </a:r>
            <a:r>
              <a:rPr lang="en-US" sz="3267" dirty="0"/>
              <a:t>that migrate, nest, or forage in and around solar sites</a:t>
            </a:r>
          </a:p>
          <a:p>
            <a:pPr marL="914400" indent="-450850">
              <a:tabLst>
                <a:tab pos="914400" algn="l"/>
              </a:tabLst>
            </a:pPr>
            <a:r>
              <a:rPr lang="en-US" sz="3267" b="1" dirty="0"/>
              <a:t>Ungulates</a:t>
            </a:r>
            <a:r>
              <a:rPr lang="en-US" sz="3267" dirty="0"/>
              <a:t> with solar sites in their geographic ranges </a:t>
            </a:r>
          </a:p>
          <a:p>
            <a:pPr marL="914400" indent="-450850">
              <a:tabLst>
                <a:tab pos="914400" algn="l"/>
              </a:tabLst>
            </a:pPr>
            <a:r>
              <a:rPr lang="en-US" sz="3267" b="1" dirty="0"/>
              <a:t>Small mammals and reptiles </a:t>
            </a:r>
            <a:r>
              <a:rPr lang="en-US" sz="3267" dirty="0"/>
              <a:t>that burrow in or around solar sites</a:t>
            </a:r>
          </a:p>
          <a:p>
            <a:pPr marL="914400" indent="-450850">
              <a:tabLst>
                <a:tab pos="914400" algn="l"/>
              </a:tabLst>
            </a:pPr>
            <a:r>
              <a:rPr lang="en-US" sz="3267" b="1" dirty="0"/>
              <a:t>Aquatic species </a:t>
            </a:r>
            <a:r>
              <a:rPr lang="en-US" sz="3267" dirty="0"/>
              <a:t>that are highly dependent on water quality</a:t>
            </a:r>
          </a:p>
          <a:p>
            <a:pPr marL="914400" indent="-450850">
              <a:tabLst>
                <a:tab pos="914400" algn="l"/>
              </a:tabLst>
            </a:pPr>
            <a:r>
              <a:rPr lang="en-US" sz="3267" b="1" dirty="0"/>
              <a:t>Pollinators</a:t>
            </a:r>
            <a:r>
              <a:rPr lang="en-US" sz="3267" dirty="0"/>
              <a:t> that can interact with vegetation at a solar site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889AC4-869E-4E9F-94E8-E54FD26BF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Species and Habitats of Concern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74991A-2338-4D70-9F2C-EB7D70CB6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988" y="4457654"/>
            <a:ext cx="2253238" cy="164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3604BB-B70E-4194-8B54-57BA1D563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34" y="4457654"/>
            <a:ext cx="2488348" cy="1645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D36D5B-073D-4A51-99DB-5CA1B448C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146" y="4140295"/>
            <a:ext cx="1527978" cy="2280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2683D-7083-4C7B-A061-8D63B079F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089" y="4457654"/>
            <a:ext cx="2507285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64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641E41-E0F7-4773-ADCF-E38F1160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Solar-Wildlife Research Needs – Appendix 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6F985-E5EF-4EDF-A0D0-591BD3771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5B34B28-37B4-4DAD-91A9-6E5C49371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795405"/>
              </p:ext>
            </p:extLst>
          </p:nvPr>
        </p:nvGraphicFramePr>
        <p:xfrm>
          <a:off x="144088" y="933295"/>
          <a:ext cx="11900647" cy="536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432">
                  <a:extLst>
                    <a:ext uri="{9D8B030D-6E8A-4147-A177-3AD203B41FA5}">
                      <a16:colId xmlns:a16="http://schemas.microsoft.com/office/drawing/2014/main" val="2160832234"/>
                    </a:ext>
                  </a:extLst>
                </a:gridCol>
                <a:gridCol w="9027215">
                  <a:extLst>
                    <a:ext uri="{9D8B030D-6E8A-4147-A177-3AD203B41FA5}">
                      <a16:colId xmlns:a16="http://schemas.microsoft.com/office/drawing/2014/main" val="1746061100"/>
                    </a:ext>
                  </a:extLst>
                </a:gridCol>
              </a:tblGrid>
              <a:tr h="265122">
                <a:tc>
                  <a:txBody>
                    <a:bodyPr/>
                    <a:lstStyle/>
                    <a:p>
                      <a:r>
                        <a:rPr lang="en-US" sz="2000"/>
                        <a:t>Topic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Summary of Research Needs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704145"/>
                  </a:ext>
                </a:extLst>
              </a:tr>
              <a:tr h="630014">
                <a:tc>
                  <a:txBody>
                    <a:bodyPr/>
                    <a:lstStyle/>
                    <a:p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Habitat changes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Impact of solar development on habitat loss and fragmentation, and on associated wildlife, at the population-level; efficacy of mitigation strategies (e.g., wildlife corridors, raised fencing, etc.) 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6090265"/>
                  </a:ext>
                </a:extLst>
              </a:tr>
              <a:tr h="524698">
                <a:tc>
                  <a:txBody>
                    <a:bodyPr/>
                    <a:lstStyle/>
                    <a:p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On-site plant and animal habitat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Standardized methods to assess the health of plant and wildlife communities at solar facilities; efficacy of vegetation management strategies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6589617"/>
                  </a:ext>
                </a:extLst>
              </a:tr>
              <a:tr h="650753">
                <a:tc>
                  <a:txBody>
                    <a:bodyPr/>
                    <a:lstStyle/>
                    <a:p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Collisions with supporting infrastructure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Structures, species, and regions with increased collision risk; identification of the mechanisms (e.g., lake effect) driving risk and mitigation strategies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8655398"/>
                  </a:ext>
                </a:extLst>
              </a:tr>
              <a:tr h="457937">
                <a:tc>
                  <a:txBody>
                    <a:bodyPr/>
                    <a:lstStyle/>
                    <a:p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Stormwater and soil impacts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Impacts on water quality downstream; strategies to minimize impacts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2020139"/>
                  </a:ext>
                </a:extLst>
              </a:tr>
              <a:tr h="457937">
                <a:tc>
                  <a:txBody>
                    <a:bodyPr/>
                    <a:lstStyle/>
                    <a:p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Ecosystem services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Standardized methods and empirical data to quantify ecosystem services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0205140"/>
                  </a:ext>
                </a:extLst>
              </a:tr>
              <a:tr h="457937">
                <a:tc>
                  <a:txBody>
                    <a:bodyPr/>
                    <a:lstStyle/>
                    <a:p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Siting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Collaborative development of siting guidance, best management practices, and tools to inform low-impact solar siting decisions 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340402"/>
                  </a:ext>
                </a:extLst>
              </a:tr>
              <a:tr h="457937">
                <a:tc>
                  <a:txBody>
                    <a:bodyPr/>
                    <a:lstStyle/>
                    <a:p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Climate change mitigation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Metrics to quantify climate change mitigation at individual sites and assess tradeoffs between the benefits and adverse impacts on wildlife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3511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713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9A2B4B-C9AD-4967-950A-F7A77065C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>
                <a:solidFill>
                  <a:srgbClr val="4B545D"/>
                </a:solidFill>
              </a:rPr>
              <a:pPr/>
              <a:t>15</a:t>
            </a:fld>
            <a:endParaRPr lang="en-US" dirty="0">
              <a:solidFill>
                <a:srgbClr val="4B545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CF55DE-5F90-4B28-AC40-12DED615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Ecosystem Services of Solar Energy Facilities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F346B49-1664-4F43-AFDF-3582E19D0A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446" y="1128717"/>
            <a:ext cx="11082182" cy="5372291"/>
          </a:xfrm>
        </p:spPr>
        <p:txBody>
          <a:bodyPr numCol="1">
            <a:normAutofit fontScale="92500" lnSpcReduction="10000"/>
          </a:bodyPr>
          <a:lstStyle/>
          <a:p>
            <a:pPr marL="514350" indent="-514350">
              <a:tabLst>
                <a:tab pos="463550" algn="l"/>
              </a:tabLst>
            </a:pPr>
            <a:r>
              <a:rPr lang="en-US" sz="2800" b="1" dirty="0"/>
              <a:t>Ecosystem services: </a:t>
            </a:r>
            <a:r>
              <a:rPr lang="en-US" sz="2800" dirty="0"/>
              <a:t>direct and indirect benefits that ecosystems provide to humans, for example carbon sequestration, erosion control, pollination, wildlife habitat</a:t>
            </a:r>
          </a:p>
          <a:p>
            <a:pPr marL="514350" indent="-514350">
              <a:tabLst>
                <a:tab pos="463550" algn="l"/>
              </a:tabLst>
            </a:pPr>
            <a:r>
              <a:rPr lang="en-US" sz="2800" dirty="0"/>
              <a:t>Consideration of </a:t>
            </a:r>
            <a:r>
              <a:rPr lang="en-US" sz="2800" b="1" dirty="0"/>
              <a:t>ecosystem services could enable a more holistic assessment </a:t>
            </a:r>
            <a:r>
              <a:rPr lang="en-US" sz="2800" dirty="0"/>
              <a:t>of benefits and impacts</a:t>
            </a:r>
          </a:p>
          <a:p>
            <a:pPr marL="1047616" lvl="1" indent="-514350">
              <a:tabLst>
                <a:tab pos="463550" algn="l"/>
              </a:tabLst>
            </a:pPr>
            <a:r>
              <a:rPr lang="en-US" sz="2600" dirty="0"/>
              <a:t>Benefits, however, are not typically considered by regulators in the permitting process</a:t>
            </a:r>
          </a:p>
          <a:p>
            <a:pPr marL="1047616" lvl="1" indent="-514350">
              <a:tabLst>
                <a:tab pos="463550" algn="l"/>
              </a:tabLst>
            </a:pPr>
            <a:r>
              <a:rPr lang="en-US" sz="2600" dirty="0"/>
              <a:t>Assessing ecosystem services could take years</a:t>
            </a:r>
          </a:p>
          <a:p>
            <a:pPr marL="514350" indent="-514350">
              <a:tabLst>
                <a:tab pos="463550" algn="l"/>
              </a:tabLst>
            </a:pPr>
            <a:r>
              <a:rPr lang="en-US" sz="2800" b="1" dirty="0"/>
              <a:t>Range of responses </a:t>
            </a:r>
            <a:r>
              <a:rPr lang="en-US" sz="2800" dirty="0"/>
              <a:t>on the potential wildlife or pollinator benefits</a:t>
            </a:r>
          </a:p>
          <a:p>
            <a:pPr marL="1047616" lvl="1" indent="-514350">
              <a:tabLst>
                <a:tab pos="463550" algn="l"/>
              </a:tabLst>
            </a:pPr>
            <a:r>
              <a:rPr lang="en-US" sz="2600" dirty="0"/>
              <a:t>Potential to create habitats under panels or to preserve habitats that would have gone to other forms of development</a:t>
            </a:r>
          </a:p>
          <a:p>
            <a:pPr marL="1047616" lvl="1" indent="-514350">
              <a:tabLst>
                <a:tab pos="463550" algn="l"/>
              </a:tabLst>
            </a:pPr>
            <a:r>
              <a:rPr lang="en-US" sz="2600" dirty="0"/>
              <a:t>Uncertain costs and regulations (e.g., pollinator scorecards)</a:t>
            </a:r>
          </a:p>
          <a:p>
            <a:pPr marL="1047616" lvl="1" indent="-514350">
              <a:tabLst>
                <a:tab pos="463550" algn="l"/>
              </a:tabLst>
            </a:pPr>
            <a:r>
              <a:rPr lang="en-US" sz="2600" dirty="0"/>
              <a:t>Concern about overemphasizing benefits to species and habitats</a:t>
            </a:r>
          </a:p>
          <a:p>
            <a:pPr marL="533266" lvl="1" indent="0">
              <a:buNone/>
              <a:tabLst>
                <a:tab pos="463550" algn="l"/>
              </a:tabLst>
            </a:pPr>
            <a:endParaRPr lang="en-US" sz="2600" dirty="0"/>
          </a:p>
          <a:p>
            <a:pPr marL="1047616" lvl="1" indent="-514350">
              <a:tabLst>
                <a:tab pos="463550" algn="l"/>
              </a:tabLst>
            </a:pPr>
            <a:endParaRPr lang="en-US" sz="2600" dirty="0"/>
          </a:p>
          <a:p>
            <a:pPr marL="514350" indent="-514350">
              <a:tabLst>
                <a:tab pos="463550" algn="l"/>
              </a:tabLst>
            </a:pPr>
            <a:endParaRPr lang="en-US" sz="3300" dirty="0"/>
          </a:p>
          <a:p>
            <a:pPr marL="1447666" lvl="1" indent="-450850">
              <a:tabLst>
                <a:tab pos="914400" algn="l"/>
              </a:tabLs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74178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D139F-8525-44AD-B286-96C7C26FB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" y="1164632"/>
            <a:ext cx="6317453" cy="339484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Site Design - Examples</a:t>
            </a:r>
          </a:p>
          <a:p>
            <a:r>
              <a:rPr lang="en-US" dirty="0"/>
              <a:t>Planting native vegetation</a:t>
            </a:r>
          </a:p>
          <a:p>
            <a:r>
              <a:rPr lang="en-US" dirty="0"/>
              <a:t>“Micro-siting” facility around sensitive habitats</a:t>
            </a:r>
          </a:p>
          <a:p>
            <a:r>
              <a:rPr lang="en-US" dirty="0"/>
              <a:t>Wildlife-friendly fencing</a:t>
            </a:r>
          </a:p>
          <a:p>
            <a:r>
              <a:rPr lang="en-US" dirty="0"/>
              <a:t>Habitat corridors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CB44C1C-D383-4515-95BD-9134FAF5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Avoidance, Mitigation, and Monitoring Practices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96F5C-9B5B-4B25-B4C3-D5C6DC729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806DD8-78A3-4414-BFD0-6E57DFFE871A}"/>
              </a:ext>
            </a:extLst>
          </p:cNvPr>
          <p:cNvSpPr txBox="1">
            <a:spLocks/>
          </p:cNvSpPr>
          <p:nvPr/>
        </p:nvSpPr>
        <p:spPr>
          <a:xfrm>
            <a:off x="609441" y="4559474"/>
            <a:ext cx="8748411" cy="1901421"/>
          </a:xfrm>
          <a:prstGeom prst="rect">
            <a:avLst/>
          </a:prstGeom>
        </p:spPr>
        <p:txBody>
          <a:bodyPr/>
          <a:lstStyle>
            <a:lvl1pPr marL="457086" indent="-457086" algn="l" defTabSz="609448" rtl="0" eaLnBrk="1" latinLnBrk="0" hangingPunct="1">
              <a:spcBef>
                <a:spcPct val="20000"/>
              </a:spcBef>
              <a:buClr>
                <a:srgbClr val="F38F26"/>
              </a:buClr>
              <a:buSzPct val="100000"/>
              <a:buFont typeface="Arial"/>
              <a:buChar char="•"/>
              <a:defRPr sz="3199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90352" indent="-380905" algn="l" defTabSz="609448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/>
              <a:buChar char="•"/>
              <a:defRPr sz="2666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523619" indent="-304724" algn="l" defTabSz="609448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•"/>
              <a:defRPr sz="2399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2133067" indent="-304724" algn="l" defTabSz="609448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–"/>
              <a:defRPr sz="2133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742514" indent="-304724" algn="l" defTabSz="609448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»"/>
              <a:defRPr sz="2133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Operations - Examples</a:t>
            </a:r>
          </a:p>
          <a:p>
            <a:r>
              <a:rPr lang="en-US" dirty="0"/>
              <a:t>Wildlife monitoring at operating facilities</a:t>
            </a:r>
          </a:p>
          <a:p>
            <a:r>
              <a:rPr lang="en-US" dirty="0"/>
              <a:t>Vegetation management (timing of mowing, etc.)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4DD08-D3F5-42A2-8E6D-ED9B6334D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556" y="2492496"/>
            <a:ext cx="4903923" cy="21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64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05351-D3D5-45DB-9F13-14F8F35DA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906" y="1145670"/>
            <a:ext cx="7693902" cy="538039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Non-traditional siting strategies include:</a:t>
            </a:r>
          </a:p>
          <a:p>
            <a:pPr lvl="1"/>
            <a:r>
              <a:rPr lang="en-US" dirty="0"/>
              <a:t>Agrivoltaics (PV + crops, livestock and/or pollinator habitat)</a:t>
            </a:r>
          </a:p>
          <a:p>
            <a:pPr lvl="1"/>
            <a:r>
              <a:rPr lang="en-US" dirty="0"/>
              <a:t>Previously disturbed land </a:t>
            </a:r>
          </a:p>
          <a:p>
            <a:pPr lvl="1"/>
            <a:r>
              <a:rPr lang="en-US" dirty="0"/>
              <a:t>Floating PV</a:t>
            </a:r>
          </a:p>
          <a:p>
            <a:r>
              <a:rPr lang="en-US" sz="3200" b="1" dirty="0"/>
              <a:t>Potential Benefits </a:t>
            </a:r>
          </a:p>
          <a:p>
            <a:pPr lvl="1"/>
            <a:r>
              <a:rPr lang="en-US" dirty="0"/>
              <a:t>Less land-use conflict </a:t>
            </a:r>
          </a:p>
          <a:p>
            <a:pPr lvl="1"/>
            <a:r>
              <a:rPr lang="en-US" dirty="0"/>
              <a:t>Less high-quality habitat developed</a:t>
            </a:r>
          </a:p>
          <a:p>
            <a:pPr lvl="1"/>
            <a:r>
              <a:rPr lang="en-US" dirty="0"/>
              <a:t>Ecosystem services maximized</a:t>
            </a:r>
          </a:p>
          <a:p>
            <a:r>
              <a:rPr lang="en-US" b="1" dirty="0"/>
              <a:t>Industry concerns </a:t>
            </a:r>
          </a:p>
          <a:p>
            <a:pPr lvl="1"/>
            <a:r>
              <a:rPr lang="en-US" dirty="0"/>
              <a:t>Higher cost</a:t>
            </a:r>
          </a:p>
          <a:p>
            <a:pPr lvl="1"/>
            <a:r>
              <a:rPr lang="en-US" dirty="0"/>
              <a:t>Mandates</a:t>
            </a:r>
          </a:p>
          <a:p>
            <a:pPr lvl="1"/>
            <a:r>
              <a:rPr lang="en-US" dirty="0"/>
              <a:t>Risk of attracting protected wildlife to solar facilities</a:t>
            </a:r>
          </a:p>
          <a:p>
            <a:pPr lvl="1"/>
            <a:r>
              <a:rPr lang="en-US" dirty="0"/>
              <a:t>Scaling to large-scale facilities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45077F-D85C-4963-980C-1820410C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Non-Traditional Siting Strategies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AE59C-C419-41B7-83A6-9AFD6B769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B324FF-709E-47B8-A5F8-9135406E9BB0}"/>
              </a:ext>
            </a:extLst>
          </p:cNvPr>
          <p:cNvSpPr txBox="1"/>
          <p:nvPr/>
        </p:nvSpPr>
        <p:spPr>
          <a:xfrm>
            <a:off x="6094412" y="1145670"/>
            <a:ext cx="5125817" cy="640080"/>
          </a:xfrm>
          <a:prstGeom prst="rect">
            <a:avLst/>
          </a:prstGeom>
        </p:spPr>
        <p:txBody>
          <a:bodyPr anchor="b"/>
          <a:lstStyle>
            <a:lvl1pPr indent="0" defTabSz="609448">
              <a:spcBef>
                <a:spcPct val="20000"/>
              </a:spcBef>
              <a:buClr>
                <a:srgbClr val="F38F26"/>
              </a:buClr>
              <a:buSzPct val="100000"/>
              <a:buFont typeface="Arial"/>
              <a:buNone/>
              <a:defRPr sz="3199" b="1">
                <a:latin typeface="Calibri"/>
                <a:cs typeface="Calibri"/>
              </a:defRPr>
            </a:lvl1pPr>
            <a:lvl2pPr marL="609448" indent="0" defTabSz="609448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/>
              <a:buNone/>
              <a:defRPr sz="2666" b="1">
                <a:latin typeface="Calibri"/>
                <a:cs typeface="Calibri"/>
              </a:defRPr>
            </a:lvl2pPr>
            <a:lvl3pPr marL="1218895" indent="0" defTabSz="609448">
              <a:spcBef>
                <a:spcPct val="20000"/>
              </a:spcBef>
              <a:buClr>
                <a:srgbClr val="F38F26"/>
              </a:buClr>
              <a:buFont typeface="Arial"/>
              <a:buNone/>
              <a:defRPr sz="2399" b="1">
                <a:latin typeface="Calibri"/>
                <a:cs typeface="Calibri"/>
              </a:defRPr>
            </a:lvl3pPr>
            <a:lvl4pPr marL="1828343" indent="0" defTabSz="609448">
              <a:spcBef>
                <a:spcPct val="20000"/>
              </a:spcBef>
              <a:buClr>
                <a:srgbClr val="F38F26"/>
              </a:buClr>
              <a:buFont typeface="Arial"/>
              <a:buNone/>
              <a:defRPr sz="2133" b="1">
                <a:latin typeface="Calibri"/>
                <a:cs typeface="Calibri"/>
              </a:defRPr>
            </a:lvl4pPr>
            <a:lvl5pPr marL="2437790" indent="0" defTabSz="609448">
              <a:spcBef>
                <a:spcPct val="20000"/>
              </a:spcBef>
              <a:buClr>
                <a:srgbClr val="F38F26"/>
              </a:buClr>
              <a:buFont typeface="Arial"/>
              <a:buNone/>
              <a:defRPr sz="2133" b="1">
                <a:latin typeface="Calibri"/>
                <a:cs typeface="Calibri"/>
              </a:defRPr>
            </a:lvl5pPr>
            <a:lvl6pPr marL="3047238" indent="0" defTabSz="609448">
              <a:spcBef>
                <a:spcPct val="20000"/>
              </a:spcBef>
              <a:buFont typeface="Arial"/>
              <a:buNone/>
              <a:defRPr sz="2133" b="1"/>
            </a:lvl6pPr>
            <a:lvl7pPr marL="3656686" indent="0" defTabSz="609448">
              <a:spcBef>
                <a:spcPct val="20000"/>
              </a:spcBef>
              <a:buFont typeface="Arial"/>
              <a:buNone/>
              <a:defRPr sz="2133" b="1"/>
            </a:lvl7pPr>
            <a:lvl8pPr marL="4266133" indent="0" defTabSz="609448">
              <a:spcBef>
                <a:spcPct val="20000"/>
              </a:spcBef>
              <a:buFont typeface="Arial"/>
              <a:buNone/>
              <a:defRPr sz="2133" b="1"/>
            </a:lvl8pPr>
            <a:lvl9pPr marL="4875581" indent="0" defTabSz="609448">
              <a:spcBef>
                <a:spcPct val="20000"/>
              </a:spcBef>
              <a:buFont typeface="Arial"/>
              <a:buNone/>
              <a:defRPr sz="2133" b="1"/>
            </a:lvl9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3ADBD-F1DB-442A-8B4E-52B4902EF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058" y="1425871"/>
            <a:ext cx="3115326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48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06B20-92D2-41E6-A265-5172F81D5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452" y="1055903"/>
            <a:ext cx="10716285" cy="2439549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Overarching themes:</a:t>
            </a:r>
          </a:p>
          <a:p>
            <a:r>
              <a:rPr lang="en-US" sz="2400" dirty="0"/>
              <a:t>Comparisons to solar-wildlife interactions at traditional sites</a:t>
            </a:r>
          </a:p>
          <a:p>
            <a:r>
              <a:rPr lang="en-US" sz="2400" dirty="0"/>
              <a:t>Understanding of species-specific impacts/benefits</a:t>
            </a:r>
          </a:p>
          <a:p>
            <a:r>
              <a:rPr lang="en-US" sz="2400" dirty="0"/>
              <a:t>Methods to increase efficiency and cost of identifying and developing non-traditional sites</a:t>
            </a:r>
          </a:p>
          <a:p>
            <a:endParaRPr lang="en-US" sz="2800" dirty="0"/>
          </a:p>
          <a:p>
            <a:r>
              <a:rPr lang="en-US" sz="2800" dirty="0"/>
              <a:t>Understanding risk associated with attracting wildlife to solar facilities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284A59-34AE-46C8-9DDA-2F074EE37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Non-Traditional Siting Research Needs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9C275-25CB-4637-9463-DF9953813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BA18A41-E038-48EF-B575-80F92B263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45494"/>
              </p:ext>
            </p:extLst>
          </p:nvPr>
        </p:nvGraphicFramePr>
        <p:xfrm>
          <a:off x="431470" y="3396874"/>
          <a:ext cx="11325884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7634">
                  <a:extLst>
                    <a:ext uri="{9D8B030D-6E8A-4147-A177-3AD203B41FA5}">
                      <a16:colId xmlns:a16="http://schemas.microsoft.com/office/drawing/2014/main" val="3017822825"/>
                    </a:ext>
                  </a:extLst>
                </a:gridCol>
                <a:gridCol w="8258250">
                  <a:extLst>
                    <a:ext uri="{9D8B030D-6E8A-4147-A177-3AD203B41FA5}">
                      <a16:colId xmlns:a16="http://schemas.microsoft.com/office/drawing/2014/main" val="3519479913"/>
                    </a:ext>
                  </a:extLst>
                </a:gridCol>
              </a:tblGrid>
              <a:tr h="312013">
                <a:tc>
                  <a:txBody>
                    <a:bodyPr/>
                    <a:lstStyle/>
                    <a:p>
                      <a:r>
                        <a:rPr lang="en-US" sz="2000" dirty="0"/>
                        <a:t>Non-traditional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Research Needs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204468"/>
                  </a:ext>
                </a:extLst>
              </a:tr>
              <a:tr h="312013">
                <a:tc>
                  <a:txBody>
                    <a:bodyPr/>
                    <a:lstStyle/>
                    <a:p>
                      <a:r>
                        <a:rPr lang="en-US" sz="2000" dirty="0"/>
                        <a:t>Agrivoltaics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Farming practices best suited for co-location with solar PV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Improving array designs to maximize agricultural and energy outputs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Evaluating vegetation management strategies for pollinators.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3953483"/>
                  </a:ext>
                </a:extLst>
              </a:tr>
              <a:tr h="146381">
                <a:tc>
                  <a:txBody>
                    <a:bodyPr/>
                    <a:lstStyle/>
                    <a:p>
                      <a:r>
                        <a:rPr lang="en-US" sz="2000" dirty="0"/>
                        <a:t>Floating PV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Water quality, aquatic biodiversity, and wildlife impacts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271729"/>
                  </a:ext>
                </a:extLst>
              </a:tr>
              <a:tr h="166891">
                <a:tc>
                  <a:txBody>
                    <a:bodyPr/>
                    <a:lstStyle/>
                    <a:p>
                      <a:r>
                        <a:rPr lang="en-US" sz="2000" dirty="0"/>
                        <a:t>Mine lands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Interactions with bats (e.g., hibernacula)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731225"/>
                  </a:ext>
                </a:extLst>
              </a:tr>
              <a:tr h="166891">
                <a:tc>
                  <a:txBody>
                    <a:bodyPr/>
                    <a:lstStyle/>
                    <a:p>
                      <a:r>
                        <a:rPr lang="en-US" sz="2000" dirty="0"/>
                        <a:t>Previously disturbed 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Quantifying benefits from developing previously disturbed land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9828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815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2E319-595A-4858-BF7C-7A75BECA9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A100394-822D-45D7-AC2D-08147906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Resource Needs</a:t>
            </a:r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A5756A7-6129-4625-9044-4A8AE8FDE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831853"/>
              </p:ext>
            </p:extLst>
          </p:nvPr>
        </p:nvGraphicFramePr>
        <p:xfrm>
          <a:off x="327160" y="1000829"/>
          <a:ext cx="11534503" cy="5109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645">
                  <a:extLst>
                    <a:ext uri="{9D8B030D-6E8A-4147-A177-3AD203B41FA5}">
                      <a16:colId xmlns:a16="http://schemas.microsoft.com/office/drawing/2014/main" val="3538027268"/>
                    </a:ext>
                  </a:extLst>
                </a:gridCol>
                <a:gridCol w="3670663">
                  <a:extLst>
                    <a:ext uri="{9D8B030D-6E8A-4147-A177-3AD203B41FA5}">
                      <a16:colId xmlns:a16="http://schemas.microsoft.com/office/drawing/2014/main" val="2732309901"/>
                    </a:ext>
                  </a:extLst>
                </a:gridCol>
                <a:gridCol w="4363195">
                  <a:extLst>
                    <a:ext uri="{9D8B030D-6E8A-4147-A177-3AD203B41FA5}">
                      <a16:colId xmlns:a16="http://schemas.microsoft.com/office/drawing/2014/main" val="354259285"/>
                    </a:ext>
                  </a:extLst>
                </a:gridCol>
              </a:tblGrid>
              <a:tr h="521407">
                <a:tc>
                  <a:txBody>
                    <a:bodyPr/>
                    <a:lstStyle/>
                    <a:p>
                      <a:r>
                        <a:rPr lang="en-US" sz="2400" dirty="0"/>
                        <a:t>Resource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Value Added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Risks and 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111732"/>
                  </a:ext>
                </a:extLst>
              </a:tr>
              <a:tr h="1355659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Mapping tools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Increase efficiency in making siting decisions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Failure to capture industry considerations (e.g., transmission capacity, land availability, etc.)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8780674"/>
                  </a:ext>
                </a:extLst>
              </a:tr>
              <a:tr h="1355659">
                <a:tc>
                  <a:txBody>
                    <a:bodyPr/>
                    <a:lstStyle/>
                    <a:p>
                      <a:pPr marL="0" marR="0" lvl="0" indent="0" algn="l" defTabSz="6094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Landscape-level planning tools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Enable long-term development planning by industry and regulators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Concern about unrealistic or expensive mandates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8555049"/>
                  </a:ext>
                </a:extLst>
              </a:tr>
              <a:tr h="93853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Guidance or best management practices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Standardized approach across regions and industry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Potential for increased cost and effort to follow guidance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130109"/>
                  </a:ext>
                </a:extLst>
              </a:tr>
              <a:tr h="93853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Repository for wildlife presence and fatality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Enable more research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Risk to industry of sharing proprietary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2477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901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074CCF-1C93-4B0F-BC63-87E2EFAA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9C692-EAB2-4CCC-8734-4016A225D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3A79F8-84C3-4D19-B5A0-6A71CFEC44FD}"/>
              </a:ext>
            </a:extLst>
          </p:cNvPr>
          <p:cNvSpPr txBox="1">
            <a:spLocks/>
          </p:cNvSpPr>
          <p:nvPr/>
        </p:nvSpPr>
        <p:spPr>
          <a:xfrm>
            <a:off x="609440" y="997691"/>
            <a:ext cx="10969943" cy="5147077"/>
          </a:xfrm>
          <a:prstGeom prst="rect">
            <a:avLst/>
          </a:prstGeom>
        </p:spPr>
        <p:txBody>
          <a:bodyPr>
            <a:normAutofit/>
          </a:bodyPr>
          <a:lstStyle>
            <a:lvl1pPr marL="457086" indent="-457086" algn="l" defTabSz="609448" rtl="0" eaLnBrk="1" latinLnBrk="0" hangingPunct="1">
              <a:spcBef>
                <a:spcPct val="20000"/>
              </a:spcBef>
              <a:buClr>
                <a:srgbClr val="F38F26"/>
              </a:buClr>
              <a:buSzPct val="100000"/>
              <a:buFont typeface="Arial"/>
              <a:buChar char="•"/>
              <a:defRPr sz="3466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90352" indent="-380905" algn="l" defTabSz="609448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/>
              <a:buChar char="•"/>
              <a:defRPr sz="3199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523619" indent="-304724" algn="l" defTabSz="609448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•"/>
              <a:defRPr sz="2666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2133067" indent="-304724" algn="l" defTabSz="609448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–"/>
              <a:defRPr sz="2399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742514" indent="-304724" algn="l" defTabSz="609448" rtl="0" eaLnBrk="1" latinLnBrk="0" hangingPunct="1">
              <a:spcBef>
                <a:spcPct val="20000"/>
              </a:spcBef>
              <a:buClr>
                <a:srgbClr val="F38F26"/>
              </a:buClr>
              <a:buFont typeface="Arial"/>
              <a:buChar char="»"/>
              <a:defRPr sz="2399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Land Needed for Ground-Mounted Solar</a:t>
            </a:r>
          </a:p>
          <a:p>
            <a:r>
              <a:rPr lang="en-US" sz="3200" dirty="0"/>
              <a:t>SETO Stakeholder Engagement on Solar-Wildlife Interactions</a:t>
            </a:r>
          </a:p>
          <a:p>
            <a:r>
              <a:rPr lang="en-US" sz="3200" dirty="0"/>
              <a:t>Overview of RFI</a:t>
            </a:r>
          </a:p>
          <a:p>
            <a:r>
              <a:rPr lang="en-US" sz="3200" dirty="0"/>
              <a:t>Summary of RFI Responses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93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95DF90-3FD8-4F44-B21F-D732409FB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441" y="993509"/>
            <a:ext cx="11440597" cy="5383189"/>
          </a:xfrm>
        </p:spPr>
        <p:txBody>
          <a:bodyPr>
            <a:normAutofit/>
          </a:bodyPr>
          <a:lstStyle/>
          <a:p>
            <a:r>
              <a:rPr lang="en-US" sz="3000" b="1" dirty="0"/>
              <a:t>Disagreement among stakeholders </a:t>
            </a:r>
            <a:r>
              <a:rPr lang="en-US" sz="3000" dirty="0"/>
              <a:t>about research needs, extent of adverse impacts, extent of benefits, efficacy of siting practices, etc.</a:t>
            </a:r>
          </a:p>
          <a:p>
            <a:r>
              <a:rPr lang="en-US" sz="3000" b="1" dirty="0"/>
              <a:t>Stakeholder engagement </a:t>
            </a:r>
            <a:r>
              <a:rPr lang="en-US" sz="3000" dirty="0"/>
              <a:t>is key to the success of projects, research initiatives, guidance and BMP development </a:t>
            </a:r>
          </a:p>
          <a:p>
            <a:r>
              <a:rPr lang="en-US" sz="3000" b="1" dirty="0"/>
              <a:t>Needed: </a:t>
            </a:r>
          </a:p>
          <a:p>
            <a:pPr lvl="1"/>
            <a:r>
              <a:rPr lang="en-US" sz="3000" dirty="0"/>
              <a:t>Research to understand adverse impacts and potential benefits</a:t>
            </a:r>
          </a:p>
          <a:p>
            <a:pPr lvl="1"/>
            <a:r>
              <a:rPr lang="en-US" sz="3000" dirty="0"/>
              <a:t>Standardized methods, best management practices, and siting and mitigation strategies</a:t>
            </a:r>
          </a:p>
          <a:p>
            <a:pPr lvl="1"/>
            <a:r>
              <a:rPr lang="en-US" sz="3000" dirty="0"/>
              <a:t>Consolidation of resources and data</a:t>
            </a:r>
          </a:p>
          <a:p>
            <a:pPr lvl="1"/>
            <a:r>
              <a:rPr lang="en-US" sz="3000" dirty="0"/>
              <a:t>Siting and mitigation tools that include solar industry priorities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5A97C5-8874-404F-86F9-CC9FB322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Solar-Wildlife Siting Key Takeaways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48F4E-4985-4120-A5C3-38566332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1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3253" y="5509978"/>
            <a:ext cx="12198905" cy="1346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5506" tIns="60917" rIns="365506" bIns="60917" rtlCol="0" anchor="ctr"/>
          <a:lstStyle/>
          <a:p>
            <a:endParaRPr lang="en-US" sz="2698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Picture 14" descr="grid-image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7810"/>
          <a:stretch/>
        </p:blipFill>
        <p:spPr>
          <a:xfrm>
            <a:off x="3176" y="4073825"/>
            <a:ext cx="12182478" cy="278224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Solar Energy Technologies Office (SETO) Overview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0242" y="1404227"/>
            <a:ext cx="11668341" cy="1048444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rgbClr val="F3F3F3"/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5506" tIns="60917" rIns="365506" bIns="60917" rtlCol="0" anchor="ctr"/>
          <a:lstStyle/>
          <a:p>
            <a:pPr defTabSz="913897"/>
            <a:r>
              <a:rPr lang="en-US" sz="1999">
                <a:solidFill>
                  <a:srgbClr val="4B545D">
                    <a:lumMod val="75000"/>
                  </a:srgbClr>
                </a:solidFill>
              </a:rPr>
              <a:t>We accelerate the </a:t>
            </a:r>
            <a:r>
              <a:rPr lang="en-US" sz="1999" b="1">
                <a:solidFill>
                  <a:schemeClr val="accent1"/>
                </a:solidFill>
              </a:rPr>
              <a:t>advancement</a:t>
            </a:r>
            <a:r>
              <a:rPr lang="en-US" sz="1999">
                <a:solidFill>
                  <a:srgbClr val="4B545D">
                    <a:lumMod val="75000"/>
                  </a:srgbClr>
                </a:solidFill>
              </a:rPr>
              <a:t> and </a:t>
            </a:r>
            <a:r>
              <a:rPr lang="en-US" sz="1999" b="1">
                <a:solidFill>
                  <a:schemeClr val="accent1"/>
                </a:solidFill>
              </a:rPr>
              <a:t>deployment of solar technology </a:t>
            </a:r>
            <a:r>
              <a:rPr lang="en-US" sz="1999">
                <a:solidFill>
                  <a:srgbClr val="4B545D">
                    <a:lumMod val="75000"/>
                  </a:srgbClr>
                </a:solidFill>
              </a:rPr>
              <a:t>in support of an </a:t>
            </a:r>
            <a:r>
              <a:rPr lang="en-US" sz="1999" b="1">
                <a:solidFill>
                  <a:schemeClr val="accent1"/>
                </a:solidFill>
              </a:rPr>
              <a:t>equitable</a:t>
            </a:r>
            <a:r>
              <a:rPr lang="en-US" sz="1999">
                <a:solidFill>
                  <a:srgbClr val="4B545D">
                    <a:lumMod val="75000"/>
                  </a:srgbClr>
                </a:solidFill>
              </a:rPr>
              <a:t> transition to a </a:t>
            </a:r>
            <a:r>
              <a:rPr lang="en-US" sz="1999" b="1">
                <a:solidFill>
                  <a:schemeClr val="accent1"/>
                </a:solidFill>
              </a:rPr>
              <a:t>decarbonized energy system by 2050</a:t>
            </a:r>
            <a:r>
              <a:rPr lang="en-US" sz="1999">
                <a:solidFill>
                  <a:srgbClr val="4B545D">
                    <a:lumMod val="75000"/>
                  </a:srgbClr>
                </a:solidFill>
              </a:rPr>
              <a:t>, starting with a decarbonized power sector by 2035.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13254" y="1027007"/>
            <a:ext cx="3732698" cy="418245"/>
          </a:xfrm>
          <a:prstGeom prst="rect">
            <a:avLst/>
          </a:prstGeom>
          <a:solidFill>
            <a:srgbClr val="F18F25"/>
          </a:solidFill>
          <a:ln w="9525" cap="flat" cmpd="sng" algn="ctr">
            <a:noFill/>
            <a:prstDash val="solid"/>
          </a:ln>
          <a:effectLst/>
        </p:spPr>
        <p:txBody>
          <a:bodyPr lIns="121835" tIns="60917" rIns="121835" bIns="60917" rtlCol="0" anchor="ctr"/>
          <a:lstStyle/>
          <a:p>
            <a:pPr defTabSz="913897">
              <a:defRPr/>
            </a:pPr>
            <a:r>
              <a:rPr lang="en-US" sz="2698" kern="0">
                <a:solidFill>
                  <a:srgbClr val="FFFFFF"/>
                </a:solidFill>
                <a:latin typeface="Calibri"/>
                <a:cs typeface="Calibri Light"/>
              </a:rPr>
              <a:t>   MISSION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539" y="3058119"/>
            <a:ext cx="3677509" cy="139533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rgbClr val="F3F3F3"/>
              </a:gs>
            </a:gsLst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43671" tIns="121835" rIns="0" bIns="0" rtlCol="0" anchor="t"/>
          <a:lstStyle/>
          <a:p>
            <a:r>
              <a:rPr lang="en-US" sz="1999" b="1">
                <a:solidFill>
                  <a:srgbClr val="1B8EB4"/>
                </a:solidFill>
              </a:rPr>
              <a:t>Advance solar technology</a:t>
            </a:r>
            <a:r>
              <a:rPr lang="en-US" sz="1999">
                <a:solidFill>
                  <a:srgbClr val="4B545D"/>
                </a:solidFill>
              </a:rPr>
              <a:t> </a:t>
            </a:r>
            <a:r>
              <a:rPr lang="en-US" sz="1999"/>
              <a:t>and drive soft cost reduction to make solar </a:t>
            </a:r>
            <a:r>
              <a:rPr lang="en-US" sz="1999" b="1">
                <a:solidFill>
                  <a:schemeClr val="accent6"/>
                </a:solidFill>
              </a:rPr>
              <a:t>affordable</a:t>
            </a:r>
            <a:r>
              <a:rPr lang="en-US" sz="1999"/>
              <a:t> and </a:t>
            </a:r>
            <a:r>
              <a:rPr lang="en-US" sz="1999" b="1">
                <a:solidFill>
                  <a:schemeClr val="accent6"/>
                </a:solidFill>
              </a:rPr>
              <a:t>accessible</a:t>
            </a:r>
            <a:r>
              <a:rPr lang="en-US" sz="1999"/>
              <a:t> for all Americans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78833" y="3058116"/>
            <a:ext cx="3507595" cy="139533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rgbClr val="F3F3F3"/>
              </a:gs>
            </a:gsLst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835" tIns="121835" rIns="121835" bIns="60917" rtlCol="0" anchor="t"/>
          <a:lstStyle/>
          <a:p>
            <a:r>
              <a:rPr lang="en-US" sz="1999">
                <a:solidFill>
                  <a:srgbClr val="4B545D"/>
                </a:solidFill>
              </a:rPr>
              <a:t>Enable solar to </a:t>
            </a:r>
            <a:r>
              <a:rPr lang="en-US" sz="1999" b="1">
                <a:solidFill>
                  <a:srgbClr val="1B8EB4"/>
                </a:solidFill>
              </a:rPr>
              <a:t>support grid reliability</a:t>
            </a:r>
            <a:r>
              <a:rPr lang="en-US" sz="1999">
                <a:solidFill>
                  <a:srgbClr val="4B545D"/>
                </a:solidFill>
              </a:rPr>
              <a:t> and pair with storage to provide new options for </a:t>
            </a:r>
            <a:r>
              <a:rPr lang="en-US" sz="1999" b="1">
                <a:solidFill>
                  <a:srgbClr val="1B8EB4"/>
                </a:solidFill>
              </a:rPr>
              <a:t>community resilience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27760" y="3074380"/>
            <a:ext cx="3916561" cy="139533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rgbClr val="F3F3F3"/>
              </a:gs>
            </a:gsLst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835" tIns="121835" rIns="121835" bIns="60917" rtlCol="0" anchor="t"/>
          <a:lstStyle/>
          <a:p>
            <a:r>
              <a:rPr lang="en-US" sz="1999">
                <a:solidFill>
                  <a:srgbClr val="4B545D"/>
                </a:solidFill>
              </a:rPr>
              <a:t>Support</a:t>
            </a:r>
            <a:r>
              <a:rPr lang="en-US" sz="1999" b="1">
                <a:solidFill>
                  <a:schemeClr val="accent6"/>
                </a:solidFill>
              </a:rPr>
              <a:t> job growth</a:t>
            </a:r>
            <a:r>
              <a:rPr lang="en-US" sz="1999"/>
              <a:t>, </a:t>
            </a:r>
            <a:r>
              <a:rPr lang="en-US" sz="1999" b="1">
                <a:solidFill>
                  <a:schemeClr val="accent6"/>
                </a:solidFill>
              </a:rPr>
              <a:t>manufacturing</a:t>
            </a:r>
            <a:r>
              <a:rPr lang="en-US" sz="1999"/>
              <a:t>, and the </a:t>
            </a:r>
            <a:r>
              <a:rPr lang="en-US" sz="1999" b="1">
                <a:solidFill>
                  <a:schemeClr val="accent6"/>
                </a:solidFill>
              </a:rPr>
              <a:t>circular economy</a:t>
            </a:r>
            <a:r>
              <a:rPr lang="en-US" sz="1999">
                <a:solidFill>
                  <a:schemeClr val="accent6"/>
                </a:solidFill>
              </a:rPr>
              <a:t> </a:t>
            </a:r>
            <a:r>
              <a:rPr lang="en-US" sz="1999"/>
              <a:t>in a wide range of applications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3254" y="2656132"/>
            <a:ext cx="3732698" cy="41824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21835" tIns="60917" rIns="121835" bIns="60917" rtlCol="0" anchor="ctr"/>
          <a:lstStyle/>
          <a:p>
            <a:r>
              <a:rPr lang="en-US" sz="2698">
                <a:solidFill>
                  <a:schemeClr val="bg1"/>
                </a:solidFill>
                <a:cs typeface="Calibri Light"/>
              </a:rPr>
              <a:t>   WHAT WE DO</a:t>
            </a:r>
          </a:p>
        </p:txBody>
      </p:sp>
    </p:spTree>
    <p:extLst>
      <p:ext uri="{BB962C8B-B14F-4D97-AF65-F5344CB8AC3E}">
        <p14:creationId xmlns:p14="http://schemas.microsoft.com/office/powerpoint/2010/main" val="71187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FC7A74-6983-457D-8924-7E5F4FD85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440" y="1041977"/>
            <a:ext cx="6044023" cy="5621660"/>
          </a:xfrm>
        </p:spPr>
        <p:txBody>
          <a:bodyPr>
            <a:normAutofit/>
          </a:bodyPr>
          <a:lstStyle/>
          <a:p>
            <a:r>
              <a:rPr lang="en-US" sz="2800" dirty="0"/>
              <a:t>Released in September 2021</a:t>
            </a:r>
          </a:p>
          <a:p>
            <a:r>
              <a:rPr lang="en-US" sz="2800" dirty="0"/>
              <a:t>Charts pathways to providing 45% of U.S. electricity through solar by 2050 (3% in 2020)</a:t>
            </a:r>
          </a:p>
          <a:p>
            <a:r>
              <a:rPr lang="en-US" sz="2800" dirty="0"/>
              <a:t>Achieves 95% decarbonization by 2035</a:t>
            </a:r>
          </a:p>
          <a:p>
            <a:r>
              <a:rPr lang="en-US" sz="2800" i="1" dirty="0"/>
              <a:t>Every</a:t>
            </a:r>
            <a:r>
              <a:rPr lang="en-US" sz="2800" dirty="0"/>
              <a:t> Census region has more solar in 2035 than the highest regions do today</a:t>
            </a:r>
          </a:p>
          <a:p>
            <a:r>
              <a:rPr lang="en-US" sz="2800" dirty="0"/>
              <a:t>Lots of capacity deployed in Georgia, Florida, Texas</a:t>
            </a:r>
            <a:endParaRPr lang="en-US" sz="3200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723746-1D74-487D-B5C4-442CEBCB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Futures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708D4-762B-4709-AB7E-AECEB5F4E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F95771-6CAD-4B09-B961-9F93A552E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463" y="1066673"/>
            <a:ext cx="5376231" cy="516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1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9DB9E2-0210-4EB1-A58A-FD5D7E18F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441" y="5466371"/>
            <a:ext cx="10650230" cy="88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Ground-mounted solar is projected to require about </a:t>
            </a:r>
            <a:r>
              <a:rPr lang="en-US" sz="2800" b="1" dirty="0"/>
              <a:t>5.7 million acres</a:t>
            </a:r>
            <a:r>
              <a:rPr lang="en-US" sz="2800" dirty="0"/>
              <a:t> by 2035 (0.3%), increasing to as much as </a:t>
            </a:r>
            <a:r>
              <a:rPr lang="en-US" sz="2800" b="1" dirty="0"/>
              <a:t>10 million acres</a:t>
            </a:r>
            <a:r>
              <a:rPr lang="en-US" sz="2800" dirty="0"/>
              <a:t> in 2050 (0.5%)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E54D1A-D8B6-48B9-881B-99AFCD46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Futures Study: Land-Use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1A4EC-107F-4BB0-8D31-0297E8C7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C30AD0-59C8-4763-B622-EEEE8008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96" y="1025197"/>
            <a:ext cx="10555558" cy="43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6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8B087-D03C-45BF-85A5-B1D546E0A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742" y="1274261"/>
            <a:ext cx="7545072" cy="515383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Stakeholder workshops with the Association of Fish and Wildlife Agencies (AFWA) and Solar Energy Industries Association (SEIA), Summer 2021</a:t>
            </a:r>
          </a:p>
          <a:p>
            <a:r>
              <a:rPr lang="en-US" sz="2800" dirty="0"/>
              <a:t>Request for Information on Solar-Wildlife Interactions</a:t>
            </a:r>
          </a:p>
          <a:p>
            <a:r>
              <a:rPr lang="en-US" sz="2800" dirty="0"/>
              <a:t>DOE co-sponsorship the AWWI Solar-Wildlife Symposium (December 1-3, 2021)</a:t>
            </a:r>
          </a:p>
          <a:p>
            <a:r>
              <a:rPr lang="en-US" sz="2800" dirty="0"/>
              <a:t>Presentations to AFWA</a:t>
            </a:r>
          </a:p>
          <a:p>
            <a:r>
              <a:rPr lang="en-US" sz="2800" dirty="0"/>
              <a:t>Presentations to the Avian-Solar Working Group</a:t>
            </a:r>
          </a:p>
          <a:p>
            <a:r>
              <a:rPr lang="en-US" sz="2800" dirty="0"/>
              <a:t>Regular conversations with other federal agencies including USFWS and USDA</a:t>
            </a:r>
          </a:p>
          <a:p>
            <a:r>
              <a:rPr lang="en-US" sz="2800" dirty="0"/>
              <a:t>Calls with stakeholders, as requested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AEDD5A-A9F5-4B3A-A6A4-A196AD74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SETO Engagement with Solar-Wildlife Stakeholders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5009C-632D-4FA3-A626-61FA81632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DEF134C9-59A8-47A0-8DDD-F3E2E2ADE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479" y="1991131"/>
            <a:ext cx="4268483" cy="28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887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8B087-D03C-45BF-85A5-B1D546E0A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2239" y="941513"/>
            <a:ext cx="6126586" cy="5356999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Objective - To gather information on:</a:t>
            </a:r>
          </a:p>
          <a:p>
            <a:pPr lvl="1"/>
            <a:r>
              <a:rPr lang="en-US" sz="2400" dirty="0"/>
              <a:t>Solar trends and siting</a:t>
            </a:r>
          </a:p>
          <a:p>
            <a:pPr lvl="1"/>
            <a:r>
              <a:rPr lang="en-US" sz="2400" dirty="0"/>
              <a:t>Species and habitat impacts</a:t>
            </a:r>
          </a:p>
          <a:p>
            <a:pPr lvl="1"/>
            <a:r>
              <a:rPr lang="en-US" sz="2400" dirty="0"/>
              <a:t>Avoidance, mitigation, and monitoring</a:t>
            </a:r>
          </a:p>
          <a:p>
            <a:pPr lvl="1"/>
            <a:r>
              <a:rPr lang="en-US" sz="2400" dirty="0"/>
              <a:t>Data, research, and resource needs</a:t>
            </a:r>
          </a:p>
          <a:p>
            <a:r>
              <a:rPr lang="en-US" sz="2800" b="1" dirty="0"/>
              <a:t>43 respondents, including representatives from: </a:t>
            </a:r>
          </a:p>
          <a:p>
            <a:pPr lvl="1"/>
            <a:r>
              <a:rPr lang="en-US" sz="2400" dirty="0"/>
              <a:t>Solar industry</a:t>
            </a:r>
          </a:p>
          <a:p>
            <a:pPr lvl="1"/>
            <a:r>
              <a:rPr lang="en-US" sz="2400" dirty="0"/>
              <a:t>Electric utility industry</a:t>
            </a:r>
          </a:p>
          <a:p>
            <a:pPr lvl="1"/>
            <a:r>
              <a:rPr lang="en-US" sz="2400" dirty="0"/>
              <a:t>Universities, national labs, research institutes</a:t>
            </a:r>
          </a:p>
          <a:p>
            <a:pPr lvl="1"/>
            <a:r>
              <a:rPr lang="en-US" sz="2400" dirty="0"/>
              <a:t>Conservation and environmental nonprofits</a:t>
            </a:r>
          </a:p>
          <a:p>
            <a:pPr lvl="1"/>
            <a:r>
              <a:rPr lang="en-US" sz="2400" dirty="0"/>
              <a:t>Local, state, and federal government</a:t>
            </a:r>
          </a:p>
          <a:p>
            <a:pPr lvl="1"/>
            <a:endParaRPr lang="en-US" sz="2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AEDD5A-A9F5-4B3A-A6A4-A196AD74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RFI on Solar, Wildlife, and Ecosystems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5009C-632D-4FA3-A626-61FA81632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5778EC-37EF-4A62-A648-3A861CEDB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" r="2831" b="37344"/>
          <a:stretch/>
        </p:blipFill>
        <p:spPr>
          <a:xfrm>
            <a:off x="421093" y="1616668"/>
            <a:ext cx="5460726" cy="3624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1AD2F5-E38A-4E09-9DAA-DC0F0000DDC9}"/>
              </a:ext>
            </a:extLst>
          </p:cNvPr>
          <p:cNvSpPr txBox="1"/>
          <p:nvPr/>
        </p:nvSpPr>
        <p:spPr>
          <a:xfrm>
            <a:off x="800509" y="5569672"/>
            <a:ext cx="4931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Summary available on SETO website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1018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ACCA0-D439-4AF4-B554-E88194179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0" y="1132114"/>
            <a:ext cx="6096160" cy="5166398"/>
          </a:xfrm>
        </p:spPr>
        <p:txBody>
          <a:bodyPr>
            <a:normAutofit/>
          </a:bodyPr>
          <a:lstStyle/>
          <a:p>
            <a:r>
              <a:rPr lang="en-US" dirty="0"/>
              <a:t>RFI summary appendices compile key information and resources based on responses:</a:t>
            </a:r>
          </a:p>
          <a:p>
            <a:pPr lvl="1"/>
            <a:r>
              <a:rPr lang="en-US" dirty="0"/>
              <a:t>Appendix A: Solar-wildlife </a:t>
            </a:r>
            <a:r>
              <a:rPr lang="en-US" b="1" dirty="0"/>
              <a:t>research needs</a:t>
            </a:r>
          </a:p>
          <a:p>
            <a:pPr lvl="1"/>
            <a:r>
              <a:rPr lang="en-US" dirty="0"/>
              <a:t>Appendix B: List of </a:t>
            </a:r>
            <a:r>
              <a:rPr lang="en-US" b="1" dirty="0"/>
              <a:t>species or taxa of concern</a:t>
            </a:r>
            <a:endParaRPr lang="en-US" dirty="0"/>
          </a:p>
          <a:p>
            <a:pPr lvl="1"/>
            <a:r>
              <a:rPr lang="en-US" dirty="0"/>
              <a:t>Appendix C: Compilation of </a:t>
            </a:r>
            <a:r>
              <a:rPr lang="en-US" b="1" dirty="0"/>
              <a:t>resources, tools, and references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C4163A7-36D3-4A5F-A33A-440AC5028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Stakeholders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FD440-34C6-44F7-ACB8-70DFB143A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CE2E0D-FFE1-4DE7-8466-EBEABE5D3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652" y="1258249"/>
            <a:ext cx="4981575" cy="4371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6499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9A383-E0D1-4FB9-8861-02FC39024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7910E5-F3D7-7541-A239-E632F655FDF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21CF5-D624-4EFD-B34F-7C0FA6C722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445" y="955755"/>
            <a:ext cx="11579383" cy="5707882"/>
          </a:xfrm>
        </p:spPr>
        <p:txBody>
          <a:bodyPr>
            <a:normAutofit fontScale="85000" lnSpcReduction="10000"/>
          </a:bodyPr>
          <a:lstStyle/>
          <a:p>
            <a:r>
              <a:rPr lang="en-US" sz="3200" b="1" dirty="0"/>
              <a:t>Climate change is a major threat </a:t>
            </a:r>
            <a:r>
              <a:rPr lang="en-US" sz="3200" dirty="0"/>
              <a:t>to wildlife and wildlife habitat</a:t>
            </a:r>
          </a:p>
          <a:p>
            <a:r>
              <a:rPr lang="en-US" sz="3200" b="1" dirty="0"/>
              <a:t>Large-scale solar will play a pivotal role </a:t>
            </a:r>
            <a:r>
              <a:rPr lang="en-US" sz="3200" dirty="0"/>
              <a:t>in achieving decarbonization goals </a:t>
            </a:r>
          </a:p>
          <a:p>
            <a:r>
              <a:rPr lang="en-US" sz="3200" b="1" dirty="0"/>
              <a:t>Assessing tradeoffs is difficult: </a:t>
            </a:r>
            <a:r>
              <a:rPr lang="en-US" sz="3200" dirty="0"/>
              <a:t>potential benefits versus adverse impacts to wildlife from large-scale solar energy</a:t>
            </a:r>
          </a:p>
          <a:p>
            <a:r>
              <a:rPr lang="en-US" sz="3200" b="1" dirty="0"/>
              <a:t>Wildlife impact assessments vary </a:t>
            </a:r>
            <a:r>
              <a:rPr lang="en-US" sz="3200" dirty="0"/>
              <a:t>throughout the country, due to the variation in state/local authorities</a:t>
            </a:r>
          </a:p>
          <a:p>
            <a:pPr lvl="1"/>
            <a:r>
              <a:rPr lang="en-US" sz="2900" dirty="0"/>
              <a:t>Compliance with federal statute is overarching framework</a:t>
            </a:r>
          </a:p>
          <a:p>
            <a:r>
              <a:rPr lang="en-US" sz="3200" b="1" dirty="0"/>
              <a:t>More research is needed </a:t>
            </a:r>
            <a:r>
              <a:rPr lang="en-US" sz="3200" dirty="0"/>
              <a:t>to </a:t>
            </a:r>
          </a:p>
          <a:p>
            <a:pPr lvl="1"/>
            <a:r>
              <a:rPr lang="en-US" sz="3200" dirty="0"/>
              <a:t>Understand solar-wildlife interactions </a:t>
            </a:r>
          </a:p>
          <a:p>
            <a:pPr lvl="1"/>
            <a:r>
              <a:rPr lang="en-US" sz="3200" dirty="0"/>
              <a:t>Develop standardized methods and best management practices for assessing costs and benefits to wildlife </a:t>
            </a:r>
          </a:p>
          <a:p>
            <a:r>
              <a:rPr lang="en-US" sz="3467" b="1" dirty="0"/>
              <a:t>Early engagement is key to project success</a:t>
            </a:r>
            <a:r>
              <a:rPr lang="en-US" sz="3467" dirty="0"/>
              <a:t>: developers, regulators, and the community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B8730C7-6F82-4B14-AD99-72DB65A9E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Respondent Agreement</a:t>
            </a:r>
          </a:p>
        </p:txBody>
      </p:sp>
    </p:spTree>
    <p:extLst>
      <p:ext uri="{BB962C8B-B14F-4D97-AF65-F5344CB8AC3E}">
        <p14:creationId xmlns:p14="http://schemas.microsoft.com/office/powerpoint/2010/main" val="1482361840"/>
      </p:ext>
    </p:extLst>
  </p:cSld>
  <p:clrMapOvr>
    <a:masterClrMapping/>
  </p:clrMapOvr>
</p:sld>
</file>

<file path=ppt/theme/theme1.xml><?xml version="1.0" encoding="utf-8"?>
<a:theme xmlns:a="http://schemas.openxmlformats.org/drawingml/2006/main" name="SETO-PPT-widescreen-template-2017">
  <a:themeElements>
    <a:clrScheme name="Custom 2">
      <a:dk1>
        <a:srgbClr val="4B545D"/>
      </a:dk1>
      <a:lt1>
        <a:srgbClr val="FFFFFF"/>
      </a:lt1>
      <a:dk2>
        <a:srgbClr val="4B545D"/>
      </a:dk2>
      <a:lt2>
        <a:srgbClr val="E3E4E5"/>
      </a:lt2>
      <a:accent1>
        <a:srgbClr val="F18F25"/>
      </a:accent1>
      <a:accent2>
        <a:srgbClr val="EE6525"/>
      </a:accent2>
      <a:accent3>
        <a:srgbClr val="FDC125"/>
      </a:accent3>
      <a:accent4>
        <a:srgbClr val="C10B1E"/>
      </a:accent4>
      <a:accent5>
        <a:srgbClr val="1C997B"/>
      </a:accent5>
      <a:accent6>
        <a:srgbClr val="1B8EB4"/>
      </a:accent6>
      <a:hlink>
        <a:srgbClr val="1A7CA5"/>
      </a:hlink>
      <a:folHlink>
        <a:srgbClr val="1453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d9b406-8ab6-4e35-b189-c607f551e6ff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B240C9385F0E4A980A3C388B45FDB4" ma:contentTypeVersion="6" ma:contentTypeDescription="Create a new document." ma:contentTypeScope="" ma:versionID="bdee885414882428a7c68db95cfa6680">
  <xsd:schema xmlns:xsd="http://www.w3.org/2001/XMLSchema" xmlns:xs="http://www.w3.org/2001/XMLSchema" xmlns:p="http://schemas.microsoft.com/office/2006/metadata/properties" xmlns:ns2="c6d9b406-8ab6-4e35-b189-c607f551e6ff" xmlns:ns3="8df1a368-12c3-4a9c-b33c-eedb2fa087d9" targetNamespace="http://schemas.microsoft.com/office/2006/metadata/properties" ma:root="true" ma:fieldsID="5ad0394777bc591849ce02c9c1fc399b" ns2:_="" ns3:_="">
    <xsd:import namespace="c6d9b406-8ab6-4e35-b189-c607f551e6ff"/>
    <xsd:import namespace="8df1a368-12c3-4a9c-b33c-eedb2fa087d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TaxCatchAll" minOccurs="0"/>
                <xsd:element ref="ns2:TaxCatchAllLabel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d9b406-8ab6-4e35-b189-c607f551e6f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1" nillable="true" ma:displayName="Taxonomy Catch All Column" ma:description="" ma:hidden="true" ma:list="{69333788-9a68-4e46-93ca-b5f670fef09a}" ma:internalName="TaxCatchAll" ma:showField="CatchAllData" ma:web="8df1a368-12c3-4a9c-b33c-eedb2fa08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69333788-9a68-4e46-93ca-b5f670fef09a}" ma:internalName="TaxCatchAllLabel" ma:readOnly="true" ma:showField="CatchAllDataLabel" ma:web="8df1a368-12c3-4a9c-b33c-eedb2fa08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f1a368-12c3-4a9c-b33c-eedb2fa087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1C794C3E-A033-4C36-97D5-2517CAF99A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DE9A8E-E566-4E9E-A4F9-A70868550D98}">
  <ds:schemaRefs>
    <ds:schemaRef ds:uri="http://purl.org/dc/elements/1.1/"/>
    <ds:schemaRef ds:uri="http://schemas.openxmlformats.org/package/2006/metadata/core-properties"/>
    <ds:schemaRef ds:uri="c6d9b406-8ab6-4e35-b189-c607f551e6ff"/>
    <ds:schemaRef ds:uri="http://schemas.microsoft.com/office/infopath/2007/PartnerControls"/>
    <ds:schemaRef ds:uri="8df1a368-12c3-4a9c-b33c-eedb2fa087d9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C43CA15-315B-463B-B364-A75E31272E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d9b406-8ab6-4e35-b189-c607f551e6ff"/>
    <ds:schemaRef ds:uri="8df1a368-12c3-4a9c-b33c-eedb2fa087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42F4962-8CF2-4FE3-99F9-394AC12C259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5772</TotalTime>
  <Words>1447</Words>
  <Application>Microsoft Office PowerPoint</Application>
  <PresentationFormat>Custom</PresentationFormat>
  <Paragraphs>210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SETO-PPT-widescreen-template-2017</vt:lpstr>
      <vt:lpstr>Solar-Wildlife Interactions:  Summary of SETO Request for Information</vt:lpstr>
      <vt:lpstr>Agenda </vt:lpstr>
      <vt:lpstr>Solar Energy Technologies Office (SETO) Overview</vt:lpstr>
      <vt:lpstr>Solar Futures Study</vt:lpstr>
      <vt:lpstr>Solar Futures Study: Land-Use</vt:lpstr>
      <vt:lpstr>SETO Engagement with Solar-Wildlife Stakeholders</vt:lpstr>
      <vt:lpstr>RFI on Solar, Wildlife, and Ecosystems</vt:lpstr>
      <vt:lpstr>Resources for Stakeholders </vt:lpstr>
      <vt:lpstr>Areas of Respondent Agreement</vt:lpstr>
      <vt:lpstr>Challenges to Evaluating Solar-Wildlife Interactions</vt:lpstr>
      <vt:lpstr>Current Siting Practices</vt:lpstr>
      <vt:lpstr>Current Siting Practices: Respondent Recommendations</vt:lpstr>
      <vt:lpstr>Species and Habitats of Concern</vt:lpstr>
      <vt:lpstr>Solar-Wildlife Research Needs – Appendix A</vt:lpstr>
      <vt:lpstr>Potential Ecosystem Services of Solar Energy Facilities</vt:lpstr>
      <vt:lpstr>Avoidance, Mitigation, and Monitoring Practices</vt:lpstr>
      <vt:lpstr>Non-Traditional Siting Strategies</vt:lpstr>
      <vt:lpstr>Non-Traditional Siting Research Needs</vt:lpstr>
      <vt:lpstr>Resource Needs</vt:lpstr>
      <vt:lpstr>Solar-Wildlife Siting 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Washelesky</dc:creator>
  <cp:lastModifiedBy>Boyd, Michele A.</cp:lastModifiedBy>
  <cp:revision>151</cp:revision>
  <dcterms:created xsi:type="dcterms:W3CDTF">2017-11-06T17:29:21Z</dcterms:created>
  <dcterms:modified xsi:type="dcterms:W3CDTF">2021-12-07T15:50:00Z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0x010100B7B240C9385F0E4A980A3C388B45FDB4</vt:lpwstr>
  </property>
</Properties>
</file>