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6"/>
  </p:notesMasterIdLst>
  <p:handoutMasterIdLst>
    <p:handoutMasterId r:id="rId27"/>
  </p:handoutMasterIdLst>
  <p:sldIdLst>
    <p:sldId id="841" r:id="rId11"/>
    <p:sldId id="859" r:id="rId12"/>
    <p:sldId id="885" r:id="rId13"/>
    <p:sldId id="858" r:id="rId14"/>
    <p:sldId id="874" r:id="rId15"/>
    <p:sldId id="875" r:id="rId16"/>
    <p:sldId id="876" r:id="rId17"/>
    <p:sldId id="879" r:id="rId18"/>
    <p:sldId id="880" r:id="rId19"/>
    <p:sldId id="883" r:id="rId20"/>
    <p:sldId id="884" r:id="rId21"/>
    <p:sldId id="877" r:id="rId22"/>
    <p:sldId id="878" r:id="rId23"/>
    <p:sldId id="871" r:id="rId24"/>
    <p:sldId id="86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65C"/>
    <a:srgbClr val="007934"/>
    <a:srgbClr val="003366"/>
    <a:srgbClr val="000066"/>
    <a:srgbClr val="0D3C8C"/>
    <a:srgbClr val="000000"/>
    <a:srgbClr val="005B82"/>
    <a:srgbClr val="BDD7EE"/>
    <a:srgbClr val="00853F"/>
    <a:srgbClr val="BED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12" autoAdjust="0"/>
    <p:restoredTop sz="89869" autoAdjust="0"/>
  </p:normalViewPr>
  <p:slideViewPr>
    <p:cSldViewPr>
      <p:cViewPr varScale="1">
        <p:scale>
          <a:sx n="87" d="100"/>
          <a:sy n="87" d="100"/>
        </p:scale>
        <p:origin x="774"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6B7BB-58EC-7441-801D-4C5AE161E4C5}" type="doc">
      <dgm:prSet loTypeId="urn:microsoft.com/office/officeart/2005/8/layout/hChevron3" loCatId="" qsTypeId="urn:microsoft.com/office/officeart/2005/8/quickstyle/simple4" qsCatId="simple" csTypeId="urn:microsoft.com/office/officeart/2005/8/colors/accent1_2" csCatId="accent1" phldr="1"/>
      <dgm:spPr/>
    </dgm:pt>
    <dgm:pt modelId="{3189E7DC-FC81-894B-BC1B-5A24BF5AC7EA}">
      <dgm:prSet phldrT="[Text]" custT="1"/>
      <dgm:spPr/>
      <dgm:t>
        <a:bodyPr/>
        <a:lstStyle/>
        <a:p>
          <a:pPr algn="l"/>
          <a:r>
            <a:rPr lang="en-US" sz="1400" dirty="0"/>
            <a:t>Launch program with seedling projects</a:t>
          </a:r>
        </a:p>
      </dgm:t>
    </dgm:pt>
    <dgm:pt modelId="{79B4A998-5565-5A43-B9E1-1EFE96DF341B}" type="parTrans" cxnId="{357C0164-FF68-AB4B-AE09-1252446805C9}">
      <dgm:prSet/>
      <dgm:spPr/>
      <dgm:t>
        <a:bodyPr/>
        <a:lstStyle/>
        <a:p>
          <a:endParaRPr lang="en-US"/>
        </a:p>
      </dgm:t>
    </dgm:pt>
    <dgm:pt modelId="{1601C700-5092-9043-85A7-FBCDA19FFE3E}" type="sibTrans" cxnId="{357C0164-FF68-AB4B-AE09-1252446805C9}">
      <dgm:prSet/>
      <dgm:spPr/>
      <dgm:t>
        <a:bodyPr/>
        <a:lstStyle/>
        <a:p>
          <a:endParaRPr lang="en-US"/>
        </a:p>
      </dgm:t>
    </dgm:pt>
    <dgm:pt modelId="{19339ACD-18C8-6C42-83DC-BE1E6E309750}">
      <dgm:prSet phldrT="[Text]" custT="1"/>
      <dgm:spPr/>
      <dgm:t>
        <a:bodyPr/>
        <a:lstStyle/>
        <a:p>
          <a:pPr algn="l"/>
          <a:r>
            <a:rPr lang="en-US" sz="1400" dirty="0"/>
            <a:t>Inaugural solicitation</a:t>
          </a:r>
        </a:p>
      </dgm:t>
    </dgm:pt>
    <dgm:pt modelId="{30A1ED13-6383-A044-BA75-6896EDB11872}" type="parTrans" cxnId="{D67DCE5E-8DBB-9C42-948D-55F7EAFF1AC9}">
      <dgm:prSet/>
      <dgm:spPr/>
      <dgm:t>
        <a:bodyPr/>
        <a:lstStyle/>
        <a:p>
          <a:endParaRPr lang="en-US"/>
        </a:p>
      </dgm:t>
    </dgm:pt>
    <dgm:pt modelId="{0C45AA4B-6AA0-BF49-B095-FBAEE4281E94}" type="sibTrans" cxnId="{D67DCE5E-8DBB-9C42-948D-55F7EAFF1AC9}">
      <dgm:prSet/>
      <dgm:spPr/>
      <dgm:t>
        <a:bodyPr/>
        <a:lstStyle/>
        <a:p>
          <a:endParaRPr lang="en-US"/>
        </a:p>
      </dgm:t>
    </dgm:pt>
    <dgm:pt modelId="{4198B2AD-570F-2D4D-86D1-DF6D737CF47C}">
      <dgm:prSet phldrT="[Text]" custT="1"/>
      <dgm:spPr/>
      <dgm:t>
        <a:bodyPr/>
        <a:lstStyle/>
        <a:p>
          <a:pPr algn="l"/>
          <a:r>
            <a:rPr lang="en-US" sz="1400" dirty="0"/>
            <a:t>Steady state</a:t>
          </a:r>
        </a:p>
      </dgm:t>
    </dgm:pt>
    <dgm:pt modelId="{2B552268-BE8E-F242-B7EF-34F10903C878}" type="parTrans" cxnId="{4821EF87-F6D6-F54A-A331-83A2AB04747E}">
      <dgm:prSet/>
      <dgm:spPr/>
      <dgm:t>
        <a:bodyPr/>
        <a:lstStyle/>
        <a:p>
          <a:endParaRPr lang="en-US"/>
        </a:p>
      </dgm:t>
    </dgm:pt>
    <dgm:pt modelId="{E2BF6B98-A594-0649-9348-3856BD82483E}" type="sibTrans" cxnId="{4821EF87-F6D6-F54A-A331-83A2AB04747E}">
      <dgm:prSet/>
      <dgm:spPr/>
      <dgm:t>
        <a:bodyPr/>
        <a:lstStyle/>
        <a:p>
          <a:endParaRPr lang="en-US"/>
        </a:p>
      </dgm:t>
    </dgm:pt>
    <dgm:pt modelId="{00E328A1-3E7C-034D-A448-BFB13E908CF8}" type="pres">
      <dgm:prSet presAssocID="{CAF6B7BB-58EC-7441-801D-4C5AE161E4C5}" presName="Name0" presStyleCnt="0">
        <dgm:presLayoutVars>
          <dgm:dir/>
          <dgm:resizeHandles val="exact"/>
        </dgm:presLayoutVars>
      </dgm:prSet>
      <dgm:spPr/>
    </dgm:pt>
    <dgm:pt modelId="{2659174C-D9F0-A245-828F-CED306B31CEE}" type="pres">
      <dgm:prSet presAssocID="{3189E7DC-FC81-894B-BC1B-5A24BF5AC7EA}" presName="parTxOnly" presStyleLbl="node1" presStyleIdx="0" presStyleCnt="3" custScaleY="42046" custLinFactY="-13367" custLinFactNeighborX="13003" custLinFactNeighborY="-100000">
        <dgm:presLayoutVars>
          <dgm:bulletEnabled val="1"/>
        </dgm:presLayoutVars>
      </dgm:prSet>
      <dgm:spPr/>
      <dgm:t>
        <a:bodyPr/>
        <a:lstStyle/>
        <a:p>
          <a:endParaRPr lang="en-US"/>
        </a:p>
      </dgm:t>
    </dgm:pt>
    <dgm:pt modelId="{F26C4FE9-670F-7B42-9039-F6F2BDB46A2B}" type="pres">
      <dgm:prSet presAssocID="{1601C700-5092-9043-85A7-FBCDA19FFE3E}" presName="parSpace" presStyleCnt="0"/>
      <dgm:spPr/>
    </dgm:pt>
    <dgm:pt modelId="{E0CC129C-80B1-6C47-B989-4376FB13A4E3}" type="pres">
      <dgm:prSet presAssocID="{19339ACD-18C8-6C42-83DC-BE1E6E309750}" presName="parTxOnly" presStyleLbl="node1" presStyleIdx="1" presStyleCnt="3" custScaleY="44334" custLinFactNeighborX="32730" custLinFactNeighborY="-26012">
        <dgm:presLayoutVars>
          <dgm:bulletEnabled val="1"/>
        </dgm:presLayoutVars>
      </dgm:prSet>
      <dgm:spPr/>
      <dgm:t>
        <a:bodyPr/>
        <a:lstStyle/>
        <a:p>
          <a:endParaRPr lang="en-US"/>
        </a:p>
      </dgm:t>
    </dgm:pt>
    <dgm:pt modelId="{A53DC58E-B8F3-144C-ABE2-300AE071FF33}" type="pres">
      <dgm:prSet presAssocID="{0C45AA4B-6AA0-BF49-B095-FBAEE4281E94}" presName="parSpace" presStyleCnt="0"/>
      <dgm:spPr/>
    </dgm:pt>
    <dgm:pt modelId="{FBA2E86B-3329-FD42-B557-1051FFE26F64}" type="pres">
      <dgm:prSet presAssocID="{4198B2AD-570F-2D4D-86D1-DF6D737CF47C}" presName="parTxOnly" presStyleLbl="node1" presStyleIdx="2" presStyleCnt="3" custScaleY="43182" custLinFactNeighborX="572" custLinFactNeighborY="93946">
        <dgm:presLayoutVars>
          <dgm:bulletEnabled val="1"/>
        </dgm:presLayoutVars>
      </dgm:prSet>
      <dgm:spPr/>
      <dgm:t>
        <a:bodyPr/>
        <a:lstStyle/>
        <a:p>
          <a:endParaRPr lang="en-US"/>
        </a:p>
      </dgm:t>
    </dgm:pt>
  </dgm:ptLst>
  <dgm:cxnLst>
    <dgm:cxn modelId="{76589CE7-D2CB-4DD9-91DA-71FEC655F19D}" type="presOf" srcId="{4198B2AD-570F-2D4D-86D1-DF6D737CF47C}" destId="{FBA2E86B-3329-FD42-B557-1051FFE26F64}" srcOrd="0" destOrd="0" presId="urn:microsoft.com/office/officeart/2005/8/layout/hChevron3"/>
    <dgm:cxn modelId="{C69AEE93-0D21-425F-A2B4-717D6CED4479}" type="presOf" srcId="{CAF6B7BB-58EC-7441-801D-4C5AE161E4C5}" destId="{00E328A1-3E7C-034D-A448-BFB13E908CF8}" srcOrd="0" destOrd="0" presId="urn:microsoft.com/office/officeart/2005/8/layout/hChevron3"/>
    <dgm:cxn modelId="{D67DCE5E-8DBB-9C42-948D-55F7EAFF1AC9}" srcId="{CAF6B7BB-58EC-7441-801D-4C5AE161E4C5}" destId="{19339ACD-18C8-6C42-83DC-BE1E6E309750}" srcOrd="1" destOrd="0" parTransId="{30A1ED13-6383-A044-BA75-6896EDB11872}" sibTransId="{0C45AA4B-6AA0-BF49-B095-FBAEE4281E94}"/>
    <dgm:cxn modelId="{4821EF87-F6D6-F54A-A331-83A2AB04747E}" srcId="{CAF6B7BB-58EC-7441-801D-4C5AE161E4C5}" destId="{4198B2AD-570F-2D4D-86D1-DF6D737CF47C}" srcOrd="2" destOrd="0" parTransId="{2B552268-BE8E-F242-B7EF-34F10903C878}" sibTransId="{E2BF6B98-A594-0649-9348-3856BD82483E}"/>
    <dgm:cxn modelId="{BB2287B6-9118-4F17-BC1C-0B11E1D385C0}" type="presOf" srcId="{3189E7DC-FC81-894B-BC1B-5A24BF5AC7EA}" destId="{2659174C-D9F0-A245-828F-CED306B31CEE}" srcOrd="0" destOrd="0" presId="urn:microsoft.com/office/officeart/2005/8/layout/hChevron3"/>
    <dgm:cxn modelId="{056B1699-285C-454B-96E0-33A68771C442}" type="presOf" srcId="{19339ACD-18C8-6C42-83DC-BE1E6E309750}" destId="{E0CC129C-80B1-6C47-B989-4376FB13A4E3}" srcOrd="0" destOrd="0" presId="urn:microsoft.com/office/officeart/2005/8/layout/hChevron3"/>
    <dgm:cxn modelId="{357C0164-FF68-AB4B-AE09-1252446805C9}" srcId="{CAF6B7BB-58EC-7441-801D-4C5AE161E4C5}" destId="{3189E7DC-FC81-894B-BC1B-5A24BF5AC7EA}" srcOrd="0" destOrd="0" parTransId="{79B4A998-5565-5A43-B9E1-1EFE96DF341B}" sibTransId="{1601C700-5092-9043-85A7-FBCDA19FFE3E}"/>
    <dgm:cxn modelId="{B1899415-3055-4070-BB6E-3C594A043AD2}" type="presParOf" srcId="{00E328A1-3E7C-034D-A448-BFB13E908CF8}" destId="{2659174C-D9F0-A245-828F-CED306B31CEE}" srcOrd="0" destOrd="0" presId="urn:microsoft.com/office/officeart/2005/8/layout/hChevron3"/>
    <dgm:cxn modelId="{E5EA137A-5BEB-4BDD-9D23-41C97F738B49}" type="presParOf" srcId="{00E328A1-3E7C-034D-A448-BFB13E908CF8}" destId="{F26C4FE9-670F-7B42-9039-F6F2BDB46A2B}" srcOrd="1" destOrd="0" presId="urn:microsoft.com/office/officeart/2005/8/layout/hChevron3"/>
    <dgm:cxn modelId="{09DE77A8-2BEA-4B30-9073-1CBADABBEC39}" type="presParOf" srcId="{00E328A1-3E7C-034D-A448-BFB13E908CF8}" destId="{E0CC129C-80B1-6C47-B989-4376FB13A4E3}" srcOrd="2" destOrd="0" presId="urn:microsoft.com/office/officeart/2005/8/layout/hChevron3"/>
    <dgm:cxn modelId="{1B5768D0-EBDC-4842-865E-DE11CE186B27}" type="presParOf" srcId="{00E328A1-3E7C-034D-A448-BFB13E908CF8}" destId="{A53DC58E-B8F3-144C-ABE2-300AE071FF33}" srcOrd="3" destOrd="0" presId="urn:microsoft.com/office/officeart/2005/8/layout/hChevron3"/>
    <dgm:cxn modelId="{DCD8123C-F32D-4443-8D8F-E47509A543BE}" type="presParOf" srcId="{00E328A1-3E7C-034D-A448-BFB13E908CF8}" destId="{FBA2E86B-3329-FD42-B557-1051FFE26F64}"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9174C-D9F0-A245-828F-CED306B31CEE}">
      <dsp:nvSpPr>
        <dsp:cNvPr id="0" name=""/>
        <dsp:cNvSpPr/>
      </dsp:nvSpPr>
      <dsp:spPr>
        <a:xfrm>
          <a:off x="85818" y="206242"/>
          <a:ext cx="3160944" cy="531620"/>
        </a:xfrm>
        <a:prstGeom prst="homePlat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lvl="0" algn="l" defTabSz="622300">
            <a:lnSpc>
              <a:spcPct val="90000"/>
            </a:lnSpc>
            <a:spcBef>
              <a:spcPct val="0"/>
            </a:spcBef>
            <a:spcAft>
              <a:spcPct val="35000"/>
            </a:spcAft>
          </a:pPr>
          <a:r>
            <a:rPr lang="en-US" sz="1400" kern="1200" dirty="0"/>
            <a:t>Launch program with seedling projects</a:t>
          </a:r>
        </a:p>
      </dsp:txBody>
      <dsp:txXfrm>
        <a:off x="85818" y="206242"/>
        <a:ext cx="3028039" cy="531620"/>
      </dsp:txXfrm>
    </dsp:sp>
    <dsp:sp modelId="{E0CC129C-80B1-6C47-B989-4376FB13A4E3}">
      <dsp:nvSpPr>
        <dsp:cNvPr id="0" name=""/>
        <dsp:cNvSpPr/>
      </dsp:nvSpPr>
      <dsp:spPr>
        <a:xfrm>
          <a:off x="2739286" y="1296275"/>
          <a:ext cx="3160944" cy="56054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l" defTabSz="622300">
            <a:lnSpc>
              <a:spcPct val="90000"/>
            </a:lnSpc>
            <a:spcBef>
              <a:spcPct val="0"/>
            </a:spcBef>
            <a:spcAft>
              <a:spcPct val="35000"/>
            </a:spcAft>
          </a:pPr>
          <a:r>
            <a:rPr lang="en-US" sz="1400" kern="1200" dirty="0"/>
            <a:t>Inaugural solicitation</a:t>
          </a:r>
        </a:p>
      </dsp:txBody>
      <dsp:txXfrm>
        <a:off x="3019561" y="1296275"/>
        <a:ext cx="2600395" cy="560549"/>
      </dsp:txXfrm>
    </dsp:sp>
    <dsp:sp modelId="{FBA2E86B-3329-FD42-B557-1051FFE26F64}">
      <dsp:nvSpPr>
        <dsp:cNvPr id="0" name=""/>
        <dsp:cNvSpPr/>
      </dsp:nvSpPr>
      <dsp:spPr>
        <a:xfrm>
          <a:off x="5064741" y="2820280"/>
          <a:ext cx="3160944" cy="5459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l" defTabSz="622300">
            <a:lnSpc>
              <a:spcPct val="90000"/>
            </a:lnSpc>
            <a:spcBef>
              <a:spcPct val="0"/>
            </a:spcBef>
            <a:spcAft>
              <a:spcPct val="35000"/>
            </a:spcAft>
          </a:pPr>
          <a:r>
            <a:rPr lang="en-US" sz="1400" kern="1200" dirty="0"/>
            <a:t>Steady state</a:t>
          </a:r>
        </a:p>
      </dsp:txBody>
      <dsp:txXfrm>
        <a:off x="5337733" y="2820280"/>
        <a:ext cx="2614961" cy="54598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8862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ea typeface="Arial Narrow"/>
                <a:cs typeface="Arial" panose="020B0604020202020204" pitchFamily="34" charset="0"/>
                <a:sym typeface="Arial Narrow"/>
              </a:rPr>
              <a:t>Thm</a:t>
            </a:r>
            <a:r>
              <a:rPr lang="en-US" sz="1200" b="1" dirty="0">
                <a:latin typeface="Arial" panose="020B0604020202020204" pitchFamily="34" charset="0"/>
                <a:ea typeface="Arial Narrow"/>
                <a:cs typeface="Arial" panose="020B0604020202020204" pitchFamily="34" charset="0"/>
                <a:sym typeface="Arial Narrow"/>
              </a:rPr>
              <a:t>: ton hot metal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Arial Narrow"/>
                <a:cs typeface="Arial" panose="020B0604020202020204" pitchFamily="34" charset="0"/>
                <a:sym typeface="Arial Narrow"/>
              </a:rPr>
              <a:t>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Arial Narrow"/>
                <a:cs typeface="Arial" panose="020B0604020202020204" pitchFamily="34" charset="0"/>
                <a:sym typeface="Arial Narrow"/>
              </a:rPr>
              <a:t>Trading natural gas for coke is a well-known approach to reduce the coke required in a blast furnace, however, this has the side effect of changing the temperature profile in the furnace.  This limits the amount of coke that can be replaced with natural gas without leading to unstable furnace operation.</a:t>
            </a:r>
            <a:endParaRPr lang="en" sz="1200" b="1" dirty="0">
              <a:latin typeface="Arial" panose="020B0604020202020204" pitchFamily="34" charset="0"/>
              <a:ea typeface="Arial Narrow"/>
              <a:cs typeface="Arial" panose="020B0604020202020204" pitchFamily="34" charset="0"/>
              <a:sym typeface="Arial Narrow"/>
            </a:endParaRPr>
          </a:p>
          <a:p>
            <a:endParaRPr lang="en-US" sz="1200"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Figure:</a:t>
            </a:r>
          </a:p>
          <a:p>
            <a:r>
              <a:rPr lang="en-US" sz="1200" b="1" kern="1200" dirty="0">
                <a:solidFill>
                  <a:schemeClr val="tx1"/>
                </a:solidFill>
                <a:effectLst/>
                <a:latin typeface="Arial"/>
                <a:ea typeface="+mn-ea"/>
                <a:cs typeface="+mn-cs"/>
              </a:rPr>
              <a:t>Each dot on the plot represents the amount of coke consumed per ton of metal produced for a set of furnace operating conditions.  For each NG injection rate the operating conditions were selected from dozens of simulations by varying all the other knobs and finding the most stable operating temperatures.</a:t>
            </a:r>
          </a:p>
          <a:p>
            <a:endParaRPr lang="en-US" sz="1200" b="1"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Impact</a:t>
            </a:r>
          </a:p>
          <a:p>
            <a:r>
              <a:rPr lang="en-US" sz="1200" b="1" kern="1200" dirty="0" err="1">
                <a:solidFill>
                  <a:schemeClr val="tx1"/>
                </a:solidFill>
                <a:effectLst/>
                <a:latin typeface="Arial"/>
                <a:ea typeface="+mn-ea"/>
                <a:cs typeface="+mn-cs"/>
              </a:rPr>
              <a:t>Stelco’s</a:t>
            </a:r>
            <a:r>
              <a:rPr lang="en-US" sz="1200" b="1" kern="1200" dirty="0">
                <a:solidFill>
                  <a:schemeClr val="tx1"/>
                </a:solidFill>
                <a:effectLst/>
                <a:latin typeface="Arial"/>
                <a:ea typeface="+mn-ea"/>
                <a:cs typeface="+mn-cs"/>
              </a:rPr>
              <a:t> blast furnace of interest produces 6500 </a:t>
            </a:r>
            <a:r>
              <a:rPr lang="en-US" sz="1200" b="1" kern="1200" dirty="0" err="1">
                <a:solidFill>
                  <a:schemeClr val="tx1"/>
                </a:solidFill>
                <a:effectLst/>
                <a:latin typeface="Arial"/>
                <a:ea typeface="+mn-ea"/>
                <a:cs typeface="+mn-cs"/>
              </a:rPr>
              <a:t>thm</a:t>
            </a:r>
            <a:r>
              <a:rPr lang="en-US" sz="1200" b="1" kern="1200" dirty="0">
                <a:solidFill>
                  <a:schemeClr val="tx1"/>
                </a:solidFill>
                <a:effectLst/>
                <a:latin typeface="Arial"/>
                <a:ea typeface="+mn-ea"/>
                <a:cs typeface="+mn-cs"/>
              </a:rPr>
              <a:t>/day.</a:t>
            </a:r>
          </a:p>
          <a:p>
            <a:r>
              <a:rPr lang="en-US" sz="1200" b="1" kern="1200" dirty="0">
                <a:solidFill>
                  <a:schemeClr val="tx1"/>
                </a:solidFill>
                <a:effectLst/>
                <a:latin typeface="Arial"/>
                <a:ea typeface="+mn-ea"/>
                <a:cs typeface="+mn-cs"/>
              </a:rPr>
              <a:t>This will save 25*6500*365 = 60 million kg of coal coke per year.</a:t>
            </a:r>
          </a:p>
          <a:p>
            <a:r>
              <a:rPr lang="en-US" sz="1200" b="1" kern="1200" dirty="0">
                <a:solidFill>
                  <a:schemeClr val="tx1"/>
                </a:solidFill>
                <a:effectLst/>
                <a:latin typeface="Arial"/>
                <a:ea typeface="+mn-ea"/>
                <a:cs typeface="+mn-cs"/>
              </a:rPr>
              <a:t>Coal has an energy content of 24 MJ/kg.</a:t>
            </a:r>
          </a:p>
          <a:p>
            <a:r>
              <a:rPr lang="en-US" sz="1200" b="1" kern="1200" dirty="0">
                <a:solidFill>
                  <a:schemeClr val="tx1"/>
                </a:solidFill>
                <a:effectLst/>
                <a:latin typeface="Arial"/>
                <a:ea typeface="+mn-ea"/>
                <a:cs typeface="+mn-cs"/>
              </a:rPr>
              <a:t>Expected energy savings is 1400 TJ/</a:t>
            </a:r>
            <a:r>
              <a:rPr lang="en-US" sz="1200" b="1" kern="1200" dirty="0" err="1">
                <a:solidFill>
                  <a:schemeClr val="tx1"/>
                </a:solidFill>
                <a:effectLst/>
                <a:latin typeface="Arial"/>
                <a:ea typeface="+mn-ea"/>
                <a:cs typeface="+mn-cs"/>
              </a:rPr>
              <a:t>yr</a:t>
            </a:r>
            <a:r>
              <a:rPr lang="en-US" sz="1200" b="1" kern="1200" dirty="0">
                <a:solidFill>
                  <a:schemeClr val="tx1"/>
                </a:solidFill>
                <a:effectLst/>
                <a:latin typeface="Arial"/>
                <a:ea typeface="+mn-ea"/>
                <a:cs typeface="+mn-cs"/>
              </a:rPr>
              <a:t> for one blast furnace.</a:t>
            </a: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44BFF6B-1240-4461-A183-118608843BA7}" type="slidenum">
              <a:rPr lang="en-US" smtClean="0"/>
              <a:t>8</a:t>
            </a:fld>
            <a:endParaRPr lang="en-US"/>
          </a:p>
        </p:txBody>
      </p:sp>
    </p:spTree>
    <p:extLst>
      <p:ext uri="{BB962C8B-B14F-4D97-AF65-F5344CB8AC3E}">
        <p14:creationId xmlns:p14="http://schemas.microsoft.com/office/powerpoint/2010/main" val="417624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Model cracking in fiber composites; build a tooling around</a:t>
            </a:r>
            <a:r>
              <a:rPr lang="en-US" baseline="0" dirty="0"/>
              <a:t> material curing and fibers;; have a model for fibers that is heuristic based around cylinders; looking at directionality of fibers as they are laid out; will look at different models, </a:t>
            </a:r>
            <a:r>
              <a:rPr lang="en-US" baseline="0" dirty="0" err="1"/>
              <a:t>boeing</a:t>
            </a:r>
            <a:r>
              <a:rPr lang="en-US" baseline="0" dirty="0"/>
              <a:t> will build and compare </a:t>
            </a:r>
            <a:r>
              <a:rPr lang="en-US" baseline="0" dirty="0" err="1"/>
              <a:t>experiement</a:t>
            </a:r>
            <a:r>
              <a:rPr lang="en-US" baseline="0" dirty="0"/>
              <a:t> with simulation – seemed like a trial balloon for efforts toward a general software starting with a specific problem; have a good handle on what is and is not computational feasible; model is confidently laid out</a:t>
            </a:r>
          </a:p>
          <a:p>
            <a:endParaRPr lang="en-US" baseline="0" dirty="0"/>
          </a:p>
          <a:p>
            <a:r>
              <a:rPr lang="en-US" baseline="0" dirty="0"/>
              <a:t>Strengths – existing and feasible models and codes, made a good case for lightweight materials for energy savings; decreasing the manufacturing cost by having fewer failed parts</a:t>
            </a:r>
          </a:p>
          <a:p>
            <a:endParaRPr lang="en-US" baseline="0" dirty="0"/>
          </a:p>
          <a:p>
            <a:r>
              <a:rPr lang="en-US" baseline="0" dirty="0"/>
              <a:t>If they didn’t do this project would they still use composites to build airplanes – yes they would - so not all the savings in use of composites can be attributed to this project; so what is the incremental benefit that can be attributed to this project</a:t>
            </a:r>
          </a:p>
          <a:p>
            <a:endParaRPr lang="en-US" baseline="0" dirty="0"/>
          </a:p>
          <a:p>
            <a:r>
              <a:rPr lang="en-US" baseline="0" dirty="0"/>
              <a:t>Suresh dinged it because it is more like a academic proposal – a fishing expedition; no mention of materials they are going to focus on, how they will evaluate it’s good or bad; not specific enough</a:t>
            </a:r>
          </a:p>
          <a:p>
            <a:endParaRPr lang="en-US" baseline="0" dirty="0"/>
          </a:p>
          <a:p>
            <a:r>
              <a:rPr lang="en-US" baseline="0" dirty="0" err="1"/>
              <a:t>Surpised</a:t>
            </a:r>
            <a:r>
              <a:rPr lang="en-US" baseline="0" dirty="0"/>
              <a:t> that Boeing can’t put any cash into this project – a very ambitious project because it’s not specific enough</a:t>
            </a:r>
          </a:p>
          <a:p>
            <a:endParaRPr lang="en-US" baseline="0" dirty="0"/>
          </a:p>
          <a:p>
            <a:r>
              <a:rPr lang="en-US" baseline="0" dirty="0"/>
              <a:t>Need HPC for this, because there are so many interfaces, but they didn’t articulate this very well</a:t>
            </a:r>
          </a:p>
          <a:p>
            <a:endParaRPr lang="en-US" baseline="0" dirty="0"/>
          </a:p>
          <a:p>
            <a:r>
              <a:rPr lang="en-US" baseline="0" dirty="0"/>
              <a:t>Had a good person from PNNL on the team</a:t>
            </a:r>
          </a:p>
          <a:p>
            <a:endParaRPr lang="en-US" baseline="0" dirty="0"/>
          </a:p>
          <a:p>
            <a:r>
              <a:rPr lang="en-US" baseline="0" dirty="0"/>
              <a:t>There is </a:t>
            </a:r>
            <a:r>
              <a:rPr lang="en-US" baseline="0" dirty="0" err="1"/>
              <a:t>commerical</a:t>
            </a:r>
            <a:r>
              <a:rPr lang="en-US" baseline="0" dirty="0"/>
              <a:t> code for this sort of modeling but Boeing didn’t mention it – DARPA funded an ICME program for composites - </a:t>
            </a:r>
            <a:r>
              <a:rPr lang="en-US" baseline="0" dirty="0" err="1"/>
              <a:t>Scielo</a:t>
            </a:r>
            <a:r>
              <a:rPr lang="en-US" baseline="0" dirty="0"/>
              <a:t> code</a:t>
            </a:r>
          </a:p>
          <a:p>
            <a:endParaRPr lang="en-US" baseline="0" dirty="0"/>
          </a:p>
          <a:p>
            <a:r>
              <a:rPr lang="en-US" baseline="0" dirty="0"/>
              <a:t>Can give them detailed feedback – encourage them to reconsider applying if they address the problems</a:t>
            </a:r>
            <a:endParaRPr lang="en-US" dirty="0"/>
          </a:p>
        </p:txBody>
      </p:sp>
      <p:sp>
        <p:nvSpPr>
          <p:cNvPr id="4" name="Slide Number Placeholder 3"/>
          <p:cNvSpPr>
            <a:spLocks noGrp="1"/>
          </p:cNvSpPr>
          <p:nvPr>
            <p:ph type="sldNum" sz="quarter" idx="10"/>
          </p:nvPr>
        </p:nvSpPr>
        <p:spPr/>
        <p:txBody>
          <a:bodyPr/>
          <a:lstStyle/>
          <a:p>
            <a:fld id="{544BFF6B-1240-4461-A183-118608843BA7}" type="slidenum">
              <a:rPr lang="en-US" smtClean="0"/>
              <a:t>9</a:t>
            </a:fld>
            <a:endParaRPr lang="en-US"/>
          </a:p>
        </p:txBody>
      </p:sp>
    </p:spTree>
    <p:extLst>
      <p:ext uri="{BB962C8B-B14F-4D97-AF65-F5344CB8AC3E}">
        <p14:creationId xmlns:p14="http://schemas.microsoft.com/office/powerpoint/2010/main" val="32196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ea typeface="Arial Narrow"/>
                <a:cs typeface="Arial" panose="020B0604020202020204" pitchFamily="34" charset="0"/>
                <a:sym typeface="Arial Narrow"/>
              </a:rPr>
              <a:t>Thm</a:t>
            </a:r>
            <a:r>
              <a:rPr lang="en-US" sz="1200" b="1" dirty="0">
                <a:latin typeface="Arial" panose="020B0604020202020204" pitchFamily="34" charset="0"/>
                <a:ea typeface="Arial Narrow"/>
                <a:cs typeface="Arial" panose="020B0604020202020204" pitchFamily="34" charset="0"/>
                <a:sym typeface="Arial Narrow"/>
              </a:rPr>
              <a:t>: ton hot metal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Arial Narrow"/>
                <a:cs typeface="Arial" panose="020B0604020202020204" pitchFamily="34" charset="0"/>
                <a:sym typeface="Arial Narrow"/>
              </a:rPr>
              <a:t>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ea typeface="Arial Narrow"/>
                <a:cs typeface="Arial" panose="020B0604020202020204" pitchFamily="34" charset="0"/>
                <a:sym typeface="Arial Narrow"/>
              </a:rPr>
              <a:t>Trading natural gas for coke is a well-known approach to reduce the coke required in a blast furnace, however, this has the side effect of changing the temperature profile in the furnace.  This limits the amount of coke that can be replaced with natural gas without leading to unstable furnace operation.</a:t>
            </a:r>
            <a:endParaRPr lang="en" sz="1200" b="1" dirty="0">
              <a:latin typeface="Arial" panose="020B0604020202020204" pitchFamily="34" charset="0"/>
              <a:ea typeface="Arial Narrow"/>
              <a:cs typeface="Arial" panose="020B0604020202020204" pitchFamily="34" charset="0"/>
              <a:sym typeface="Arial Narrow"/>
            </a:endParaRPr>
          </a:p>
          <a:p>
            <a:endParaRPr lang="en-US" sz="1200"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Figure:</a:t>
            </a:r>
          </a:p>
          <a:p>
            <a:r>
              <a:rPr lang="en-US" sz="1200" b="1" kern="1200" dirty="0">
                <a:solidFill>
                  <a:schemeClr val="tx1"/>
                </a:solidFill>
                <a:effectLst/>
                <a:latin typeface="Arial"/>
                <a:ea typeface="+mn-ea"/>
                <a:cs typeface="+mn-cs"/>
              </a:rPr>
              <a:t>Each dot on the plot represents the amount of coke consumed per ton of metal produced for a set of furnace operating conditions.  For each NG injection rate the operating conditions were selected from dozens of simulations by varying all the other knobs and finding the most stable operating temperatures.</a:t>
            </a:r>
          </a:p>
          <a:p>
            <a:endParaRPr lang="en-US" sz="1200" b="1" kern="1200" dirty="0">
              <a:solidFill>
                <a:schemeClr val="tx1"/>
              </a:solidFill>
              <a:effectLst/>
              <a:latin typeface="Arial"/>
              <a:ea typeface="+mn-ea"/>
              <a:cs typeface="+mn-cs"/>
            </a:endParaRPr>
          </a:p>
          <a:p>
            <a:r>
              <a:rPr lang="en-US" sz="1200" b="1" kern="1200" dirty="0">
                <a:solidFill>
                  <a:schemeClr val="tx1"/>
                </a:solidFill>
                <a:effectLst/>
                <a:latin typeface="Arial"/>
                <a:ea typeface="+mn-ea"/>
                <a:cs typeface="+mn-cs"/>
              </a:rPr>
              <a:t>Impact</a:t>
            </a:r>
          </a:p>
          <a:p>
            <a:r>
              <a:rPr lang="en-US" sz="1200" b="1" kern="1200" dirty="0" err="1">
                <a:solidFill>
                  <a:schemeClr val="tx1"/>
                </a:solidFill>
                <a:effectLst/>
                <a:latin typeface="Arial"/>
                <a:ea typeface="+mn-ea"/>
                <a:cs typeface="+mn-cs"/>
              </a:rPr>
              <a:t>Stelco’s</a:t>
            </a:r>
            <a:r>
              <a:rPr lang="en-US" sz="1200" b="1" kern="1200" dirty="0">
                <a:solidFill>
                  <a:schemeClr val="tx1"/>
                </a:solidFill>
                <a:effectLst/>
                <a:latin typeface="Arial"/>
                <a:ea typeface="+mn-ea"/>
                <a:cs typeface="+mn-cs"/>
              </a:rPr>
              <a:t> blast furnace of interest produces 6500 </a:t>
            </a:r>
            <a:r>
              <a:rPr lang="en-US" sz="1200" b="1" kern="1200" dirty="0" err="1">
                <a:solidFill>
                  <a:schemeClr val="tx1"/>
                </a:solidFill>
                <a:effectLst/>
                <a:latin typeface="Arial"/>
                <a:ea typeface="+mn-ea"/>
                <a:cs typeface="+mn-cs"/>
              </a:rPr>
              <a:t>thm</a:t>
            </a:r>
            <a:r>
              <a:rPr lang="en-US" sz="1200" b="1" kern="1200" dirty="0">
                <a:solidFill>
                  <a:schemeClr val="tx1"/>
                </a:solidFill>
                <a:effectLst/>
                <a:latin typeface="Arial"/>
                <a:ea typeface="+mn-ea"/>
                <a:cs typeface="+mn-cs"/>
              </a:rPr>
              <a:t>/day.</a:t>
            </a:r>
          </a:p>
          <a:p>
            <a:r>
              <a:rPr lang="en-US" sz="1200" b="1" kern="1200" dirty="0">
                <a:solidFill>
                  <a:schemeClr val="tx1"/>
                </a:solidFill>
                <a:effectLst/>
                <a:latin typeface="Arial"/>
                <a:ea typeface="+mn-ea"/>
                <a:cs typeface="+mn-cs"/>
              </a:rPr>
              <a:t>This will save 25*6500*365 = 60 million kg of coal coke per year.</a:t>
            </a:r>
          </a:p>
          <a:p>
            <a:r>
              <a:rPr lang="en-US" sz="1200" b="1" kern="1200" dirty="0">
                <a:solidFill>
                  <a:schemeClr val="tx1"/>
                </a:solidFill>
                <a:effectLst/>
                <a:latin typeface="Arial"/>
                <a:ea typeface="+mn-ea"/>
                <a:cs typeface="+mn-cs"/>
              </a:rPr>
              <a:t>Coal has an energy content of 24 MJ/kg.</a:t>
            </a:r>
          </a:p>
          <a:p>
            <a:r>
              <a:rPr lang="en-US" sz="1200" b="1" kern="1200" dirty="0">
                <a:solidFill>
                  <a:schemeClr val="tx1"/>
                </a:solidFill>
                <a:effectLst/>
                <a:latin typeface="Arial"/>
                <a:ea typeface="+mn-ea"/>
                <a:cs typeface="+mn-cs"/>
              </a:rPr>
              <a:t>Expected energy savings is 1400 TJ/</a:t>
            </a:r>
            <a:r>
              <a:rPr lang="en-US" sz="1200" b="1" kern="1200" dirty="0" err="1">
                <a:solidFill>
                  <a:schemeClr val="tx1"/>
                </a:solidFill>
                <a:effectLst/>
                <a:latin typeface="Arial"/>
                <a:ea typeface="+mn-ea"/>
                <a:cs typeface="+mn-cs"/>
              </a:rPr>
              <a:t>yr</a:t>
            </a:r>
            <a:r>
              <a:rPr lang="en-US" sz="1200" b="1" kern="1200" dirty="0">
                <a:solidFill>
                  <a:schemeClr val="tx1"/>
                </a:solidFill>
                <a:effectLst/>
                <a:latin typeface="Arial"/>
                <a:ea typeface="+mn-ea"/>
                <a:cs typeface="+mn-cs"/>
              </a:rPr>
              <a:t> for one blast furnace.</a:t>
            </a: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44BFF6B-1240-4461-A183-118608843BA7}" type="slidenum">
              <a:rPr lang="en-US" smtClean="0"/>
              <a:t>10</a:t>
            </a:fld>
            <a:endParaRPr lang="en-US"/>
          </a:p>
        </p:txBody>
      </p:sp>
    </p:spTree>
    <p:extLst>
      <p:ext uri="{BB962C8B-B14F-4D97-AF65-F5344CB8AC3E}">
        <p14:creationId xmlns:p14="http://schemas.microsoft.com/office/powerpoint/2010/main" val="179595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Arial"/>
                <a:ea typeface="+mn-ea"/>
                <a:cs typeface="+mn-cs"/>
              </a:rPr>
              <a:t>Startup Seurat plans to introduce advanced, industrial metal additive manufacturing.</a:t>
            </a:r>
          </a:p>
          <a:p>
            <a:endParaRPr lang="en-US" sz="1200" kern="1200" dirty="0">
              <a:solidFill>
                <a:schemeClr val="tx1"/>
              </a:solidFill>
              <a:effectLst/>
              <a:latin typeface="Arial"/>
              <a:ea typeface="+mn-ea"/>
              <a:cs typeface="+mn-cs"/>
            </a:endParaRPr>
          </a:p>
          <a:p>
            <a:r>
              <a:rPr lang="en-US" sz="1200" u="sng" kern="1200" dirty="0">
                <a:solidFill>
                  <a:schemeClr val="tx1"/>
                </a:solidFill>
                <a:effectLst/>
                <a:latin typeface="Arial"/>
                <a:ea typeface="+mn-ea"/>
                <a:cs typeface="+mn-cs"/>
              </a:rPr>
              <a:t>Evaluate Business Need</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company’s lasers are considered large for the industry, to melt relatively large areas (postage stamp sized) of metal powder simultaneously for additively manufacturing parts in a powder bed fusion process.</a:t>
            </a:r>
          </a:p>
          <a:p>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Seurat’s goal is to speed their metal additive manufacturing process and achieve high metal density. Metal that is printed must be 99.99% as dense as traditionally-manufactured metal. Mechanical properties suffer at 99.5% density.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a:ea typeface="+mn-ea"/>
                <a:cs typeface="+mn-cs"/>
              </a:rPr>
              <a:t>Improve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Our scope was to determine the mechanisms of defect (pore) formation during the pulsed, laser melting of metal powders to achieve higher densities.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Simulations of the initial process revealed pits and areas that wouldn’t completely melt.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With HPC resources, we simulated situations in which density would increase. Results indicated the direction to take to improve the process.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Ultimately, changing powder size, yielded improved density with ideal layers and complete melting.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We used high speed imaging of the process to see that the physics in the simulation matched the experiment.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a:ea typeface="+mn-ea"/>
                <a:cs typeface="+mn-cs"/>
              </a:rPr>
              <a:t>Refine and Launch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The startup could now experiment more efficiently and effectively to fine tune its business offering.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Helping this startup succeed ultimately reduces energy use across the metal manufacturing industry because 1) Seurat’s lasers are inherently more efficient than typical lasers, and 2) metal additive manufacturing uses less energy than traditional manufacturing, which typically calls for material re-melting</a:t>
            </a:r>
          </a:p>
        </p:txBody>
      </p:sp>
      <p:sp>
        <p:nvSpPr>
          <p:cNvPr id="4" name="Slide Number Placeholder 3"/>
          <p:cNvSpPr>
            <a:spLocks noGrp="1"/>
          </p:cNvSpPr>
          <p:nvPr>
            <p:ph type="sldNum" sz="quarter" idx="10"/>
          </p:nvPr>
        </p:nvSpPr>
        <p:spPr/>
        <p:txBody>
          <a:bodyPr/>
          <a:lstStyle/>
          <a:p>
            <a:fld id="{544BFF6B-1240-4461-A183-118608843BA7}" type="slidenum">
              <a:rPr lang="en-US" smtClean="0"/>
              <a:t>11</a:t>
            </a:fld>
            <a:endParaRPr lang="en-US"/>
          </a:p>
        </p:txBody>
      </p:sp>
    </p:spTree>
    <p:extLst>
      <p:ext uri="{BB962C8B-B14F-4D97-AF65-F5344CB8AC3E}">
        <p14:creationId xmlns:p14="http://schemas.microsoft.com/office/powerpoint/2010/main" val="70572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75804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1.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7.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98.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98.xml"/><Relationship Id="rId4" Type="http://schemas.openxmlformats.org/officeDocument/2006/relationships/image" Target="../media/image36.jfif"/></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8.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g"/><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7.xml"/><Relationship Id="rId5" Type="http://schemas.openxmlformats.org/officeDocument/2006/relationships/image" Target="../media/image33.jfif"/><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9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4.jp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8.xml"/><Relationship Id="rId5" Type="http://schemas.openxmlformats.org/officeDocument/2006/relationships/image" Target="../media/image33.jfif"/><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8.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447800"/>
            <a:ext cx="8471371" cy="1076560"/>
          </a:xfrm>
        </p:spPr>
        <p:txBody>
          <a:bodyPr>
            <a:normAutofit/>
          </a:bodyPr>
          <a:lstStyle/>
          <a:p>
            <a:r>
              <a:rPr lang="en-US" sz="2800" b="0" dirty="0" smtClean="0"/>
              <a:t>High Performance Computing for Manufacturing</a:t>
            </a:r>
          </a:p>
          <a:p>
            <a:r>
              <a:rPr lang="en-US" sz="2800" b="0" dirty="0" smtClean="0"/>
              <a:t>HPC4Mfg</a:t>
            </a:r>
            <a:endParaRPr lang="en-US" sz="2800" b="0" dirty="0"/>
          </a:p>
          <a:p>
            <a:endParaRPr lang="en-US" sz="2400" b="0" dirty="0"/>
          </a:p>
        </p:txBody>
      </p:sp>
      <p:sp>
        <p:nvSpPr>
          <p:cNvPr id="3" name="Text Placeholder 2"/>
          <p:cNvSpPr>
            <a:spLocks noGrp="1"/>
          </p:cNvSpPr>
          <p:nvPr>
            <p:ph type="body" sz="quarter" idx="10"/>
          </p:nvPr>
        </p:nvSpPr>
        <p:spPr>
          <a:xfrm>
            <a:off x="530960" y="2590800"/>
            <a:ext cx="5981000" cy="838200"/>
          </a:xfrm>
        </p:spPr>
        <p:txBody>
          <a:bodyPr/>
          <a:lstStyle/>
          <a:p>
            <a:r>
              <a:rPr lang="en-US" sz="1800" b="0" dirty="0" smtClean="0"/>
              <a:t>Bob Gemmer, </a:t>
            </a:r>
            <a:r>
              <a:rPr lang="en-US" sz="1800" b="0" dirty="0"/>
              <a:t>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80"/>
          <p:cNvSpPr txBox="1"/>
          <p:nvPr/>
        </p:nvSpPr>
        <p:spPr>
          <a:xfrm>
            <a:off x="127205" y="1071554"/>
            <a:ext cx="4362000" cy="2742001"/>
          </a:xfrm>
          <a:prstGeom prst="rect">
            <a:avLst/>
          </a:prstGeom>
          <a:noFill/>
          <a:ln>
            <a:noFill/>
          </a:ln>
        </p:spPr>
        <p:txBody>
          <a:bodyPr lIns="91425" tIns="91425" rIns="91425" bIns="91425" anchor="t" anchorCtr="0">
            <a:noAutofit/>
          </a:bodyPr>
          <a:lstStyle/>
          <a:p>
            <a:pPr lvl="0"/>
            <a:r>
              <a:rPr lang="en" b="1" dirty="0">
                <a:latin typeface="Arial" panose="020B0604020202020204" pitchFamily="34" charset="0"/>
                <a:ea typeface="Arial Narrow"/>
                <a:cs typeface="Arial" panose="020B0604020202020204" pitchFamily="34" charset="0"/>
                <a:sym typeface="Arial Narrow"/>
              </a:rPr>
              <a:t>Project Des</a:t>
            </a:r>
            <a:r>
              <a:rPr lang="en-US" b="1" dirty="0">
                <a:latin typeface="Arial" panose="020B0604020202020204" pitchFamily="34" charset="0"/>
                <a:ea typeface="Arial Narrow"/>
                <a:cs typeface="Arial" panose="020B0604020202020204" pitchFamily="34" charset="0"/>
                <a:sym typeface="Arial Narrow"/>
              </a:rPr>
              <a:t>c</a:t>
            </a:r>
            <a:r>
              <a:rPr lang="en" b="1" dirty="0">
                <a:latin typeface="Arial" panose="020B0604020202020204" pitchFamily="34" charset="0"/>
                <a:ea typeface="Arial Narrow"/>
                <a:cs typeface="Arial" panose="020B0604020202020204" pitchFamily="34" charset="0"/>
                <a:sym typeface="Arial Narrow"/>
              </a:rPr>
              <a:t>ription</a:t>
            </a:r>
            <a:r>
              <a:rPr lang="en-US" b="1" dirty="0" smtClean="0">
                <a:latin typeface="Arial" panose="020B0604020202020204" pitchFamily="34" charset="0"/>
                <a:ea typeface="Arial Narrow"/>
                <a:cs typeface="Arial" panose="020B0604020202020204" pitchFamily="34" charset="0"/>
                <a:sym typeface="Arial Narrow"/>
              </a:rPr>
              <a:t>: </a:t>
            </a:r>
            <a:endParaRPr lang="en-US" b="1" dirty="0">
              <a:latin typeface="Arial" panose="020B0604020202020204" pitchFamily="34" charset="0"/>
              <a:ea typeface="Arial Narrow"/>
              <a:cs typeface="Arial" panose="020B0604020202020204" pitchFamily="34" charset="0"/>
              <a:sym typeface="Arial Narrow"/>
            </a:endParaRP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Maximizing water removal can significantly reduce the energy-intensive drying process in paper-making. </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A 10% improvement in solid content of the paper web entering dryer section will lead to 20% drying energy saving, or 80 trillion BTU/yr.</a:t>
            </a:r>
          </a:p>
          <a:p>
            <a:pPr lvl="0"/>
            <a:endParaRPr lang="en-US" sz="1600" b="1" dirty="0">
              <a:latin typeface="Arial" panose="020B0604020202020204" pitchFamily="34" charset="0"/>
              <a:ea typeface="Arial Narrow"/>
              <a:cs typeface="Arial" panose="020B0604020202020204" pitchFamily="34" charset="0"/>
              <a:sym typeface="Arial Narrow"/>
            </a:endParaRPr>
          </a:p>
          <a:p>
            <a:pPr lvl="0"/>
            <a:r>
              <a:rPr lang="en-US" sz="1600" b="1" dirty="0">
                <a:latin typeface="Arial" panose="020B0604020202020204" pitchFamily="34" charset="0"/>
                <a:ea typeface="Arial Narrow"/>
                <a:cs typeface="Arial" panose="020B0604020202020204" pitchFamily="34" charset="0"/>
                <a:sym typeface="Arial Narrow"/>
              </a:rPr>
              <a:t>.  </a:t>
            </a:r>
          </a:p>
          <a:p>
            <a:pPr lvl="0"/>
            <a:endParaRPr lang="en-US" sz="1600" b="1" dirty="0">
              <a:latin typeface="Arial" panose="020B0604020202020204" pitchFamily="34" charset="0"/>
              <a:ea typeface="Arial Narrow"/>
              <a:cs typeface="Arial" panose="020B0604020202020204" pitchFamily="34" charset="0"/>
              <a:sym typeface="Arial Narrow"/>
            </a:endParaRPr>
          </a:p>
          <a:p>
            <a:pPr lvl="0"/>
            <a:endParaRPr lang="en-US" sz="1600" b="1" dirty="0">
              <a:latin typeface="Arial" panose="020B0604020202020204" pitchFamily="34" charset="0"/>
              <a:ea typeface="Arial Narrow"/>
              <a:cs typeface="Arial" panose="020B0604020202020204" pitchFamily="34" charset="0"/>
              <a:sym typeface="Arial Narrow"/>
            </a:endParaRPr>
          </a:p>
          <a:p>
            <a:endParaRPr lang="en" sz="1600" b="1" dirty="0">
              <a:latin typeface="Arial Narrow"/>
              <a:ea typeface="Arial Narrow"/>
              <a:cs typeface="Arial Narrow"/>
              <a:sym typeface="Arial Narrow"/>
            </a:endParaRPr>
          </a:p>
        </p:txBody>
      </p:sp>
      <p:sp>
        <p:nvSpPr>
          <p:cNvPr id="31" name="Shape 81"/>
          <p:cNvSpPr txBox="1"/>
          <p:nvPr/>
        </p:nvSpPr>
        <p:spPr>
          <a:xfrm>
            <a:off x="187096" y="3893292"/>
            <a:ext cx="4414095" cy="2837855"/>
          </a:xfrm>
          <a:prstGeom prst="rect">
            <a:avLst/>
          </a:prstGeom>
          <a:noFill/>
          <a:ln>
            <a:noFill/>
          </a:ln>
        </p:spPr>
        <p:txBody>
          <a:bodyPr lIns="91425" tIns="91425" rIns="91425" bIns="91425" anchor="t" anchorCtr="0">
            <a:noAutofit/>
          </a:bodyPr>
          <a:lstStyle/>
          <a:p>
            <a:pPr lvl="0" rtl="0">
              <a:spcBef>
                <a:spcPts val="0"/>
              </a:spcBef>
              <a:buNone/>
            </a:pPr>
            <a:r>
              <a:rPr lang="en" b="1" dirty="0">
                <a:latin typeface="Arial" panose="020B0604020202020204" pitchFamily="34" charset="0"/>
                <a:ea typeface="Arial Narrow"/>
                <a:cs typeface="Arial" panose="020B0604020202020204" pitchFamily="34" charset="0"/>
                <a:sym typeface="Arial Narrow"/>
              </a:rPr>
              <a:t>Approach</a:t>
            </a:r>
            <a:r>
              <a:rPr lang="en" b="1" dirty="0" smtClean="0">
                <a:latin typeface="Arial" panose="020B0604020202020204" pitchFamily="34" charset="0"/>
                <a:ea typeface="Arial Narrow"/>
                <a:cs typeface="Arial" panose="020B0604020202020204" pitchFamily="34" charset="0"/>
                <a:sym typeface="Arial Narrow"/>
              </a:rPr>
              <a:t>:</a:t>
            </a:r>
            <a:endParaRPr lang="en" b="1" dirty="0">
              <a:latin typeface="Arial" panose="020B0604020202020204" pitchFamily="34" charset="0"/>
              <a:ea typeface="Arial Narrow"/>
              <a:cs typeface="Arial" panose="020B0604020202020204" pitchFamily="34" charset="0"/>
              <a:sym typeface="Arial Narrow"/>
            </a:endParaRP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Use HPC at LBNL &amp; LLNL to develop an integrated, multi-physics modeling framework as a critical first step to understanding and reducing re-wet at the press section.</a:t>
            </a:r>
          </a:p>
          <a:p>
            <a:pPr marL="285750" lvl="0" indent="-285750" rtl="0">
              <a:spcBef>
                <a:spcPts val="0"/>
              </a:spcBef>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Examine simulation results to find the optimal conditions and geometries to reduce re-wetting, and thus the need for less drying, in paper making.</a:t>
            </a:r>
            <a:endParaRPr lang="en" sz="1600" b="1" dirty="0">
              <a:latin typeface="Arial" panose="020B0604020202020204" pitchFamily="34" charset="0"/>
              <a:ea typeface="Arial Narrow"/>
              <a:cs typeface="Arial" panose="020B0604020202020204" pitchFamily="34" charset="0"/>
              <a:sym typeface="Arial Narrow"/>
            </a:endParaRPr>
          </a:p>
        </p:txBody>
      </p:sp>
      <p:sp>
        <p:nvSpPr>
          <p:cNvPr id="32" name="Shape 82"/>
          <p:cNvSpPr txBox="1"/>
          <p:nvPr/>
        </p:nvSpPr>
        <p:spPr>
          <a:xfrm>
            <a:off x="4685782" y="3800026"/>
            <a:ext cx="4296300" cy="2905574"/>
          </a:xfrm>
          <a:prstGeom prst="rect">
            <a:avLst/>
          </a:prstGeom>
          <a:noFill/>
          <a:ln>
            <a:noFill/>
          </a:ln>
        </p:spPr>
        <p:txBody>
          <a:bodyPr lIns="91425" tIns="91425" rIns="91425" bIns="91425" anchor="t" anchorCtr="0">
            <a:noAutofit/>
          </a:bodyPr>
          <a:lstStyle/>
          <a:p>
            <a:pPr lvl="0" rtl="0">
              <a:spcBef>
                <a:spcPts val="0"/>
              </a:spcBef>
              <a:buNone/>
            </a:pPr>
            <a:r>
              <a:rPr lang="en" b="1" dirty="0">
                <a:cs typeface="Arial" panose="020B0604020202020204" pitchFamily="34" charset="0"/>
                <a:sym typeface="Arial Narrow"/>
              </a:rPr>
              <a:t>Impact</a:t>
            </a:r>
            <a:r>
              <a:rPr lang="en" b="1" dirty="0" smtClean="0">
                <a:cs typeface="Arial" panose="020B0604020202020204" pitchFamily="34" charset="0"/>
                <a:sym typeface="Arial Narrow"/>
              </a:rPr>
              <a:t>:</a:t>
            </a:r>
            <a:endParaRPr lang="en" sz="1600" b="1" dirty="0">
              <a:cs typeface="Arial" panose="020B0604020202020204" pitchFamily="34" charset="0"/>
              <a:sym typeface="Arial Narrow"/>
            </a:endParaRPr>
          </a:p>
          <a:p>
            <a:pPr marL="285750" indent="-285750">
              <a:buFont typeface="Arial" panose="020B0604020202020204" pitchFamily="34" charset="0"/>
              <a:buChar char="•"/>
            </a:pPr>
            <a:r>
              <a:rPr lang="en-US" sz="1600" b="1" dirty="0">
                <a:cs typeface="Arial" panose="020B0604020202020204" pitchFamily="34" charset="0"/>
                <a:sym typeface="Arial Narrow"/>
              </a:rPr>
              <a:t>Demonstrated complex flow simulation in a synthetic pore scale representation of image data.</a:t>
            </a:r>
          </a:p>
          <a:p>
            <a:pPr marL="285750" lvl="0" indent="-285750">
              <a:buFont typeface="Arial" panose="020B0604020202020204" pitchFamily="34" charset="0"/>
              <a:buChar char="•"/>
            </a:pPr>
            <a:r>
              <a:rPr lang="en-US" sz="1600" b="1" dirty="0">
                <a:cs typeface="Arial" panose="020B0604020202020204" pitchFamily="34" charset="0"/>
                <a:sym typeface="Arial Narrow"/>
              </a:rPr>
              <a:t>Results show simulations are critical to understanding the permeability of the </a:t>
            </a:r>
            <a:r>
              <a:rPr lang="en-US" sz="1600" b="1" dirty="0" smtClean="0">
                <a:cs typeface="Arial" panose="020B0604020202020204" pitchFamily="34" charset="0"/>
                <a:sym typeface="Arial Narrow"/>
              </a:rPr>
              <a:t>felt in the paper making process.</a:t>
            </a:r>
            <a:endParaRPr lang="en-US" sz="1600" b="1" dirty="0">
              <a:cs typeface="Arial" panose="020B0604020202020204" pitchFamily="34" charset="0"/>
              <a:sym typeface="Arial Narrow"/>
            </a:endParaRPr>
          </a:p>
          <a:p>
            <a:pPr marL="285750" indent="-285750">
              <a:buFont typeface="Arial" panose="020B0604020202020204" pitchFamily="34" charset="0"/>
              <a:buChar char="•"/>
            </a:pPr>
            <a:r>
              <a:rPr lang="en-US" sz="1600" b="1" dirty="0">
                <a:cs typeface="Arial" panose="020B0604020202020204" pitchFamily="34" charset="0"/>
                <a:sym typeface="Arial Narrow"/>
              </a:rPr>
              <a:t>A consortium member of Agenda 2020 is now employing these results in their paper production line.</a:t>
            </a:r>
            <a:endParaRPr lang="en" sz="1600" b="1" dirty="0">
              <a:cs typeface="Arial" panose="020B0604020202020204" pitchFamily="34" charset="0"/>
              <a:sym typeface="Arial Narrow"/>
            </a:endParaRPr>
          </a:p>
        </p:txBody>
      </p:sp>
      <p:cxnSp>
        <p:nvCxnSpPr>
          <p:cNvPr id="33" name="Shape 83"/>
          <p:cNvCxnSpPr/>
          <p:nvPr/>
        </p:nvCxnSpPr>
        <p:spPr>
          <a:xfrm>
            <a:off x="210287" y="3877939"/>
            <a:ext cx="8897099" cy="1199"/>
          </a:xfrm>
          <a:prstGeom prst="straightConnector1">
            <a:avLst/>
          </a:prstGeom>
          <a:noFill/>
          <a:ln w="38100" cap="flat" cmpd="sng">
            <a:solidFill>
              <a:schemeClr val="tx1"/>
            </a:solidFill>
            <a:prstDash val="solid"/>
            <a:round/>
            <a:headEnd type="none" w="lg" len="lg"/>
            <a:tailEnd type="none" w="lg" len="lg"/>
          </a:ln>
        </p:spPr>
      </p:cxnSp>
      <p:cxnSp>
        <p:nvCxnSpPr>
          <p:cNvPr id="34" name="Shape 84"/>
          <p:cNvCxnSpPr>
            <a:cxnSpLocks/>
          </p:cNvCxnSpPr>
          <p:nvPr/>
        </p:nvCxnSpPr>
        <p:spPr>
          <a:xfrm>
            <a:off x="4601191" y="1631821"/>
            <a:ext cx="30700" cy="5519294"/>
          </a:xfrm>
          <a:prstGeom prst="straightConnector1">
            <a:avLst/>
          </a:prstGeom>
          <a:noFill/>
          <a:ln w="38100" cap="flat" cmpd="sng">
            <a:solidFill>
              <a:schemeClr val="tx1"/>
            </a:solidFill>
            <a:prstDash val="solid"/>
            <a:round/>
            <a:headEnd type="none" w="lg" len="lg"/>
            <a:tailEnd type="none" w="lg" len="lg"/>
          </a:ln>
        </p:spPr>
      </p:cxnSp>
      <p:sp>
        <p:nvSpPr>
          <p:cNvPr id="36" name="TextBox 35"/>
          <p:cNvSpPr txBox="1"/>
          <p:nvPr/>
        </p:nvSpPr>
        <p:spPr>
          <a:xfrm>
            <a:off x="187096" y="-76200"/>
            <a:ext cx="8794986" cy="954107"/>
          </a:xfrm>
          <a:prstGeom prst="rect">
            <a:avLst/>
          </a:prstGeom>
          <a:noFill/>
        </p:spPr>
        <p:txBody>
          <a:bodyPr wrap="square" rtlCol="0">
            <a:spAutoFit/>
          </a:bodyPr>
          <a:lstStyle/>
          <a:p>
            <a:pPr defTabSz="457200"/>
            <a:r>
              <a:rPr lang="en-US" sz="2800" b="1" dirty="0">
                <a:solidFill>
                  <a:schemeClr val="accent5"/>
                </a:solidFill>
                <a:latin typeface="+mj-lt"/>
                <a:ea typeface="ヒラギノ角ゴ Pro W3" charset="0"/>
                <a:cs typeface="Franklin Gothic Book"/>
              </a:rPr>
              <a:t>Agenda 2020 + LBNL + LLNL: A Model for Flow and Mechanical Deformation of the Porous Paper </a:t>
            </a:r>
            <a:r>
              <a:rPr lang="en-US" sz="2800" b="1" dirty="0" smtClean="0">
                <a:solidFill>
                  <a:schemeClr val="accent5"/>
                </a:solidFill>
                <a:latin typeface="+mj-lt"/>
                <a:ea typeface="ヒラギノ角ゴ Pro W3" charset="0"/>
                <a:cs typeface="Franklin Gothic Book"/>
              </a:rPr>
              <a:t>Web</a:t>
            </a:r>
            <a:endParaRPr lang="en-US" sz="2800" b="1" dirty="0">
              <a:solidFill>
                <a:schemeClr val="accent5"/>
              </a:solidFill>
              <a:latin typeface="+mj-lt"/>
              <a:ea typeface="ヒラギノ角ゴ Pro W3" charset="0"/>
              <a:cs typeface="Franklin Gothic Book"/>
            </a:endParaRPr>
          </a:p>
        </p:txBody>
      </p:sp>
      <p:pic>
        <p:nvPicPr>
          <p:cNvPr id="13" name="Picture 18431">
            <a:extLst>
              <a:ext uri="{FF2B5EF4-FFF2-40B4-BE49-F238E27FC236}">
                <a16:creationId xmlns:a16="http://schemas.microsoft.com/office/drawing/2014/main" xmlns="" id="{7DFD993F-00C9-E942-9F73-F669B36CA141}"/>
              </a:ext>
            </a:extLst>
          </p:cNvPr>
          <p:cNvPicPr>
            <a:picLocks noChangeAspect="1"/>
          </p:cNvPicPr>
          <p:nvPr/>
        </p:nvPicPr>
        <p:blipFill>
          <a:blip r:embed="rId3" cstate="print">
            <a:extLst>
              <a:ext uri="{28A0092B-C50C-407E-A947-70E740481C1C}">
                <a14:useLocalDpi xmlns:a14="http://schemas.microsoft.com/office/drawing/2010/main" val="0"/>
              </a:ext>
            </a:extLst>
          </a:blip>
          <a:srcRect l="20094" t="45451" r="5119" b="15099"/>
          <a:stretch>
            <a:fillRect/>
          </a:stretch>
        </p:blipFill>
        <p:spPr bwMode="auto">
          <a:xfrm>
            <a:off x="4631891" y="1478027"/>
            <a:ext cx="2125322" cy="147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icture">
            <a:extLst>
              <a:ext uri="{FF2B5EF4-FFF2-40B4-BE49-F238E27FC236}">
                <a16:creationId xmlns:a16="http://schemas.microsoft.com/office/drawing/2014/main" xmlns="" id="{400EE545-5321-534B-A691-DBB4F2BD4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200" y="1478027"/>
            <a:ext cx="2238186" cy="14785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29C9154-8C25-2441-ABD0-4AE38748B2E8}"/>
              </a:ext>
            </a:extLst>
          </p:cNvPr>
          <p:cNvSpPr txBox="1"/>
          <p:nvPr/>
        </p:nvSpPr>
        <p:spPr>
          <a:xfrm>
            <a:off x="4658836" y="3041731"/>
            <a:ext cx="4448550" cy="646331"/>
          </a:xfrm>
          <a:prstGeom prst="rect">
            <a:avLst/>
          </a:prstGeom>
          <a:noFill/>
        </p:spPr>
        <p:txBody>
          <a:bodyPr wrap="square" rtlCol="0">
            <a:spAutoFit/>
          </a:bodyPr>
          <a:lstStyle/>
          <a:p>
            <a:r>
              <a:rPr lang="en-US" sz="1200" dirty="0"/>
              <a:t>Pore-scale modeling of flow in realistic geometries obtained from felt image data is used to inform better parametrization of porosity and permeability for continuum-scale computations.</a:t>
            </a:r>
          </a:p>
        </p:txBody>
      </p:sp>
    </p:spTree>
    <p:extLst>
      <p:ext uri="{BB962C8B-B14F-4D97-AF65-F5344CB8AC3E}">
        <p14:creationId xmlns:p14="http://schemas.microsoft.com/office/powerpoint/2010/main" val="1098350940"/>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80"/>
          <p:cNvSpPr txBox="1"/>
          <p:nvPr/>
        </p:nvSpPr>
        <p:spPr>
          <a:xfrm>
            <a:off x="119364" y="1130860"/>
            <a:ext cx="4498686" cy="2742001"/>
          </a:xfrm>
          <a:prstGeom prst="rect">
            <a:avLst/>
          </a:prstGeom>
          <a:noFill/>
          <a:ln>
            <a:noFill/>
          </a:ln>
        </p:spPr>
        <p:txBody>
          <a:bodyPr lIns="91425" tIns="91425" rIns="91425" bIns="91425" anchor="t" anchorCtr="0">
            <a:noAutofit/>
          </a:bodyPr>
          <a:lstStyle/>
          <a:p>
            <a:pPr lvl="0"/>
            <a:r>
              <a:rPr lang="en" b="1" dirty="0">
                <a:latin typeface="Arial" panose="020B0604020202020204" pitchFamily="34" charset="0"/>
                <a:ea typeface="Arial Narrow"/>
                <a:cs typeface="Arial" panose="020B0604020202020204" pitchFamily="34" charset="0"/>
                <a:sym typeface="Arial Narrow"/>
              </a:rPr>
              <a:t>Project Des</a:t>
            </a:r>
            <a:r>
              <a:rPr lang="en-US" b="1" dirty="0">
                <a:latin typeface="Arial" panose="020B0604020202020204" pitchFamily="34" charset="0"/>
                <a:ea typeface="Arial Narrow"/>
                <a:cs typeface="Arial" panose="020B0604020202020204" pitchFamily="34" charset="0"/>
                <a:sym typeface="Arial Narrow"/>
              </a:rPr>
              <a:t>c</a:t>
            </a:r>
            <a:r>
              <a:rPr lang="en" b="1" dirty="0">
                <a:latin typeface="Arial" panose="020B0604020202020204" pitchFamily="34" charset="0"/>
                <a:ea typeface="Arial Narrow"/>
                <a:cs typeface="Arial" panose="020B0604020202020204" pitchFamily="34" charset="0"/>
                <a:sym typeface="Arial Narrow"/>
              </a:rPr>
              <a:t>ription</a:t>
            </a:r>
            <a:r>
              <a:rPr lang="en-US" b="1" dirty="0" smtClean="0">
                <a:latin typeface="Arial" panose="020B0604020202020204" pitchFamily="34" charset="0"/>
                <a:ea typeface="Arial Narrow"/>
                <a:cs typeface="Arial" panose="020B0604020202020204" pitchFamily="34" charset="0"/>
                <a:sym typeface="Arial Narrow"/>
              </a:rPr>
              <a:t>:</a:t>
            </a:r>
            <a:endParaRPr lang="en-US" b="1" dirty="0">
              <a:latin typeface="Arial" panose="020B0604020202020204" pitchFamily="34" charset="0"/>
              <a:ea typeface="Arial Narrow"/>
              <a:cs typeface="Arial" panose="020B0604020202020204" pitchFamily="34" charset="0"/>
              <a:sym typeface="Arial Narrow"/>
            </a:endParaRP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Significantly reducing the time required to print an additively manufactured metal part will decrease production costs and increase technology adoption.</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Using wide area imaging rather than narrow laser beams to melt metal reduces process time.</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Reduce the defect generation rate in this new technology.</a:t>
            </a:r>
          </a:p>
          <a:p>
            <a:pPr lvl="0"/>
            <a:endParaRPr lang="en-US" sz="1600" b="1" dirty="0">
              <a:latin typeface="Arial" panose="020B0604020202020204" pitchFamily="34" charset="0"/>
              <a:ea typeface="Arial Narrow"/>
              <a:cs typeface="Arial" panose="020B0604020202020204" pitchFamily="34" charset="0"/>
              <a:sym typeface="Arial Narrow"/>
            </a:endParaRPr>
          </a:p>
          <a:p>
            <a:pPr lvl="0"/>
            <a:endParaRPr lang="en-US" sz="1600" b="1" dirty="0">
              <a:latin typeface="Arial" panose="020B0604020202020204" pitchFamily="34" charset="0"/>
              <a:ea typeface="Arial Narrow"/>
              <a:cs typeface="Arial" panose="020B0604020202020204" pitchFamily="34" charset="0"/>
              <a:sym typeface="Arial Narrow"/>
            </a:endParaRPr>
          </a:p>
          <a:p>
            <a:endParaRPr lang="en" sz="1600" b="1" dirty="0">
              <a:latin typeface="Arial Narrow"/>
              <a:ea typeface="Arial Narrow"/>
              <a:cs typeface="Arial Narrow"/>
              <a:sym typeface="Arial Narrow"/>
            </a:endParaRPr>
          </a:p>
        </p:txBody>
      </p:sp>
      <p:sp>
        <p:nvSpPr>
          <p:cNvPr id="31" name="Shape 81"/>
          <p:cNvSpPr txBox="1"/>
          <p:nvPr/>
        </p:nvSpPr>
        <p:spPr>
          <a:xfrm>
            <a:off x="188605" y="3968228"/>
            <a:ext cx="4414095" cy="2837855"/>
          </a:xfrm>
          <a:prstGeom prst="rect">
            <a:avLst/>
          </a:prstGeom>
          <a:noFill/>
          <a:ln>
            <a:noFill/>
          </a:ln>
        </p:spPr>
        <p:txBody>
          <a:bodyPr lIns="91425" tIns="91425" rIns="91425" bIns="91425" anchor="t" anchorCtr="0">
            <a:noAutofit/>
          </a:bodyPr>
          <a:lstStyle/>
          <a:p>
            <a:pPr lvl="0" rtl="0">
              <a:spcBef>
                <a:spcPts val="0"/>
              </a:spcBef>
              <a:buNone/>
            </a:pPr>
            <a:r>
              <a:rPr lang="en" b="1" dirty="0">
                <a:latin typeface="Arial" panose="020B0604020202020204" pitchFamily="34" charset="0"/>
                <a:ea typeface="Arial Narrow"/>
                <a:cs typeface="Arial" panose="020B0604020202020204" pitchFamily="34" charset="0"/>
                <a:sym typeface="Arial Narrow"/>
              </a:rPr>
              <a:t>Approach</a:t>
            </a:r>
            <a:r>
              <a:rPr lang="en" b="1" dirty="0" smtClean="0">
                <a:latin typeface="Arial" panose="020B0604020202020204" pitchFamily="34" charset="0"/>
                <a:ea typeface="Arial Narrow"/>
                <a:cs typeface="Arial" panose="020B0604020202020204" pitchFamily="34" charset="0"/>
                <a:sym typeface="Arial Narrow"/>
              </a:rPr>
              <a:t>:</a:t>
            </a:r>
            <a:endParaRPr lang="en-US" sz="1600" b="1" dirty="0">
              <a:latin typeface="Arial" panose="020B0604020202020204" pitchFamily="34" charset="0"/>
              <a:ea typeface="Arial Narrow"/>
              <a:cs typeface="Arial" panose="020B0604020202020204" pitchFamily="34" charset="0"/>
              <a:sym typeface="Arial Narrow"/>
            </a:endParaRPr>
          </a:p>
          <a:p>
            <a:pPr marL="285750" lvl="0" indent="-285750" rtl="0">
              <a:spcBef>
                <a:spcPts val="0"/>
              </a:spcBef>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Use computer simulations to identify process changes to reduced defects and improve density.</a:t>
            </a:r>
          </a:p>
          <a:p>
            <a:pPr marL="285750" lvl="0" indent="-285750" rtl="0">
              <a:spcBef>
                <a:spcPts val="0"/>
              </a:spcBef>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Use advanced </a:t>
            </a:r>
            <a:r>
              <a:rPr lang="en-US" sz="1600" b="1" dirty="0" err="1">
                <a:latin typeface="Arial" panose="020B0604020202020204" pitchFamily="34" charset="0"/>
                <a:ea typeface="Arial Narrow"/>
                <a:cs typeface="Arial" panose="020B0604020202020204" pitchFamily="34" charset="0"/>
                <a:sym typeface="Arial Narrow"/>
              </a:rPr>
              <a:t>multiphysics</a:t>
            </a:r>
            <a:r>
              <a:rPr lang="en-US" sz="1600" b="1" dirty="0">
                <a:latin typeface="Arial" panose="020B0604020202020204" pitchFamily="34" charset="0"/>
                <a:ea typeface="Arial Narrow"/>
                <a:cs typeface="Arial" panose="020B0604020202020204" pitchFamily="34" charset="0"/>
                <a:sym typeface="Arial Narrow"/>
              </a:rPr>
              <a:t> techniques to model the melting of the metals by the incident radiation.</a:t>
            </a:r>
          </a:p>
        </p:txBody>
      </p:sp>
      <p:sp>
        <p:nvSpPr>
          <p:cNvPr id="32" name="Shape 82"/>
          <p:cNvSpPr txBox="1"/>
          <p:nvPr/>
        </p:nvSpPr>
        <p:spPr>
          <a:xfrm>
            <a:off x="4687291" y="3900509"/>
            <a:ext cx="4296300" cy="2732865"/>
          </a:xfrm>
          <a:prstGeom prst="rect">
            <a:avLst/>
          </a:prstGeom>
          <a:noFill/>
          <a:ln>
            <a:noFill/>
          </a:ln>
        </p:spPr>
        <p:txBody>
          <a:bodyPr lIns="91425" tIns="91425" rIns="91425" bIns="91425" anchor="t" anchorCtr="0">
            <a:noAutofit/>
          </a:bodyPr>
          <a:lstStyle/>
          <a:p>
            <a:pPr lvl="0" rtl="0">
              <a:spcBef>
                <a:spcPts val="0"/>
              </a:spcBef>
              <a:buNone/>
            </a:pPr>
            <a:r>
              <a:rPr lang="en" b="1" dirty="0">
                <a:cs typeface="Arial" panose="020B0604020202020204" pitchFamily="34" charset="0"/>
                <a:sym typeface="Arial Narrow"/>
              </a:rPr>
              <a:t>Impact</a:t>
            </a:r>
            <a:r>
              <a:rPr lang="en" b="1" dirty="0" smtClean="0">
                <a:cs typeface="Arial" panose="020B0604020202020204" pitchFamily="34" charset="0"/>
                <a:sym typeface="Arial Narrow"/>
              </a:rPr>
              <a:t>:</a:t>
            </a:r>
            <a:endParaRPr lang="en" b="1" dirty="0">
              <a:cs typeface="Arial" panose="020B0604020202020204" pitchFamily="34" charset="0"/>
              <a:sym typeface="Arial Narrow"/>
            </a:endParaRPr>
          </a:p>
          <a:p>
            <a:pPr marL="285750" lvl="0" indent="-285750" rtl="0">
              <a:spcBef>
                <a:spcPts val="0"/>
              </a:spcBef>
              <a:buFont typeface="Arial" panose="020B0604020202020204" pitchFamily="34" charset="0"/>
              <a:buChar char="•"/>
            </a:pPr>
            <a:r>
              <a:rPr lang="en-US" sz="1600" b="1" dirty="0">
                <a:cs typeface="Arial" panose="020B0604020202020204" pitchFamily="34" charset="0"/>
              </a:rPr>
              <a:t>Simulation work led to a change the powder size which led to significantly reduced defects and improved density.  </a:t>
            </a:r>
          </a:p>
          <a:p>
            <a:pPr marL="285750" lvl="0" indent="-285750" rtl="0">
              <a:spcBef>
                <a:spcPts val="0"/>
              </a:spcBef>
              <a:buFont typeface="Arial" panose="020B0604020202020204" pitchFamily="34" charset="0"/>
              <a:buChar char="•"/>
            </a:pPr>
            <a:r>
              <a:rPr lang="en-US" sz="1600" b="1" dirty="0">
                <a:cs typeface="Arial" panose="020B0604020202020204" pitchFamily="34" charset="0"/>
              </a:rPr>
              <a:t>Additively manufactured parts are often half the weight of traditional parts.</a:t>
            </a:r>
          </a:p>
          <a:p>
            <a:pPr marL="285750" lvl="0" indent="-285750" rtl="0">
              <a:spcBef>
                <a:spcPts val="0"/>
              </a:spcBef>
              <a:buFont typeface="Arial" panose="020B0604020202020204" pitchFamily="34" charset="0"/>
              <a:buChar char="•"/>
            </a:pPr>
            <a:r>
              <a:rPr lang="en-US" sz="1600" b="1" dirty="0">
                <a:cs typeface="Arial" panose="020B0604020202020204" pitchFamily="34" charset="0"/>
              </a:rPr>
              <a:t>Substantial fuel savings will be realized by aerospace and automotive transportation </a:t>
            </a:r>
            <a:r>
              <a:rPr lang="en-US" sz="1600" b="1" dirty="0" err="1">
                <a:cs typeface="Arial" panose="020B0604020202020204" pitchFamily="34" charset="0"/>
              </a:rPr>
              <a:t>lightweighting</a:t>
            </a:r>
            <a:r>
              <a:rPr lang="en-US" sz="1600" b="1" dirty="0">
                <a:cs typeface="Arial" panose="020B0604020202020204" pitchFamily="34" charset="0"/>
              </a:rPr>
              <a:t> </a:t>
            </a:r>
          </a:p>
        </p:txBody>
      </p:sp>
      <p:cxnSp>
        <p:nvCxnSpPr>
          <p:cNvPr id="33" name="Shape 83"/>
          <p:cNvCxnSpPr/>
          <p:nvPr/>
        </p:nvCxnSpPr>
        <p:spPr>
          <a:xfrm>
            <a:off x="211796" y="3952875"/>
            <a:ext cx="8897099" cy="1199"/>
          </a:xfrm>
          <a:prstGeom prst="straightConnector1">
            <a:avLst/>
          </a:prstGeom>
          <a:noFill/>
          <a:ln w="38100" cap="flat" cmpd="sng">
            <a:solidFill>
              <a:schemeClr val="tx1"/>
            </a:solidFill>
            <a:prstDash val="solid"/>
            <a:round/>
            <a:headEnd type="none" w="lg" len="lg"/>
            <a:tailEnd type="none" w="lg" len="lg"/>
          </a:ln>
        </p:spPr>
      </p:cxnSp>
      <p:cxnSp>
        <p:nvCxnSpPr>
          <p:cNvPr id="34" name="Shape 84"/>
          <p:cNvCxnSpPr>
            <a:cxnSpLocks/>
          </p:cNvCxnSpPr>
          <p:nvPr/>
        </p:nvCxnSpPr>
        <p:spPr>
          <a:xfrm>
            <a:off x="4602700" y="1706757"/>
            <a:ext cx="30700" cy="5519294"/>
          </a:xfrm>
          <a:prstGeom prst="straightConnector1">
            <a:avLst/>
          </a:prstGeom>
          <a:noFill/>
          <a:ln w="38100" cap="flat" cmpd="sng">
            <a:solidFill>
              <a:schemeClr val="tx1"/>
            </a:solidFill>
            <a:prstDash val="solid"/>
            <a:round/>
            <a:headEnd type="none" w="lg" len="lg"/>
            <a:tailEnd type="none" w="lg" len="lg"/>
          </a:ln>
        </p:spPr>
      </p:cxnSp>
      <p:sp>
        <p:nvSpPr>
          <p:cNvPr id="36" name="TextBox 35"/>
          <p:cNvSpPr txBox="1"/>
          <p:nvPr/>
        </p:nvSpPr>
        <p:spPr>
          <a:xfrm>
            <a:off x="85973" y="-76200"/>
            <a:ext cx="8880295" cy="954107"/>
          </a:xfrm>
          <a:prstGeom prst="rect">
            <a:avLst/>
          </a:prstGeom>
          <a:noFill/>
        </p:spPr>
        <p:txBody>
          <a:bodyPr wrap="square" rtlCol="0">
            <a:spAutoFit/>
          </a:bodyPr>
          <a:lstStyle/>
          <a:p>
            <a:pPr defTabSz="457200"/>
            <a:r>
              <a:rPr lang="en-US" sz="2800" b="1" dirty="0">
                <a:solidFill>
                  <a:schemeClr val="accent5"/>
                </a:solidFill>
                <a:latin typeface="+mj-lt"/>
                <a:ea typeface="ヒラギノ角ゴ Pro W3" charset="0"/>
                <a:cs typeface="Franklin Gothic Book"/>
              </a:rPr>
              <a:t>Seurat Technologies + LLNL:  Accelerate Development of Fast Metal Additively Manufacture  Technology </a:t>
            </a:r>
          </a:p>
        </p:txBody>
      </p:sp>
      <p:sp>
        <p:nvSpPr>
          <p:cNvPr id="11" name="Rectangle: Rounded Corners 10">
            <a:extLst>
              <a:ext uri="{FF2B5EF4-FFF2-40B4-BE49-F238E27FC236}">
                <a16:creationId xmlns:a16="http://schemas.microsoft.com/office/drawing/2014/main" xmlns="" id="{BC8AABCD-7EFB-48F5-8C9C-422C2DCD85A3}"/>
              </a:ext>
            </a:extLst>
          </p:cNvPr>
          <p:cNvSpPr/>
          <p:nvPr/>
        </p:nvSpPr>
        <p:spPr>
          <a:xfrm>
            <a:off x="4687291" y="1557739"/>
            <a:ext cx="4007060" cy="2215186"/>
          </a:xfrm>
          <a:prstGeom prst="roundRect">
            <a:avLst>
              <a:gd name="adj" fmla="val 10000"/>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Picture 2">
            <a:extLst>
              <a:ext uri="{FF2B5EF4-FFF2-40B4-BE49-F238E27FC236}">
                <a16:creationId xmlns:a16="http://schemas.microsoft.com/office/drawing/2014/main" xmlns="" id="{EE703D66-BFEC-467B-917A-77D4534DC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545" y="1324310"/>
            <a:ext cx="3028950" cy="1514475"/>
          </a:xfrm>
          <a:prstGeom prst="rect">
            <a:avLst/>
          </a:prstGeom>
        </p:spPr>
      </p:pic>
    </p:spTree>
    <p:extLst>
      <p:ext uri="{BB962C8B-B14F-4D97-AF65-F5344CB8AC3E}">
        <p14:creationId xmlns:p14="http://schemas.microsoft.com/office/powerpoint/2010/main" val="3562325765"/>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20CD039-9AF0-431A-90F6-90B1706DDF79}"/>
              </a:ext>
            </a:extLst>
          </p:cNvPr>
          <p:cNvPicPr>
            <a:picLocks noChangeAspect="1"/>
          </p:cNvPicPr>
          <p:nvPr/>
        </p:nvPicPr>
        <p:blipFill>
          <a:blip r:embed="rId2"/>
          <a:stretch>
            <a:fillRect/>
          </a:stretch>
        </p:blipFill>
        <p:spPr>
          <a:xfrm>
            <a:off x="4657440" y="4040604"/>
            <a:ext cx="4159847" cy="2384979"/>
          </a:xfrm>
          <a:prstGeom prst="rect">
            <a:avLst/>
          </a:prstGeom>
          <a:ln>
            <a:solidFill>
              <a:schemeClr val="tx1"/>
            </a:solidFill>
          </a:ln>
        </p:spPr>
      </p:pic>
      <p:pic>
        <p:nvPicPr>
          <p:cNvPr id="5" name="Picture 4">
            <a:extLst>
              <a:ext uri="{FF2B5EF4-FFF2-40B4-BE49-F238E27FC236}">
                <a16:creationId xmlns:a16="http://schemas.microsoft.com/office/drawing/2014/main" xmlns="" id="{8A36BEB5-D0DC-4226-9466-B02AA4EEB93E}"/>
              </a:ext>
            </a:extLst>
          </p:cNvPr>
          <p:cNvPicPr>
            <a:picLocks noChangeAspect="1"/>
          </p:cNvPicPr>
          <p:nvPr/>
        </p:nvPicPr>
        <p:blipFill>
          <a:blip r:embed="rId3"/>
          <a:stretch>
            <a:fillRect/>
          </a:stretch>
        </p:blipFill>
        <p:spPr>
          <a:xfrm>
            <a:off x="266968" y="4040605"/>
            <a:ext cx="4188063" cy="2384980"/>
          </a:xfrm>
          <a:prstGeom prst="rect">
            <a:avLst/>
          </a:prstGeom>
          <a:ln>
            <a:solidFill>
              <a:schemeClr val="tx1"/>
            </a:solidFill>
          </a:ln>
        </p:spPr>
      </p:pic>
      <p:pic>
        <p:nvPicPr>
          <p:cNvPr id="4" name="Picture 3">
            <a:extLst>
              <a:ext uri="{FF2B5EF4-FFF2-40B4-BE49-F238E27FC236}">
                <a16:creationId xmlns:a16="http://schemas.microsoft.com/office/drawing/2014/main" xmlns="" id="{A4F39A01-769C-4E47-9610-9EA69785AEFB}"/>
              </a:ext>
            </a:extLst>
          </p:cNvPr>
          <p:cNvPicPr>
            <a:picLocks noChangeAspect="1"/>
          </p:cNvPicPr>
          <p:nvPr/>
        </p:nvPicPr>
        <p:blipFill>
          <a:blip r:embed="rId4"/>
          <a:stretch>
            <a:fillRect/>
          </a:stretch>
        </p:blipFill>
        <p:spPr>
          <a:xfrm>
            <a:off x="4657440" y="1356795"/>
            <a:ext cx="4278791" cy="2384980"/>
          </a:xfrm>
          <a:prstGeom prst="rect">
            <a:avLst/>
          </a:prstGeom>
          <a:ln>
            <a:solidFill>
              <a:schemeClr val="tx1"/>
            </a:solidFill>
          </a:ln>
        </p:spPr>
      </p:pic>
      <p:sp>
        <p:nvSpPr>
          <p:cNvPr id="15363" name="Title 4"/>
          <p:cNvSpPr>
            <a:spLocks noGrp="1"/>
          </p:cNvSpPr>
          <p:nvPr>
            <p:ph type="title"/>
          </p:nvPr>
        </p:nvSpPr>
        <p:spPr>
          <a:xfrm>
            <a:off x="161798" y="180873"/>
            <a:ext cx="7793880" cy="838200"/>
          </a:xfrm>
        </p:spPr>
        <p:txBody>
          <a:bodyPr>
            <a:noAutofit/>
          </a:bodyPr>
          <a:lstStyle/>
          <a:p>
            <a:pPr eaLnBrk="1" hangingPunct="1">
              <a:defRPr/>
            </a:pPr>
            <a:r>
              <a:rPr lang="en-US" sz="2800" b="1" dirty="0" smtClean="0">
                <a:cs typeface="Arial Narrow"/>
              </a:rPr>
              <a:t>Concept </a:t>
            </a:r>
            <a:r>
              <a:rPr lang="en-US" sz="2800" b="1" dirty="0">
                <a:cs typeface="Arial Narrow"/>
              </a:rPr>
              <a:t>paper participation has been </a:t>
            </a:r>
            <a:r>
              <a:rPr lang="en-US" sz="2800" b="1" dirty="0" smtClean="0">
                <a:cs typeface="Arial Narrow"/>
              </a:rPr>
              <a:t>diverse</a:t>
            </a:r>
            <a:endParaRPr lang="en-US" sz="2800" b="1" dirty="0"/>
          </a:p>
        </p:txBody>
      </p:sp>
      <p:sp>
        <p:nvSpPr>
          <p:cNvPr id="10" name="TextBox 9"/>
          <p:cNvSpPr txBox="1"/>
          <p:nvPr/>
        </p:nvSpPr>
        <p:spPr>
          <a:xfrm>
            <a:off x="921905" y="4295001"/>
            <a:ext cx="3294492" cy="1754326"/>
          </a:xfrm>
          <a:prstGeom prst="rect">
            <a:avLst/>
          </a:prstGeom>
          <a:solidFill>
            <a:schemeClr val="bg1"/>
          </a:solidFill>
          <a:ln>
            <a:solidFill>
              <a:schemeClr val="tx1"/>
            </a:solidFill>
          </a:ln>
        </p:spPr>
        <p:txBody>
          <a:bodyPr wrap="none" rtlCol="0">
            <a:spAutoFit/>
          </a:bodyPr>
          <a:lstStyle/>
          <a:p>
            <a:r>
              <a:rPr lang="en-US" b="1" dirty="0"/>
              <a:t>Processes</a:t>
            </a:r>
          </a:p>
          <a:p>
            <a:pPr marL="285750" indent="-285750">
              <a:buFont typeface="Arial" charset="0"/>
              <a:buChar char="•"/>
            </a:pPr>
            <a:r>
              <a:rPr lang="en-US" dirty="0"/>
              <a:t>Additive Manufacturing</a:t>
            </a:r>
          </a:p>
          <a:p>
            <a:pPr marL="285750" indent="-285750">
              <a:buFont typeface="Arial" charset="0"/>
              <a:buChar char="•"/>
            </a:pPr>
            <a:r>
              <a:rPr lang="en-US" dirty="0"/>
              <a:t>Casting</a:t>
            </a:r>
          </a:p>
          <a:p>
            <a:pPr marL="285750" indent="-285750">
              <a:buFont typeface="Arial" charset="0"/>
              <a:buChar char="•"/>
            </a:pPr>
            <a:r>
              <a:rPr lang="en-US" dirty="0"/>
              <a:t>Chemicals</a:t>
            </a:r>
          </a:p>
          <a:p>
            <a:pPr marL="285750" indent="-285750">
              <a:buFont typeface="Arial" charset="0"/>
              <a:buChar char="•"/>
            </a:pPr>
            <a:r>
              <a:rPr lang="en-US" dirty="0"/>
              <a:t>Metal Refining</a:t>
            </a:r>
          </a:p>
          <a:p>
            <a:pPr marL="285750" indent="-285750">
              <a:buFont typeface="Arial" charset="0"/>
              <a:buChar char="•"/>
            </a:pPr>
            <a:r>
              <a:rPr lang="en-US" dirty="0"/>
              <a:t>Semi-conductor Fabrication</a:t>
            </a:r>
          </a:p>
        </p:txBody>
      </p:sp>
      <p:sp>
        <p:nvSpPr>
          <p:cNvPr id="8" name="TextBox 7"/>
          <p:cNvSpPr txBox="1"/>
          <p:nvPr/>
        </p:nvSpPr>
        <p:spPr>
          <a:xfrm>
            <a:off x="5791200" y="1548702"/>
            <a:ext cx="2655864" cy="1754326"/>
          </a:xfrm>
          <a:prstGeom prst="rect">
            <a:avLst/>
          </a:prstGeom>
          <a:solidFill>
            <a:schemeClr val="bg1"/>
          </a:solidFill>
          <a:ln>
            <a:solidFill>
              <a:schemeClr val="tx1"/>
            </a:solidFill>
          </a:ln>
        </p:spPr>
        <p:txBody>
          <a:bodyPr wrap="square" rtlCol="0">
            <a:spAutoFit/>
          </a:bodyPr>
          <a:lstStyle/>
          <a:p>
            <a:r>
              <a:rPr lang="en-US" b="1" dirty="0"/>
              <a:t>Industries</a:t>
            </a:r>
          </a:p>
          <a:p>
            <a:pPr marL="285750" indent="-285750">
              <a:buFont typeface="Arial" charset="0"/>
              <a:buChar char="•"/>
            </a:pPr>
            <a:r>
              <a:rPr lang="en-US" dirty="0"/>
              <a:t>Aerospace</a:t>
            </a:r>
          </a:p>
          <a:p>
            <a:pPr marL="285750" indent="-285750">
              <a:buFont typeface="Arial" charset="0"/>
              <a:buChar char="•"/>
            </a:pPr>
            <a:r>
              <a:rPr lang="en-US" dirty="0"/>
              <a:t>Automotive</a:t>
            </a:r>
          </a:p>
          <a:p>
            <a:pPr marL="285750" indent="-285750">
              <a:buFont typeface="Arial" charset="0"/>
              <a:buChar char="•"/>
            </a:pPr>
            <a:r>
              <a:rPr lang="en-US" dirty="0"/>
              <a:t>Clean Energy</a:t>
            </a:r>
          </a:p>
          <a:p>
            <a:pPr marL="285750" indent="-285750">
              <a:buFont typeface="Arial" charset="0"/>
              <a:buChar char="•"/>
            </a:pPr>
            <a:r>
              <a:rPr lang="en-US" dirty="0"/>
              <a:t>Machinery</a:t>
            </a:r>
          </a:p>
          <a:p>
            <a:pPr marL="285750" indent="-285750">
              <a:buFont typeface="Arial" charset="0"/>
              <a:buChar char="•"/>
            </a:pPr>
            <a:r>
              <a:rPr lang="en-US" dirty="0"/>
              <a:t>Steel</a:t>
            </a:r>
          </a:p>
        </p:txBody>
      </p:sp>
      <p:sp>
        <p:nvSpPr>
          <p:cNvPr id="9" name="TextBox 8"/>
          <p:cNvSpPr txBox="1"/>
          <p:nvPr/>
        </p:nvSpPr>
        <p:spPr>
          <a:xfrm>
            <a:off x="5651422" y="4293635"/>
            <a:ext cx="2935419" cy="1477328"/>
          </a:xfrm>
          <a:prstGeom prst="rect">
            <a:avLst/>
          </a:prstGeom>
          <a:solidFill>
            <a:schemeClr val="bg1"/>
          </a:solidFill>
          <a:ln>
            <a:solidFill>
              <a:schemeClr val="tx1"/>
            </a:solidFill>
          </a:ln>
        </p:spPr>
        <p:txBody>
          <a:bodyPr wrap="none" rtlCol="0">
            <a:spAutoFit/>
          </a:bodyPr>
          <a:lstStyle/>
          <a:p>
            <a:r>
              <a:rPr lang="en-US" b="1" dirty="0"/>
              <a:t>Disciplines</a:t>
            </a:r>
          </a:p>
          <a:p>
            <a:pPr marL="285750" indent="-285750">
              <a:buFont typeface="Arial" charset="0"/>
              <a:buChar char="•"/>
            </a:pPr>
            <a:r>
              <a:rPr lang="en-US" dirty="0"/>
              <a:t>CFD</a:t>
            </a:r>
          </a:p>
          <a:p>
            <a:pPr marL="285750" indent="-285750">
              <a:buFont typeface="Arial" charset="0"/>
              <a:buChar char="•"/>
            </a:pPr>
            <a:r>
              <a:rPr lang="en-US" dirty="0"/>
              <a:t>Atomistic Materials</a:t>
            </a:r>
          </a:p>
          <a:p>
            <a:pPr marL="285750" indent="-285750">
              <a:buFont typeface="Arial" charset="0"/>
              <a:buChar char="•"/>
            </a:pPr>
            <a:r>
              <a:rPr lang="en-US" dirty="0"/>
              <a:t>Microstructure Materials</a:t>
            </a:r>
          </a:p>
          <a:p>
            <a:pPr marL="285750" indent="-285750">
              <a:buFont typeface="Arial" charset="0"/>
              <a:buChar char="•"/>
            </a:pPr>
            <a:r>
              <a:rPr lang="en-US" dirty="0"/>
              <a:t>Thermo-fluid-structural</a:t>
            </a:r>
          </a:p>
        </p:txBody>
      </p:sp>
      <p:pic>
        <p:nvPicPr>
          <p:cNvPr id="3" name="Picture 2">
            <a:extLst>
              <a:ext uri="{FF2B5EF4-FFF2-40B4-BE49-F238E27FC236}">
                <a16:creationId xmlns:a16="http://schemas.microsoft.com/office/drawing/2014/main" xmlns="" id="{AF9E0D1A-1BD7-4905-9D9C-F804625DDF36}"/>
              </a:ext>
            </a:extLst>
          </p:cNvPr>
          <p:cNvPicPr>
            <a:picLocks noChangeAspect="1"/>
          </p:cNvPicPr>
          <p:nvPr/>
        </p:nvPicPr>
        <p:blipFill>
          <a:blip r:embed="rId5"/>
          <a:stretch>
            <a:fillRect/>
          </a:stretch>
        </p:blipFill>
        <p:spPr>
          <a:xfrm>
            <a:off x="336857" y="1328304"/>
            <a:ext cx="4093595" cy="2384980"/>
          </a:xfrm>
          <a:prstGeom prst="rect">
            <a:avLst/>
          </a:prstGeom>
          <a:ln>
            <a:solidFill>
              <a:schemeClr val="tx1"/>
            </a:solidFill>
          </a:ln>
        </p:spPr>
      </p:pic>
    </p:spTree>
    <p:extLst>
      <p:ext uri="{BB962C8B-B14F-4D97-AF65-F5344CB8AC3E}">
        <p14:creationId xmlns:p14="http://schemas.microsoft.com/office/powerpoint/2010/main" val="104554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3EEAA1A-40D4-4C1B-B82A-71990A034004}"/>
              </a:ext>
            </a:extLst>
          </p:cNvPr>
          <p:cNvSpPr/>
          <p:nvPr/>
        </p:nvSpPr>
        <p:spPr>
          <a:xfrm>
            <a:off x="5029200" y="2362200"/>
            <a:ext cx="3735222" cy="231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B3053EFF-25EE-4F43-A563-23CAAB3E7FEC}"/>
              </a:ext>
            </a:extLst>
          </p:cNvPr>
          <p:cNvSpPr>
            <a:spLocks noGrp="1"/>
          </p:cNvSpPr>
          <p:nvPr>
            <p:ph type="title"/>
          </p:nvPr>
        </p:nvSpPr>
        <p:spPr>
          <a:xfrm>
            <a:off x="304800" y="152400"/>
            <a:ext cx="7138616" cy="549275"/>
          </a:xfrm>
        </p:spPr>
        <p:txBody>
          <a:bodyPr/>
          <a:lstStyle/>
          <a:p>
            <a:r>
              <a:rPr lang="en-US" sz="2800" b="1" dirty="0"/>
              <a:t>Large energy consuming </a:t>
            </a:r>
            <a:r>
              <a:rPr lang="en-US" sz="2800" b="1" dirty="0" smtClean="0"/>
              <a:t>industries</a:t>
            </a:r>
            <a:endParaRPr lang="en-US" sz="2800" b="1" dirty="0"/>
          </a:p>
        </p:txBody>
      </p:sp>
      <p:pic>
        <p:nvPicPr>
          <p:cNvPr id="5" name="Picture 4" descr="A close up of text on a white background&#10;&#10;Description automatically generated">
            <a:extLst>
              <a:ext uri="{FF2B5EF4-FFF2-40B4-BE49-F238E27FC236}">
                <a16:creationId xmlns:a16="http://schemas.microsoft.com/office/drawing/2014/main" xmlns="" id="{F5B8F40E-48A9-4CB7-9AD4-609AA656F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90" y="990600"/>
            <a:ext cx="4267200" cy="5204782"/>
          </a:xfrm>
          <a:prstGeom prst="rect">
            <a:avLst/>
          </a:prstGeom>
        </p:spPr>
      </p:pic>
      <p:pic>
        <p:nvPicPr>
          <p:cNvPr id="2" name="Picture 1">
            <a:extLst>
              <a:ext uri="{FF2B5EF4-FFF2-40B4-BE49-F238E27FC236}">
                <a16:creationId xmlns:a16="http://schemas.microsoft.com/office/drawing/2014/main" xmlns="" id="{92214762-1ACD-4397-9C39-37E8165DA6F2}"/>
              </a:ext>
            </a:extLst>
          </p:cNvPr>
          <p:cNvPicPr>
            <a:picLocks noChangeAspect="1"/>
          </p:cNvPicPr>
          <p:nvPr/>
        </p:nvPicPr>
        <p:blipFill>
          <a:blip r:embed="rId3"/>
          <a:stretch>
            <a:fillRect/>
          </a:stretch>
        </p:blipFill>
        <p:spPr>
          <a:xfrm>
            <a:off x="5029200" y="2362200"/>
            <a:ext cx="3735222" cy="2311400"/>
          </a:xfrm>
          <a:prstGeom prst="rect">
            <a:avLst/>
          </a:prstGeom>
        </p:spPr>
      </p:pic>
    </p:spTree>
    <p:extLst>
      <p:ext uri="{BB962C8B-B14F-4D97-AF65-F5344CB8AC3E}">
        <p14:creationId xmlns:p14="http://schemas.microsoft.com/office/powerpoint/2010/main" val="41886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Technical Topic Collaborations</a:t>
            </a:r>
          </a:p>
        </p:txBody>
      </p:sp>
      <p:sp>
        <p:nvSpPr>
          <p:cNvPr id="3" name="TextBox 2"/>
          <p:cNvSpPr txBox="1"/>
          <p:nvPr/>
        </p:nvSpPr>
        <p:spPr>
          <a:xfrm>
            <a:off x="266700" y="1676400"/>
            <a:ext cx="8610600" cy="269304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400" b="1" dirty="0" smtClean="0">
                <a:solidFill>
                  <a:srgbClr val="50565C"/>
                </a:solidFill>
                <a:latin typeface="Franklin Gothic Book"/>
              </a:rPr>
              <a:t>High Performance Computing for Energy Innovation</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HPC4Mobility</a:t>
            </a:r>
          </a:p>
          <a:p>
            <a:pPr marL="1200150" lvl="2"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EERE’s Vehicles Technology Office</a:t>
            </a:r>
          </a:p>
          <a:p>
            <a:pPr marL="742950" lvl="1"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HPC4Materials</a:t>
            </a:r>
          </a:p>
          <a:p>
            <a:pPr marL="1200150" lvl="2" indent="-285750" fontAlgn="ctr">
              <a:spcBef>
                <a:spcPts val="0"/>
              </a:spcBef>
              <a:spcAft>
                <a:spcPts val="600"/>
              </a:spcAft>
              <a:buClr>
                <a:srgbClr val="7AC143"/>
              </a:buClr>
              <a:buFont typeface="Wingdings" panose="05000000000000000000" pitchFamily="2" charset="2"/>
              <a:buChar char="Ø"/>
            </a:pPr>
            <a:r>
              <a:rPr lang="en-US" sz="2400" dirty="0" smtClean="0">
                <a:solidFill>
                  <a:srgbClr val="50565C"/>
                </a:solidFill>
                <a:latin typeface="Franklin Gothic Book"/>
              </a:rPr>
              <a:t>Office of Fossil Energy</a:t>
            </a:r>
            <a:endParaRPr lang="en-US" sz="2400"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endParaRPr lang="en-US" sz="2400" dirty="0">
              <a:solidFill>
                <a:srgbClr val="50565C"/>
              </a:solidFill>
              <a:latin typeface="Franklin Gothic Book"/>
            </a:endParaRPr>
          </a:p>
        </p:txBody>
      </p:sp>
      <p:pic>
        <p:nvPicPr>
          <p:cNvPr id="4" name="Picture 3"/>
          <p:cNvPicPr>
            <a:picLocks noChangeAspect="1"/>
          </p:cNvPicPr>
          <p:nvPr/>
        </p:nvPicPr>
        <p:blipFill>
          <a:blip r:embed="rId3"/>
          <a:stretch>
            <a:fillRect/>
          </a:stretch>
        </p:blipFill>
        <p:spPr>
          <a:xfrm>
            <a:off x="5181600" y="3581400"/>
            <a:ext cx="2895600" cy="2456088"/>
          </a:xfrm>
          <a:prstGeom prst="rect">
            <a:avLst/>
          </a:prstGeom>
        </p:spPr>
      </p:pic>
    </p:spTree>
    <p:extLst>
      <p:ext uri="{BB962C8B-B14F-4D97-AF65-F5344CB8AC3E}">
        <p14:creationId xmlns:p14="http://schemas.microsoft.com/office/powerpoint/2010/main" val="564824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b="0" dirty="0">
                <a:solidFill>
                  <a:schemeClr val="accent5"/>
                </a:solidFill>
              </a:rPr>
              <a:t>AMO </a:t>
            </a:r>
            <a:r>
              <a:rPr lang="en-US" sz="2800" b="0" dirty="0" smtClean="0">
                <a:solidFill>
                  <a:schemeClr val="accent5"/>
                </a:solidFill>
              </a:rPr>
              <a:t>HPC4MFG Team</a:t>
            </a:r>
            <a:endParaRPr lang="en-US" sz="2800" b="0" dirty="0">
              <a:solidFill>
                <a:schemeClr val="accent5"/>
              </a:solidFill>
            </a:endParaRPr>
          </a:p>
        </p:txBody>
      </p:sp>
      <p:sp>
        <p:nvSpPr>
          <p:cNvPr id="3" name="TextBox 2"/>
          <p:cNvSpPr txBox="1"/>
          <p:nvPr/>
        </p:nvSpPr>
        <p:spPr>
          <a:xfrm>
            <a:off x="762000" y="1447800"/>
            <a:ext cx="7315200" cy="3185487"/>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400" b="1" dirty="0" smtClean="0">
                <a:solidFill>
                  <a:srgbClr val="50565C"/>
                </a:solidFill>
                <a:latin typeface="Franklin Gothic Book"/>
              </a:rPr>
              <a:t>Bob Gemmer</a:t>
            </a:r>
          </a:p>
          <a:p>
            <a:pPr marL="285750" indent="-285750" fontAlgn="ctr">
              <a:spcBef>
                <a:spcPts val="0"/>
              </a:spcBef>
              <a:spcAft>
                <a:spcPts val="600"/>
              </a:spcAft>
              <a:buClr>
                <a:srgbClr val="7AC143"/>
              </a:buClr>
              <a:buFont typeface="Wingdings" panose="05000000000000000000" pitchFamily="2" charset="2"/>
              <a:buChar char="Ø"/>
            </a:pPr>
            <a:r>
              <a:rPr lang="en-US" sz="2400" b="1" dirty="0" smtClean="0">
                <a:solidFill>
                  <a:srgbClr val="50565C"/>
                </a:solidFill>
                <a:latin typeface="Franklin Gothic Book"/>
              </a:rPr>
              <a:t>Jeremy Leong</a:t>
            </a:r>
          </a:p>
          <a:p>
            <a:pPr marL="285750" indent="-285750" fontAlgn="ctr">
              <a:spcBef>
                <a:spcPts val="0"/>
              </a:spcBef>
              <a:spcAft>
                <a:spcPts val="600"/>
              </a:spcAft>
              <a:buClr>
                <a:srgbClr val="7AC143"/>
              </a:buClr>
              <a:buFont typeface="Wingdings" panose="05000000000000000000" pitchFamily="2" charset="2"/>
              <a:buChar char="Ø"/>
            </a:pPr>
            <a:r>
              <a:rPr lang="en-US" sz="2400" b="1" dirty="0" smtClean="0">
                <a:solidFill>
                  <a:srgbClr val="50565C"/>
                </a:solidFill>
                <a:latin typeface="Franklin Gothic Book"/>
              </a:rPr>
              <a:t>Isaac Chan</a:t>
            </a:r>
          </a:p>
          <a:p>
            <a:pPr marL="285750" indent="-285750" fontAlgn="ctr">
              <a:spcBef>
                <a:spcPts val="0"/>
              </a:spcBef>
              <a:spcAft>
                <a:spcPts val="600"/>
              </a:spcAft>
              <a:buClr>
                <a:srgbClr val="7AC143"/>
              </a:buClr>
              <a:buFont typeface="Wingdings" panose="05000000000000000000" pitchFamily="2" charset="2"/>
              <a:buChar char="Ø"/>
            </a:pPr>
            <a:endParaRPr lang="en-US" sz="3200" b="1" dirty="0" smtClean="0">
              <a:solidFill>
                <a:srgbClr val="50565C"/>
              </a:solidFill>
              <a:latin typeface="Franklin Gothic Book"/>
            </a:endParaRPr>
          </a:p>
          <a:p>
            <a:pPr fontAlgn="ctr">
              <a:spcBef>
                <a:spcPts val="0"/>
              </a:spcBef>
              <a:spcAft>
                <a:spcPts val="600"/>
              </a:spcAft>
              <a:buClr>
                <a:srgbClr val="7AC143"/>
              </a:buClr>
            </a:pPr>
            <a:endParaRPr lang="en-US" sz="3200" b="1" dirty="0">
              <a:solidFill>
                <a:srgbClr val="50565C"/>
              </a:solidFill>
              <a:latin typeface="Franklin Gothic Book"/>
            </a:endParaRPr>
          </a:p>
          <a:p>
            <a:pPr marL="285750" indent="-285750" fontAlgn="ctr">
              <a:spcBef>
                <a:spcPts val="0"/>
              </a:spcBef>
              <a:spcAft>
                <a:spcPts val="600"/>
              </a:spcAft>
              <a:buClr>
                <a:srgbClr val="7AC143"/>
              </a:buClr>
              <a:buFont typeface="Wingdings" panose="05000000000000000000" pitchFamily="2" charset="2"/>
              <a:buChar char="Ø"/>
            </a:pPr>
            <a:r>
              <a:rPr lang="en-US" sz="2000" dirty="0" smtClean="0">
                <a:latin typeface="Franklin Gothic Book"/>
              </a:rPr>
              <a:t>A detailed presentation </a:t>
            </a:r>
            <a:r>
              <a:rPr lang="en-US" sz="2000" dirty="0">
                <a:latin typeface="Franklin Gothic Book"/>
              </a:rPr>
              <a:t>on the </a:t>
            </a:r>
            <a:r>
              <a:rPr lang="en-US" sz="2000" dirty="0" smtClean="0">
                <a:latin typeface="Franklin Gothic Book"/>
              </a:rPr>
              <a:t>HPC Program is available </a:t>
            </a:r>
            <a:r>
              <a:rPr lang="en-US" sz="2000" dirty="0">
                <a:latin typeface="Franklin Gothic Book"/>
              </a:rPr>
              <a:t>on the Peer Review </a:t>
            </a:r>
            <a:r>
              <a:rPr lang="en-US" sz="2000" dirty="0" smtClean="0">
                <a:latin typeface="Franklin Gothic Book"/>
              </a:rPr>
              <a:t>website</a:t>
            </a:r>
            <a:endParaRPr lang="en-US" sz="2000" dirty="0">
              <a:latin typeface="Franklin Gothic Book"/>
            </a:endParaRPr>
          </a:p>
        </p:txBody>
      </p:sp>
      <p:sp>
        <p:nvSpPr>
          <p:cNvPr id="4" name="TextBox 3">
            <a:extLst>
              <a:ext uri="{FF2B5EF4-FFF2-40B4-BE49-F238E27FC236}">
                <a16:creationId xmlns:a16="http://schemas.microsoft.com/office/drawing/2014/main" xmlns="" id="{9875D5C3-7E57-4388-8678-08D479BD4B65}"/>
              </a:ext>
            </a:extLst>
          </p:cNvPr>
          <p:cNvSpPr txBox="1"/>
          <p:nvPr/>
        </p:nvSpPr>
        <p:spPr>
          <a:xfrm>
            <a:off x="152400" y="587758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dirty="0">
                <a:solidFill>
                  <a:srgbClr val="50565C"/>
                </a:solidFill>
                <a:latin typeface="Franklin Gothic Medium" panose="020B0603020102020204" pitchFamily="34" charset="0"/>
              </a:rPr>
              <a:t>THANK YOU!</a:t>
            </a:r>
            <a:endParaRPr lang="en-US" sz="3600" dirty="0">
              <a:solidFill>
                <a:srgbClr val="50565C"/>
              </a:solidFill>
              <a:latin typeface="Franklin Gothic Medium" panose="020B0603020102020204" pitchFamily="34" charset="0"/>
            </a:endParaRPr>
          </a:p>
        </p:txBody>
      </p:sp>
    </p:spTree>
    <p:extLst>
      <p:ext uri="{BB962C8B-B14F-4D97-AF65-F5344CB8AC3E}">
        <p14:creationId xmlns:p14="http://schemas.microsoft.com/office/powerpoint/2010/main" val="336197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Background</a:t>
            </a:r>
            <a:endParaRPr lang="en-US" sz="2800" dirty="0">
              <a:solidFill>
                <a:schemeClr val="accent5"/>
              </a:solidFill>
            </a:endParaRPr>
          </a:p>
        </p:txBody>
      </p:sp>
      <p:sp>
        <p:nvSpPr>
          <p:cNvPr id="3" name="TextBox 2"/>
          <p:cNvSpPr txBox="1"/>
          <p:nvPr/>
        </p:nvSpPr>
        <p:spPr>
          <a:xfrm>
            <a:off x="228600" y="1002298"/>
            <a:ext cx="8305800" cy="5170646"/>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The National Laboratory Complex has some of the fastest computers in the world!</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Capabilities developed over the years for:</a:t>
            </a:r>
          </a:p>
          <a:p>
            <a:pPr marL="1200150" lvl="2"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Nuclear weapons development</a:t>
            </a:r>
          </a:p>
          <a:p>
            <a:pPr marL="1200150" lvl="2"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Fundamental science investigations</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But what about applied research and development?</a:t>
            </a:r>
          </a:p>
          <a:p>
            <a:pPr marL="285750" indent="-285750" fontAlgn="ctr">
              <a:spcBef>
                <a:spcPts val="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High Performance Computing for Manufacturing Initiated in 2015</a:t>
            </a:r>
          </a:p>
          <a:p>
            <a:pPr marL="742950" lvl="1"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Goals:  </a:t>
            </a:r>
          </a:p>
          <a:p>
            <a:pPr marL="1200150" lvl="2"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Use the National Laboratory HPC capabilities to</a:t>
            </a:r>
          </a:p>
          <a:p>
            <a:pPr marL="1657350" lvl="3"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Help industry meet the objectives and mission of AMO</a:t>
            </a:r>
          </a:p>
          <a:p>
            <a:pPr marL="1657350" lvl="3"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Facilitate innovation by short-circuiting traditional trial and error experimentation</a:t>
            </a:r>
          </a:p>
          <a:p>
            <a:pPr marL="1200150" lvl="2" indent="-285750" fontAlgn="ctr">
              <a:spcBef>
                <a:spcPts val="0"/>
              </a:spcBef>
              <a:spcAft>
                <a:spcPts val="600"/>
              </a:spcAft>
              <a:buClr>
                <a:srgbClr val="7AC143"/>
              </a:buClr>
              <a:buFont typeface="Wingdings" panose="05000000000000000000" pitchFamily="2" charset="2"/>
              <a:buChar char="Ø"/>
            </a:pPr>
            <a:r>
              <a:rPr lang="en-US" sz="2000" dirty="0" smtClean="0">
                <a:solidFill>
                  <a:srgbClr val="50565C"/>
                </a:solidFill>
                <a:latin typeface="Franklin Gothic Book"/>
              </a:rPr>
              <a:t>Encourage the adoption of computational tools by American industry</a:t>
            </a:r>
          </a:p>
        </p:txBody>
      </p:sp>
    </p:spTree>
    <p:extLst>
      <p:ext uri="{BB962C8B-B14F-4D97-AF65-F5344CB8AC3E}">
        <p14:creationId xmlns:p14="http://schemas.microsoft.com/office/powerpoint/2010/main" val="173749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HPC4Mfg in the AMO MYPP</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8001000" cy="5410200"/>
          </a:xfrm>
          <a:prstGeom prst="rect">
            <a:avLst/>
          </a:prstGeom>
          <a:noFill/>
          <a:ln>
            <a:noFill/>
          </a:ln>
        </p:spPr>
      </p:pic>
      <p:sp>
        <p:nvSpPr>
          <p:cNvPr id="4" name="Oval 3"/>
          <p:cNvSpPr/>
          <p:nvPr/>
        </p:nvSpPr>
        <p:spPr>
          <a:xfrm>
            <a:off x="4038600" y="2819400"/>
            <a:ext cx="1295400" cy="129540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HPC</a:t>
            </a:r>
            <a:endParaRPr lang="en-US" dirty="0"/>
          </a:p>
        </p:txBody>
      </p:sp>
    </p:spTree>
    <p:extLst>
      <p:ext uri="{BB962C8B-B14F-4D97-AF65-F5344CB8AC3E}">
        <p14:creationId xmlns:p14="http://schemas.microsoft.com/office/powerpoint/2010/main" val="47094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Challenges and a Solution</a:t>
            </a:r>
            <a:endParaRPr lang="en-US" sz="2800" dirty="0">
              <a:solidFill>
                <a:schemeClr val="accent5"/>
              </a:solidFill>
            </a:endParaRPr>
          </a:p>
        </p:txBody>
      </p:sp>
      <p:sp>
        <p:nvSpPr>
          <p:cNvPr id="3" name="TextBox 2"/>
          <p:cNvSpPr txBox="1"/>
          <p:nvPr/>
        </p:nvSpPr>
        <p:spPr>
          <a:xfrm>
            <a:off x="263236" y="914400"/>
            <a:ext cx="8724900" cy="5524589"/>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b="1" dirty="0"/>
              <a:t>Industry is lagging in adoption of High Performance Computing</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Industry has difficulty estimating the return on investment of computational capabilities and therefore is reluctant to invest in HPC computers</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Industry often does not have the talent needed for use with new computer architecture</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Industry often does not have the technical talent when going into new areas</a:t>
            </a:r>
          </a:p>
          <a:p>
            <a:pPr marL="285750" indent="-285750" fontAlgn="ctr">
              <a:spcBef>
                <a:spcPts val="0"/>
              </a:spcBef>
              <a:spcAft>
                <a:spcPts val="600"/>
              </a:spcAft>
              <a:buClr>
                <a:srgbClr val="7AC143"/>
              </a:buClr>
              <a:buFont typeface="Wingdings" panose="05000000000000000000" pitchFamily="2" charset="2"/>
              <a:buChar char="Ø"/>
            </a:pPr>
            <a:endParaRPr lang="en-US" b="1" dirty="0" smtClean="0"/>
          </a:p>
          <a:p>
            <a:pPr marL="285750" indent="-285750" fontAlgn="ctr">
              <a:spcBef>
                <a:spcPts val="0"/>
              </a:spcBef>
              <a:spcAft>
                <a:spcPts val="600"/>
              </a:spcAft>
              <a:buClr>
                <a:srgbClr val="7AC143"/>
              </a:buClr>
              <a:buFont typeface="Wingdings" panose="05000000000000000000" pitchFamily="2" charset="2"/>
              <a:buChar char="Ø"/>
            </a:pPr>
            <a:r>
              <a:rPr lang="en-US" b="1" dirty="0" smtClean="0"/>
              <a:t>HPC4Mfg </a:t>
            </a:r>
            <a:r>
              <a:rPr lang="en-US" b="1" dirty="0"/>
              <a:t>Program issues solicitations to address industry needs</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Show </a:t>
            </a:r>
            <a:r>
              <a:rPr lang="en-US" sz="1600" b="1" dirty="0">
                <a:solidFill>
                  <a:srgbClr val="50565C"/>
                </a:solidFill>
                <a:latin typeface="Franklin Gothic Book"/>
              </a:rPr>
              <a:t>what is possible with HPC through demonstration projects</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We match laboratory researchers with </a:t>
            </a:r>
            <a:r>
              <a:rPr lang="en-US" sz="1600" b="1" dirty="0" smtClean="0">
                <a:solidFill>
                  <a:srgbClr val="50565C"/>
                </a:solidFill>
                <a:latin typeface="Franklin Gothic Book"/>
              </a:rPr>
              <a:t>industry</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Encourage </a:t>
            </a:r>
            <a:r>
              <a:rPr lang="en-US" sz="1600" b="1" dirty="0">
                <a:solidFill>
                  <a:srgbClr val="50565C"/>
                </a:solidFill>
                <a:latin typeface="Franklin Gothic Book"/>
              </a:rPr>
              <a:t>the adoption of HPC through follow-on projects</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Project </a:t>
            </a:r>
            <a:r>
              <a:rPr lang="en-US" sz="1600" b="1" dirty="0">
                <a:solidFill>
                  <a:srgbClr val="50565C"/>
                </a:solidFill>
                <a:latin typeface="Franklin Gothic Book"/>
              </a:rPr>
              <a:t>duration: one to two years</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Build </a:t>
            </a:r>
            <a:r>
              <a:rPr lang="en-US" sz="1600" b="1" dirty="0">
                <a:solidFill>
                  <a:srgbClr val="50565C"/>
                </a:solidFill>
                <a:latin typeface="Franklin Gothic Book"/>
              </a:rPr>
              <a:t>the HPC Manufacturing community</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Technical Colloquium webinars</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Student intern programs</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Industry </a:t>
            </a:r>
            <a:r>
              <a:rPr lang="en-US" sz="1600" b="1" dirty="0">
                <a:solidFill>
                  <a:srgbClr val="50565C"/>
                </a:solidFill>
                <a:latin typeface="Franklin Gothic Book"/>
              </a:rPr>
              <a:t>Day</a:t>
            </a:r>
          </a:p>
          <a:p>
            <a:pPr marL="285750" indent="-285750" fontAlgn="ctr">
              <a:spcBef>
                <a:spcPts val="0"/>
              </a:spcBef>
              <a:spcAft>
                <a:spcPts val="60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grpSp>
        <p:nvGrpSpPr>
          <p:cNvPr id="4" name="Group 3">
            <a:extLst>
              <a:ext uri="{FF2B5EF4-FFF2-40B4-BE49-F238E27FC236}">
                <a16:creationId xmlns="" xmlns:a16="http://schemas.microsoft.com/office/drawing/2014/main" id="{2FE7113E-AE82-4BAB-A4BC-BBF79C0FF0EC}"/>
              </a:ext>
            </a:extLst>
          </p:cNvPr>
          <p:cNvGrpSpPr>
            <a:grpSpLocks noChangeAspect="1"/>
          </p:cNvGrpSpPr>
          <p:nvPr/>
        </p:nvGrpSpPr>
        <p:grpSpPr>
          <a:xfrm>
            <a:off x="7086320" y="4035136"/>
            <a:ext cx="1500460" cy="2070947"/>
            <a:chOff x="5253484" y="1220231"/>
            <a:chExt cx="3467230" cy="4814891"/>
          </a:xfrm>
        </p:grpSpPr>
        <p:pic>
          <p:nvPicPr>
            <p:cNvPr id="5" name="Picture 4">
              <a:extLst>
                <a:ext uri="{FF2B5EF4-FFF2-40B4-BE49-F238E27FC236}">
                  <a16:creationId xmlns="" xmlns:a16="http://schemas.microsoft.com/office/drawing/2014/main" id="{941FB57A-ECB2-4641-9079-CD910E21A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086" t="23531" r="6049" b="19444"/>
            <a:stretch/>
          </p:blipFill>
          <p:spPr>
            <a:xfrm>
              <a:off x="6350888" y="1440110"/>
              <a:ext cx="680173" cy="3173399"/>
            </a:xfrm>
            <a:prstGeom prst="rect">
              <a:avLst/>
            </a:prstGeom>
          </p:spPr>
        </p:pic>
        <p:sp>
          <p:nvSpPr>
            <p:cNvPr id="6" name="TextBox 5">
              <a:extLst>
                <a:ext uri="{FF2B5EF4-FFF2-40B4-BE49-F238E27FC236}">
                  <a16:creationId xmlns="" xmlns:a16="http://schemas.microsoft.com/office/drawing/2014/main" id="{A71A9711-2767-4C50-805D-070335AF8887}"/>
                </a:ext>
              </a:extLst>
            </p:cNvPr>
            <p:cNvSpPr txBox="1"/>
            <p:nvPr/>
          </p:nvSpPr>
          <p:spPr>
            <a:xfrm>
              <a:off x="5253484" y="1470216"/>
              <a:ext cx="1371652" cy="3304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charset="0"/>
                  <a:ea typeface="+mn-ea"/>
                  <a:cs typeface="+mn-cs"/>
                </a:rPr>
                <a:t>Gas Temp (K)</a:t>
              </a:r>
            </a:p>
          </p:txBody>
        </p:sp>
        <p:pic>
          <p:nvPicPr>
            <p:cNvPr id="7" name="Picture 6">
              <a:extLst>
                <a:ext uri="{FF2B5EF4-FFF2-40B4-BE49-F238E27FC236}">
                  <a16:creationId xmlns="" xmlns:a16="http://schemas.microsoft.com/office/drawing/2014/main" id="{C90B4134-2842-41A5-93F0-931F9D00FA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0" t="11111" r="66793" b="7778"/>
            <a:stretch/>
          </p:blipFill>
          <p:spPr>
            <a:xfrm>
              <a:off x="7071778" y="1220231"/>
              <a:ext cx="1648936" cy="4814891"/>
            </a:xfrm>
            <a:prstGeom prst="rect">
              <a:avLst/>
            </a:prstGeom>
          </p:spPr>
        </p:pic>
      </p:grpSp>
      <p:pic>
        <p:nvPicPr>
          <p:cNvPr id="8" name="Picture 7">
            <a:extLst>
              <a:ext uri="{FF2B5EF4-FFF2-40B4-BE49-F238E27FC236}">
                <a16:creationId xmlns="" xmlns:a16="http://schemas.microsoft.com/office/drawing/2014/main" id="{5BD742DA-CEFC-4B46-995E-2D4A7E2D7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9456" y="4038600"/>
            <a:ext cx="1716864" cy="2289152"/>
          </a:xfrm>
          <a:prstGeom prst="rect">
            <a:avLst/>
          </a:prstGeom>
        </p:spPr>
      </p:pic>
      <p:grpSp>
        <p:nvGrpSpPr>
          <p:cNvPr id="9" name="Group 8">
            <a:extLst>
              <a:ext uri="{FF2B5EF4-FFF2-40B4-BE49-F238E27FC236}">
                <a16:creationId xmlns="" xmlns:a16="http://schemas.microsoft.com/office/drawing/2014/main" id="{2FE7113E-AE82-4BAB-A4BC-BBF79C0FF0EC}"/>
              </a:ext>
            </a:extLst>
          </p:cNvPr>
          <p:cNvGrpSpPr>
            <a:grpSpLocks noChangeAspect="1"/>
          </p:cNvGrpSpPr>
          <p:nvPr/>
        </p:nvGrpSpPr>
        <p:grpSpPr>
          <a:xfrm>
            <a:off x="7086600" y="4184384"/>
            <a:ext cx="1500460" cy="2070947"/>
            <a:chOff x="5253484" y="1220231"/>
            <a:chExt cx="3467230" cy="4814891"/>
          </a:xfrm>
        </p:grpSpPr>
        <p:pic>
          <p:nvPicPr>
            <p:cNvPr id="10" name="Picture 9">
              <a:extLst>
                <a:ext uri="{FF2B5EF4-FFF2-40B4-BE49-F238E27FC236}">
                  <a16:creationId xmlns="" xmlns:a16="http://schemas.microsoft.com/office/drawing/2014/main" id="{941FB57A-ECB2-4641-9079-CD910E21A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086" t="23531" r="6049" b="19444"/>
            <a:stretch/>
          </p:blipFill>
          <p:spPr>
            <a:xfrm>
              <a:off x="6350888" y="1440110"/>
              <a:ext cx="680173" cy="3173399"/>
            </a:xfrm>
            <a:prstGeom prst="rect">
              <a:avLst/>
            </a:prstGeom>
          </p:spPr>
        </p:pic>
        <p:sp>
          <p:nvSpPr>
            <p:cNvPr id="11" name="TextBox 10">
              <a:extLst>
                <a:ext uri="{FF2B5EF4-FFF2-40B4-BE49-F238E27FC236}">
                  <a16:creationId xmlns="" xmlns:a16="http://schemas.microsoft.com/office/drawing/2014/main" id="{A71A9711-2767-4C50-805D-070335AF8887}"/>
                </a:ext>
              </a:extLst>
            </p:cNvPr>
            <p:cNvSpPr txBox="1"/>
            <p:nvPr/>
          </p:nvSpPr>
          <p:spPr>
            <a:xfrm>
              <a:off x="5253484" y="1470216"/>
              <a:ext cx="1371652" cy="3304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charset="0"/>
                  <a:ea typeface="+mn-ea"/>
                  <a:cs typeface="+mn-cs"/>
                </a:rPr>
                <a:t>Gas Temp (K)</a:t>
              </a:r>
            </a:p>
          </p:txBody>
        </p:sp>
        <p:pic>
          <p:nvPicPr>
            <p:cNvPr id="12" name="Picture 11">
              <a:extLst>
                <a:ext uri="{FF2B5EF4-FFF2-40B4-BE49-F238E27FC236}">
                  <a16:creationId xmlns="" xmlns:a16="http://schemas.microsoft.com/office/drawing/2014/main" id="{C90B4134-2842-41A5-93F0-931F9D00FA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0" t="11111" r="66793" b="7778"/>
            <a:stretch/>
          </p:blipFill>
          <p:spPr>
            <a:xfrm>
              <a:off x="7071778" y="1220231"/>
              <a:ext cx="1648936" cy="4814891"/>
            </a:xfrm>
            <a:prstGeom prst="rect">
              <a:avLst/>
            </a:prstGeom>
          </p:spPr>
        </p:pic>
      </p:grpSp>
      <p:pic>
        <p:nvPicPr>
          <p:cNvPr id="13" name="Picture 12">
            <a:extLst>
              <a:ext uri="{FF2B5EF4-FFF2-40B4-BE49-F238E27FC236}">
                <a16:creationId xmlns="" xmlns:a16="http://schemas.microsoft.com/office/drawing/2014/main" id="{5BD742DA-CEFC-4B46-995E-2D4A7E2D7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9736" y="4187848"/>
            <a:ext cx="1716864" cy="2289152"/>
          </a:xfrm>
          <a:prstGeom prst="rect">
            <a:avLst/>
          </a:prstGeom>
        </p:spPr>
      </p:pic>
    </p:spTree>
    <p:extLst>
      <p:ext uri="{BB962C8B-B14F-4D97-AF65-F5344CB8AC3E}">
        <p14:creationId xmlns:p14="http://schemas.microsoft.com/office/powerpoint/2010/main" val="340894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Program Approach</a:t>
            </a:r>
          </a:p>
        </p:txBody>
      </p:sp>
      <p:sp>
        <p:nvSpPr>
          <p:cNvPr id="3" name="TextBox 2"/>
          <p:cNvSpPr txBox="1"/>
          <p:nvPr/>
        </p:nvSpPr>
        <p:spPr>
          <a:xfrm>
            <a:off x="263236" y="990600"/>
            <a:ext cx="8724900" cy="5447645"/>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b="1" dirty="0"/>
              <a:t>The solicitation topics directly align with AMO goals</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Broad </a:t>
            </a:r>
            <a:r>
              <a:rPr lang="en-US" sz="1600" b="1" dirty="0">
                <a:solidFill>
                  <a:srgbClr val="50565C"/>
                </a:solidFill>
                <a:latin typeface="Franklin Gothic Book"/>
              </a:rPr>
              <a:t>impact on energy efficiency and/or productivity:</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Use HPC to overcome a key technical challenge needed to save energy</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Process optimization	</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Advanced </a:t>
            </a:r>
            <a:r>
              <a:rPr lang="en-US" sz="1600" b="1" dirty="0">
                <a:solidFill>
                  <a:srgbClr val="50565C"/>
                </a:solidFill>
                <a:latin typeface="Franklin Gothic Book"/>
              </a:rPr>
              <a:t>product </a:t>
            </a:r>
            <a:r>
              <a:rPr lang="en-US" sz="1600" b="1" dirty="0" smtClean="0">
                <a:solidFill>
                  <a:srgbClr val="50565C"/>
                </a:solidFill>
                <a:latin typeface="Franklin Gothic Book"/>
              </a:rPr>
              <a:t>design</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Predicting </a:t>
            </a:r>
            <a:r>
              <a:rPr lang="en-US" sz="1600" b="1" dirty="0">
                <a:solidFill>
                  <a:srgbClr val="50565C"/>
                </a:solidFill>
                <a:latin typeface="Franklin Gothic Book"/>
              </a:rPr>
              <a:t>performance and failure </a:t>
            </a:r>
            <a:r>
              <a:rPr lang="en-US" sz="1600" b="1" dirty="0" smtClean="0">
                <a:solidFill>
                  <a:srgbClr val="50565C"/>
                </a:solidFill>
                <a:latin typeface="Franklin Gothic Book"/>
              </a:rPr>
              <a:t>rates</a:t>
            </a:r>
            <a:endParaRPr lang="en-US" b="1" dirty="0" smtClean="0"/>
          </a:p>
          <a:p>
            <a:pPr marL="285750" indent="-285750" fontAlgn="ctr">
              <a:spcBef>
                <a:spcPts val="0"/>
              </a:spcBef>
              <a:spcAft>
                <a:spcPts val="600"/>
              </a:spcAft>
              <a:buClr>
                <a:srgbClr val="7AC143"/>
              </a:buClr>
              <a:buFont typeface="Wingdings" panose="05000000000000000000" pitchFamily="2" charset="2"/>
              <a:buChar char="Ø"/>
            </a:pPr>
            <a:r>
              <a:rPr lang="en-US" b="1" dirty="0" smtClean="0"/>
              <a:t>Results </a:t>
            </a:r>
            <a:r>
              <a:rPr lang="en-US" b="1" dirty="0"/>
              <a:t>of this program can help companies justify computational expenditures</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Companies have trouble estimating ROI on difficult computational efforts</a:t>
            </a: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Traditional experimental methods are more easily understood but problems remain</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Experiments are expensive and limit innovation</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Much of the </a:t>
            </a:r>
            <a:r>
              <a:rPr lang="en-US" sz="1600" b="1" dirty="0" smtClean="0">
                <a:solidFill>
                  <a:srgbClr val="50565C"/>
                </a:solidFill>
                <a:latin typeface="Franklin Gothic Book"/>
              </a:rPr>
              <a:t>“</a:t>
            </a:r>
            <a:r>
              <a:rPr lang="en-US" sz="1600" b="1" dirty="0">
                <a:solidFill>
                  <a:srgbClr val="50565C"/>
                </a:solidFill>
                <a:latin typeface="Franklin Gothic Book"/>
              </a:rPr>
              <a:t>low hanging fruit” is already taken and next-generation innovations are not as obvious </a:t>
            </a:r>
          </a:p>
          <a:p>
            <a:pPr marL="1200150" lvl="2" indent="-285750" fontAlgn="ctr">
              <a:spcBef>
                <a:spcPts val="0"/>
              </a:spcBef>
              <a:spcAft>
                <a:spcPts val="600"/>
              </a:spcAft>
              <a:buClr>
                <a:srgbClr val="7AC143"/>
              </a:buClr>
              <a:buFont typeface="Wingdings" panose="05000000000000000000" pitchFamily="2" charset="2"/>
              <a:buChar char="Ø"/>
            </a:pPr>
            <a:r>
              <a:rPr lang="en-US" sz="1600" b="1" dirty="0" smtClean="0">
                <a:solidFill>
                  <a:srgbClr val="50565C"/>
                </a:solidFill>
                <a:latin typeface="Franklin Gothic Book"/>
              </a:rPr>
              <a:t>Challenge to step far out of a familiar box</a:t>
            </a:r>
            <a:endParaRPr lang="en-US" sz="1600" b="1"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sz="1600" b="1" dirty="0">
                <a:solidFill>
                  <a:srgbClr val="50565C"/>
                </a:solidFill>
                <a:latin typeface="Franklin Gothic Book"/>
              </a:rPr>
              <a:t>This program helps “buy down” risk of computational effort</a:t>
            </a:r>
          </a:p>
          <a:p>
            <a:pPr marL="285750" indent="-285750" fontAlgn="ctr">
              <a:spcBef>
                <a:spcPts val="0"/>
              </a:spcBef>
              <a:spcAft>
                <a:spcPts val="600"/>
              </a:spcAft>
              <a:buClr>
                <a:srgbClr val="7AC143"/>
              </a:buClr>
              <a:buFont typeface="Wingdings" panose="05000000000000000000" pitchFamily="2" charset="2"/>
              <a:buChar char="Ø"/>
            </a:pPr>
            <a:endParaRPr lang="en-US" sz="1600" dirty="0" smtClean="0">
              <a:solidFill>
                <a:srgbClr val="50565C"/>
              </a:solidFill>
              <a:latin typeface="Franklin Gothic Book"/>
            </a:endParaRPr>
          </a:p>
          <a:p>
            <a:pPr fontAlgn="auto">
              <a:spcBef>
                <a:spcPts val="0"/>
              </a:spcBef>
              <a:spcAft>
                <a:spcPts val="600"/>
              </a:spcAft>
              <a:buClr>
                <a:srgbClr val="00425D"/>
              </a:buClr>
            </a:pPr>
            <a:endParaRPr lang="en-US" sz="1600" b="1" dirty="0">
              <a:solidFill>
                <a:srgbClr val="50565C"/>
              </a:solidFill>
              <a:latin typeface="Franklin Gothic Book"/>
            </a:endParaRPr>
          </a:p>
        </p:txBody>
      </p:sp>
      <p:sp>
        <p:nvSpPr>
          <p:cNvPr id="4" name="Rectangle: Rounded Corners 10">
            <a:extLst>
              <a:ext uri="{FF2B5EF4-FFF2-40B4-BE49-F238E27FC236}">
                <a16:creationId xmlns:a16="http://schemas.microsoft.com/office/drawing/2014/main" xmlns="" id="{BC8AABCD-7EFB-48F5-8C9C-422C2DCD85A3}"/>
              </a:ext>
            </a:extLst>
          </p:cNvPr>
          <p:cNvSpPr/>
          <p:nvPr/>
        </p:nvSpPr>
        <p:spPr>
          <a:xfrm>
            <a:off x="6324600" y="5029199"/>
            <a:ext cx="2483060" cy="1409045"/>
          </a:xfrm>
          <a:prstGeom prst="roundRect">
            <a:avLst>
              <a:gd name="adj" fmla="val 10000"/>
            </a:avLst>
          </a:prstGeom>
          <a:blipFill>
            <a:blip r:embed="rId3">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887906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00087" y="61927"/>
            <a:ext cx="7051305" cy="914400"/>
          </a:xfrm>
        </p:spPr>
        <p:txBody>
          <a:bodyPr/>
          <a:lstStyle/>
          <a:p>
            <a:pPr marL="0" indent="0" eaLnBrk="1" hangingPunct="1">
              <a:buClr>
                <a:schemeClr val="tx2"/>
              </a:buClr>
              <a:buNone/>
            </a:pPr>
            <a:r>
              <a:rPr lang="en-US" sz="2800" b="1" dirty="0" smtClean="0">
                <a:solidFill>
                  <a:schemeClr val="tx2"/>
                </a:solidFill>
                <a:latin typeface="+mj-lt"/>
                <a:cs typeface="Arial Narrow"/>
              </a:rPr>
              <a:t>The </a:t>
            </a:r>
            <a:r>
              <a:rPr lang="en-US" sz="2800" b="1" dirty="0">
                <a:solidFill>
                  <a:schemeClr val="tx2"/>
                </a:solidFill>
                <a:latin typeface="+mj-lt"/>
                <a:cs typeface="Arial Narrow"/>
              </a:rPr>
              <a:t>HPC4Mfg Program is in steady state</a:t>
            </a:r>
            <a:endParaRPr lang="en-US" altLang="en-US" sz="2800" b="1" dirty="0">
              <a:solidFill>
                <a:schemeClr val="tx2"/>
              </a:solidFill>
              <a:latin typeface="+mj-lt"/>
            </a:endParaRPr>
          </a:p>
        </p:txBody>
      </p:sp>
      <p:grpSp>
        <p:nvGrpSpPr>
          <p:cNvPr id="2" name="Group 1"/>
          <p:cNvGrpSpPr/>
          <p:nvPr/>
        </p:nvGrpSpPr>
        <p:grpSpPr>
          <a:xfrm>
            <a:off x="304800" y="990600"/>
            <a:ext cx="8686800" cy="4966395"/>
            <a:chOff x="304800" y="1371600"/>
            <a:chExt cx="8686800" cy="4966395"/>
          </a:xfrm>
        </p:grpSpPr>
        <p:graphicFrame>
          <p:nvGraphicFramePr>
            <p:cNvPr id="37" name="Diagram 36"/>
            <p:cNvGraphicFramePr/>
            <p:nvPr>
              <p:extLst>
                <p:ext uri="{D42A27DB-BD31-4B8C-83A1-F6EECF244321}">
                  <p14:modId xmlns:p14="http://schemas.microsoft.com/office/powerpoint/2010/main" val="3181790752"/>
                </p:ext>
              </p:extLst>
            </p:nvPr>
          </p:nvGraphicFramePr>
          <p:xfrm>
            <a:off x="308714" y="1447800"/>
            <a:ext cx="8225686" cy="381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extBox 37"/>
            <p:cNvSpPr txBox="1"/>
            <p:nvPr/>
          </p:nvSpPr>
          <p:spPr>
            <a:xfrm>
              <a:off x="361997" y="2362200"/>
              <a:ext cx="2564228" cy="830997"/>
            </a:xfrm>
            <a:prstGeom prst="rect">
              <a:avLst/>
            </a:prstGeom>
            <a:noFill/>
          </p:spPr>
          <p:txBody>
            <a:bodyPr wrap="none" rtlCol="0">
              <a:spAutoFit/>
            </a:bodyPr>
            <a:lstStyle/>
            <a:p>
              <a:pPr marL="285750" indent="-285750">
                <a:buFont typeface="Arial"/>
                <a:buChar char="•"/>
              </a:pPr>
              <a:r>
                <a:rPr lang="en-US" sz="1200" dirty="0"/>
                <a:t>LLNL established the program </a:t>
              </a:r>
            </a:p>
            <a:p>
              <a:pPr marL="285750" indent="-285750">
                <a:buFont typeface="Arial"/>
                <a:buChar char="•"/>
              </a:pPr>
              <a:r>
                <a:rPr lang="en-US" sz="1200" dirty="0"/>
                <a:t>$1.5M: 5 seedling projects</a:t>
              </a:r>
            </a:p>
            <a:p>
              <a:pPr marL="285750" indent="-285750">
                <a:buFont typeface="Arial"/>
                <a:buChar char="•"/>
              </a:pPr>
              <a:r>
                <a:rPr lang="en-US" sz="1200" dirty="0"/>
                <a:t>Industry outreach</a:t>
              </a:r>
            </a:p>
            <a:p>
              <a:pPr marL="285750" indent="-285750">
                <a:buFont typeface="Arial"/>
                <a:buChar char="•"/>
              </a:pPr>
              <a:endParaRPr lang="en-US" sz="1200" dirty="0"/>
            </a:p>
          </p:txBody>
        </p:sp>
        <p:sp>
          <p:nvSpPr>
            <p:cNvPr id="39" name="TextBox 38"/>
            <p:cNvSpPr txBox="1"/>
            <p:nvPr/>
          </p:nvSpPr>
          <p:spPr>
            <a:xfrm>
              <a:off x="304800" y="1371600"/>
              <a:ext cx="1989472" cy="276999"/>
            </a:xfrm>
            <a:prstGeom prst="rect">
              <a:avLst/>
            </a:prstGeom>
            <a:noFill/>
          </p:spPr>
          <p:txBody>
            <a:bodyPr wrap="none" rtlCol="0">
              <a:spAutoFit/>
            </a:bodyPr>
            <a:lstStyle/>
            <a:p>
              <a:r>
                <a:rPr lang="en-US" sz="1200" b="1" dirty="0"/>
                <a:t>March – September 2015</a:t>
              </a:r>
            </a:p>
          </p:txBody>
        </p:sp>
        <p:sp>
          <p:nvSpPr>
            <p:cNvPr id="40" name="TextBox 39"/>
            <p:cNvSpPr txBox="1"/>
            <p:nvPr/>
          </p:nvSpPr>
          <p:spPr>
            <a:xfrm>
              <a:off x="3124200" y="3429000"/>
              <a:ext cx="3352800" cy="646331"/>
            </a:xfrm>
            <a:prstGeom prst="rect">
              <a:avLst/>
            </a:prstGeom>
            <a:noFill/>
          </p:spPr>
          <p:txBody>
            <a:bodyPr wrap="square" rtlCol="0">
              <a:spAutoFit/>
            </a:bodyPr>
            <a:lstStyle/>
            <a:p>
              <a:pPr marL="285750" indent="-285750">
                <a:buFont typeface="Arial"/>
                <a:buChar char="•"/>
              </a:pPr>
              <a:r>
                <a:rPr lang="en-US" sz="1200" dirty="0"/>
                <a:t>LBNL, ORNL join as partner labs</a:t>
              </a:r>
            </a:p>
            <a:p>
              <a:pPr marL="285750" indent="-285750">
                <a:buFont typeface="Arial"/>
                <a:buChar char="•"/>
              </a:pPr>
              <a:r>
                <a:rPr lang="en-US" sz="1200" dirty="0"/>
                <a:t>$3M solicitation: 10 demonstration projects to 8 companies</a:t>
              </a:r>
            </a:p>
          </p:txBody>
        </p:sp>
        <p:sp>
          <p:nvSpPr>
            <p:cNvPr id="41" name="TextBox 40"/>
            <p:cNvSpPr txBox="1"/>
            <p:nvPr/>
          </p:nvSpPr>
          <p:spPr>
            <a:xfrm>
              <a:off x="3124200" y="2435423"/>
              <a:ext cx="2639790" cy="307777"/>
            </a:xfrm>
            <a:prstGeom prst="rect">
              <a:avLst/>
            </a:prstGeom>
            <a:noFill/>
          </p:spPr>
          <p:txBody>
            <a:bodyPr wrap="none" rtlCol="0">
              <a:spAutoFit/>
            </a:bodyPr>
            <a:lstStyle/>
            <a:p>
              <a:r>
                <a:rPr lang="en-US" sz="1400" b="1" dirty="0"/>
                <a:t>September 2015–March 2016</a:t>
              </a:r>
            </a:p>
          </p:txBody>
        </p:sp>
        <p:sp>
          <p:nvSpPr>
            <p:cNvPr id="42" name="TextBox 41"/>
            <p:cNvSpPr txBox="1"/>
            <p:nvPr/>
          </p:nvSpPr>
          <p:spPr>
            <a:xfrm>
              <a:off x="5338894" y="3886200"/>
              <a:ext cx="1426994" cy="307777"/>
            </a:xfrm>
            <a:prstGeom prst="rect">
              <a:avLst/>
            </a:prstGeom>
            <a:noFill/>
          </p:spPr>
          <p:txBody>
            <a:bodyPr wrap="none" rtlCol="0">
              <a:spAutoFit/>
            </a:bodyPr>
            <a:lstStyle/>
            <a:p>
              <a:r>
                <a:rPr lang="en-US" sz="1400" b="1" dirty="0"/>
                <a:t>March 2016 </a:t>
              </a:r>
              <a:r>
                <a:rPr lang="en-US" sz="1400" b="1" dirty="0" smtClean="0"/>
                <a:t>on</a:t>
              </a:r>
              <a:endParaRPr lang="en-US" sz="1400" b="1" dirty="0"/>
            </a:p>
          </p:txBody>
        </p:sp>
        <p:sp>
          <p:nvSpPr>
            <p:cNvPr id="46" name="TextBox 45"/>
            <p:cNvSpPr txBox="1"/>
            <p:nvPr/>
          </p:nvSpPr>
          <p:spPr>
            <a:xfrm>
              <a:off x="5311185" y="4953000"/>
              <a:ext cx="3680415" cy="1384995"/>
            </a:xfrm>
            <a:prstGeom prst="rect">
              <a:avLst/>
            </a:prstGeom>
            <a:noFill/>
          </p:spPr>
          <p:txBody>
            <a:bodyPr wrap="square" rtlCol="0">
              <a:spAutoFit/>
            </a:bodyPr>
            <a:lstStyle/>
            <a:p>
              <a:pPr marL="285750" indent="-285750">
                <a:buFont typeface="Arial"/>
                <a:buChar char="•"/>
              </a:pPr>
              <a:r>
                <a:rPr lang="en-US" sz="1200" dirty="0"/>
                <a:t>Solicitation twice a year</a:t>
              </a:r>
            </a:p>
            <a:p>
              <a:pPr marL="285750" indent="-285750">
                <a:buFont typeface="Arial"/>
                <a:buChar char="•"/>
              </a:pPr>
              <a:r>
                <a:rPr lang="en-US" sz="1200" dirty="0"/>
                <a:t>Demonstration/Capability projects</a:t>
              </a:r>
            </a:p>
            <a:p>
              <a:pPr marL="285750" indent="-285750">
                <a:buFont typeface="Arial"/>
                <a:buChar char="•"/>
              </a:pPr>
              <a:r>
                <a:rPr lang="en-US" sz="1200" dirty="0"/>
                <a:t>Summer internships</a:t>
              </a:r>
            </a:p>
            <a:p>
              <a:pPr marL="285750" indent="-285750">
                <a:buFont typeface="Arial"/>
                <a:buChar char="•"/>
              </a:pPr>
              <a:r>
                <a:rPr lang="en-US" sz="1200" dirty="0"/>
                <a:t>Workshops, Industry Engagement Day</a:t>
              </a:r>
            </a:p>
            <a:p>
              <a:pPr marL="285750" indent="-285750">
                <a:buFont typeface="Arial"/>
                <a:buChar char="•"/>
              </a:pPr>
              <a:r>
                <a:rPr lang="en-US" sz="1200" dirty="0"/>
                <a:t>Added participating laboratories: ANL, NREL, NETL, SNL, LANL, PNNL, Ames</a:t>
              </a:r>
            </a:p>
            <a:p>
              <a:endParaRPr lang="en-US" sz="1200" dirty="0"/>
            </a:p>
          </p:txBody>
        </p:sp>
      </p:grpSp>
      <p:pic>
        <p:nvPicPr>
          <p:cNvPr id="15" name="Picture 14" descr="hpc4mfg-stacke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1028227"/>
            <a:ext cx="2971800" cy="1128039"/>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845793995"/>
              </p:ext>
            </p:extLst>
          </p:nvPr>
        </p:nvGraphicFramePr>
        <p:xfrm>
          <a:off x="685800" y="3852447"/>
          <a:ext cx="3986646" cy="2104548"/>
        </p:xfrm>
        <a:graphic>
          <a:graphicData uri="http://schemas.openxmlformats.org/drawingml/2006/table">
            <a:tbl>
              <a:tblPr firstRow="1" firstCol="1" bandRow="1">
                <a:tableStyleId>{5C22544A-7EE6-4342-B048-85BDC9FD1C3A}</a:tableStyleId>
              </a:tblPr>
              <a:tblGrid>
                <a:gridCol w="1472045">
                  <a:extLst>
                    <a:ext uri="{9D8B030D-6E8A-4147-A177-3AD203B41FA5}">
                      <a16:colId xmlns="" xmlns:a16="http://schemas.microsoft.com/office/drawing/2014/main" val="20000"/>
                    </a:ext>
                  </a:extLst>
                </a:gridCol>
                <a:gridCol w="889576"/>
                <a:gridCol w="1625025">
                  <a:extLst>
                    <a:ext uri="{9D8B030D-6E8A-4147-A177-3AD203B41FA5}">
                      <a16:colId xmlns="" xmlns:a16="http://schemas.microsoft.com/office/drawing/2014/main" val="20001"/>
                    </a:ext>
                  </a:extLst>
                </a:gridCol>
              </a:tblGrid>
              <a:tr h="447518">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Recent Budget</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Recipient</a:t>
                      </a:r>
                      <a:endPar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DOE Funding</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0"/>
                  </a:ext>
                </a:extLst>
              </a:tr>
              <a:tr h="314482">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FY 2016</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LLNL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$5,200,000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1"/>
                  </a:ext>
                </a:extLst>
              </a:tr>
              <a:tr h="223758">
                <a:tc>
                  <a:txBody>
                    <a:bodyPr/>
                    <a:lstStyle/>
                    <a:p>
                      <a:pPr marL="0" marR="0" algn="ctr">
                        <a:spcBef>
                          <a:spcPts val="0"/>
                        </a:spcBef>
                        <a:spcAft>
                          <a:spcPts val="0"/>
                        </a:spcAft>
                      </a:pPr>
                      <a:r>
                        <a:rPr lang="en-US" sz="1100" dirty="0" smtClean="0">
                          <a:effectLst/>
                          <a:latin typeface="Arial Narrow" panose="020B0606020202030204" pitchFamily="34" charset="0"/>
                          <a:cs typeface="Arial" panose="020B0604020202020204" pitchFamily="34" charset="0"/>
                        </a:rPr>
                        <a:t>FY2017</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LLNL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$5,200,000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2"/>
                  </a:ext>
                </a:extLst>
              </a:tr>
              <a:tr h="223758">
                <a:tc>
                  <a:txBody>
                    <a:bodyPr/>
                    <a:lstStyle/>
                    <a:p>
                      <a:pPr marL="0" marR="0" algn="ctr">
                        <a:spcBef>
                          <a:spcPts val="0"/>
                        </a:spcBef>
                        <a:spcAft>
                          <a:spcPts val="0"/>
                        </a:spcAft>
                      </a:pPr>
                      <a:r>
                        <a:rPr lang="en-US" sz="1100" dirty="0" smtClean="0">
                          <a:solidFill>
                            <a:schemeClr val="lt1"/>
                          </a:solidFill>
                          <a:effectLst/>
                          <a:latin typeface="Arial Narrow" panose="020B0606020202030204" pitchFamily="34" charset="0"/>
                          <a:ea typeface="+mn-ea"/>
                          <a:cs typeface="Arial" panose="020B0604020202020204" pitchFamily="34" charset="0"/>
                        </a:rPr>
                        <a:t>FY2018</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LLNL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$5,200,000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 xmlns:a16="http://schemas.microsoft.com/office/drawing/2014/main" val="10003"/>
                  </a:ext>
                </a:extLst>
              </a:tr>
              <a:tr h="223758">
                <a:tc>
                  <a:txBody>
                    <a:bodyPr/>
                    <a:lstStyle/>
                    <a:p>
                      <a:pPr marL="0" marR="0" algn="ctr">
                        <a:spcBef>
                          <a:spcPts val="0"/>
                        </a:spcBef>
                        <a:spcAft>
                          <a:spcPts val="0"/>
                        </a:spcAft>
                      </a:pPr>
                      <a:r>
                        <a:rPr lang="en-US" sz="1100" dirty="0" smtClean="0">
                          <a:solidFill>
                            <a:schemeClr val="lt1"/>
                          </a:solidFill>
                          <a:effectLst/>
                          <a:latin typeface="Arial Narrow" panose="020B0606020202030204" pitchFamily="34" charset="0"/>
                          <a:ea typeface="+mn-ea"/>
                          <a:cs typeface="Arial" panose="020B0604020202020204" pitchFamily="34" charset="0"/>
                        </a:rPr>
                        <a:t>FY2018</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LLNL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chemeClr val="dk1"/>
                          </a:solidFill>
                          <a:effectLst/>
                          <a:latin typeface="Arial Narrow" panose="020B0606020202030204" pitchFamily="34" charset="0"/>
                          <a:ea typeface="+mn-ea"/>
                          <a:cs typeface="Arial" panose="020B0604020202020204" pitchFamily="34" charset="0"/>
                        </a:rPr>
                        <a:t>$5,200,000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r>
              <a:tr h="223758">
                <a:tc rowSpan="3">
                  <a:txBody>
                    <a:bodyPr/>
                    <a:lstStyle/>
                    <a:p>
                      <a:pPr marL="0" marR="0" algn="ctr">
                        <a:spcBef>
                          <a:spcPts val="0"/>
                        </a:spcBef>
                        <a:spcAft>
                          <a:spcPts val="0"/>
                        </a:spcAft>
                      </a:pPr>
                      <a:r>
                        <a:rPr lang="en-US" sz="1100" dirty="0" smtClean="0">
                          <a:solidFill>
                            <a:schemeClr val="lt1"/>
                          </a:solidFill>
                          <a:effectLst/>
                          <a:latin typeface="Arial Narrow" panose="020B0606020202030204" pitchFamily="34" charset="0"/>
                          <a:ea typeface="+mn-ea"/>
                          <a:cs typeface="Arial" panose="020B0604020202020204" pitchFamily="34" charset="0"/>
                        </a:rPr>
                        <a:t>FY202020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LLNL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$3,200,000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r>
              <a:tr h="223758">
                <a:tc vMerge="1">
                  <a:txBody>
                    <a:bodyPr/>
                    <a:lstStyle/>
                    <a:p>
                      <a:pPr marL="0" marR="0" algn="ctr">
                        <a:spcBef>
                          <a:spcPts val="0"/>
                        </a:spcBef>
                        <a:spcAft>
                          <a:spcPts val="0"/>
                        </a:spcAft>
                      </a:pP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ORNL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$1,000,000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r>
              <a:tr h="223758">
                <a:tc vMerge="1">
                  <a:txBody>
                    <a:bodyPr/>
                    <a:lstStyle/>
                    <a:p>
                      <a:pPr marL="0" marR="0" algn="ctr">
                        <a:spcBef>
                          <a:spcPts val="0"/>
                        </a:spcBef>
                        <a:spcAft>
                          <a:spcPts val="0"/>
                        </a:spcAft>
                      </a:pP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NREL</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100" dirty="0" smtClean="0">
                          <a:solidFill>
                            <a:srgbClr val="000000"/>
                          </a:solidFill>
                          <a:effectLst/>
                          <a:latin typeface="Arial Narrow" panose="020B0606020202030204" pitchFamily="34" charset="0"/>
                          <a:ea typeface="Calibri" panose="020F0502020204030204" pitchFamily="34" charset="0"/>
                          <a:cs typeface="Arial" panose="020B0604020202020204" pitchFamily="34" charset="0"/>
                        </a:rPr>
                        <a:t>$1,000,000</a:t>
                      </a:r>
                      <a:endParaRPr lang="en-US"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51435" marR="51435" marT="0" marB="0" anchor="ctr"/>
                </a:tc>
              </a:tr>
            </a:tbl>
          </a:graphicData>
        </a:graphic>
      </p:graphicFrame>
    </p:spTree>
    <p:extLst>
      <p:ext uri="{BB962C8B-B14F-4D97-AF65-F5344CB8AC3E}">
        <p14:creationId xmlns:p14="http://schemas.microsoft.com/office/powerpoint/2010/main" val="401228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BDD46-18E5-C644-946D-6BB3DEE9A71D}"/>
              </a:ext>
            </a:extLst>
          </p:cNvPr>
          <p:cNvSpPr>
            <a:spLocks noGrp="1"/>
          </p:cNvSpPr>
          <p:nvPr>
            <p:ph type="title"/>
          </p:nvPr>
        </p:nvSpPr>
        <p:spPr>
          <a:xfrm>
            <a:off x="304800" y="152400"/>
            <a:ext cx="8077200" cy="685800"/>
          </a:xfrm>
        </p:spPr>
        <p:txBody>
          <a:bodyPr>
            <a:noAutofit/>
          </a:bodyPr>
          <a:lstStyle/>
          <a:p>
            <a:r>
              <a:rPr lang="en-US" sz="3200" b="1" dirty="0" smtClean="0"/>
              <a:t>Change for FY 2020 - Three </a:t>
            </a:r>
            <a:r>
              <a:rPr lang="en-US" sz="3200" dirty="0" smtClean="0"/>
              <a:t>S</a:t>
            </a:r>
            <a:r>
              <a:rPr lang="en-US" sz="3200" b="1" dirty="0" smtClean="0"/>
              <a:t>olicitations</a:t>
            </a:r>
            <a:endParaRPr lang="en-US" sz="3200" b="1" dirty="0"/>
          </a:p>
        </p:txBody>
      </p:sp>
      <p:sp>
        <p:nvSpPr>
          <p:cNvPr id="3" name="Content Placeholder 2">
            <a:extLst>
              <a:ext uri="{FF2B5EF4-FFF2-40B4-BE49-F238E27FC236}">
                <a16:creationId xmlns:a16="http://schemas.microsoft.com/office/drawing/2014/main" xmlns="" id="{1680C185-B3E8-5E46-AF8B-4D41C07CD20F}"/>
              </a:ext>
            </a:extLst>
          </p:cNvPr>
          <p:cNvSpPr>
            <a:spLocks noGrp="1"/>
          </p:cNvSpPr>
          <p:nvPr>
            <p:ph idx="1"/>
          </p:nvPr>
        </p:nvSpPr>
        <p:spPr>
          <a:xfrm>
            <a:off x="27709" y="989511"/>
            <a:ext cx="4468091" cy="5562600"/>
          </a:xfrm>
        </p:spPr>
        <p:txBody>
          <a:bodyPr/>
          <a:lstStyle/>
          <a:p>
            <a:r>
              <a:rPr lang="en-US" sz="2400" dirty="0"/>
              <a:t> Round 9 </a:t>
            </a:r>
          </a:p>
          <a:p>
            <a:pPr lvl="1"/>
            <a:r>
              <a:rPr lang="en-US" sz="2000" dirty="0"/>
              <a:t>Fall ‘19 solicitation co-listed with HPC4Materials</a:t>
            </a:r>
          </a:p>
          <a:p>
            <a:pPr lvl="1"/>
            <a:r>
              <a:rPr lang="en-US" sz="2000" dirty="0"/>
              <a:t> 37 concept papers;  16 full proposals, 9 projects funded</a:t>
            </a:r>
          </a:p>
          <a:p>
            <a:pPr lvl="1"/>
            <a:endParaRPr lang="en-US" sz="2000" dirty="0"/>
          </a:p>
          <a:p>
            <a:r>
              <a:rPr lang="en-US" dirty="0"/>
              <a:t>Round 10 </a:t>
            </a:r>
          </a:p>
          <a:p>
            <a:pPr lvl="1"/>
            <a:r>
              <a:rPr lang="en-US" sz="2000" dirty="0"/>
              <a:t>Special Solicitation for US Manufacturing Institutes and AMO Consortia</a:t>
            </a:r>
          </a:p>
          <a:p>
            <a:pPr lvl="1"/>
            <a:r>
              <a:rPr lang="en-US" sz="2000" dirty="0"/>
              <a:t>14 concept papers </a:t>
            </a:r>
          </a:p>
          <a:p>
            <a:pPr lvl="1"/>
            <a:endParaRPr lang="en-US" sz="2000" dirty="0"/>
          </a:p>
          <a:p>
            <a:r>
              <a:rPr lang="en-US" sz="2200" dirty="0"/>
              <a:t>Round 11 </a:t>
            </a:r>
          </a:p>
          <a:p>
            <a:pPr lvl="1"/>
            <a:r>
              <a:rPr lang="en-US" sz="2000" dirty="0"/>
              <a:t>Spring ‘20 solicitation</a:t>
            </a:r>
          </a:p>
          <a:p>
            <a:pPr lvl="1"/>
            <a:r>
              <a:rPr lang="en-US" sz="2000" dirty="0"/>
              <a:t>Released May 5, 2020</a:t>
            </a:r>
          </a:p>
        </p:txBody>
      </p:sp>
      <p:sp>
        <p:nvSpPr>
          <p:cNvPr id="6" name="Rectangle: Rounded Corners 10">
            <a:extLst>
              <a:ext uri="{FF2B5EF4-FFF2-40B4-BE49-F238E27FC236}">
                <a16:creationId xmlns:a16="http://schemas.microsoft.com/office/drawing/2014/main" xmlns="" id="{BC8AABCD-7EFB-48F5-8C9C-422C2DCD85A3}"/>
              </a:ext>
            </a:extLst>
          </p:cNvPr>
          <p:cNvSpPr/>
          <p:nvPr/>
        </p:nvSpPr>
        <p:spPr>
          <a:xfrm>
            <a:off x="4506191" y="3276600"/>
            <a:ext cx="4007060" cy="2215186"/>
          </a:xfrm>
          <a:prstGeom prst="roundRect">
            <a:avLst>
              <a:gd name="adj" fmla="val 10000"/>
            </a:avLst>
          </a:prstGeom>
          <a:blipFill>
            <a:blip r:embed="rId2">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Picture 6">
            <a:extLst>
              <a:ext uri="{FF2B5EF4-FFF2-40B4-BE49-F238E27FC236}">
                <a16:creationId xmlns:a16="http://schemas.microsoft.com/office/drawing/2014/main" xmlns="" id="{EE703D66-BFEC-467B-917A-77D4534DC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391" y="1905000"/>
            <a:ext cx="3028950" cy="1514475"/>
          </a:xfrm>
          <a:prstGeom prst="rect">
            <a:avLst/>
          </a:prstGeom>
        </p:spPr>
      </p:pic>
    </p:spTree>
    <p:extLst>
      <p:ext uri="{BB962C8B-B14F-4D97-AF65-F5344CB8AC3E}">
        <p14:creationId xmlns:p14="http://schemas.microsoft.com/office/powerpoint/2010/main" val="137894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80"/>
          <p:cNvSpPr txBox="1"/>
          <p:nvPr/>
        </p:nvSpPr>
        <p:spPr>
          <a:xfrm>
            <a:off x="125070" y="994181"/>
            <a:ext cx="4414095" cy="2742001"/>
          </a:xfrm>
          <a:prstGeom prst="rect">
            <a:avLst/>
          </a:prstGeom>
          <a:noFill/>
          <a:ln>
            <a:noFill/>
          </a:ln>
        </p:spPr>
        <p:txBody>
          <a:bodyPr lIns="91425" tIns="91425" rIns="91425" bIns="91425" anchor="t" anchorCtr="0">
            <a:noAutofit/>
          </a:bodyPr>
          <a:lstStyle/>
          <a:p>
            <a:pPr lvl="0"/>
            <a:r>
              <a:rPr lang="en" b="1" dirty="0">
                <a:latin typeface="Arial" panose="020B0604020202020204" pitchFamily="34" charset="0"/>
                <a:ea typeface="Arial Narrow"/>
                <a:cs typeface="Arial" panose="020B0604020202020204" pitchFamily="34" charset="0"/>
                <a:sym typeface="Arial Narrow"/>
              </a:rPr>
              <a:t>Project Des</a:t>
            </a:r>
            <a:r>
              <a:rPr lang="en-US" b="1" dirty="0">
                <a:latin typeface="Arial" panose="020B0604020202020204" pitchFamily="34" charset="0"/>
                <a:ea typeface="Arial Narrow"/>
                <a:cs typeface="Arial" panose="020B0604020202020204" pitchFamily="34" charset="0"/>
                <a:sym typeface="Arial Narrow"/>
              </a:rPr>
              <a:t>c</a:t>
            </a:r>
            <a:r>
              <a:rPr lang="en" b="1" dirty="0">
                <a:latin typeface="Arial" panose="020B0604020202020204" pitchFamily="34" charset="0"/>
                <a:ea typeface="Arial Narrow"/>
                <a:cs typeface="Arial" panose="020B0604020202020204" pitchFamily="34" charset="0"/>
                <a:sym typeface="Arial Narrow"/>
              </a:rPr>
              <a:t>ription</a:t>
            </a:r>
            <a:r>
              <a:rPr lang="en-US" b="1" dirty="0" smtClean="0">
                <a:latin typeface="Arial" panose="020B0604020202020204" pitchFamily="34" charset="0"/>
                <a:ea typeface="Arial Narrow"/>
                <a:cs typeface="Arial" panose="020B0604020202020204" pitchFamily="34" charset="0"/>
                <a:sym typeface="Arial Narrow"/>
              </a:rPr>
              <a:t>: </a:t>
            </a:r>
            <a:endParaRPr lang="en-US" b="1" dirty="0">
              <a:latin typeface="Arial" panose="020B0604020202020204" pitchFamily="34" charset="0"/>
              <a:ea typeface="Arial Narrow"/>
              <a:cs typeface="Arial" panose="020B0604020202020204" pitchFamily="34" charset="0"/>
              <a:sym typeface="Arial Narrow"/>
            </a:endParaRP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Reduce the rate of coke consumption in </a:t>
            </a:r>
            <a:r>
              <a:rPr lang="en-US" sz="1600" b="1" dirty="0" err="1">
                <a:latin typeface="Arial" panose="020B0604020202020204" pitchFamily="34" charset="0"/>
                <a:ea typeface="Arial Narrow"/>
                <a:cs typeface="Arial" panose="020B0604020202020204" pitchFamily="34" charset="0"/>
                <a:sym typeface="Arial Narrow"/>
              </a:rPr>
              <a:t>Stelco</a:t>
            </a:r>
            <a:r>
              <a:rPr lang="en-US" sz="1600" b="1" dirty="0">
                <a:latin typeface="Arial" panose="020B0604020202020204" pitchFamily="34" charset="0"/>
                <a:ea typeface="Arial Narrow"/>
                <a:cs typeface="Arial" panose="020B0604020202020204" pitchFamily="34" charset="0"/>
                <a:sym typeface="Arial Narrow"/>
              </a:rPr>
              <a:t> blast furnaces. Increase natural gas rate to replace the coke.</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Experimental techniques to find optimal set points on a production blast furnace is too financially risky.</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Replace experiments with models to find the set points for the new operating conditions. </a:t>
            </a:r>
          </a:p>
          <a:p>
            <a:pPr lvl="0"/>
            <a:endParaRPr lang="en-US" sz="1600" b="1" dirty="0">
              <a:latin typeface="Arial" panose="020B0604020202020204" pitchFamily="34" charset="0"/>
              <a:ea typeface="Arial Narrow"/>
              <a:cs typeface="Arial" panose="020B0604020202020204" pitchFamily="34" charset="0"/>
              <a:sym typeface="Arial Narrow"/>
            </a:endParaRPr>
          </a:p>
          <a:p>
            <a:pPr lvl="0"/>
            <a:endParaRPr lang="en-US" sz="1600" b="1" dirty="0">
              <a:latin typeface="Arial" panose="020B0604020202020204" pitchFamily="34" charset="0"/>
              <a:ea typeface="Arial Narrow"/>
              <a:cs typeface="Arial" panose="020B0604020202020204" pitchFamily="34" charset="0"/>
              <a:sym typeface="Arial Narrow"/>
            </a:endParaRPr>
          </a:p>
          <a:p>
            <a:endParaRPr lang="en" sz="1600" b="1" dirty="0">
              <a:latin typeface="Arial Narrow"/>
              <a:ea typeface="Arial Narrow"/>
              <a:cs typeface="Arial Narrow"/>
              <a:sym typeface="Arial Narrow"/>
            </a:endParaRPr>
          </a:p>
        </p:txBody>
      </p:sp>
      <p:sp>
        <p:nvSpPr>
          <p:cNvPr id="31" name="Shape 81"/>
          <p:cNvSpPr txBox="1"/>
          <p:nvPr/>
        </p:nvSpPr>
        <p:spPr>
          <a:xfrm>
            <a:off x="182459" y="3792805"/>
            <a:ext cx="4414095" cy="2837855"/>
          </a:xfrm>
          <a:prstGeom prst="rect">
            <a:avLst/>
          </a:prstGeom>
          <a:noFill/>
          <a:ln>
            <a:noFill/>
          </a:ln>
        </p:spPr>
        <p:txBody>
          <a:bodyPr lIns="91425" tIns="91425" rIns="91425" bIns="91425" anchor="t" anchorCtr="0">
            <a:noAutofit/>
          </a:bodyPr>
          <a:lstStyle/>
          <a:p>
            <a:pPr lvl="0" rtl="0">
              <a:spcBef>
                <a:spcPts val="0"/>
              </a:spcBef>
              <a:buNone/>
            </a:pPr>
            <a:r>
              <a:rPr lang="en" b="1" dirty="0">
                <a:latin typeface="Arial" panose="020B0604020202020204" pitchFamily="34" charset="0"/>
                <a:ea typeface="Arial Narrow"/>
                <a:cs typeface="Arial" panose="020B0604020202020204" pitchFamily="34" charset="0"/>
                <a:sym typeface="Arial Narrow"/>
              </a:rPr>
              <a:t>Approach</a:t>
            </a:r>
            <a:r>
              <a:rPr lang="en" b="1" dirty="0" smtClean="0">
                <a:latin typeface="Arial" panose="020B0604020202020204" pitchFamily="34" charset="0"/>
                <a:ea typeface="Arial Narrow"/>
                <a:cs typeface="Arial" panose="020B0604020202020204" pitchFamily="34" charset="0"/>
                <a:sym typeface="Arial Narrow"/>
              </a:rPr>
              <a:t>:</a:t>
            </a:r>
            <a:endParaRPr lang="en" b="1" dirty="0">
              <a:latin typeface="Arial" panose="020B0604020202020204" pitchFamily="34" charset="0"/>
              <a:ea typeface="Arial Narrow"/>
              <a:cs typeface="Arial" panose="020B0604020202020204" pitchFamily="34" charset="0"/>
              <a:sym typeface="Arial Narrow"/>
            </a:endParaRPr>
          </a:p>
          <a:p>
            <a:pPr marL="285750" lvl="0" indent="-285750" rtl="0">
              <a:spcBef>
                <a:spcPts val="0"/>
              </a:spcBef>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Run hundreds of computer simulations varying the natural gas injection rate, injection temperature, and amount of coke.  </a:t>
            </a:r>
          </a:p>
          <a:p>
            <a:pPr marL="285750" lvl="0" indent="-285750" rtl="0">
              <a:spcBef>
                <a:spcPts val="0"/>
              </a:spcBef>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Examine simulation results to find stable operating conditions at higher natural gas injection rates.</a:t>
            </a:r>
            <a:endParaRPr lang="en" sz="1600" b="1" dirty="0">
              <a:latin typeface="Arial" panose="020B0604020202020204" pitchFamily="34" charset="0"/>
              <a:ea typeface="Arial Narrow"/>
              <a:cs typeface="Arial" panose="020B0604020202020204" pitchFamily="34" charset="0"/>
              <a:sym typeface="Arial Narrow"/>
            </a:endParaRPr>
          </a:p>
        </p:txBody>
      </p:sp>
      <p:sp>
        <p:nvSpPr>
          <p:cNvPr id="32" name="Shape 82"/>
          <p:cNvSpPr txBox="1"/>
          <p:nvPr/>
        </p:nvSpPr>
        <p:spPr>
          <a:xfrm>
            <a:off x="4572000" y="3792805"/>
            <a:ext cx="4731224" cy="2732865"/>
          </a:xfrm>
          <a:prstGeom prst="rect">
            <a:avLst/>
          </a:prstGeom>
          <a:noFill/>
          <a:ln>
            <a:noFill/>
          </a:ln>
        </p:spPr>
        <p:txBody>
          <a:bodyPr lIns="91425" tIns="91425" rIns="91425" bIns="91425" anchor="t" anchorCtr="0">
            <a:noAutofit/>
          </a:bodyPr>
          <a:lstStyle/>
          <a:p>
            <a:pPr lvl="0" rtl="0">
              <a:spcBef>
                <a:spcPts val="0"/>
              </a:spcBef>
              <a:buNone/>
            </a:pPr>
            <a:r>
              <a:rPr lang="en" b="1" dirty="0">
                <a:cs typeface="Arial" panose="020B0604020202020204" pitchFamily="34" charset="0"/>
                <a:sym typeface="Arial Narrow"/>
              </a:rPr>
              <a:t>Impact</a:t>
            </a:r>
            <a:r>
              <a:rPr lang="en" b="1" dirty="0" smtClean="0">
                <a:cs typeface="Arial" panose="020B0604020202020204" pitchFamily="34" charset="0"/>
                <a:sym typeface="Arial Narrow"/>
              </a:rPr>
              <a:t>:</a:t>
            </a:r>
            <a:endParaRPr lang="en" sz="1600" b="1" dirty="0">
              <a:cs typeface="Arial" panose="020B0604020202020204" pitchFamily="34" charset="0"/>
              <a:sym typeface="Arial Narrow"/>
            </a:endParaRPr>
          </a:p>
          <a:p>
            <a:pPr marL="285750" lvl="0" indent="-285750" rtl="0">
              <a:spcBef>
                <a:spcPts val="0"/>
              </a:spcBef>
              <a:buFont typeface="Arial" panose="020B0604020202020204" pitchFamily="34" charset="0"/>
              <a:buChar char="•"/>
            </a:pPr>
            <a:r>
              <a:rPr lang="en-US" sz="1600" b="1" dirty="0">
                <a:cs typeface="Arial" panose="020B0604020202020204" pitchFamily="34" charset="0"/>
                <a:sym typeface="Arial Narrow"/>
              </a:rPr>
              <a:t>Simulations found furnace conditions that save 25 kg/</a:t>
            </a:r>
            <a:r>
              <a:rPr lang="en-US" sz="1600" b="1" dirty="0" err="1">
                <a:cs typeface="Arial" panose="020B0604020202020204" pitchFamily="34" charset="0"/>
                <a:sym typeface="Arial Narrow"/>
              </a:rPr>
              <a:t>thm</a:t>
            </a:r>
            <a:r>
              <a:rPr lang="en-US" sz="1600" b="1" dirty="0">
                <a:cs typeface="Arial" panose="020B0604020202020204" pitchFamily="34" charset="0"/>
                <a:sym typeface="Arial Narrow"/>
              </a:rPr>
              <a:t> of coke while maintaining stable operating temperatures.  </a:t>
            </a:r>
          </a:p>
          <a:p>
            <a:pPr marL="285750" lvl="0" indent="-285750" rtl="0">
              <a:spcBef>
                <a:spcPts val="0"/>
              </a:spcBef>
              <a:buFont typeface="Arial" panose="020B0604020202020204" pitchFamily="34" charset="0"/>
              <a:buChar char="•"/>
            </a:pPr>
            <a:r>
              <a:rPr lang="en-US" sz="1600" b="1" dirty="0">
                <a:cs typeface="Arial" panose="020B0604020202020204" pitchFamily="34" charset="0"/>
                <a:sym typeface="Arial Narrow"/>
              </a:rPr>
              <a:t>This is expected to save 1.4 trillion BTU/</a:t>
            </a:r>
            <a:r>
              <a:rPr lang="en-US" sz="1600" b="1" dirty="0" err="1">
                <a:cs typeface="Arial" panose="020B0604020202020204" pitchFamily="34" charset="0"/>
                <a:sym typeface="Arial Narrow"/>
              </a:rPr>
              <a:t>yr</a:t>
            </a:r>
            <a:r>
              <a:rPr lang="en-US" sz="1600" b="1" dirty="0">
                <a:cs typeface="Arial" panose="020B0604020202020204" pitchFamily="34" charset="0"/>
                <a:sym typeface="Arial Narrow"/>
              </a:rPr>
              <a:t> of energy in a blast furnace producing 6500 </a:t>
            </a:r>
            <a:r>
              <a:rPr lang="en-US" sz="1600" b="1" dirty="0" err="1">
                <a:cs typeface="Arial" panose="020B0604020202020204" pitchFamily="34" charset="0"/>
                <a:sym typeface="Arial Narrow"/>
              </a:rPr>
              <a:t>thm</a:t>
            </a:r>
            <a:r>
              <a:rPr lang="en-US" sz="1600" b="1" dirty="0">
                <a:cs typeface="Arial" panose="020B0604020202020204" pitchFamily="34" charset="0"/>
                <a:sym typeface="Arial Narrow"/>
              </a:rPr>
              <a:t>/day.  </a:t>
            </a:r>
          </a:p>
          <a:p>
            <a:pPr marL="285750" lvl="0" indent="-285750" rtl="0">
              <a:spcBef>
                <a:spcPts val="0"/>
              </a:spcBef>
              <a:buFont typeface="Arial" panose="020B0604020202020204" pitchFamily="34" charset="0"/>
              <a:buChar char="•"/>
            </a:pPr>
            <a:r>
              <a:rPr lang="en-US" sz="1600" b="1" dirty="0" err="1">
                <a:cs typeface="Arial" panose="020B0604020202020204" pitchFamily="34" charset="0"/>
                <a:sym typeface="Arial Narrow"/>
              </a:rPr>
              <a:t>Stelco</a:t>
            </a:r>
            <a:r>
              <a:rPr lang="en-US" sz="1600" b="1" dirty="0">
                <a:cs typeface="Arial" panose="020B0604020202020204" pitchFamily="34" charset="0"/>
                <a:sym typeface="Arial Narrow"/>
              </a:rPr>
              <a:t> is now engaging with their engineers to design natural gas heater for one of their blast furnace.</a:t>
            </a:r>
            <a:endParaRPr lang="en" sz="1600" b="1" dirty="0">
              <a:cs typeface="Arial" panose="020B0604020202020204" pitchFamily="34" charset="0"/>
              <a:sym typeface="Arial Narrow"/>
            </a:endParaRPr>
          </a:p>
        </p:txBody>
      </p:sp>
      <p:cxnSp>
        <p:nvCxnSpPr>
          <p:cNvPr id="33" name="Shape 83"/>
          <p:cNvCxnSpPr/>
          <p:nvPr/>
        </p:nvCxnSpPr>
        <p:spPr>
          <a:xfrm>
            <a:off x="138667" y="3845702"/>
            <a:ext cx="8897099" cy="1199"/>
          </a:xfrm>
          <a:prstGeom prst="straightConnector1">
            <a:avLst/>
          </a:prstGeom>
          <a:noFill/>
          <a:ln w="38100" cap="flat" cmpd="sng">
            <a:solidFill>
              <a:schemeClr val="tx1"/>
            </a:solidFill>
            <a:prstDash val="solid"/>
            <a:round/>
            <a:headEnd type="none" w="lg" len="lg"/>
            <a:tailEnd type="none" w="lg" len="lg"/>
          </a:ln>
        </p:spPr>
      </p:cxnSp>
      <p:cxnSp>
        <p:nvCxnSpPr>
          <p:cNvPr id="34" name="Shape 84"/>
          <p:cNvCxnSpPr>
            <a:cxnSpLocks/>
          </p:cNvCxnSpPr>
          <p:nvPr/>
        </p:nvCxnSpPr>
        <p:spPr>
          <a:xfrm>
            <a:off x="4541300" y="1247266"/>
            <a:ext cx="30700" cy="5519294"/>
          </a:xfrm>
          <a:prstGeom prst="straightConnector1">
            <a:avLst/>
          </a:prstGeom>
          <a:noFill/>
          <a:ln w="38100" cap="flat" cmpd="sng">
            <a:solidFill>
              <a:schemeClr val="tx1"/>
            </a:solidFill>
            <a:prstDash val="solid"/>
            <a:round/>
            <a:headEnd type="none" w="lg" len="lg"/>
            <a:tailEnd type="none" w="lg" len="lg"/>
          </a:ln>
        </p:spPr>
      </p:cxnSp>
      <p:sp>
        <p:nvSpPr>
          <p:cNvPr id="36" name="TextBox 35"/>
          <p:cNvSpPr txBox="1"/>
          <p:nvPr/>
        </p:nvSpPr>
        <p:spPr>
          <a:xfrm>
            <a:off x="158788" y="-41580"/>
            <a:ext cx="8756611" cy="954107"/>
          </a:xfrm>
          <a:prstGeom prst="rect">
            <a:avLst/>
          </a:prstGeom>
          <a:noFill/>
        </p:spPr>
        <p:txBody>
          <a:bodyPr wrap="square" rtlCol="0">
            <a:spAutoFit/>
          </a:bodyPr>
          <a:lstStyle/>
          <a:p>
            <a:pPr defTabSz="457200"/>
            <a:r>
              <a:rPr lang="en-US" sz="2800" b="1" dirty="0">
                <a:solidFill>
                  <a:schemeClr val="accent5"/>
                </a:solidFill>
                <a:latin typeface="+mj-lt"/>
                <a:ea typeface="ヒラギノ角ゴ Pro W3" charset="0"/>
                <a:cs typeface="Franklin Gothic Book"/>
              </a:rPr>
              <a:t>SMSVC/</a:t>
            </a:r>
            <a:r>
              <a:rPr lang="en-US" sz="2800" b="1" dirty="0" err="1">
                <a:solidFill>
                  <a:schemeClr val="accent5"/>
                </a:solidFill>
                <a:latin typeface="+mj-lt"/>
                <a:ea typeface="ヒラギノ角ゴ Pro W3" charset="0"/>
                <a:cs typeface="Franklin Gothic Book"/>
              </a:rPr>
              <a:t>Stelco</a:t>
            </a:r>
            <a:r>
              <a:rPr lang="en-US" sz="2800" b="1" dirty="0">
                <a:solidFill>
                  <a:schemeClr val="accent5"/>
                </a:solidFill>
                <a:latin typeface="+mj-lt"/>
                <a:ea typeface="ヒラギノ角ゴ Pro W3" charset="0"/>
                <a:cs typeface="Franklin Gothic Book"/>
              </a:rPr>
              <a:t> + LLNL: Simulations to Explore New Blast Furnace Operating Conditions and Reduce Coke Usage</a:t>
            </a:r>
          </a:p>
        </p:txBody>
      </p:sp>
      <p:grpSp>
        <p:nvGrpSpPr>
          <p:cNvPr id="15" name="Group 14">
            <a:extLst>
              <a:ext uri="{FF2B5EF4-FFF2-40B4-BE49-F238E27FC236}">
                <a16:creationId xmlns:a16="http://schemas.microsoft.com/office/drawing/2014/main" xmlns="" id="{2FE7113E-AE82-4BAB-A4BC-BBF79C0FF0EC}"/>
              </a:ext>
            </a:extLst>
          </p:cNvPr>
          <p:cNvGrpSpPr>
            <a:grpSpLocks noChangeAspect="1"/>
          </p:cNvGrpSpPr>
          <p:nvPr/>
        </p:nvGrpSpPr>
        <p:grpSpPr>
          <a:xfrm>
            <a:off x="6789526" y="1272540"/>
            <a:ext cx="1500460" cy="2070947"/>
            <a:chOff x="5253484" y="1220231"/>
            <a:chExt cx="3467230" cy="4814891"/>
          </a:xfrm>
        </p:grpSpPr>
        <p:pic>
          <p:nvPicPr>
            <p:cNvPr id="18" name="Picture 17">
              <a:extLst>
                <a:ext uri="{FF2B5EF4-FFF2-40B4-BE49-F238E27FC236}">
                  <a16:creationId xmlns:a16="http://schemas.microsoft.com/office/drawing/2014/main" xmlns="" id="{941FB57A-ECB2-4641-9079-CD910E21A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086" t="23531" r="6049" b="19444"/>
            <a:stretch/>
          </p:blipFill>
          <p:spPr>
            <a:xfrm>
              <a:off x="6350888" y="1440110"/>
              <a:ext cx="680173" cy="3173399"/>
            </a:xfrm>
            <a:prstGeom prst="rect">
              <a:avLst/>
            </a:prstGeom>
          </p:spPr>
        </p:pic>
        <p:sp>
          <p:nvSpPr>
            <p:cNvPr id="19" name="TextBox 18">
              <a:extLst>
                <a:ext uri="{FF2B5EF4-FFF2-40B4-BE49-F238E27FC236}">
                  <a16:creationId xmlns:a16="http://schemas.microsoft.com/office/drawing/2014/main" xmlns="" id="{A71A9711-2767-4C50-805D-070335AF8887}"/>
                </a:ext>
              </a:extLst>
            </p:cNvPr>
            <p:cNvSpPr txBox="1"/>
            <p:nvPr/>
          </p:nvSpPr>
          <p:spPr>
            <a:xfrm>
              <a:off x="5253484" y="1470216"/>
              <a:ext cx="1371652" cy="3304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charset="0"/>
                  <a:ea typeface="+mn-ea"/>
                  <a:cs typeface="+mn-cs"/>
                </a:rPr>
                <a:t>Gas Temp (K)</a:t>
              </a:r>
            </a:p>
          </p:txBody>
        </p:sp>
        <p:pic>
          <p:nvPicPr>
            <p:cNvPr id="20" name="Picture 19">
              <a:extLst>
                <a:ext uri="{FF2B5EF4-FFF2-40B4-BE49-F238E27FC236}">
                  <a16:creationId xmlns:a16="http://schemas.microsoft.com/office/drawing/2014/main" xmlns="" id="{C90B4134-2842-41A5-93F0-931F9D00FA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0" t="11111" r="66793" b="7778"/>
            <a:stretch/>
          </p:blipFill>
          <p:spPr>
            <a:xfrm>
              <a:off x="7071778" y="1220231"/>
              <a:ext cx="1648936" cy="4814891"/>
            </a:xfrm>
            <a:prstGeom prst="rect">
              <a:avLst/>
            </a:prstGeom>
          </p:spPr>
        </p:pic>
      </p:grpSp>
      <p:pic>
        <p:nvPicPr>
          <p:cNvPr id="4" name="Picture 3">
            <a:extLst>
              <a:ext uri="{FF2B5EF4-FFF2-40B4-BE49-F238E27FC236}">
                <a16:creationId xmlns:a16="http://schemas.microsoft.com/office/drawing/2014/main" xmlns="" id="{5BD742DA-CEFC-4B46-995E-2D4A7E2D7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996" y="1447030"/>
            <a:ext cx="1716864" cy="2289152"/>
          </a:xfrm>
          <a:prstGeom prst="rect">
            <a:avLst/>
          </a:prstGeom>
        </p:spPr>
      </p:pic>
    </p:spTree>
    <p:extLst>
      <p:ext uri="{BB962C8B-B14F-4D97-AF65-F5344CB8AC3E}">
        <p14:creationId xmlns:p14="http://schemas.microsoft.com/office/powerpoint/2010/main" val="1506607941"/>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80"/>
          <p:cNvSpPr txBox="1"/>
          <p:nvPr/>
        </p:nvSpPr>
        <p:spPr>
          <a:xfrm>
            <a:off x="63719" y="1143000"/>
            <a:ext cx="4362000" cy="3181574"/>
          </a:xfrm>
          <a:prstGeom prst="rect">
            <a:avLst/>
          </a:prstGeom>
          <a:noFill/>
          <a:ln>
            <a:noFill/>
          </a:ln>
        </p:spPr>
        <p:txBody>
          <a:bodyPr lIns="91425" tIns="91425" rIns="91425" bIns="91425" anchor="t" anchorCtr="0">
            <a:noAutofit/>
          </a:bodyPr>
          <a:lstStyle/>
          <a:p>
            <a:pPr lvl="0"/>
            <a:r>
              <a:rPr lang="en" b="1" dirty="0">
                <a:latin typeface="Arial" panose="020B0604020202020204" pitchFamily="34" charset="0"/>
                <a:ea typeface="Arial Narrow"/>
                <a:cs typeface="Arial" panose="020B0604020202020204" pitchFamily="34" charset="0"/>
                <a:sym typeface="Arial Narrow"/>
              </a:rPr>
              <a:t>Project Des</a:t>
            </a:r>
            <a:r>
              <a:rPr lang="en-US" b="1" dirty="0">
                <a:latin typeface="Arial" panose="020B0604020202020204" pitchFamily="34" charset="0"/>
                <a:ea typeface="Arial Narrow"/>
                <a:cs typeface="Arial" panose="020B0604020202020204" pitchFamily="34" charset="0"/>
                <a:sym typeface="Arial Narrow"/>
              </a:rPr>
              <a:t>c</a:t>
            </a:r>
            <a:r>
              <a:rPr lang="en" b="1" dirty="0">
                <a:latin typeface="Arial" panose="020B0604020202020204" pitchFamily="34" charset="0"/>
                <a:ea typeface="Arial Narrow"/>
                <a:cs typeface="Arial" panose="020B0604020202020204" pitchFamily="34" charset="0"/>
                <a:sym typeface="Arial Narrow"/>
              </a:rPr>
              <a:t>ription</a:t>
            </a:r>
            <a:r>
              <a:rPr lang="en-US" b="1" dirty="0">
                <a:latin typeface="Arial" panose="020B0604020202020204" pitchFamily="34" charset="0"/>
                <a:ea typeface="Arial Narrow"/>
                <a:cs typeface="Arial" panose="020B0604020202020204" pitchFamily="34" charset="0"/>
                <a:sym typeface="Arial Narrow"/>
              </a:rPr>
              <a:t>: </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Flat glass for consumer products such as windows and doors are produced in large glass furnaces. </a:t>
            </a:r>
          </a:p>
          <a:p>
            <a:pPr marL="285750" lvl="0" indent="-285750">
              <a:buFont typeface="Arial" panose="020B0604020202020204" pitchFamily="34" charset="0"/>
              <a:buChar char="•"/>
            </a:pPr>
            <a:r>
              <a:rPr lang="en-US" sz="1600" b="1" dirty="0">
                <a:latin typeface="Arial" panose="020B0604020202020204" pitchFamily="34" charset="0"/>
                <a:ea typeface="Arial Narrow"/>
                <a:cs typeface="Arial" panose="020B0604020202020204" pitchFamily="34" charset="0"/>
                <a:sym typeface="Arial Narrow"/>
              </a:rPr>
              <a:t>When furnace set-points drift, week-long computational approaches are used to calculate new furnace settings resulting in significant down-time, waste and energy costs. </a:t>
            </a:r>
          </a:p>
          <a:p>
            <a:pPr lvl="0"/>
            <a:endParaRPr lang="en-US" sz="1600" b="1" dirty="0">
              <a:latin typeface="Arial" panose="020B0604020202020204" pitchFamily="34" charset="0"/>
              <a:ea typeface="Arial Narrow"/>
              <a:cs typeface="Arial" panose="020B0604020202020204" pitchFamily="34" charset="0"/>
              <a:sym typeface="Arial Narrow"/>
            </a:endParaRPr>
          </a:p>
          <a:p>
            <a:pPr lvl="0"/>
            <a:endParaRPr lang="en-US" sz="1600" b="1" dirty="0">
              <a:latin typeface="Arial" panose="020B0604020202020204" pitchFamily="34" charset="0"/>
              <a:ea typeface="Arial Narrow"/>
              <a:cs typeface="Arial" panose="020B0604020202020204" pitchFamily="34" charset="0"/>
              <a:sym typeface="Arial Narrow"/>
            </a:endParaRPr>
          </a:p>
          <a:p>
            <a:endParaRPr lang="en" sz="1600" b="1" dirty="0">
              <a:latin typeface="Arial Narrow"/>
              <a:ea typeface="Arial Narrow"/>
              <a:cs typeface="Arial Narrow"/>
              <a:sym typeface="Arial Narrow"/>
            </a:endParaRPr>
          </a:p>
        </p:txBody>
      </p:sp>
      <p:sp>
        <p:nvSpPr>
          <p:cNvPr id="31" name="Shape 81"/>
          <p:cNvSpPr txBox="1"/>
          <p:nvPr/>
        </p:nvSpPr>
        <p:spPr>
          <a:xfrm>
            <a:off x="37672" y="3718669"/>
            <a:ext cx="4414095" cy="2680499"/>
          </a:xfrm>
          <a:prstGeom prst="rect">
            <a:avLst/>
          </a:prstGeom>
          <a:noFill/>
          <a:ln>
            <a:noFill/>
          </a:ln>
        </p:spPr>
        <p:txBody>
          <a:bodyPr lIns="91425" tIns="91425" rIns="91425" bIns="91425" anchor="t" anchorCtr="0">
            <a:noAutofit/>
          </a:bodyPr>
          <a:lstStyle/>
          <a:p>
            <a:pPr lvl="0" rtl="0">
              <a:spcBef>
                <a:spcPts val="0"/>
              </a:spcBef>
              <a:buNone/>
            </a:pPr>
            <a:r>
              <a:rPr lang="en" b="1" dirty="0" smtClean="0">
                <a:latin typeface="Arial" panose="020B0604020202020204" pitchFamily="34" charset="0"/>
                <a:ea typeface="Arial Narrow"/>
                <a:cs typeface="Arial" panose="020B0604020202020204" pitchFamily="34" charset="0"/>
                <a:sym typeface="Arial Narrow"/>
              </a:rPr>
              <a:t>Approach</a:t>
            </a:r>
            <a:endParaRPr lang="en" b="1" dirty="0">
              <a:latin typeface="Arial" panose="020B0604020202020204" pitchFamily="34" charset="0"/>
              <a:ea typeface="Arial Narrow"/>
              <a:cs typeface="Arial" panose="020B0604020202020204" pitchFamily="34" charset="0"/>
              <a:sym typeface="Arial Narrow"/>
            </a:endParaRPr>
          </a:p>
          <a:p>
            <a:pPr marL="285750" lvl="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Machine Learning (ML) approaches were used to emulate the traditional models of a glass furnace in a new ML model. </a:t>
            </a:r>
          </a:p>
          <a:p>
            <a:pPr marL="285750" lvl="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The ML model can be run in real-time on a small computer rather than a week on a large computer. </a:t>
            </a:r>
          </a:p>
          <a:p>
            <a:pPr marL="285750" lvl="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Furnace sensor data was added to the ML model to increase the accuracy of the model.</a:t>
            </a:r>
          </a:p>
        </p:txBody>
      </p:sp>
      <p:sp>
        <p:nvSpPr>
          <p:cNvPr id="32" name="Shape 82"/>
          <p:cNvSpPr txBox="1"/>
          <p:nvPr/>
        </p:nvSpPr>
        <p:spPr>
          <a:xfrm>
            <a:off x="4624773" y="3732397"/>
            <a:ext cx="4296300" cy="2680499"/>
          </a:xfrm>
          <a:prstGeom prst="rect">
            <a:avLst/>
          </a:prstGeom>
          <a:noFill/>
          <a:ln>
            <a:noFill/>
          </a:ln>
        </p:spPr>
        <p:txBody>
          <a:bodyPr lIns="91425" tIns="91425" rIns="91425" bIns="91425" anchor="t" anchorCtr="0">
            <a:noAutofit/>
          </a:bodyPr>
          <a:lstStyle/>
          <a:p>
            <a:pPr lvl="0" rtl="0">
              <a:spcBef>
                <a:spcPts val="0"/>
              </a:spcBef>
              <a:buNone/>
            </a:pPr>
            <a:r>
              <a:rPr lang="en" b="1" dirty="0" smtClean="0">
                <a:cs typeface="Arial" panose="020B0604020202020204" pitchFamily="34" charset="0"/>
                <a:sym typeface="Arial Narrow"/>
              </a:rPr>
              <a:t>Impact</a:t>
            </a:r>
            <a:endParaRPr lang="en-US" dirty="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The company is actively using this model to explore new furnace set-points.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Performing multiple experiments to find set points would be too financially risky in a production environment.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Similar models, if deployed across the glass industry, could reduce overall costs and energy usage by 3.5 trillion BTUs per year. </a:t>
            </a:r>
            <a:endParaRPr sz="1600" b="1" dirty="0">
              <a:latin typeface="Arial Narrow"/>
              <a:ea typeface="Arial Narrow"/>
              <a:cs typeface="Arial Narrow"/>
              <a:sym typeface="Arial Narrow"/>
            </a:endParaRPr>
          </a:p>
        </p:txBody>
      </p:sp>
      <p:cxnSp>
        <p:nvCxnSpPr>
          <p:cNvPr id="33" name="Shape 83"/>
          <p:cNvCxnSpPr/>
          <p:nvPr/>
        </p:nvCxnSpPr>
        <p:spPr>
          <a:xfrm>
            <a:off x="113572" y="3783053"/>
            <a:ext cx="8897099" cy="1199"/>
          </a:xfrm>
          <a:prstGeom prst="straightConnector1">
            <a:avLst/>
          </a:prstGeom>
          <a:noFill/>
          <a:ln w="38100" cap="flat" cmpd="sng">
            <a:solidFill>
              <a:schemeClr val="tx1"/>
            </a:solidFill>
            <a:prstDash val="solid"/>
            <a:round/>
            <a:headEnd type="none" w="lg" len="lg"/>
            <a:tailEnd type="none" w="lg" len="lg"/>
          </a:ln>
        </p:spPr>
      </p:cxnSp>
      <p:cxnSp>
        <p:nvCxnSpPr>
          <p:cNvPr id="34" name="Shape 84"/>
          <p:cNvCxnSpPr>
            <a:cxnSpLocks/>
          </p:cNvCxnSpPr>
          <p:nvPr/>
        </p:nvCxnSpPr>
        <p:spPr>
          <a:xfrm>
            <a:off x="4541300" y="1247266"/>
            <a:ext cx="30700" cy="5519294"/>
          </a:xfrm>
          <a:prstGeom prst="straightConnector1">
            <a:avLst/>
          </a:prstGeom>
          <a:noFill/>
          <a:ln w="38100" cap="flat" cmpd="sng">
            <a:solidFill>
              <a:schemeClr val="tx1"/>
            </a:solidFill>
            <a:prstDash val="solid"/>
            <a:round/>
            <a:headEnd type="none" w="lg" len="lg"/>
            <a:tailEnd type="none" w="lg" len="lg"/>
          </a:ln>
        </p:spPr>
      </p:cxnSp>
      <p:sp>
        <p:nvSpPr>
          <p:cNvPr id="36" name="TextBox 35"/>
          <p:cNvSpPr txBox="1"/>
          <p:nvPr/>
        </p:nvSpPr>
        <p:spPr>
          <a:xfrm>
            <a:off x="63718" y="-76200"/>
            <a:ext cx="8799259" cy="954107"/>
          </a:xfrm>
          <a:prstGeom prst="rect">
            <a:avLst/>
          </a:prstGeom>
          <a:noFill/>
        </p:spPr>
        <p:txBody>
          <a:bodyPr wrap="square" rtlCol="0">
            <a:spAutoFit/>
          </a:bodyPr>
          <a:lstStyle/>
          <a:p>
            <a:pPr defTabSz="457200"/>
            <a:r>
              <a:rPr lang="en-US" sz="2800" b="1" dirty="0">
                <a:solidFill>
                  <a:schemeClr val="accent5"/>
                </a:solidFill>
                <a:latin typeface="+mj-lt"/>
                <a:ea typeface="ヒラギノ角ゴ Pro W3" charset="0"/>
                <a:cs typeface="Franklin Gothic Book"/>
              </a:rPr>
              <a:t>Vitro Flat Glass + LLNL: Advanced Machine Learning for Glass Furnace Model Enhancement </a:t>
            </a:r>
          </a:p>
        </p:txBody>
      </p:sp>
      <p:sp>
        <p:nvSpPr>
          <p:cNvPr id="8" name="Rectangle 7"/>
          <p:cNvSpPr/>
          <p:nvPr/>
        </p:nvSpPr>
        <p:spPr bwMode="auto">
          <a:xfrm>
            <a:off x="4682868" y="2707994"/>
            <a:ext cx="4180110" cy="897613"/>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rtlCol="0" anchor="b">
            <a:prstTxWarp prst="textNoShape">
              <a:avLst/>
            </a:prstTxWarp>
          </a:bodyPr>
          <a:lstStyle/>
          <a:p>
            <a:pPr algn="ctr">
              <a:spcBef>
                <a:spcPct val="0"/>
              </a:spcBef>
            </a:pPr>
            <a:r>
              <a:rPr lang="en-US" dirty="0"/>
              <a:t>Machine learning can emulate scientific modeling and incorporated into real-time process control systems</a:t>
            </a:r>
          </a:p>
        </p:txBody>
      </p:sp>
      <p:pic>
        <p:nvPicPr>
          <p:cNvPr id="4" name="Picture 3">
            <a:extLst>
              <a:ext uri="{FF2B5EF4-FFF2-40B4-BE49-F238E27FC236}">
                <a16:creationId xmlns:a16="http://schemas.microsoft.com/office/drawing/2014/main" xmlns="" id="{256AD0E0-0BB3-4321-BC02-41DE71A66E8E}"/>
              </a:ext>
            </a:extLst>
          </p:cNvPr>
          <p:cNvPicPr>
            <a:picLocks noChangeAspect="1"/>
          </p:cNvPicPr>
          <p:nvPr/>
        </p:nvPicPr>
        <p:blipFill>
          <a:blip r:embed="rId3"/>
          <a:stretch>
            <a:fillRect/>
          </a:stretch>
        </p:blipFill>
        <p:spPr>
          <a:xfrm>
            <a:off x="4625891" y="1212666"/>
            <a:ext cx="2432568" cy="1368538"/>
          </a:xfrm>
          <a:prstGeom prst="rect">
            <a:avLst/>
          </a:prstGeom>
        </p:spPr>
      </p:pic>
      <p:pic>
        <p:nvPicPr>
          <p:cNvPr id="5" name="Picture 4">
            <a:extLst>
              <a:ext uri="{FF2B5EF4-FFF2-40B4-BE49-F238E27FC236}">
                <a16:creationId xmlns:a16="http://schemas.microsoft.com/office/drawing/2014/main" xmlns="" id="{BA92A796-6823-477E-B9A3-7F3CE30D9127}"/>
              </a:ext>
            </a:extLst>
          </p:cNvPr>
          <p:cNvPicPr>
            <a:picLocks noChangeAspect="1"/>
          </p:cNvPicPr>
          <p:nvPr/>
        </p:nvPicPr>
        <p:blipFill>
          <a:blip r:embed="rId4"/>
          <a:stretch>
            <a:fillRect/>
          </a:stretch>
        </p:blipFill>
        <p:spPr>
          <a:xfrm>
            <a:off x="6612020" y="1293912"/>
            <a:ext cx="2157390" cy="1351676"/>
          </a:xfrm>
          <a:prstGeom prst="rect">
            <a:avLst/>
          </a:prstGeom>
        </p:spPr>
      </p:pic>
    </p:spTree>
    <p:extLst>
      <p:ext uri="{BB962C8B-B14F-4D97-AF65-F5344CB8AC3E}">
        <p14:creationId xmlns:p14="http://schemas.microsoft.com/office/powerpoint/2010/main" val="1806038407"/>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2.xml><?xml version="1.0" encoding="utf-8"?>
<ds:datastoreItem xmlns:ds="http://schemas.openxmlformats.org/officeDocument/2006/customXml" ds:itemID="{4C755BD2-1C8E-4830-A9D3-4394BA87E297}">
  <ds:schemaRefs>
    <ds:schemaRef ds:uri="http://purl.org/dc/terms/"/>
    <ds:schemaRef ds:uri="http://purl.org/dc/elements/1.1/"/>
    <ds:schemaRef ds:uri="aae98916-b8dd-4dc4-bcb8-76c8688f57f5"/>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CD7CE4F-AA96-480D-96E5-6300C313C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26892</TotalTime>
  <Words>2051</Words>
  <Application>Microsoft Office PowerPoint</Application>
  <PresentationFormat>On-screen Show (4:3)</PresentationFormat>
  <Paragraphs>269</Paragraphs>
  <Slides>15</Slides>
  <Notes>10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15</vt:i4>
      </vt:variant>
    </vt:vector>
  </HeadingPairs>
  <TitlesOfParts>
    <vt:vector size="31" baseType="lpstr">
      <vt:lpstr>ＭＳ Ｐゴシック</vt:lpstr>
      <vt:lpstr>Arial</vt:lpstr>
      <vt:lpstr>Arial Narrow</vt:lpstr>
      <vt:lpstr>Calibri</vt:lpstr>
      <vt:lpstr>Courier New</vt:lpstr>
      <vt:lpstr>Franklin Gothic Book</vt:lpstr>
      <vt:lpstr>Franklin Gothic Medium</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Background</vt:lpstr>
      <vt:lpstr>Role of HPC4Mfg in the AMO MYPP</vt:lpstr>
      <vt:lpstr>Challenges and a Solution</vt:lpstr>
      <vt:lpstr>Program Approach</vt:lpstr>
      <vt:lpstr>PowerPoint Presentation</vt:lpstr>
      <vt:lpstr>Change for FY 2020 - Three Solicitations</vt:lpstr>
      <vt:lpstr>PowerPoint Presentation</vt:lpstr>
      <vt:lpstr>PowerPoint Presentation</vt:lpstr>
      <vt:lpstr>PowerPoint Presentation</vt:lpstr>
      <vt:lpstr>PowerPoint Presentation</vt:lpstr>
      <vt:lpstr>Concept paper participation has been diverse</vt:lpstr>
      <vt:lpstr>Large energy consuming industries</vt:lpstr>
      <vt:lpstr>Technical Topic Collaborations</vt:lpstr>
      <vt:lpstr>AMO HPC4MFG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1078</cp:revision>
  <cp:lastPrinted>2019-10-30T16:02:12Z</cp:lastPrinted>
  <dcterms:created xsi:type="dcterms:W3CDTF">2011-06-04T16:38:42Z</dcterms:created>
  <dcterms:modified xsi:type="dcterms:W3CDTF">2020-05-29T20:16:17Z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