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767" r:id="rId5"/>
    <p:sldMasterId id="2147483840" r:id="rId6"/>
    <p:sldMasterId id="2147483883" r:id="rId7"/>
    <p:sldMasterId id="2147483916" r:id="rId8"/>
    <p:sldMasterId id="2147483949" r:id="rId9"/>
    <p:sldMasterId id="2147483982" r:id="rId10"/>
  </p:sldMasterIdLst>
  <p:notesMasterIdLst>
    <p:notesMasterId r:id="rId23"/>
  </p:notesMasterIdLst>
  <p:handoutMasterIdLst>
    <p:handoutMasterId r:id="rId24"/>
  </p:handoutMasterIdLst>
  <p:sldIdLst>
    <p:sldId id="841" r:id="rId11"/>
    <p:sldId id="875" r:id="rId12"/>
    <p:sldId id="858" r:id="rId13"/>
    <p:sldId id="870" r:id="rId14"/>
    <p:sldId id="861" r:id="rId15"/>
    <p:sldId id="873" r:id="rId16"/>
    <p:sldId id="877" r:id="rId17"/>
    <p:sldId id="871" r:id="rId18"/>
    <p:sldId id="872" r:id="rId19"/>
    <p:sldId id="878" r:id="rId20"/>
    <p:sldId id="876" r:id="rId21"/>
    <p:sldId id="859"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lk, Steven" initials="CS" lastIdx="6" clrIdx="0">
    <p:extLst>
      <p:ext uri="{19B8F6BF-5375-455C-9EA6-DF929625EA0E}">
        <p15:presenceInfo xmlns:p15="http://schemas.microsoft.com/office/powerpoint/2012/main" userId="S-1-5-21-2844929807-1687724802-988633214-44026" providerId="AD"/>
      </p:ext>
    </p:extLst>
  </p:cmAuthor>
  <p:cmAuthor id="2" name="Lightner, Valri" initials="LV" lastIdx="13" clrIdx="1">
    <p:extLst>
      <p:ext uri="{19B8F6BF-5375-455C-9EA6-DF929625EA0E}">
        <p15:presenceInfo xmlns:p15="http://schemas.microsoft.com/office/powerpoint/2012/main" userId="S-1-5-21-2844929807-1687724802-988633214-45725" providerId="AD"/>
      </p:ext>
    </p:extLst>
  </p:cmAuthor>
  <p:cmAuthor id="3" name="Rachuri, Sudarsan" initials="RS" lastIdx="4" clrIdx="2">
    <p:extLst>
      <p:ext uri="{19B8F6BF-5375-455C-9EA6-DF929625EA0E}">
        <p15:presenceInfo xmlns:p15="http://schemas.microsoft.com/office/powerpoint/2012/main" userId="S-1-5-21-2844929807-1687724802-988633214-1996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65C"/>
    <a:srgbClr val="007934"/>
    <a:srgbClr val="003366"/>
    <a:srgbClr val="000066"/>
    <a:srgbClr val="0D3C8C"/>
    <a:srgbClr val="000000"/>
    <a:srgbClr val="005B82"/>
    <a:srgbClr val="BDD7EE"/>
    <a:srgbClr val="00853F"/>
    <a:srgbClr val="BED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312" autoAdjust="0"/>
    <p:restoredTop sz="89869" autoAdjust="0"/>
  </p:normalViewPr>
  <p:slideViewPr>
    <p:cSldViewPr>
      <p:cViewPr varScale="1">
        <p:scale>
          <a:sx n="121" d="100"/>
          <a:sy n="121" d="100"/>
        </p:scale>
        <p:origin x="120" y="90"/>
      </p:cViewPr>
      <p:guideLst>
        <p:guide orient="horz" pos="3024"/>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66" d="100"/>
          <a:sy n="66" d="100"/>
        </p:scale>
        <p:origin x="-3354" y="-11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son, Keith R." userId="9cc4050f-e505-4149-afd0-c8b7f6984abd" providerId="ADAL" clId="{AC6324B4-07DC-411A-A1CC-383EE79A35EC}"/>
    <pc:docChg chg="custSel modSld">
      <pc:chgData name="Jamison, Keith R." userId="9cc4050f-e505-4149-afd0-c8b7f6984abd" providerId="ADAL" clId="{AC6324B4-07DC-411A-A1CC-383EE79A35EC}" dt="2020-05-05T19:02:43.166" v="298" actId="1592"/>
      <pc:docMkLst>
        <pc:docMk/>
      </pc:docMkLst>
      <pc:sldChg chg="modSp delCm">
        <pc:chgData name="Jamison, Keith R." userId="9cc4050f-e505-4149-afd0-c8b7f6984abd" providerId="ADAL" clId="{AC6324B4-07DC-411A-A1CC-383EE79A35EC}" dt="2020-05-05T18:54:46.241" v="60" actId="20577"/>
        <pc:sldMkLst>
          <pc:docMk/>
          <pc:sldMk cId="3408946891" sldId="858"/>
        </pc:sldMkLst>
        <pc:spChg chg="mod">
          <ac:chgData name="Jamison, Keith R." userId="9cc4050f-e505-4149-afd0-c8b7f6984abd" providerId="ADAL" clId="{AC6324B4-07DC-411A-A1CC-383EE79A35EC}" dt="2020-05-05T18:54:46.241" v="60" actId="20577"/>
          <ac:spMkLst>
            <pc:docMk/>
            <pc:sldMk cId="3408946891" sldId="858"/>
            <ac:spMk id="3" creationId="{00000000-0000-0000-0000-000000000000}"/>
          </ac:spMkLst>
        </pc:spChg>
      </pc:sldChg>
      <pc:sldChg chg="delCm">
        <pc:chgData name="Jamison, Keith R." userId="9cc4050f-e505-4149-afd0-c8b7f6984abd" providerId="ADAL" clId="{AC6324B4-07DC-411A-A1CC-383EE79A35EC}" dt="2020-05-05T18:53:28.084" v="0" actId="1592"/>
        <pc:sldMkLst>
          <pc:docMk/>
          <pc:sldMk cId="1737497631" sldId="859"/>
        </pc:sldMkLst>
      </pc:sldChg>
      <pc:sldChg chg="delSp modSp">
        <pc:chgData name="Jamison, Keith R." userId="9cc4050f-e505-4149-afd0-c8b7f6984abd" providerId="ADAL" clId="{AC6324B4-07DC-411A-A1CC-383EE79A35EC}" dt="2020-05-05T19:00:11.099" v="200" actId="478"/>
        <pc:sldMkLst>
          <pc:docMk/>
          <pc:sldMk cId="2809059252" sldId="860"/>
        </pc:sldMkLst>
        <pc:spChg chg="mod">
          <ac:chgData name="Jamison, Keith R." userId="9cc4050f-e505-4149-afd0-c8b7f6984abd" providerId="ADAL" clId="{AC6324B4-07DC-411A-A1CC-383EE79A35EC}" dt="2020-05-05T18:56:36.345" v="197" actId="20577"/>
          <ac:spMkLst>
            <pc:docMk/>
            <pc:sldMk cId="2809059252" sldId="860"/>
            <ac:spMk id="3" creationId="{00000000-0000-0000-0000-000000000000}"/>
          </ac:spMkLst>
        </pc:spChg>
        <pc:spChg chg="del">
          <ac:chgData name="Jamison, Keith R." userId="9cc4050f-e505-4149-afd0-c8b7f6984abd" providerId="ADAL" clId="{AC6324B4-07DC-411A-A1CC-383EE79A35EC}" dt="2020-05-05T19:00:11.099" v="200" actId="478"/>
          <ac:spMkLst>
            <pc:docMk/>
            <pc:sldMk cId="2809059252" sldId="860"/>
            <ac:spMk id="4" creationId="{1F0A17A3-E5E7-41C6-8D69-205E7C1BC113}"/>
          </ac:spMkLst>
        </pc:spChg>
      </pc:sldChg>
      <pc:sldChg chg="modSp">
        <pc:chgData name="Jamison, Keith R." userId="9cc4050f-e505-4149-afd0-c8b7f6984abd" providerId="ADAL" clId="{AC6324B4-07DC-411A-A1CC-383EE79A35EC}" dt="2020-05-05T18:57:39.154" v="199" actId="6549"/>
        <pc:sldMkLst>
          <pc:docMk/>
          <pc:sldMk cId="4266283183" sldId="861"/>
        </pc:sldMkLst>
        <pc:spChg chg="mod">
          <ac:chgData name="Jamison, Keith R." userId="9cc4050f-e505-4149-afd0-c8b7f6984abd" providerId="ADAL" clId="{AC6324B4-07DC-411A-A1CC-383EE79A35EC}" dt="2020-05-05T18:57:39.154" v="199" actId="6549"/>
          <ac:spMkLst>
            <pc:docMk/>
            <pc:sldMk cId="4266283183" sldId="861"/>
            <ac:spMk id="3" creationId="{00000000-0000-0000-0000-000000000000}"/>
          </ac:spMkLst>
        </pc:spChg>
      </pc:sldChg>
      <pc:sldChg chg="modSp delCm">
        <pc:chgData name="Jamison, Keith R." userId="9cc4050f-e505-4149-afd0-c8b7f6984abd" providerId="ADAL" clId="{AC6324B4-07DC-411A-A1CC-383EE79A35EC}" dt="2020-05-05T19:02:43.166" v="298" actId="1592"/>
        <pc:sldMkLst>
          <pc:docMk/>
          <pc:sldMk cId="2897891351" sldId="873"/>
        </pc:sldMkLst>
        <pc:spChg chg="mod">
          <ac:chgData name="Jamison, Keith R." userId="9cc4050f-e505-4149-afd0-c8b7f6984abd" providerId="ADAL" clId="{AC6324B4-07DC-411A-A1CC-383EE79A35EC}" dt="2020-05-05T19:02:34.965" v="297" actId="20577"/>
          <ac:spMkLst>
            <pc:docMk/>
            <pc:sldMk cId="2897891351" sldId="87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3" tIns="45661" rIns="91323" bIns="45661" rtlCol="0"/>
          <a:lstStyle>
            <a:lvl1pPr algn="r">
              <a:defRPr sz="1200"/>
            </a:lvl1pPr>
          </a:lstStyle>
          <a:p>
            <a:fld id="{AC9F16DD-7689-4D4E-98CD-2B2C2458DAA4}" type="datetimeFigureOut">
              <a:rPr lang="en-US" smtClean="0"/>
              <a:pPr/>
              <a:t>6/1/2020</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23" tIns="45661" rIns="91323" bIns="45661" rtlCol="0" anchor="b"/>
          <a:lstStyle>
            <a:lvl1pPr algn="r">
              <a:defRPr sz="1200"/>
            </a:lvl1pPr>
          </a:lstStyle>
          <a:p>
            <a:fld id="{9C6D537E-7B5E-4D65-9411-9AF92C69CD82}" type="slidenum">
              <a:rPr lang="en-US" smtClean="0"/>
              <a:pPr/>
              <a:t>‹#›</a:t>
            </a:fld>
            <a:endParaRPr lang="en-US"/>
          </a:p>
        </p:txBody>
      </p:sp>
    </p:spTree>
    <p:extLst>
      <p:ext uri="{BB962C8B-B14F-4D97-AF65-F5344CB8AC3E}">
        <p14:creationId xmlns:p14="http://schemas.microsoft.com/office/powerpoint/2010/main" val="149191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6/1/2020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8" tIns="46580" rIns="93158" bIns="4658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4789">
              <a:defRPr/>
            </a:pPr>
            <a:fld id="{3E259B31-9835-4232-91D0-DACD3CA69458}" type="slidenum">
              <a:rPr lang="en-US">
                <a:solidFill>
                  <a:srgbClr val="000000"/>
                </a:solidFill>
              </a:rPr>
              <a:pPr defTabSz="464789">
                <a:defRPr/>
              </a:pPr>
              <a:t>1</a:t>
            </a:fld>
            <a:endParaRPr lang="en-US">
              <a:solidFill>
                <a:srgbClr val="000000"/>
              </a:solidFill>
            </a:endParaRPr>
          </a:p>
        </p:txBody>
      </p:sp>
      <p:sp>
        <p:nvSpPr>
          <p:cNvPr id="18435" name="Slide Image Placeholder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6" name="Notes Placeholder 6"/>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400" dirty="0"/>
          </a:p>
        </p:txBody>
      </p:sp>
      <p:sp>
        <p:nvSpPr>
          <p:cNvPr id="24582"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464789">
              <a:defRPr/>
            </a:pPr>
            <a:r>
              <a:rPr lang="en-US" dirty="0">
                <a:solidFill>
                  <a:srgbClr val="000000"/>
                </a:solidFill>
              </a:rPr>
              <a:t>5/15/2013</a:t>
            </a:r>
          </a:p>
        </p:txBody>
      </p:sp>
      <p:sp>
        <p:nvSpPr>
          <p:cNvPr id="24583"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464789">
              <a:defRPr/>
            </a:pPr>
            <a:endParaRPr lang="en-US" dirty="0">
              <a:solidFill>
                <a:srgbClr val="000000"/>
              </a:solidFill>
            </a:endParaRPr>
          </a:p>
        </p:txBody>
      </p:sp>
      <p:sp>
        <p:nvSpPr>
          <p:cNvPr id="3" name="Footer Placeholder 2"/>
          <p:cNvSpPr>
            <a:spLocks noGrp="1"/>
          </p:cNvSpPr>
          <p:nvPr>
            <p:ph type="ftr" sz="quarter" idx="4"/>
          </p:nvPr>
        </p:nvSpPr>
        <p:spPr/>
        <p:txBody>
          <a:bodyPr/>
          <a:lstStyle/>
          <a:p>
            <a:pPr>
              <a:defRPr/>
            </a:pPr>
            <a:r>
              <a:rPr lang="en-US">
                <a:solidFill>
                  <a:prstClr val="black"/>
                </a:solidFill>
              </a:rPr>
              <a:t>AMO Overview</a:t>
            </a:r>
            <a:endParaRPr lang="en-US" dirty="0">
              <a:solidFill>
                <a:prstClr val="black"/>
              </a:solidFill>
            </a:endParaRPr>
          </a:p>
        </p:txBody>
      </p:sp>
    </p:spTree>
    <p:extLst>
      <p:ext uri="{BB962C8B-B14F-4D97-AF65-F5344CB8AC3E}">
        <p14:creationId xmlns:p14="http://schemas.microsoft.com/office/powerpoint/2010/main" val="271913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6995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1465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8726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4315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7771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03364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797803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95772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1886873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49623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31085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33128289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1159991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40907987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80204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9888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546059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470949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535737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300237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47031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79496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8223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37203055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4903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6927947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80057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7952810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758044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2482232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34841763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
        <p:nvSpPr>
          <p:cNvPr id="5" name="TextBox 4"/>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416698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0834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662970"/>
            <a:ext cx="9144000" cy="45719"/>
          </a:xfrm>
          <a:prstGeom prst="rect">
            <a:avLst/>
          </a:prstGeom>
        </p:spPr>
      </p:pic>
    </p:spTree>
    <p:extLst>
      <p:ext uri="{BB962C8B-B14F-4D97-AF65-F5344CB8AC3E}">
        <p14:creationId xmlns:p14="http://schemas.microsoft.com/office/powerpoint/2010/main" val="27645108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
        <p:nvSpPr>
          <p:cNvPr id="4" name="TextBox 3"/>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201654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
        <p:nvSpPr>
          <p:cNvPr id="2" name="TextBox 1"/>
          <p:cNvSpPr txBox="1"/>
          <p:nvPr userDrawn="1"/>
        </p:nvSpPr>
        <p:spPr>
          <a:xfrm>
            <a:off x="9144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4933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71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6" name="Content Placeholder 2"/>
          <p:cNvSpPr>
            <a:spLocks noGrp="1"/>
          </p:cNvSpPr>
          <p:nvPr>
            <p:ph idx="11"/>
          </p:nvPr>
        </p:nvSpPr>
        <p:spPr>
          <a:xfrm>
            <a:off x="4572000"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a:xfrm>
            <a:off x="0" y="6489365"/>
            <a:ext cx="381328" cy="370561"/>
          </a:xfrm>
          <a:prstGeom prst="rect">
            <a:avLst/>
          </a:prstGeom>
        </p:spPr>
        <p:txBody>
          <a:bodyPr/>
          <a:lstStyle/>
          <a:p>
            <a:pPr>
              <a:defRPr/>
            </a:pPr>
            <a:fld id="{4C119BEB-F095-4552-A9A7-AB58812D8D8D}" type="slidenum">
              <a:rPr lang="en-US" smtClean="0">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152399"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9057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77800" y="0"/>
            <a:ext cx="8813800" cy="901700"/>
          </a:xfrm>
        </p:spPr>
        <p:txBody>
          <a:bodyPr/>
          <a:lstStyle>
            <a:lvl1pPr>
              <a:defRPr>
                <a:latin typeface="Arial Narrow" pitchFamily="34" charset="0"/>
              </a:defRPr>
            </a:lvl1pPr>
          </a:lstStyle>
          <a:p>
            <a:r>
              <a:rPr lang="en-US" dirty="0"/>
              <a:t>Click to edit Master title style</a:t>
            </a:r>
          </a:p>
        </p:txBody>
      </p:sp>
    </p:spTree>
    <p:extLst>
      <p:ext uri="{BB962C8B-B14F-4D97-AF65-F5344CB8AC3E}">
        <p14:creationId xmlns:p14="http://schemas.microsoft.com/office/powerpoint/2010/main" val="1163477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08103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209801"/>
            <a:ext cx="7772400" cy="2197100"/>
          </a:xfrm>
        </p:spPr>
        <p:txBody>
          <a:bodyPr anchor="ctr">
            <a:normAutofit/>
          </a:bodyPr>
          <a:lstStyle>
            <a:lvl1pPr marL="0" indent="0" algn="ctr">
              <a:buNone/>
              <a:defRPr sz="3000" b="0">
                <a:solidFill>
                  <a:srgbClr val="005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4C4C4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01545C-FF7C-4876-A6D7-42F072A39C50}" type="slidenum">
              <a:rPr lang="en-US" smtClean="0">
                <a:solidFill>
                  <a:srgbClr val="4C4C4C"/>
                </a:solidFill>
              </a:rPr>
              <a:pPr/>
              <a:t>‹#›</a:t>
            </a:fld>
            <a:endParaRPr lang="en-US">
              <a:solidFill>
                <a:srgbClr val="4C4C4C"/>
              </a:solidFill>
            </a:endParaRPr>
          </a:p>
        </p:txBody>
      </p:sp>
    </p:spTree>
    <p:extLst>
      <p:ext uri="{BB962C8B-B14F-4D97-AF65-F5344CB8AC3E}">
        <p14:creationId xmlns:p14="http://schemas.microsoft.com/office/powerpoint/2010/main" val="283463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126041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49700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1152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1817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914400"/>
            <a:ext cx="8229600" cy="51816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80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919D344-0F32-413F-B8EE-CD01EB5EAA44}" type="datetimeFigureOut">
              <a:rPr lang="en-US" smtClean="0">
                <a:solidFill>
                  <a:srgbClr val="50565C"/>
                </a:solidFill>
              </a:rPr>
              <a:pPr/>
              <a:t>6/1/2020</a:t>
            </a:fld>
            <a:endParaRPr lang="en-US">
              <a:solidFill>
                <a:srgbClr val="50565C"/>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srgbClr val="50565C"/>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C7B6F4C-3AD0-4948-8DAA-C680EF4FE580}" type="slidenum">
              <a:rPr lang="en-US" smtClean="0">
                <a:solidFill>
                  <a:srgbClr val="50565C"/>
                </a:solidFill>
              </a:rPr>
              <a:pPr/>
              <a:t>‹#›</a:t>
            </a:fld>
            <a:endParaRPr lang="en-US">
              <a:solidFill>
                <a:srgbClr val="50565C"/>
              </a:solidFill>
            </a:endParaRPr>
          </a:p>
        </p:txBody>
      </p:sp>
    </p:spTree>
    <p:extLst>
      <p:ext uri="{BB962C8B-B14F-4D97-AF65-F5344CB8AC3E}">
        <p14:creationId xmlns:p14="http://schemas.microsoft.com/office/powerpoint/2010/main" val="4064847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693318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8184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dirty="0"/>
              <a:t>Click to edit Master title style</a:t>
            </a:r>
          </a:p>
        </p:txBody>
      </p:sp>
      <p:sp>
        <p:nvSpPr>
          <p:cNvPr id="3" name="Content Placeholder 2"/>
          <p:cNvSpPr>
            <a:spLocks noGrp="1"/>
          </p:cNvSpPr>
          <p:nvPr>
            <p:ph idx="1"/>
          </p:nvPr>
        </p:nvSpPr>
        <p:spPr>
          <a:xfrm>
            <a:off x="274638" y="1141413"/>
            <a:ext cx="8229600" cy="5110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72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Tree>
    <p:extLst>
      <p:ext uri="{BB962C8B-B14F-4D97-AF65-F5344CB8AC3E}">
        <p14:creationId xmlns:p14="http://schemas.microsoft.com/office/powerpoint/2010/main" val="2174909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1536310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112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21016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14779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3" name="Group 21"/>
          <p:cNvGrpSpPr>
            <a:grpSpLocks/>
          </p:cNvGrpSpPr>
          <p:nvPr userDrawn="1"/>
        </p:nvGrpSpPr>
        <p:grpSpPr bwMode="auto">
          <a:xfrm flipH="1" flipV="1">
            <a:off x="-4" y="870857"/>
            <a:ext cx="9144002" cy="80752"/>
            <a:chOff x="2" y="824063"/>
            <a:chExt cx="9144002" cy="62911"/>
          </a:xfrm>
        </p:grpSpPr>
        <p:sp>
          <p:nvSpPr>
            <p:cNvPr id="24" name="Rectangle 23"/>
            <p:cNvSpPr/>
            <p:nvPr userDrawn="1"/>
          </p:nvSpPr>
          <p:spPr>
            <a:xfrm>
              <a:off x="3018119" y="830556"/>
              <a:ext cx="6125885" cy="56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25" name="Rectangle 24"/>
            <p:cNvSpPr/>
            <p:nvPr userDrawn="1"/>
          </p:nvSpPr>
          <p:spPr>
            <a:xfrm>
              <a:off x="2" y="824063"/>
              <a:ext cx="3169632" cy="629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spTree>
    <p:extLst>
      <p:ext uri="{BB962C8B-B14F-4D97-AF65-F5344CB8AC3E}">
        <p14:creationId xmlns:p14="http://schemas.microsoft.com/office/powerpoint/2010/main" val="158245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391142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637335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952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419338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409487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48894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4047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3182040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80051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25095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382805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2"/>
            <a:ext cx="82296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4100429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2666120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064580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612307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8032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6168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135869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443601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4160521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78882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000"/>
              </a:lnSpc>
              <a:defRPr/>
            </a:lvl1pPr>
          </a:lstStyle>
          <a:p>
            <a:r>
              <a:rPr lang="en-US" dirty="0"/>
              <a:t>Click to edit Master title style</a:t>
            </a:r>
          </a:p>
        </p:txBody>
      </p:sp>
      <p:sp>
        <p:nvSpPr>
          <p:cNvPr id="3" name="Content Placeholder 2"/>
          <p:cNvSpPr>
            <a:spLocks noGrp="1"/>
          </p:cNvSpPr>
          <p:nvPr>
            <p:ph idx="1"/>
          </p:nvPr>
        </p:nvSpPr>
        <p:spPr>
          <a:xfrm>
            <a:off x="152400" y="805032"/>
            <a:ext cx="8763000" cy="5638800"/>
          </a:xfrm>
        </p:spPr>
        <p:txBody>
          <a:bodyPr/>
          <a:lstStyle>
            <a:lvl1pPr>
              <a:defRPr sz="22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3777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234779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2479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652312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674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59642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368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164201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470050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753426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2247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1398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667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645837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803796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856012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5867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52847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3885680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335997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032428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6990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3B43A780-09F6-984A-AEB5-6C103D61FC56}" type="datetimeFigureOut">
              <a:rPr lang="en-US" smtClean="0">
                <a:solidFill>
                  <a:srgbClr val="4C4C4C"/>
                </a:solidFill>
                <a:latin typeface="Arial" pitchFamily="-106" charset="0"/>
                <a:ea typeface="ＭＳ Ｐゴシック" pitchFamily="-106" charset="-128"/>
              </a:rPr>
              <a:pPr defTabSz="457200"/>
              <a:t>6/1/2020</a:t>
            </a:fld>
            <a:endParaRPr lang="en-US" dirty="0">
              <a:solidFill>
                <a:srgbClr val="4C4C4C"/>
              </a:solidFill>
              <a:latin typeface="Arial" pitchFamily="-106" charset="0"/>
              <a:ea typeface="ＭＳ Ｐゴシック" pitchFamily="-106"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4C4C4C"/>
              </a:solidFill>
              <a:latin typeface="Arial" pitchFamily="-106" charset="0"/>
              <a:ea typeface="ＭＳ Ｐゴシック" pitchFamily="-106" charset="-128"/>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B9D081FA-F989-6A4A-B2F0-0898E007A144}" type="slidenum">
              <a:rPr lang="en-US" smtClean="0">
                <a:solidFill>
                  <a:srgbClr val="4C4C4C"/>
                </a:solidFill>
                <a:latin typeface="Arial" pitchFamily="-106" charset="0"/>
                <a:ea typeface="ＭＳ Ｐゴシック" pitchFamily="-106" charset="-128"/>
              </a:rPr>
              <a:pPr defTabSz="457200"/>
              <a:t>‹#›</a:t>
            </a:fld>
            <a:endParaRPr lang="en-US" dirty="0">
              <a:solidFill>
                <a:srgbClr val="4C4C4C"/>
              </a:solidFill>
              <a:latin typeface="Arial" pitchFamily="-106" charset="0"/>
              <a:ea typeface="ＭＳ Ｐゴシック" pitchFamily="-106" charset="-128"/>
            </a:endParaRPr>
          </a:p>
        </p:txBody>
      </p:sp>
    </p:spTree>
    <p:extLst>
      <p:ext uri="{BB962C8B-B14F-4D97-AF65-F5344CB8AC3E}">
        <p14:creationId xmlns:p14="http://schemas.microsoft.com/office/powerpoint/2010/main" val="1216597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93354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15056065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480920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241198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9517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471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280767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30783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919063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55923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197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249367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337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8505747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062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0602855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2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105513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009843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941997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825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011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9795518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3046137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138222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4287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527604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503115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177317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33185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1093464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2310946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jpe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theme" Target="../theme/theme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0.xml"/><Relationship Id="rId7" Type="http://schemas.openxmlformats.org/officeDocument/2006/relationships/image" Target="../media/image1.jpe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theme" Target="../theme/theme7.xml"/><Relationship Id="rId5" Type="http://schemas.openxmlformats.org/officeDocument/2006/relationships/slideLayout" Target="../slideLayouts/slideLayout122.xml"/><Relationship Id="rId4"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2235464485"/>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0"/>
            <a:ext cx="8763000" cy="6569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838200"/>
            <a:ext cx="8763000" cy="5562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21"/>
          <p:cNvGrpSpPr>
            <a:grpSpLocks/>
          </p:cNvGrpSpPr>
          <p:nvPr/>
        </p:nvGrpSpPr>
        <p:grpSpPr bwMode="auto">
          <a:xfrm flipH="1" flipV="1">
            <a:off x="-3" y="656983"/>
            <a:ext cx="9144003" cy="55568"/>
            <a:chOff x="0" y="832104"/>
            <a:chExt cx="9144003" cy="54869"/>
          </a:xfrm>
        </p:grpSpPr>
        <p:sp>
          <p:nvSpPr>
            <p:cNvPr id="11" name="Rectangle 10"/>
            <p:cNvSpPr/>
            <p:nvPr userDrawn="1"/>
          </p:nvSpPr>
          <p:spPr>
            <a:xfrm>
              <a:off x="3305300" y="832137"/>
              <a:ext cx="5838703" cy="548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smtClean="0">
                <a:solidFill>
                  <a:srgbClr val="4C4C4C"/>
                </a:solidFill>
                <a:latin typeface="Arial" pitchFamily="-106" charset="0"/>
                <a:ea typeface="Arial" pitchFamily="-106" charset="0"/>
                <a:cs typeface="Arial" pitchFamily="-106" charset="0"/>
              </a:rPr>
              <a:pPr marL="342900" indent="-342900" algn="ctr" defTabSz="457200">
                <a:lnSpc>
                  <a:spcPct val="90000"/>
                </a:lnSpc>
                <a:spcBef>
                  <a:spcPct val="20000"/>
                </a:spcBef>
                <a:buFont typeface="Arial" pitchFamily="-106" charset="0"/>
                <a:buNone/>
              </a:pPr>
              <a:t>‹#›</a:t>
            </a:fld>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7"/>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78459657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xStyles>
    <p:titleStyle>
      <a:lvl1pPr algn="l" defTabSz="457200" rtl="0" eaLnBrk="1" latinLnBrk="0" hangingPunct="1">
        <a:lnSpc>
          <a:spcPts val="3000"/>
        </a:lnSpc>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4485851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5" r:id="rId4"/>
    <p:sldLayoutId id="2147483846" r:id="rId5"/>
    <p:sldLayoutId id="2147483847" r:id="rId6"/>
    <p:sldLayoutId id="2147483850" r:id="rId7"/>
    <p:sldLayoutId id="2147483851" r:id="rId8"/>
    <p:sldLayoutId id="2147483853" r:id="rId9"/>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31841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 id="2147483913" r:id="rId30"/>
    <p:sldLayoutId id="2147483914" r:id="rId31"/>
    <p:sldLayoutId id="2147483915" r:id="rId32"/>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7903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7" r:id="rId10"/>
    <p:sldLayoutId id="2147483928" r:id="rId11"/>
    <p:sldLayoutId id="2147483929"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8" r:id="rId29"/>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663324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1" r:id="rId11"/>
    <p:sldLayoutId id="2147483962"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 id="2147483972" r:id="rId21"/>
    <p:sldLayoutId id="2147483973" r:id="rId22"/>
    <p:sldLayoutId id="2147483974" r:id="rId23"/>
    <p:sldLayoutId id="2147483975" r:id="rId24"/>
    <p:sldLayoutId id="2147483976" r:id="rId25"/>
    <p:sldLayoutId id="2147483977" r:id="rId26"/>
    <p:sldLayoutId id="2147483978" r:id="rId27"/>
    <p:sldLayoutId id="2147483979" r:id="rId28"/>
    <p:sldLayoutId id="2147483980" r:id="rId29"/>
    <p:sldLayoutId id="2147483981" r:id="rId30"/>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315960067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itehouse.gov/wp-content/uploads/2018/09/National-Cyber-Strategy.pdf" TargetMode="External"/><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0960" y="1666640"/>
            <a:ext cx="8471371" cy="1381360"/>
          </a:xfrm>
        </p:spPr>
        <p:txBody>
          <a:bodyPr>
            <a:normAutofit/>
          </a:bodyPr>
          <a:lstStyle/>
          <a:p>
            <a:r>
              <a:rPr lang="en-US" sz="2800" b="0" dirty="0" smtClean="0"/>
              <a:t>Cybersecurity</a:t>
            </a:r>
            <a:endParaRPr lang="en-US" sz="2800" b="0" dirty="0"/>
          </a:p>
          <a:p>
            <a:endParaRPr lang="en-US" sz="2400" b="0" dirty="0"/>
          </a:p>
        </p:txBody>
      </p:sp>
      <p:sp>
        <p:nvSpPr>
          <p:cNvPr id="3" name="Text Placeholder 2"/>
          <p:cNvSpPr>
            <a:spLocks noGrp="1"/>
          </p:cNvSpPr>
          <p:nvPr>
            <p:ph type="body" sz="quarter" idx="10"/>
          </p:nvPr>
        </p:nvSpPr>
        <p:spPr>
          <a:xfrm>
            <a:off x="530960" y="2438400"/>
            <a:ext cx="5981000" cy="838200"/>
          </a:xfrm>
        </p:spPr>
        <p:txBody>
          <a:bodyPr/>
          <a:lstStyle/>
          <a:p>
            <a:r>
              <a:rPr lang="en-US" sz="1800" b="0" dirty="0" smtClean="0"/>
              <a:t>Chad Schell, </a:t>
            </a:r>
            <a:r>
              <a:rPr lang="en-US" sz="1800" b="0" dirty="0"/>
              <a:t>Technology Manager</a:t>
            </a:r>
          </a:p>
          <a:p>
            <a:r>
              <a:rPr lang="en-US" sz="1800" b="0" dirty="0"/>
              <a:t>Advanced Manufacturing Office</a:t>
            </a:r>
          </a:p>
        </p:txBody>
      </p:sp>
      <p:sp>
        <p:nvSpPr>
          <p:cNvPr id="4" name="Text Placeholder 3"/>
          <p:cNvSpPr>
            <a:spLocks noGrp="1"/>
          </p:cNvSpPr>
          <p:nvPr>
            <p:ph type="body" sz="quarter" idx="13"/>
          </p:nvPr>
        </p:nvSpPr>
        <p:spPr>
          <a:xfrm>
            <a:off x="524471" y="3429000"/>
            <a:ext cx="4448477" cy="478467"/>
          </a:xfrm>
        </p:spPr>
        <p:txBody>
          <a:bodyPr>
            <a:noAutofit/>
          </a:bodyPr>
          <a:lstStyle/>
          <a:p>
            <a:r>
              <a:rPr lang="en-US" sz="1800" dirty="0"/>
              <a:t>AMO Peer Review</a:t>
            </a:r>
          </a:p>
          <a:p>
            <a:r>
              <a:rPr lang="en-US" sz="1800" dirty="0"/>
              <a:t>June 2020  |  Washington, DC</a:t>
            </a:r>
          </a:p>
        </p:txBody>
      </p:sp>
      <p:sp>
        <p:nvSpPr>
          <p:cNvPr id="7" name="Text Placeholder 2"/>
          <p:cNvSpPr txBox="1">
            <a:spLocks/>
          </p:cNvSpPr>
          <p:nvPr/>
        </p:nvSpPr>
        <p:spPr bwMode="auto">
          <a:xfrm>
            <a:off x="4972948" y="3754547"/>
            <a:ext cx="4171052" cy="33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i="1" dirty="0" err="1">
                <a:solidFill>
                  <a:srgbClr val="005C82"/>
                </a:solidFill>
              </a:rPr>
              <a:t>manufacturing.energy.gov</a:t>
            </a:r>
            <a:endParaRPr i="1" dirty="0">
              <a:solidFill>
                <a:srgbClr val="005C82"/>
              </a:solidFill>
            </a:endParaRPr>
          </a:p>
        </p:txBody>
      </p:sp>
    </p:spTree>
    <p:extLst>
      <p:ext uri="{BB962C8B-B14F-4D97-AF65-F5344CB8AC3E}">
        <p14:creationId xmlns:p14="http://schemas.microsoft.com/office/powerpoint/2010/main" val="301282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smtClean="0">
                <a:solidFill>
                  <a:schemeClr val="accent5"/>
                </a:solidFill>
              </a:rPr>
              <a:t>Cybersecurity Accomplishments/Successes</a:t>
            </a:r>
            <a:endParaRPr lang="en-US" sz="2800" dirty="0">
              <a:solidFill>
                <a:schemeClr val="accent5"/>
              </a:solidFill>
            </a:endParaRPr>
          </a:p>
        </p:txBody>
      </p:sp>
      <p:sp>
        <p:nvSpPr>
          <p:cNvPr id="4" name="TextBox 3">
            <a:extLst>
              <a:ext uri="{FF2B5EF4-FFF2-40B4-BE49-F238E27FC236}">
                <a16:creationId xmlns="" xmlns:a16="http://schemas.microsoft.com/office/drawing/2014/main" id="{9875D5C3-7E57-4388-8678-08D479BD4B65}"/>
              </a:ext>
            </a:extLst>
          </p:cNvPr>
          <p:cNvSpPr txBox="1"/>
          <p:nvPr/>
        </p:nvSpPr>
        <p:spPr>
          <a:xfrm>
            <a:off x="-152400" y="2819400"/>
            <a:ext cx="8839200" cy="523220"/>
          </a:xfrm>
          <a:prstGeom prst="rect">
            <a:avLst/>
          </a:prstGeom>
          <a:noFill/>
        </p:spPr>
        <p:txBody>
          <a:bodyPr wrap="square" rtlCol="0">
            <a:spAutoFit/>
          </a:bodyPr>
          <a:lstStyle/>
          <a:p>
            <a:pPr algn="ctr" fontAlgn="ctr">
              <a:spcBef>
                <a:spcPts val="0"/>
              </a:spcBef>
              <a:spcAft>
                <a:spcPts val="600"/>
              </a:spcAft>
              <a:buClr>
                <a:srgbClr val="7AC143"/>
              </a:buClr>
            </a:pPr>
            <a:r>
              <a:rPr lang="en-US" sz="2800" b="1" dirty="0">
                <a:solidFill>
                  <a:srgbClr val="50565C"/>
                </a:solidFill>
                <a:latin typeface="Franklin Gothic Medium" panose="020B0603020102020204" pitchFamily="34" charset="0"/>
              </a:rPr>
              <a:t>THANK YOU!</a:t>
            </a:r>
            <a:endParaRPr lang="en-US" sz="3600" b="1" dirty="0">
              <a:solidFill>
                <a:srgbClr val="50565C"/>
              </a:solidFill>
              <a:latin typeface="Franklin Gothic Medium" panose="020B0603020102020204" pitchFamily="34" charset="0"/>
            </a:endParaRPr>
          </a:p>
        </p:txBody>
      </p:sp>
    </p:spTree>
    <p:extLst>
      <p:ext uri="{BB962C8B-B14F-4D97-AF65-F5344CB8AC3E}">
        <p14:creationId xmlns:p14="http://schemas.microsoft.com/office/powerpoint/2010/main" val="283571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Tree>
    <p:extLst>
      <p:ext uri="{BB962C8B-B14F-4D97-AF65-F5344CB8AC3E}">
        <p14:creationId xmlns:p14="http://schemas.microsoft.com/office/powerpoint/2010/main" val="121630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Cybersecurity Importance and Recognition</a:t>
            </a:r>
            <a:endParaRPr lang="en-US" sz="2800" dirty="0">
              <a:solidFill>
                <a:schemeClr val="accent5"/>
              </a:solidFill>
            </a:endParaRPr>
          </a:p>
        </p:txBody>
      </p:sp>
      <p:sp>
        <p:nvSpPr>
          <p:cNvPr id="3" name="TextBox 2"/>
          <p:cNvSpPr txBox="1"/>
          <p:nvPr/>
        </p:nvSpPr>
        <p:spPr>
          <a:xfrm>
            <a:off x="248689" y="805873"/>
            <a:ext cx="8305800" cy="5663089"/>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endParaRPr lang="en-US" sz="14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2018 Trump Administration released a National Cyber Strategy</a:t>
            </a:r>
          </a:p>
          <a:p>
            <a:pPr fontAlgn="ctr">
              <a:spcBef>
                <a:spcPts val="0"/>
              </a:spcBef>
              <a:spcAft>
                <a:spcPts val="600"/>
              </a:spcAft>
              <a:buClr>
                <a:srgbClr val="7AC143"/>
              </a:buClr>
            </a:pPr>
            <a:r>
              <a:rPr lang="en-US" sz="1600" dirty="0" smtClean="0">
                <a:solidFill>
                  <a:srgbClr val="50565C"/>
                </a:solidFill>
                <a:latin typeface="Franklin Gothic Book"/>
              </a:rPr>
              <a:t> </a:t>
            </a:r>
            <a:r>
              <a:rPr lang="en-US" sz="1600" dirty="0" smtClean="0">
                <a:solidFill>
                  <a:srgbClr val="50565C"/>
                </a:solidFill>
                <a:latin typeface="Franklin Gothic Book"/>
                <a:hlinkClick r:id="rId3"/>
              </a:rPr>
              <a:t>https</a:t>
            </a:r>
            <a:r>
              <a:rPr lang="en-US" sz="1600" dirty="0">
                <a:solidFill>
                  <a:srgbClr val="50565C"/>
                </a:solidFill>
                <a:latin typeface="Franklin Gothic Book"/>
                <a:hlinkClick r:id="rId3"/>
              </a:rPr>
              <a:t>://</a:t>
            </a:r>
            <a:r>
              <a:rPr lang="en-US" sz="1600" dirty="0" smtClean="0">
                <a:solidFill>
                  <a:srgbClr val="50565C"/>
                </a:solidFill>
                <a:latin typeface="Franklin Gothic Book"/>
                <a:hlinkClick r:id="rId3"/>
              </a:rPr>
              <a:t>www.whitehouse.gov/wp-content/uploads/2018/09/National-Cyber-Strategy.pdf</a:t>
            </a:r>
            <a:r>
              <a:rPr lang="en-US" sz="1600" dirty="0" smtClean="0">
                <a:solidFill>
                  <a:srgbClr val="50565C"/>
                </a:solidFill>
                <a:latin typeface="Franklin Gothic Book"/>
              </a:rPr>
              <a:t> </a:t>
            </a:r>
            <a:endParaRPr lang="en-US" sz="16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FY19 Administration budget priorities </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latin typeface="+mn-lt"/>
              </a:rPr>
              <a:t>Agencies should invest in R&amp;D to increase the security and resilience of the Nation’s critical infrastructure from both physical threats and cyber-attacks, which have increased rapidly in number and complexity in recent years</a:t>
            </a:r>
            <a:endParaRPr lang="en-US" sz="1600" b="1" dirty="0" smtClean="0">
              <a:solidFill>
                <a:srgbClr val="50565C"/>
              </a:solidFill>
              <a:latin typeface="+mn-lt"/>
            </a:endParaRPr>
          </a:p>
          <a:p>
            <a:pPr marL="285750"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Cybersecurity is an EERE Priority</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The cybersecurity of the energy sector is a priority for the Department. EERE Offices are working to accelerate cyber resilience R&amp;D of EERE operational technologies, which are critical to transportation, buildings, renewable power, and manufacturing. This includes ensuring new technologies are designed with cyber security as a requirement.</a:t>
            </a:r>
          </a:p>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FY20 appropriations: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 “</a:t>
            </a:r>
            <a:r>
              <a:rPr lang="en-US" sz="1400" dirty="0" smtClean="0">
                <a:solidFill>
                  <a:srgbClr val="50565C"/>
                </a:solidFill>
                <a:latin typeface="Franklin Gothic Book"/>
              </a:rPr>
              <a:t>The </a:t>
            </a:r>
            <a:r>
              <a:rPr lang="en-US" sz="1400" dirty="0">
                <a:solidFill>
                  <a:srgbClr val="50565C"/>
                </a:solidFill>
                <a:latin typeface="Franklin Gothic Book"/>
              </a:rPr>
              <a:t>Committee believes cybersecurity vulnerabilities must be addressed as renewable energy technologies enter the marketplace. The Committee also believes there is a gap with respect to distributed generators and behind-the-substation generators, storage, smart buildings technologies and electric vehicles where the potential for cyberattacks will continue to grow and threaten the modern grid. Within funds recommended for EERE, not less than $20,000,000 is recommended to bring cybersecurity into early-stage technology research and development so that it is built into new technology</a:t>
            </a:r>
            <a:r>
              <a:rPr lang="en-US" sz="1400" dirty="0" smtClean="0">
                <a:solidFill>
                  <a:srgbClr val="50565C"/>
                </a:solidFill>
                <a:latin typeface="Franklin Gothic Book"/>
              </a:rPr>
              <a:t>.”</a:t>
            </a:r>
            <a:endParaRPr lang="en-US" sz="1400" dirty="0">
              <a:solidFill>
                <a:srgbClr val="50565C"/>
              </a:solidFill>
              <a:latin typeface="Franklin Gothic Book"/>
            </a:endParaRPr>
          </a:p>
        </p:txBody>
      </p:sp>
    </p:spTree>
    <p:extLst>
      <p:ext uri="{BB962C8B-B14F-4D97-AF65-F5344CB8AC3E}">
        <p14:creationId xmlns:p14="http://schemas.microsoft.com/office/powerpoint/2010/main" val="173749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Cybersecurity Background</a:t>
            </a:r>
          </a:p>
        </p:txBody>
      </p:sp>
      <p:sp>
        <p:nvSpPr>
          <p:cNvPr id="3" name="Rectangle 2"/>
          <p:cNvSpPr/>
          <p:nvPr/>
        </p:nvSpPr>
        <p:spPr>
          <a:xfrm>
            <a:off x="228600" y="990600"/>
            <a:ext cx="8382000" cy="5724644"/>
          </a:xfrm>
          <a:prstGeom prst="rect">
            <a:avLst/>
          </a:prstGeom>
        </p:spPr>
        <p:txBody>
          <a:bodyPr wrap="square">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latin typeface="+mn-lt"/>
              </a:rPr>
              <a:t>Historically, AMO has addressed the crosscutting topic of cybersecurity as a component of other advanced manufacturing research</a:t>
            </a:r>
          </a:p>
          <a:p>
            <a:pPr marL="285750" indent="-285750" fontAlgn="ctr">
              <a:spcBef>
                <a:spcPts val="0"/>
              </a:spcBef>
              <a:spcAft>
                <a:spcPts val="600"/>
              </a:spcAft>
              <a:buClr>
                <a:srgbClr val="7AC143"/>
              </a:buClr>
              <a:buFont typeface="Wingdings" panose="05000000000000000000" pitchFamily="2" charset="2"/>
              <a:buChar char="Ø"/>
            </a:pPr>
            <a:r>
              <a:rPr lang="en-US" sz="1600" dirty="0" smtClean="0">
                <a:latin typeface="+mn-lt"/>
              </a:rPr>
              <a:t>Frequency </a:t>
            </a:r>
            <a:r>
              <a:rPr lang="en-US" sz="1600" dirty="0">
                <a:latin typeface="+mn-lt"/>
              </a:rPr>
              <a:t>and sophistication of cyber attacks on manufacturers continues to grow each </a:t>
            </a:r>
            <a:r>
              <a:rPr lang="en-US" sz="1600" dirty="0" smtClean="0">
                <a:latin typeface="+mn-lt"/>
              </a:rPr>
              <a:t>year</a:t>
            </a:r>
          </a:p>
          <a:p>
            <a:pPr marL="285750" indent="-285750" fontAlgn="ctr">
              <a:spcBef>
                <a:spcPts val="0"/>
              </a:spcBef>
              <a:spcAft>
                <a:spcPts val="600"/>
              </a:spcAft>
              <a:buClr>
                <a:srgbClr val="7AC143"/>
              </a:buClr>
              <a:buFont typeface="Wingdings" panose="05000000000000000000" pitchFamily="2" charset="2"/>
              <a:buChar char="Ø"/>
            </a:pPr>
            <a:r>
              <a:rPr lang="en-US" sz="1600" dirty="0" smtClean="0">
                <a:latin typeface="+mn-lt"/>
              </a:rPr>
              <a:t>Manufacturing </a:t>
            </a:r>
            <a:r>
              <a:rPr lang="en-US" sz="1600" dirty="0">
                <a:latin typeface="+mn-lt"/>
              </a:rPr>
              <a:t>firms are relying on increased automation, including remote sensing and connected systems </a:t>
            </a:r>
            <a:r>
              <a:rPr lang="en-US" sz="1600" dirty="0" smtClean="0">
                <a:latin typeface="+mn-lt"/>
              </a:rPr>
              <a:t>to improve operational </a:t>
            </a:r>
            <a:r>
              <a:rPr lang="en-US" sz="1600" dirty="0">
                <a:latin typeface="+mn-lt"/>
              </a:rPr>
              <a:t>and energy efficiencies, product quality, and global competitiveness</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mn-lt"/>
              </a:rPr>
              <a:t>I</a:t>
            </a:r>
            <a:r>
              <a:rPr lang="en-US" sz="1600" dirty="0" smtClean="0">
                <a:latin typeface="+mn-lt"/>
              </a:rPr>
              <a:t>ncreased </a:t>
            </a:r>
            <a:r>
              <a:rPr lang="en-US" sz="1600" dirty="0">
                <a:latin typeface="+mn-lt"/>
              </a:rPr>
              <a:t>reliance on connected systems integrated throughout the supply chain increases cyber vulnerabilities and the risk of cyberattacks</a:t>
            </a:r>
            <a:r>
              <a:rPr lang="en-US" sz="1600" dirty="0" smtClean="0">
                <a:latin typeface="+mn-lt"/>
              </a:rPr>
              <a:t>.</a:t>
            </a:r>
          </a:p>
          <a:p>
            <a:pPr marL="285750" indent="-285750" fontAlgn="ctr">
              <a:spcBef>
                <a:spcPts val="0"/>
              </a:spcBef>
              <a:spcAft>
                <a:spcPts val="600"/>
              </a:spcAft>
              <a:buClr>
                <a:srgbClr val="7AC143"/>
              </a:buClr>
              <a:buFont typeface="Wingdings" panose="05000000000000000000" pitchFamily="2" charset="2"/>
              <a:buChar char="Ø"/>
            </a:pPr>
            <a:r>
              <a:rPr lang="en-US" sz="1600" dirty="0" smtClean="0">
                <a:latin typeface="+mn-lt"/>
              </a:rPr>
              <a:t>Recognizing the changing </a:t>
            </a:r>
            <a:r>
              <a:rPr lang="en-US" sz="1600" dirty="0">
                <a:latin typeface="+mn-lt"/>
              </a:rPr>
              <a:t>dynamics in the cybersecurity threats in </a:t>
            </a:r>
            <a:r>
              <a:rPr lang="en-US" sz="1600" dirty="0" smtClean="0">
                <a:latin typeface="+mn-lt"/>
              </a:rPr>
              <a:t>manufacturing, AMO is implementing a </a:t>
            </a:r>
            <a:r>
              <a:rPr lang="en-US" sz="1600" dirty="0">
                <a:latin typeface="+mn-lt"/>
              </a:rPr>
              <a:t>stronger and more coordinated </a:t>
            </a:r>
            <a:r>
              <a:rPr lang="en-US" sz="1600" dirty="0" smtClean="0">
                <a:latin typeface="+mn-lt"/>
              </a:rPr>
              <a:t>approach</a:t>
            </a:r>
            <a:endParaRPr lang="en-US" sz="1600" dirty="0">
              <a:latin typeface="+mn-lt"/>
            </a:endParaRPr>
          </a:p>
          <a:p>
            <a:pPr marL="285750" indent="-285750" fontAlgn="ctr">
              <a:spcBef>
                <a:spcPts val="0"/>
              </a:spcBef>
              <a:spcAft>
                <a:spcPts val="600"/>
              </a:spcAft>
              <a:buClr>
                <a:srgbClr val="7AC143"/>
              </a:buClr>
              <a:buFont typeface="Wingdings" panose="05000000000000000000" pitchFamily="2" charset="2"/>
              <a:buChar char="Ø"/>
            </a:pPr>
            <a:r>
              <a:rPr lang="en-US" sz="1600" dirty="0" smtClean="0">
                <a:latin typeface="+mn-lt"/>
              </a:rPr>
              <a:t>AMO is looking to generate impacts </a:t>
            </a:r>
            <a:r>
              <a:rPr lang="en-US" sz="1600" dirty="0">
                <a:latin typeface="+mn-lt"/>
              </a:rPr>
              <a:t>that </a:t>
            </a:r>
            <a:endParaRPr lang="en-US" sz="1600" dirty="0" smtClean="0">
              <a:latin typeface="+mn-lt"/>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mn-lt"/>
              </a:rPr>
              <a:t>A</a:t>
            </a:r>
            <a:r>
              <a:rPr lang="en-US" sz="1600" dirty="0" smtClean="0">
                <a:latin typeface="+mn-lt"/>
              </a:rPr>
              <a:t>ccelerate </a:t>
            </a:r>
            <a:r>
              <a:rPr lang="en-US" sz="1600" dirty="0">
                <a:latin typeface="+mn-lt"/>
              </a:rPr>
              <a:t>cybersecurity resilience of the operational technologies manufacturers </a:t>
            </a:r>
            <a:r>
              <a:rPr lang="en-US" sz="1600" dirty="0" smtClean="0">
                <a:latin typeface="+mn-lt"/>
              </a:rPr>
              <a:t>use </a:t>
            </a:r>
            <a:endParaRPr lang="en-US" sz="1600" dirty="0">
              <a:latin typeface="+mn-lt"/>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mn-lt"/>
              </a:rPr>
              <a:t>I</a:t>
            </a:r>
            <a:r>
              <a:rPr lang="en-US" sz="1600" dirty="0" smtClean="0">
                <a:latin typeface="+mn-lt"/>
              </a:rPr>
              <a:t>ncrease </a:t>
            </a:r>
            <a:r>
              <a:rPr lang="en-US" sz="1600" dirty="0">
                <a:latin typeface="+mn-lt"/>
              </a:rPr>
              <a:t>cybersecurity awareness of U.S. manufacturers. </a:t>
            </a:r>
            <a:endParaRPr lang="en-US" sz="1600" dirty="0" smtClean="0">
              <a:latin typeface="+mn-lt"/>
            </a:endParaRPr>
          </a:p>
          <a:p>
            <a:pPr marL="285750" indent="-285750" fontAlgn="ctr">
              <a:spcBef>
                <a:spcPts val="0"/>
              </a:spcBef>
              <a:spcAft>
                <a:spcPts val="600"/>
              </a:spcAft>
              <a:buClr>
                <a:srgbClr val="7AC143"/>
              </a:buClr>
              <a:buFont typeface="Wingdings" panose="05000000000000000000" pitchFamily="2" charset="2"/>
              <a:buChar char="Ø"/>
            </a:pPr>
            <a:r>
              <a:rPr lang="en-US" sz="1600" dirty="0" smtClean="0">
                <a:latin typeface="+mn-lt"/>
              </a:rPr>
              <a:t>Cybersecurity importance recognized and conveyed through</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latin typeface="+mn-lt"/>
              </a:rPr>
              <a:t>White House National Cyber Strategy and budget priorities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latin typeface="+mn-lt"/>
              </a:rPr>
              <a:t>EERE priorities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latin typeface="+mn-lt"/>
              </a:rPr>
              <a:t>Appropriations</a:t>
            </a:r>
          </a:p>
          <a:p>
            <a:pPr marL="742950" lvl="1" indent="-285750" fontAlgn="ctr">
              <a:spcBef>
                <a:spcPts val="0"/>
              </a:spcBef>
              <a:spcAft>
                <a:spcPts val="600"/>
              </a:spcAft>
              <a:buClr>
                <a:srgbClr val="7AC143"/>
              </a:buClr>
              <a:buFont typeface="Wingdings" panose="05000000000000000000" pitchFamily="2" charset="2"/>
              <a:buChar char="Ø"/>
            </a:pPr>
            <a:endParaRPr lang="en-US" dirty="0">
              <a:solidFill>
                <a:srgbClr val="50565C"/>
              </a:solidFill>
              <a:latin typeface="+mn-lt"/>
            </a:endParaRPr>
          </a:p>
        </p:txBody>
      </p:sp>
    </p:spTree>
    <p:extLst>
      <p:ext uri="{BB962C8B-B14F-4D97-AF65-F5344CB8AC3E}">
        <p14:creationId xmlns:p14="http://schemas.microsoft.com/office/powerpoint/2010/main" val="221144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Cybersecurity Challenges </a:t>
            </a:r>
            <a:r>
              <a:rPr lang="en-US" sz="2800" dirty="0">
                <a:solidFill>
                  <a:schemeClr val="accent5"/>
                </a:solidFill>
              </a:rPr>
              <a:t>and Barriers</a:t>
            </a:r>
          </a:p>
        </p:txBody>
      </p:sp>
      <p:sp>
        <p:nvSpPr>
          <p:cNvPr id="3" name="TextBox 2"/>
          <p:cNvSpPr txBox="1"/>
          <p:nvPr/>
        </p:nvSpPr>
        <p:spPr>
          <a:xfrm>
            <a:off x="266700" y="990600"/>
            <a:ext cx="8724900" cy="6355586"/>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AMO is currently focused on a number of cybersecurity </a:t>
            </a:r>
            <a:r>
              <a:rPr lang="en-US" dirty="0" smtClean="0">
                <a:solidFill>
                  <a:srgbClr val="50565C"/>
                </a:solidFill>
                <a:latin typeface="Franklin Gothic Book"/>
              </a:rPr>
              <a:t>challenges:</a:t>
            </a:r>
            <a:endParaRPr lang="en-US" dirty="0" smtClean="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b="1" dirty="0" smtClean="0"/>
              <a:t>Automation</a:t>
            </a:r>
            <a:r>
              <a:rPr lang="en-US" sz="1600" b="1" dirty="0"/>
              <a:t>:</a:t>
            </a:r>
            <a:r>
              <a:rPr lang="en-US" sz="1600" dirty="0"/>
              <a:t> Increased automation grows the operational space where humans are not in the loop, potential vulnerabilities and intrusions can go undetected</a:t>
            </a:r>
            <a:r>
              <a:rPr lang="en-US" sz="1600" dirty="0" smtClean="0"/>
              <a:t>.</a:t>
            </a:r>
          </a:p>
          <a:p>
            <a:pPr marL="742950" lvl="1" indent="-285750" fontAlgn="ctr">
              <a:spcBef>
                <a:spcPts val="0"/>
              </a:spcBef>
              <a:spcAft>
                <a:spcPts val="600"/>
              </a:spcAft>
              <a:buClr>
                <a:srgbClr val="7AC143"/>
              </a:buClr>
              <a:buFont typeface="Wingdings" panose="05000000000000000000" pitchFamily="2" charset="2"/>
              <a:buChar char="Ø"/>
            </a:pPr>
            <a:endParaRPr lang="en-US" sz="1600" dirty="0"/>
          </a:p>
          <a:p>
            <a:pPr marL="742950" lvl="1" indent="-285750" fontAlgn="ctr">
              <a:spcBef>
                <a:spcPts val="0"/>
              </a:spcBef>
              <a:spcAft>
                <a:spcPts val="600"/>
              </a:spcAft>
              <a:buClr>
                <a:srgbClr val="7AC143"/>
              </a:buClr>
              <a:buFont typeface="Wingdings" panose="05000000000000000000" pitchFamily="2" charset="2"/>
              <a:buChar char="Ø"/>
            </a:pPr>
            <a:r>
              <a:rPr lang="en-US" sz="1600" b="1" dirty="0"/>
              <a:t>Complex Supply Chains:</a:t>
            </a:r>
            <a:r>
              <a:rPr lang="en-US" sz="1600" dirty="0"/>
              <a:t> Suppliers of equipment, materials, and end-products in many manufacturing industries can span the globe, creating many opportunities for attacks that are not solely under the purview of one entity. </a:t>
            </a:r>
            <a:endParaRPr lang="en-US" sz="1600" dirty="0" smtClean="0"/>
          </a:p>
          <a:p>
            <a:pPr marL="742950" lvl="1" indent="-285750" fontAlgn="ctr">
              <a:spcBef>
                <a:spcPts val="0"/>
              </a:spcBef>
              <a:spcAft>
                <a:spcPts val="600"/>
              </a:spcAft>
              <a:buClr>
                <a:srgbClr val="7AC143"/>
              </a:buClr>
              <a:buFont typeface="Wingdings" panose="05000000000000000000" pitchFamily="2" charset="2"/>
              <a:buChar char="Ø"/>
            </a:pPr>
            <a:endParaRPr lang="en-US" sz="1600" dirty="0"/>
          </a:p>
          <a:p>
            <a:pPr marL="742950" lvl="1" indent="-285750" fontAlgn="ctr">
              <a:spcBef>
                <a:spcPts val="0"/>
              </a:spcBef>
              <a:spcAft>
                <a:spcPts val="600"/>
              </a:spcAft>
              <a:buClr>
                <a:srgbClr val="7AC143"/>
              </a:buClr>
              <a:buFont typeface="Wingdings" panose="05000000000000000000" pitchFamily="2" charset="2"/>
              <a:buChar char="Ø"/>
            </a:pPr>
            <a:r>
              <a:rPr lang="en-US" sz="1600" b="1" dirty="0"/>
              <a:t>Information sharing:</a:t>
            </a:r>
            <a:r>
              <a:rPr lang="en-US" sz="1600" dirty="0"/>
              <a:t> Cybersecurity can only improve if information about vulnerabilities, intrusions, and mitigations are shared across the community. There are many incentives for manufacturers not to share or seek out such information</a:t>
            </a:r>
            <a:r>
              <a:rPr lang="en-US" sz="1600" dirty="0" smtClean="0"/>
              <a:t>.</a:t>
            </a:r>
          </a:p>
          <a:p>
            <a:pPr marL="742950" lvl="1" indent="-285750" fontAlgn="ctr">
              <a:spcBef>
                <a:spcPts val="0"/>
              </a:spcBef>
              <a:spcAft>
                <a:spcPts val="600"/>
              </a:spcAft>
              <a:buClr>
                <a:srgbClr val="7AC143"/>
              </a:buClr>
              <a:buFont typeface="Wingdings" panose="05000000000000000000" pitchFamily="2" charset="2"/>
              <a:buChar char="Ø"/>
            </a:pPr>
            <a:endParaRPr lang="en-US" sz="1600" dirty="0"/>
          </a:p>
          <a:p>
            <a:pPr marL="742950" lvl="1" indent="-285750" fontAlgn="ctr">
              <a:spcBef>
                <a:spcPts val="0"/>
              </a:spcBef>
              <a:spcAft>
                <a:spcPts val="600"/>
              </a:spcAft>
              <a:buClr>
                <a:srgbClr val="7AC143"/>
              </a:buClr>
              <a:buFont typeface="Wingdings" panose="05000000000000000000" pitchFamily="2" charset="2"/>
              <a:buChar char="Ø"/>
            </a:pPr>
            <a:r>
              <a:rPr lang="en-US" sz="1600" b="1" dirty="0"/>
              <a:t>Rapidly evolving landscape: </a:t>
            </a:r>
            <a:r>
              <a:rPr lang="en-US" sz="1600" dirty="0"/>
              <a:t>With new vulnerabilities and mitigations being discovered/developed daily, it is challenging to develop and implement cybersecurity that is adaptable and can remain up-to-date. The application of artificial intelligence and cognitive computing for cybersecurity, holds a promise in addressing this evolving landscape.</a:t>
            </a:r>
          </a:p>
          <a:p>
            <a:pPr marL="285750" indent="-285750" fontAlgn="ctr">
              <a:spcBef>
                <a:spcPts val="0"/>
              </a:spcBef>
              <a:spcAft>
                <a:spcPts val="600"/>
              </a:spcAft>
              <a:buClr>
                <a:srgbClr val="7AC143"/>
              </a:buClr>
              <a:buFont typeface="Wingdings" panose="05000000000000000000" pitchFamily="2" charset="2"/>
              <a:buChar char="Ø"/>
            </a:pPr>
            <a:r>
              <a:rPr lang="en-US" sz="1600" dirty="0" smtClean="0"/>
              <a:t>Barriers are evolving, changing, and emerging. AMO is evaluating and </a:t>
            </a:r>
            <a:r>
              <a:rPr lang="en-US" sz="1600" dirty="0" err="1" smtClean="0"/>
              <a:t>prioritzing</a:t>
            </a:r>
            <a:r>
              <a:rPr lang="en-US" sz="1600" dirty="0" smtClean="0"/>
              <a:t> which where to focus.</a:t>
            </a:r>
            <a:endParaRPr lang="en-US" sz="1600" dirty="0"/>
          </a:p>
          <a:p>
            <a:pPr marL="285750" indent="-285750" fontAlgn="ctr">
              <a:spcBef>
                <a:spcPts val="0"/>
              </a:spcBef>
              <a:spcAft>
                <a:spcPts val="600"/>
              </a:spcAft>
              <a:buClr>
                <a:srgbClr val="7AC143"/>
              </a:buClr>
              <a:buFont typeface="Wingdings" panose="05000000000000000000" pitchFamily="2" charset="2"/>
              <a:buChar char="Ø"/>
            </a:pPr>
            <a:endParaRPr lang="en-US" sz="14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a:p>
            <a:pPr fontAlgn="auto">
              <a:spcBef>
                <a:spcPts val="0"/>
              </a:spcBef>
              <a:spcAft>
                <a:spcPts val="600"/>
              </a:spcAft>
              <a:buClr>
                <a:srgbClr val="00425D"/>
              </a:buClr>
            </a:pPr>
            <a:endParaRPr lang="en-US" sz="1600" b="1" dirty="0">
              <a:solidFill>
                <a:srgbClr val="50565C"/>
              </a:solidFill>
              <a:latin typeface="Franklin Gothic Book"/>
            </a:endParaRPr>
          </a:p>
        </p:txBody>
      </p:sp>
    </p:spTree>
    <p:extLst>
      <p:ext uri="{BB962C8B-B14F-4D97-AF65-F5344CB8AC3E}">
        <p14:creationId xmlns:p14="http://schemas.microsoft.com/office/powerpoint/2010/main" val="340894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Technical Topic Objectives and Targets</a:t>
            </a:r>
          </a:p>
        </p:txBody>
      </p:sp>
      <p:sp>
        <p:nvSpPr>
          <p:cNvPr id="4" name="Rectangle: Rounded Corners 3">
            <a:extLst>
              <a:ext uri="{FF2B5EF4-FFF2-40B4-BE49-F238E27FC236}">
                <a16:creationId xmlns="" xmlns:a16="http://schemas.microsoft.com/office/drawing/2014/main" id="{46ADA786-E0F6-4D98-B093-8EAC761CC3EE}"/>
              </a:ext>
            </a:extLst>
          </p:cNvPr>
          <p:cNvSpPr/>
          <p:nvPr/>
        </p:nvSpPr>
        <p:spPr>
          <a:xfrm>
            <a:off x="457200" y="914400"/>
            <a:ext cx="7924800" cy="13716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OBJECTIVE</a:t>
            </a:r>
          </a:p>
          <a:p>
            <a:pPr algn="ctr"/>
            <a:r>
              <a:rPr lang="en-US" dirty="0">
                <a:solidFill>
                  <a:schemeClr val="tx1"/>
                </a:solidFill>
              </a:rPr>
              <a:t>Advance energy-efficient, cost-effective, and widely applicable technologies and methods for </a:t>
            </a:r>
            <a:r>
              <a:rPr lang="en-US" dirty="0" smtClean="0">
                <a:solidFill>
                  <a:schemeClr val="tx1"/>
                </a:solidFill>
              </a:rPr>
              <a:t>cybersecurity in manufacturing</a:t>
            </a:r>
            <a:endParaRPr lang="en-US" dirty="0">
              <a:solidFill>
                <a:schemeClr val="tx1"/>
              </a:solidFill>
            </a:endParaRPr>
          </a:p>
          <a:p>
            <a:pPr algn="ctr"/>
            <a:endParaRPr lang="en-US" dirty="0">
              <a:solidFill>
                <a:schemeClr val="tx1"/>
              </a:solidFill>
            </a:endParaRPr>
          </a:p>
        </p:txBody>
      </p:sp>
      <p:sp>
        <p:nvSpPr>
          <p:cNvPr id="5" name="Rectangle: Rounded Corners 4">
            <a:extLst>
              <a:ext uri="{FF2B5EF4-FFF2-40B4-BE49-F238E27FC236}">
                <a16:creationId xmlns="" xmlns:a16="http://schemas.microsoft.com/office/drawing/2014/main" id="{64B6DB81-0887-4A83-AAB3-486D2FF782C1}"/>
              </a:ext>
            </a:extLst>
          </p:cNvPr>
          <p:cNvSpPr/>
          <p:nvPr/>
        </p:nvSpPr>
        <p:spPr>
          <a:xfrm>
            <a:off x="457200" y="2438400"/>
            <a:ext cx="7924800" cy="39624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tx1"/>
                </a:solidFill>
              </a:rPr>
              <a:t>TARGETS</a:t>
            </a:r>
          </a:p>
          <a:p>
            <a:pPr marL="342900" indent="-342900">
              <a:buFont typeface="+mj-lt"/>
              <a:buAutoNum type="arabicPeriod"/>
            </a:pPr>
            <a:endParaRPr lang="en-US" dirty="0" smtClean="0">
              <a:solidFill>
                <a:schemeClr val="tx1"/>
              </a:solidFill>
            </a:endParaRPr>
          </a:p>
          <a:p>
            <a:pPr marL="342900" indent="-342900">
              <a:buFont typeface="+mj-lt"/>
              <a:buAutoNum type="arabicPeriod"/>
            </a:pPr>
            <a:r>
              <a:rPr lang="en-US" dirty="0" smtClean="0">
                <a:solidFill>
                  <a:schemeClr val="tx1"/>
                </a:solidFill>
              </a:rPr>
              <a:t>Achieve </a:t>
            </a:r>
            <a:r>
              <a:rPr lang="en-US" dirty="0">
                <a:solidFill>
                  <a:schemeClr val="tx1"/>
                </a:solidFill>
              </a:rPr>
              <a:t>recorded adoption of cybersecurity standards and best practices by over half of U.S. manufacturers</a:t>
            </a:r>
            <a:r>
              <a:rPr lang="en-US" dirty="0" smtClean="0">
                <a:solidFill>
                  <a:schemeClr val="tx1"/>
                </a:solidFill>
              </a:rPr>
              <a:t>.</a:t>
            </a:r>
          </a:p>
          <a:p>
            <a:pPr marL="342900" indent="-342900">
              <a:buFont typeface="+mj-lt"/>
              <a:buAutoNum type="arabicPeriod"/>
            </a:pPr>
            <a:r>
              <a:rPr lang="en-US" dirty="0">
                <a:solidFill>
                  <a:schemeClr val="tx1"/>
                </a:solidFill>
              </a:rPr>
              <a:t>Double the annual number of Coordinated Vulnerability Disclosures (CVDs) involving manufacturers</a:t>
            </a:r>
            <a:r>
              <a:rPr lang="en-US" dirty="0" smtClean="0">
                <a:solidFill>
                  <a:schemeClr val="tx1"/>
                </a:solidFill>
              </a:rPr>
              <a:t>.</a:t>
            </a:r>
          </a:p>
          <a:p>
            <a:pPr marL="342900" indent="-342900">
              <a:buFont typeface="+mj-lt"/>
              <a:buAutoNum type="arabicPeriod"/>
            </a:pPr>
            <a:r>
              <a:rPr lang="en-US" dirty="0">
                <a:solidFill>
                  <a:schemeClr val="tx1"/>
                </a:solidFill>
              </a:rPr>
              <a:t>Increase overall energy efficiency in manufacturing processes through secure process automation</a:t>
            </a:r>
            <a:r>
              <a:rPr lang="en-US" dirty="0" smtClean="0">
                <a:solidFill>
                  <a:schemeClr val="tx1"/>
                </a:solidFill>
              </a:rPr>
              <a:t>.</a:t>
            </a:r>
          </a:p>
          <a:p>
            <a:pPr marL="342900" indent="-342900">
              <a:buFont typeface="+mj-lt"/>
              <a:buAutoNum type="arabicPeriod"/>
            </a:pPr>
            <a:r>
              <a:rPr lang="en-US" dirty="0">
                <a:solidFill>
                  <a:schemeClr val="tx1"/>
                </a:solidFill>
              </a:rPr>
              <a:t>Reduce the overall cost of implementation of state-of-the-art cybersecurity measures applicable to the manufacturing sector. </a:t>
            </a:r>
            <a:endParaRPr lang="en-US" dirty="0" smtClean="0">
              <a:solidFill>
                <a:schemeClr val="tx1"/>
              </a:solidFill>
            </a:endParaRPr>
          </a:p>
          <a:p>
            <a:pPr marL="342900" indent="-342900">
              <a:buFont typeface="+mj-lt"/>
              <a:buAutoNum type="arabicPeriod"/>
            </a:pPr>
            <a:r>
              <a:rPr lang="en-US" dirty="0">
                <a:solidFill>
                  <a:schemeClr val="tx1"/>
                </a:solidFill>
              </a:rPr>
              <a:t>Reduce the mean time-to-detect and time-to-recover from cyber-attacks by half</a:t>
            </a:r>
            <a:r>
              <a:rPr lang="en-US" dirty="0" smtClean="0">
                <a:solidFill>
                  <a:schemeClr val="tx1"/>
                </a:solidFill>
              </a:rPr>
              <a:t>.</a:t>
            </a:r>
            <a:endParaRPr lang="en-US"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336789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smtClean="0">
                <a:solidFill>
                  <a:schemeClr val="accent5"/>
                </a:solidFill>
              </a:rPr>
              <a:t>Cybersecurity Current </a:t>
            </a:r>
            <a:r>
              <a:rPr lang="en-US" sz="2800" dirty="0">
                <a:solidFill>
                  <a:schemeClr val="accent5"/>
                </a:solidFill>
              </a:rPr>
              <a:t>Portfolio</a:t>
            </a:r>
          </a:p>
        </p:txBody>
      </p:sp>
      <p:sp>
        <p:nvSpPr>
          <p:cNvPr id="3" name="TextBox 2"/>
          <p:cNvSpPr txBox="1"/>
          <p:nvPr/>
        </p:nvSpPr>
        <p:spPr>
          <a:xfrm>
            <a:off x="228600" y="990600"/>
            <a:ext cx="8610600" cy="5647700"/>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Enhanced Preparation for Intelligent </a:t>
            </a:r>
            <a:r>
              <a:rPr lang="en-US" sz="2000" dirty="0" err="1" smtClean="0">
                <a:solidFill>
                  <a:srgbClr val="50565C"/>
                </a:solidFill>
                <a:latin typeface="Franklin Gothic Book"/>
              </a:rPr>
              <a:t>Cybermanufacturing</a:t>
            </a:r>
            <a:r>
              <a:rPr lang="en-US" sz="2000" dirty="0" smtClean="0">
                <a:solidFill>
                  <a:srgbClr val="50565C"/>
                </a:solidFill>
                <a:latin typeface="Franklin Gothic Book"/>
              </a:rPr>
              <a:t> Systems (EPICS)</a:t>
            </a:r>
            <a:endParaRPr lang="en-US" sz="2000" dirty="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Georgia Institute of Technology</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July 2018 to June 2023</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$2.5M DOE, $1.5M Cost Share</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Industrial training, academic training and target </a:t>
            </a:r>
            <a:r>
              <a:rPr lang="en-US" sz="2000" dirty="0" smtClean="0">
                <a:solidFill>
                  <a:srgbClr val="50565C"/>
                </a:solidFill>
                <a:latin typeface="Franklin Gothic Book"/>
              </a:rPr>
              <a:t>projects</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Leverages industrial partners for research projects, interns, outreach and dissemination</a:t>
            </a:r>
            <a:r>
              <a:rPr lang="en-US" sz="2000" dirty="0" smtClean="0">
                <a:solidFill>
                  <a:srgbClr val="50565C"/>
                </a:solidFill>
                <a:latin typeface="Franklin Gothic Book"/>
              </a:rPr>
              <a:t> </a:t>
            </a:r>
            <a:endParaRPr lang="en-US" sz="20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Selected 6</a:t>
            </a:r>
            <a:r>
              <a:rPr lang="en-US" sz="2000" baseline="30000" dirty="0" smtClean="0">
                <a:solidFill>
                  <a:srgbClr val="50565C"/>
                </a:solidFill>
                <a:latin typeface="Franklin Gothic Book"/>
              </a:rPr>
              <a:t>th</a:t>
            </a:r>
            <a:r>
              <a:rPr lang="en-US" sz="2000" dirty="0" smtClean="0">
                <a:solidFill>
                  <a:srgbClr val="50565C"/>
                </a:solidFill>
                <a:latin typeface="Franklin Gothic Book"/>
              </a:rPr>
              <a:t> AMO Institute</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Cybersecurity in Energy Efficient Manufacturing</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Selection announced May 20, 2020</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University of Texas at San Antonio (UTSA)</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5 year effort</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Estimated $70M DOE, $41M Cost Share</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Negotiations underway</a:t>
            </a:r>
            <a:endParaRPr lang="en-US" sz="20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FF0000"/>
              </a:solidFill>
              <a:latin typeface="Franklin Gothic Book"/>
            </a:endParaRPr>
          </a:p>
        </p:txBody>
      </p:sp>
    </p:spTree>
    <p:extLst>
      <p:ext uri="{BB962C8B-B14F-4D97-AF65-F5344CB8AC3E}">
        <p14:creationId xmlns:p14="http://schemas.microsoft.com/office/powerpoint/2010/main" val="4266283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smtClean="0">
                <a:solidFill>
                  <a:schemeClr val="accent5"/>
                </a:solidFill>
              </a:rPr>
              <a:t>Cybersecurity Institute</a:t>
            </a:r>
            <a:endParaRPr lang="en-US" sz="2800" dirty="0">
              <a:solidFill>
                <a:schemeClr val="accent5"/>
              </a:solidFill>
            </a:endParaRPr>
          </a:p>
        </p:txBody>
      </p:sp>
      <p:sp>
        <p:nvSpPr>
          <p:cNvPr id="3" name="TextBox 2"/>
          <p:cNvSpPr txBox="1"/>
          <p:nvPr/>
        </p:nvSpPr>
        <p:spPr>
          <a:xfrm>
            <a:off x="152400" y="825938"/>
            <a:ext cx="8610600" cy="5740033"/>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Focus </a:t>
            </a:r>
            <a:r>
              <a:rPr lang="en-US" sz="1600" dirty="0" smtClean="0">
                <a:solidFill>
                  <a:srgbClr val="50565C"/>
                </a:solidFill>
                <a:latin typeface="Franklin Gothic Book"/>
              </a:rPr>
              <a:t>is early-stage R&amp;D to advance cybersecurity in energy-efficient </a:t>
            </a:r>
            <a:r>
              <a:rPr lang="en-US" sz="1600" dirty="0" smtClean="0">
                <a:solidFill>
                  <a:srgbClr val="50565C"/>
                </a:solidFill>
                <a:latin typeface="Franklin Gothic Book"/>
              </a:rPr>
              <a:t>manufacturing</a:t>
            </a:r>
          </a:p>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Manufacturing connectivity is increasing quickly with the implementation of next generation approaches</a:t>
            </a:r>
            <a:endParaRPr lang="en-US" sz="16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Two </a:t>
            </a:r>
            <a:r>
              <a:rPr lang="en-US" sz="1600" dirty="0">
                <a:solidFill>
                  <a:srgbClr val="50565C"/>
                </a:solidFill>
                <a:latin typeface="Franklin Gothic Book"/>
              </a:rPr>
              <a:t>Major Focus Areas: </a:t>
            </a:r>
            <a:endParaRPr lang="en-US" sz="1600" dirty="0" smtClean="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Securing Automation</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 Securing </a:t>
            </a:r>
            <a:r>
              <a:rPr lang="en-US" sz="1600" dirty="0">
                <a:solidFill>
                  <a:srgbClr val="50565C"/>
                </a:solidFill>
                <a:latin typeface="Franklin Gothic Book"/>
              </a:rPr>
              <a:t>the Supply Chain</a:t>
            </a:r>
          </a:p>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Institute </a:t>
            </a:r>
            <a:r>
              <a:rPr lang="en-US" sz="1600" dirty="0" smtClean="0">
                <a:solidFill>
                  <a:srgbClr val="50565C"/>
                </a:solidFill>
                <a:latin typeface="Franklin Gothic Book"/>
              </a:rPr>
              <a:t>outcomes and goals </a:t>
            </a:r>
            <a:r>
              <a:rPr lang="en-US" sz="1600" dirty="0" smtClean="0">
                <a:solidFill>
                  <a:srgbClr val="50565C"/>
                </a:solidFill>
                <a:latin typeface="Franklin Gothic Book"/>
              </a:rPr>
              <a:t>required </a:t>
            </a:r>
            <a:r>
              <a:rPr lang="en-US" sz="1600" dirty="0" smtClean="0">
                <a:solidFill>
                  <a:srgbClr val="50565C"/>
                </a:solidFill>
                <a:latin typeface="Franklin Gothic Book"/>
              </a:rPr>
              <a:t>by AMO </a:t>
            </a:r>
            <a:r>
              <a:rPr lang="en-US" sz="1600" dirty="0" smtClean="0">
                <a:solidFill>
                  <a:srgbClr val="50565C"/>
                </a:solidFill>
                <a:latin typeface="Franklin Gothic Book"/>
              </a:rPr>
              <a:t>include</a:t>
            </a:r>
            <a:r>
              <a:rPr lang="en-US" sz="1600" dirty="0" smtClean="0">
                <a:solidFill>
                  <a:srgbClr val="50565C"/>
                </a:solidFill>
                <a:latin typeface="Franklin Gothic Book"/>
              </a:rPr>
              <a:t>:</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Specific </a:t>
            </a:r>
            <a:r>
              <a:rPr lang="en-US" sz="1600" dirty="0">
                <a:solidFill>
                  <a:srgbClr val="50565C"/>
                </a:solidFill>
                <a:latin typeface="Franklin Gothic Book"/>
              </a:rPr>
              <a:t>energy efficiency goals unique to cyber-secure process controls </a:t>
            </a:r>
            <a:r>
              <a:rPr lang="en-US" sz="1600" dirty="0" smtClean="0">
                <a:solidFill>
                  <a:srgbClr val="50565C"/>
                </a:solidFill>
                <a:latin typeface="Franklin Gothic Book"/>
              </a:rPr>
              <a:t>that enable greater manufacturing energy efficiency</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National consortium in early stage applied R&amp;D for reducing risk and improving cybersecurity preparedness, response, and recovery</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Establish and support a shared R&amp;D infrastructure to address cybersecurity vulnerabilities, risks and implement mitigations</a:t>
            </a:r>
            <a:endParaRPr lang="en-US" sz="1600" dirty="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Increase awareness and implementation of cybersecurity best practices for a more secure and energy-efficient manufacturing sector</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Be financially self-sustaining after five years</a:t>
            </a:r>
            <a:endParaRPr lang="en-US" sz="1600" dirty="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Establish an Education </a:t>
            </a:r>
            <a:r>
              <a:rPr lang="en-US" sz="1600" dirty="0">
                <a:solidFill>
                  <a:srgbClr val="50565C"/>
                </a:solidFill>
                <a:latin typeface="Franklin Gothic Book"/>
              </a:rPr>
              <a:t>and Workforce </a:t>
            </a:r>
            <a:r>
              <a:rPr lang="en-US" sz="1600" dirty="0" smtClean="0">
                <a:solidFill>
                  <a:srgbClr val="50565C"/>
                </a:solidFill>
                <a:latin typeface="Franklin Gothic Book"/>
              </a:rPr>
              <a:t>Development (EWD) program </a:t>
            </a:r>
          </a:p>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Industry and stakeholder input will be gathered on a roadmap of research priorities</a:t>
            </a:r>
          </a:p>
          <a:p>
            <a:pPr marL="285750" indent="-285750" fontAlgn="ctr">
              <a:spcBef>
                <a:spcPts val="0"/>
              </a:spcBef>
              <a:spcAft>
                <a:spcPts val="600"/>
              </a:spcAft>
              <a:buClr>
                <a:srgbClr val="7AC143"/>
              </a:buClr>
              <a:buFont typeface="Wingdings" panose="05000000000000000000" pitchFamily="2" charset="2"/>
              <a:buChar char="Ø"/>
            </a:pPr>
            <a:endParaRPr lang="en-US" sz="1400" dirty="0" smtClean="0">
              <a:solidFill>
                <a:srgbClr val="50565C"/>
              </a:solidFill>
              <a:latin typeface="Franklin Gothic Book"/>
            </a:endParaRPr>
          </a:p>
        </p:txBody>
      </p:sp>
    </p:spTree>
    <p:extLst>
      <p:ext uri="{BB962C8B-B14F-4D97-AF65-F5344CB8AC3E}">
        <p14:creationId xmlns:p14="http://schemas.microsoft.com/office/powerpoint/2010/main" val="289789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smtClean="0">
                <a:solidFill>
                  <a:schemeClr val="accent5"/>
                </a:solidFill>
              </a:rPr>
              <a:t>CyManII</a:t>
            </a:r>
            <a:endParaRPr lang="en-US" sz="2800" dirty="0">
              <a:solidFill>
                <a:schemeClr val="accent5"/>
              </a:solidFill>
            </a:endParaRPr>
          </a:p>
        </p:txBody>
      </p:sp>
      <p:sp>
        <p:nvSpPr>
          <p:cNvPr id="3" name="TextBox 2"/>
          <p:cNvSpPr txBox="1"/>
          <p:nvPr/>
        </p:nvSpPr>
        <p:spPr>
          <a:xfrm>
            <a:off x="152400" y="825938"/>
            <a:ext cx="8610600" cy="6278642"/>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UTSA will lead a strong team </a:t>
            </a:r>
            <a:r>
              <a:rPr lang="en-US" dirty="0">
                <a:solidFill>
                  <a:srgbClr val="50565C"/>
                </a:solidFill>
                <a:latin typeface="Franklin Gothic Book"/>
              </a:rPr>
              <a:t>for the Cybersecurity Manufacturing Innovation Institute (CyManII</a:t>
            </a:r>
            <a:r>
              <a:rPr lang="en-US" dirty="0" smtClean="0">
                <a:solidFill>
                  <a:srgbClr val="50565C"/>
                </a:solidFill>
                <a:latin typeface="Franklin Gothic Book"/>
              </a:rPr>
              <a:t>)</a:t>
            </a: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14 university, 3 national lab, and 10 industry managing </a:t>
            </a:r>
            <a:r>
              <a:rPr lang="en-US" dirty="0" smtClean="0">
                <a:solidFill>
                  <a:srgbClr val="50565C"/>
                </a:solidFill>
                <a:latin typeface="Franklin Gothic Book"/>
              </a:rPr>
              <a:t>partners</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https://cymanii.com</a:t>
            </a:r>
            <a:r>
              <a:rPr lang="en-US" dirty="0" smtClean="0">
                <a:solidFill>
                  <a:srgbClr val="50565C"/>
                </a:solidFill>
                <a:latin typeface="Franklin Gothic Book"/>
              </a:rPr>
              <a:t>/</a:t>
            </a:r>
            <a:endParaRPr lang="en-US" dirty="0" smtClean="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CyManII </a:t>
            </a:r>
            <a:r>
              <a:rPr lang="en-US" dirty="0" smtClean="0">
                <a:solidFill>
                  <a:srgbClr val="50565C"/>
                </a:solidFill>
                <a:latin typeface="Franklin Gothic Book"/>
              </a:rPr>
              <a:t>approaches and innovations include:</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Cyber-manufacturing measurement and verification 2.0 </a:t>
            </a:r>
          </a:p>
          <a:p>
            <a:pPr marL="1200150" lvl="2"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Real-time tracking and dynamic optimization of energy use enabled by converting from manual meter-based analysis to automated meter/sensor analytics</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Intelligent Efficiency</a:t>
            </a:r>
          </a:p>
          <a:p>
            <a:pPr marL="1200150" lvl="2"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Energy Efficiency that is realized by integration of information and communications technologies </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Secure Manufacturing Architecture</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 </a:t>
            </a:r>
            <a:r>
              <a:rPr lang="en-US" dirty="0" smtClean="0">
                <a:solidFill>
                  <a:srgbClr val="50565C"/>
                </a:solidFill>
                <a:latin typeface="Franklin Gothic Book"/>
              </a:rPr>
              <a:t>“</a:t>
            </a:r>
            <a:r>
              <a:rPr lang="en-US" dirty="0">
                <a:solidFill>
                  <a:srgbClr val="50565C"/>
                </a:solidFill>
                <a:latin typeface="Franklin Gothic Book"/>
              </a:rPr>
              <a:t>Secure by design” approach to achieve cybersecurity that is energy efficient, Pervasive, Unobtrusive, Resilient, and Economical </a:t>
            </a:r>
            <a:r>
              <a:rPr lang="en-US" dirty="0" smtClean="0">
                <a:solidFill>
                  <a:srgbClr val="50565C"/>
                </a:solidFill>
                <a:latin typeface="Franklin Gothic Book"/>
              </a:rPr>
              <a:t>(</a:t>
            </a:r>
            <a:r>
              <a:rPr lang="en-US" dirty="0">
                <a:solidFill>
                  <a:srgbClr val="000000"/>
                </a:solidFill>
                <a:sym typeface="Symbol" pitchFamily="2" charset="2"/>
              </a:rPr>
              <a:t> </a:t>
            </a:r>
            <a:r>
              <a:rPr lang="en-US" dirty="0" smtClean="0">
                <a:solidFill>
                  <a:srgbClr val="50565C"/>
                </a:solidFill>
                <a:latin typeface="Franklin Gothic Book"/>
              </a:rPr>
              <a:t>-</a:t>
            </a:r>
            <a:r>
              <a:rPr lang="en-US" dirty="0">
                <a:solidFill>
                  <a:srgbClr val="50565C"/>
                </a:solidFill>
                <a:latin typeface="Franklin Gothic Book"/>
              </a:rPr>
              <a:t>PURE), ultimately ensuring U.S. manufacturing competitiveness. </a:t>
            </a:r>
            <a:endParaRPr lang="en-US" dirty="0" smtClean="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Working with DOE to hit the ground running</a:t>
            </a:r>
          </a:p>
          <a:p>
            <a:pPr fontAlgn="ctr">
              <a:spcBef>
                <a:spcPts val="0"/>
              </a:spcBef>
              <a:spcAft>
                <a:spcPts val="600"/>
              </a:spcAft>
              <a:buClr>
                <a:srgbClr val="7AC143"/>
              </a:buClr>
            </a:pPr>
            <a:endParaRPr lang="en-US" dirty="0" smtClean="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dirty="0">
              <a:solidFill>
                <a:srgbClr val="50565C"/>
              </a:solidFill>
              <a:latin typeface="Franklin Gothic Book"/>
            </a:endParaRPr>
          </a:p>
        </p:txBody>
      </p:sp>
    </p:spTree>
    <p:extLst>
      <p:ext uri="{BB962C8B-B14F-4D97-AF65-F5344CB8AC3E}">
        <p14:creationId xmlns:p14="http://schemas.microsoft.com/office/powerpoint/2010/main" val="407219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smtClean="0">
                <a:solidFill>
                  <a:schemeClr val="accent5"/>
                </a:solidFill>
              </a:rPr>
              <a:t>Cybersecurity Collaborations</a:t>
            </a:r>
            <a:endParaRPr lang="en-US" sz="2800" dirty="0">
              <a:solidFill>
                <a:schemeClr val="accent5"/>
              </a:solidFill>
            </a:endParaRPr>
          </a:p>
        </p:txBody>
      </p:sp>
      <p:sp>
        <p:nvSpPr>
          <p:cNvPr id="3" name="TextBox 2"/>
          <p:cNvSpPr txBox="1"/>
          <p:nvPr/>
        </p:nvSpPr>
        <p:spPr>
          <a:xfrm>
            <a:off x="266700" y="990600"/>
            <a:ext cx="8610600" cy="5386090"/>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AMO is ramping up it’s collaborative interactions and approach to cybersecurity</a:t>
            </a:r>
          </a:p>
          <a:p>
            <a:pPr marL="285750"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Partnership </a:t>
            </a:r>
            <a:r>
              <a:rPr lang="en-US" sz="2400" dirty="0" smtClean="0">
                <a:solidFill>
                  <a:srgbClr val="50565C"/>
                </a:solidFill>
                <a:latin typeface="Franklin Gothic Book"/>
              </a:rPr>
              <a:t>with DOE’s Office </a:t>
            </a:r>
            <a:r>
              <a:rPr lang="en-US" sz="2400" dirty="0">
                <a:solidFill>
                  <a:srgbClr val="50565C"/>
                </a:solidFill>
                <a:latin typeface="Franklin Gothic Book"/>
              </a:rPr>
              <a:t>of Cybersecurity, Energy Security, and Emergency Response (CESER) </a:t>
            </a:r>
            <a:endParaRPr lang="en-US" sz="2400" dirty="0" smtClean="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Coordination and innovations that support all EERE Technology Offices</a:t>
            </a:r>
          </a:p>
          <a:p>
            <a:pPr marL="285750"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Work to build partnerships with </a:t>
            </a:r>
            <a:r>
              <a:rPr lang="en-US" sz="2400" dirty="0" smtClean="0">
                <a:solidFill>
                  <a:srgbClr val="50565C"/>
                </a:solidFill>
                <a:latin typeface="Franklin Gothic Book"/>
              </a:rPr>
              <a:t>other Federal agencies, including:</a:t>
            </a:r>
          </a:p>
          <a:p>
            <a:pPr marL="742950" lvl="1"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NIST</a:t>
            </a:r>
          </a:p>
          <a:p>
            <a:pPr marL="742950" lvl="1"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DOD</a:t>
            </a:r>
          </a:p>
          <a:p>
            <a:pPr marL="742950" lvl="1"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AFRL</a:t>
            </a:r>
          </a:p>
          <a:p>
            <a:pPr marL="742950" lvl="1"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Exploring others</a:t>
            </a:r>
            <a:endParaRPr lang="en-US" sz="2400" dirty="0" smtClean="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p:txBody>
      </p:sp>
    </p:spTree>
    <p:extLst>
      <p:ext uri="{BB962C8B-B14F-4D97-AF65-F5344CB8AC3E}">
        <p14:creationId xmlns:p14="http://schemas.microsoft.com/office/powerpoint/2010/main" val="56482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smtClean="0">
                <a:solidFill>
                  <a:schemeClr val="accent5"/>
                </a:solidFill>
              </a:rPr>
              <a:t>EPICS </a:t>
            </a:r>
            <a:r>
              <a:rPr lang="en-US" sz="2800" dirty="0" smtClean="0">
                <a:solidFill>
                  <a:schemeClr val="accent5"/>
                </a:solidFill>
              </a:rPr>
              <a:t>Accomplishments/Successes</a:t>
            </a:r>
            <a:endParaRPr lang="en-US" sz="2800" dirty="0">
              <a:solidFill>
                <a:schemeClr val="accent5"/>
              </a:solidFill>
            </a:endParaRPr>
          </a:p>
        </p:txBody>
      </p:sp>
      <p:sp>
        <p:nvSpPr>
          <p:cNvPr id="3" name="TextBox 2"/>
          <p:cNvSpPr txBox="1"/>
          <p:nvPr/>
        </p:nvSpPr>
        <p:spPr>
          <a:xfrm>
            <a:off x="228600" y="990600"/>
            <a:ext cx="8610600" cy="5755422"/>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Industrial training with 2-year industrial driven projects for Masters students</a:t>
            </a:r>
          </a:p>
          <a:p>
            <a:pPr marL="285750"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Academic training in embedded systems, processing modeling, data science and cloud</a:t>
            </a:r>
          </a:p>
          <a:p>
            <a:pPr marL="285750"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Target projects for sensor retrofit, processing monitoring, root cause analysis, sensor fusion</a:t>
            </a:r>
            <a:endParaRPr lang="en-US" sz="2400" dirty="0" smtClean="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16 </a:t>
            </a:r>
            <a:r>
              <a:rPr lang="en-US" sz="2400" dirty="0" smtClean="0">
                <a:solidFill>
                  <a:srgbClr val="50565C"/>
                </a:solidFill>
                <a:latin typeface="Franklin Gothic Book"/>
              </a:rPr>
              <a:t>fellows to </a:t>
            </a:r>
            <a:r>
              <a:rPr lang="en-US" sz="2400" dirty="0" smtClean="0">
                <a:solidFill>
                  <a:srgbClr val="50565C"/>
                </a:solidFill>
                <a:latin typeface="Franklin Gothic Book"/>
              </a:rPr>
              <a:t>date</a:t>
            </a:r>
          </a:p>
          <a:p>
            <a:pPr marL="742950" lvl="1"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Examples of projects include analytics, anomaly detection, process qualification, automated defect detection</a:t>
            </a:r>
            <a:endParaRPr lang="en-US" sz="2400" dirty="0" smtClean="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Strong industry collaborations</a:t>
            </a:r>
          </a:p>
          <a:p>
            <a:pPr marL="285750"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Developed and piloted </a:t>
            </a:r>
            <a:r>
              <a:rPr lang="en-US" sz="2400" dirty="0" smtClean="0">
                <a:solidFill>
                  <a:srgbClr val="50565C"/>
                </a:solidFill>
                <a:latin typeface="Franklin Gothic Book"/>
              </a:rPr>
              <a:t>new digital manufacturing course </a:t>
            </a:r>
            <a:r>
              <a:rPr lang="en-US" sz="2400" dirty="0" smtClean="0">
                <a:solidFill>
                  <a:srgbClr val="50565C"/>
                </a:solidFill>
                <a:latin typeface="Franklin Gothic Book"/>
              </a:rPr>
              <a:t>work</a:t>
            </a:r>
          </a:p>
          <a:p>
            <a:pPr marL="285750"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COVID response rapid innovation projects for face shields and intubation boxes</a:t>
            </a:r>
            <a:endParaRPr lang="en-US" sz="24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p:txBody>
      </p:sp>
    </p:spTree>
    <p:extLst>
      <p:ext uri="{BB962C8B-B14F-4D97-AF65-F5344CB8AC3E}">
        <p14:creationId xmlns:p14="http://schemas.microsoft.com/office/powerpoint/2010/main" val="2034166467"/>
      </p:ext>
    </p:extLst>
  </p:cSld>
  <p:clrMapOvr>
    <a:masterClrMapping/>
  </p:clrMapOvr>
</p:sld>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Additional IETC Slides (SS v1)">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F035700EADF248806B2C7581C99C47" ma:contentTypeVersion="13" ma:contentTypeDescription="Create a new document." ma:contentTypeScope="" ma:versionID="78614a35984592873cf5ac738ca20eea">
  <xsd:schema xmlns:xsd="http://www.w3.org/2001/XMLSchema" xmlns:xs="http://www.w3.org/2001/XMLSchema" xmlns:p="http://schemas.microsoft.com/office/2006/metadata/properties" xmlns:ns3="2235f544-1706-4349-8770-f50dc984ba30" xmlns:ns4="b2c45fe9-1232-48f2-8c63-cfbcf4daf817" targetNamespace="http://schemas.microsoft.com/office/2006/metadata/properties" ma:root="true" ma:fieldsID="2bfe489cfeba58f9654f62a0260c53b8" ns3:_="" ns4:_="">
    <xsd:import namespace="2235f544-1706-4349-8770-f50dc984ba30"/>
    <xsd:import namespace="b2c45fe9-1232-48f2-8c63-cfbcf4daf8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35f544-1706-4349-8770-f50dc984b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c45fe9-1232-48f2-8c63-cfbcf4daf81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755BD2-1C8E-4830-A9D3-4394BA87E297}">
  <ds:schemaRefs>
    <ds:schemaRef ds:uri="http://purl.org/dc/elements/1.1/"/>
    <ds:schemaRef ds:uri="http://www.w3.org/XML/1998/namespace"/>
    <ds:schemaRef ds:uri="http://schemas.microsoft.com/office/2006/metadata/properties"/>
    <ds:schemaRef ds:uri="http://purl.org/dc/terms/"/>
    <ds:schemaRef ds:uri="http://purl.org/dc/dcmitype/"/>
    <ds:schemaRef ds:uri="http://schemas.microsoft.com/office/2006/documentManagement/types"/>
    <ds:schemaRef ds:uri="b2c45fe9-1232-48f2-8c63-cfbcf4daf817"/>
    <ds:schemaRef ds:uri="2235f544-1706-4349-8770-f50dc984ba30"/>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CC6EAF0-3C59-4CCB-85C4-00BFABD32CCC}">
  <ds:schemaRefs>
    <ds:schemaRef ds:uri="http://schemas.microsoft.com/sharepoint/v3/contenttype/forms"/>
  </ds:schemaRefs>
</ds:datastoreItem>
</file>

<file path=customXml/itemProps3.xml><?xml version="1.0" encoding="utf-8"?>
<ds:datastoreItem xmlns:ds="http://schemas.openxmlformats.org/officeDocument/2006/customXml" ds:itemID="{5AC3C70D-30BF-4369-B305-6FFFD3C867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35f544-1706-4349-8770-f50dc984ba30"/>
    <ds:schemaRef ds:uri="b2c45fe9-1232-48f2-8c63-cfbcf4daf8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27661</TotalTime>
  <Words>1142</Words>
  <Application>Microsoft Office PowerPoint</Application>
  <PresentationFormat>On-screen Show (4:3)</PresentationFormat>
  <Paragraphs>123</Paragraphs>
  <Slides>12</Slides>
  <Notes>10</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12</vt:i4>
      </vt:variant>
    </vt:vector>
  </HeadingPairs>
  <TitlesOfParts>
    <vt:vector size="29" baseType="lpstr">
      <vt:lpstr>ＭＳ Ｐゴシック</vt:lpstr>
      <vt:lpstr>Arial</vt:lpstr>
      <vt:lpstr>Arial Narrow</vt:lpstr>
      <vt:lpstr>Calibri</vt:lpstr>
      <vt:lpstr>Courier New</vt:lpstr>
      <vt:lpstr>Franklin Gothic Book</vt:lpstr>
      <vt:lpstr>Franklin Gothic Medium</vt:lpstr>
      <vt:lpstr>Symbol</vt:lpstr>
      <vt:lpstr>Wingdings</vt:lpstr>
      <vt:lpstr>ヒラギノ角ゴ Pro W3</vt:lpstr>
      <vt:lpstr>2_EERE Black</vt:lpstr>
      <vt:lpstr>Additional IETC Slides (SS v1)</vt:lpstr>
      <vt:lpstr>3_EERE Black</vt:lpstr>
      <vt:lpstr>EERE PPT</vt:lpstr>
      <vt:lpstr>1_EERE PPT</vt:lpstr>
      <vt:lpstr>2_EERE PPT</vt:lpstr>
      <vt:lpstr>4_EERE Black</vt:lpstr>
      <vt:lpstr>PowerPoint Presentation</vt:lpstr>
      <vt:lpstr>Cybersecurity Background</vt:lpstr>
      <vt:lpstr>Cybersecurity Challenges and Barriers</vt:lpstr>
      <vt:lpstr>Technical Topic Objectives and Targets</vt:lpstr>
      <vt:lpstr>Cybersecurity Current Portfolio</vt:lpstr>
      <vt:lpstr>Cybersecurity Institute</vt:lpstr>
      <vt:lpstr>CyManII</vt:lpstr>
      <vt:lpstr>Cybersecurity Collaborations</vt:lpstr>
      <vt:lpstr>EPICS Accomplishments/Successes</vt:lpstr>
      <vt:lpstr>Cybersecurity Accomplishments/Successes</vt:lpstr>
      <vt:lpstr>Backup Slides</vt:lpstr>
      <vt:lpstr>Cybersecurity Importance and Recognition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Isaac</dc:creator>
  <cp:lastModifiedBy>Schell, Chad</cp:lastModifiedBy>
  <cp:revision>1078</cp:revision>
  <cp:lastPrinted>2019-10-30T16:02:12Z</cp:lastPrinted>
  <dcterms:created xsi:type="dcterms:W3CDTF">2011-06-04T16:38:42Z</dcterms:created>
  <dcterms:modified xsi:type="dcterms:W3CDTF">2020-06-01T23:18:06Z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0x0101007BF035700EADF248806B2C7581C99C47</vt:lpwstr>
  </property>
</Properties>
</file>