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3" r:id="rId1"/>
    <p:sldMasterId id="2147483689" r:id="rId2"/>
    <p:sldMasterId id="2147483693" r:id="rId3"/>
    <p:sldMasterId id="2147483701" r:id="rId4"/>
  </p:sldMasterIdLst>
  <p:notesMasterIdLst>
    <p:notesMasterId r:id="rId16"/>
  </p:notesMasterIdLst>
  <p:sldIdLst>
    <p:sldId id="353" r:id="rId5"/>
    <p:sldId id="343" r:id="rId6"/>
    <p:sldId id="344" r:id="rId7"/>
    <p:sldId id="345" r:id="rId8"/>
    <p:sldId id="346" r:id="rId9"/>
    <p:sldId id="347" r:id="rId10"/>
    <p:sldId id="317" r:id="rId11"/>
    <p:sldId id="349" r:id="rId12"/>
    <p:sldId id="348" r:id="rId13"/>
    <p:sldId id="350" r:id="rId14"/>
    <p:sldId id="35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mme, Sven" initials="SCM" lastIdx="0" clrIdx="0">
    <p:extLst/>
  </p:cmAuthor>
  <p:cmAuthor id="2" name="Casabona, Mia (CONTR)" initials="CM(" lastIdx="4" clrIdx="1">
    <p:extLst/>
  </p:cmAuthor>
  <p:cmAuthor id="3" name="Hubbard, Mary" initials="HM" lastIdx="4" clrIdx="2">
    <p:extLst/>
  </p:cmAuthor>
  <p:cmAuthor id="4" name="Schneir, Sydney" initials="SS" lastIdx="1" clrIdx="3">
    <p:extLst>
      <p:ext uri="{19B8F6BF-5375-455C-9EA6-DF929625EA0E}">
        <p15:presenceInfo xmlns:p15="http://schemas.microsoft.com/office/powerpoint/2012/main" userId="S-1-5-21-2844929807-1687724802-988633214-137786" providerId="AD"/>
      </p:ext>
    </p:extLst>
  </p:cmAuthor>
  <p:cmAuthor id="5" name="Lightner, Valri" initials="LV" lastIdx="2" clrIdx="4">
    <p:extLst>
      <p:ext uri="{19B8F6BF-5375-455C-9EA6-DF929625EA0E}">
        <p15:presenceInfo xmlns:p15="http://schemas.microsoft.com/office/powerpoint/2012/main" userId="S-1-5-21-2844929807-1687724802-988633214-457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6586" autoAdjust="0"/>
  </p:normalViewPr>
  <p:slideViewPr>
    <p:cSldViewPr snapToGrid="0">
      <p:cViewPr varScale="1">
        <p:scale>
          <a:sx n="111" d="100"/>
          <a:sy n="111" d="100"/>
        </p:scale>
        <p:origin x="11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8E4939A-F720-E041-B5F4-3E1E6905811E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1311BFF-5228-FC4C-BD2C-92895E068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4789">
              <a:defRPr/>
            </a:pPr>
            <a:fld id="{3E259B31-9835-4232-91D0-DACD3CA69458}" type="slidenum">
              <a:rPr lang="en-US">
                <a:solidFill>
                  <a:srgbClr val="000000"/>
                </a:solidFill>
              </a:rPr>
              <a:pPr defTabSz="464789"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400" dirty="0"/>
          </a:p>
        </p:txBody>
      </p:sp>
      <p:sp>
        <p:nvSpPr>
          <p:cNvPr id="24582" name="Date Placeholder 2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4789">
              <a:defRPr/>
            </a:pPr>
            <a:r>
              <a:rPr lang="en-US" dirty="0">
                <a:solidFill>
                  <a:srgbClr val="000000"/>
                </a:solidFill>
              </a:rPr>
              <a:t>5/15/2013</a:t>
            </a:r>
          </a:p>
        </p:txBody>
      </p:sp>
      <p:sp>
        <p:nvSpPr>
          <p:cNvPr id="24583" name="Header Placeholder 1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4789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AMO Overview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3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E4F5A-D7DD-4B3F-8D26-2BB23556C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E4F5A-D7DD-4B3F-8D26-2BB23556C9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2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E4F5A-D7DD-4B3F-8D26-2BB23556C9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0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E4F5A-D7DD-4B3F-8D26-2BB23556C96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4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E4F5A-D7DD-4B3F-8D26-2BB23556C9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E4F5A-D7DD-4B3F-8D26-2BB23556C9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>
            <a:fillRect/>
          </a:stretch>
        </p:blipFill>
        <p:spPr bwMode="auto">
          <a:xfrm>
            <a:off x="647700" y="0"/>
            <a:ext cx="18573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30961" y="1544720"/>
            <a:ext cx="8269754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54669" y="2976351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59105" y="3424166"/>
            <a:ext cx="2849177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7" b="15879"/>
          <a:stretch/>
        </p:blipFill>
        <p:spPr>
          <a:xfrm>
            <a:off x="5806595" y="4146474"/>
            <a:ext cx="3342043" cy="1759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/>
          <a:srcRect r="2752"/>
          <a:stretch/>
        </p:blipFill>
        <p:spPr>
          <a:xfrm>
            <a:off x="1788319" y="4144880"/>
            <a:ext cx="3157538" cy="1261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15101" r="17451" b="23973"/>
          <a:stretch/>
        </p:blipFill>
        <p:spPr>
          <a:xfrm>
            <a:off x="6772667" y="5404114"/>
            <a:ext cx="2383239" cy="1458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/>
          <a:srcRect l="9245" t="4633" r="1" b="4168"/>
          <a:stretch/>
        </p:blipFill>
        <p:spPr>
          <a:xfrm>
            <a:off x="-4763" y="4146549"/>
            <a:ext cx="1953474" cy="1282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1677" r="48398" b="85"/>
          <a:stretch/>
        </p:blipFill>
        <p:spPr>
          <a:xfrm>
            <a:off x="4946651" y="4145756"/>
            <a:ext cx="1828992" cy="27170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t="8031" r="10152" b="16156"/>
          <a:stretch/>
        </p:blipFill>
        <p:spPr>
          <a:xfrm>
            <a:off x="1919285" y="5403057"/>
            <a:ext cx="3025775" cy="14612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4" r="7542"/>
          <a:stretch/>
        </p:blipFill>
        <p:spPr>
          <a:xfrm>
            <a:off x="-2381" y="5404197"/>
            <a:ext cx="1950243" cy="147523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781800" y="6601439"/>
            <a:ext cx="8921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496" y="6453547"/>
            <a:ext cx="10668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48367B6-A0F1-485F-928A-F8387AE218C3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4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6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Book"/>
              </a:defRPr>
            </a:lvl1pPr>
            <a:lvl2pPr>
              <a:defRPr sz="2000">
                <a:latin typeface="Franklin Gothic Book"/>
              </a:defRPr>
            </a:lvl2pPr>
            <a:lvl3pPr>
              <a:defRPr>
                <a:latin typeface="Franklin Gothic Book"/>
              </a:defRPr>
            </a:lvl3pPr>
            <a:lvl4pPr>
              <a:defRPr>
                <a:latin typeface="Franklin Gothic Book"/>
              </a:defRPr>
            </a:lvl4pPr>
            <a:lvl5pPr>
              <a:defRPr>
                <a:latin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6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5743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686426" y="5932488"/>
            <a:ext cx="3157538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8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srgbClr val="FFFFFF"/>
              </a:solidFill>
              <a:latin typeface="Calibri" panose="020F0502020204030204" pitchFamily="34" charset="0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70" y="2362882"/>
            <a:ext cx="8522679" cy="2019114"/>
          </a:xfrm>
        </p:spPr>
        <p:txBody>
          <a:bodyPr anchor="ctr">
            <a:normAutofit/>
          </a:bodyPr>
          <a:lstStyle>
            <a:lvl1pPr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8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ERE Black Sl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/>
          <p:nvPr userDrawn="1"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008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 userDrawn="1"/>
        </p:nvSpPr>
        <p:spPr>
          <a:xfrm flipH="1">
            <a:off x="5334000" y="3276600"/>
            <a:ext cx="3810000" cy="3365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 userDrawn="1"/>
        </p:nvSpPr>
        <p:spPr>
          <a:xfrm flipH="1">
            <a:off x="0" y="1905000"/>
            <a:ext cx="91440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vo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1336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Oneturb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905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umpwithleaves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0" y="1524000"/>
            <a:ext cx="2133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5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600" y="1524000"/>
            <a:ext cx="1676400" cy="1762124"/>
          </a:xfrm>
          <a:prstGeom prst="rect">
            <a:avLst/>
          </a:prstGeom>
        </p:spPr>
      </p:pic>
      <p:pic>
        <p:nvPicPr>
          <p:cNvPr id="13" name="Picture 12" descr="led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133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insulat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1523144"/>
            <a:ext cx="2133600" cy="17534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3144"/>
            <a:ext cx="1066800" cy="1753456"/>
          </a:xfrm>
          <a:prstGeom prst="rect">
            <a:avLst/>
          </a:prstGeom>
        </p:spPr>
      </p:pic>
      <p:sp>
        <p:nvSpPr>
          <p:cNvPr id="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rgbClr val="008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fld id="{24289C06-C21E-485E-9AAF-A99C6B017E3B}" type="slidenum">
              <a:rPr lang="en-US" smtClean="0">
                <a:solidFill>
                  <a:prstClr val="white"/>
                </a:solidFill>
                <a:latin typeface="Calibri"/>
                <a:cs typeface="Calibri"/>
              </a:rPr>
              <a:pPr marL="342900" indent="-342900" defTabSz="457200">
                <a:spcBef>
                  <a:spcPct val="20000"/>
                </a:spcBef>
                <a:buFont typeface="Arial"/>
                <a:buNone/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 | Energy Efficiency and Renewable Energy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algn="r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eere.energy.gov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7001"/>
            <a:ext cx="3352800" cy="492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892815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4477719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638800" y="38862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4958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108009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077200" cy="5257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79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3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6"/>
            <a:ext cx="2953546" cy="619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5" name="Picture 14" descr="Big circ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74" y="1081263"/>
            <a:ext cx="2451100" cy="2381251"/>
          </a:xfrm>
          <a:prstGeom prst="rect">
            <a:avLst/>
          </a:prstGeom>
        </p:spPr>
      </p:pic>
      <p:pic>
        <p:nvPicPr>
          <p:cNvPr id="14" name="Picture 13" descr="medium circle 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659820"/>
            <a:ext cx="2305050" cy="2127251"/>
          </a:xfrm>
          <a:prstGeom prst="rect">
            <a:avLst/>
          </a:prstGeom>
        </p:spPr>
      </p:pic>
      <p:pic>
        <p:nvPicPr>
          <p:cNvPr id="16" name="Picture 15" descr="small circ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056" y="2753429"/>
            <a:ext cx="2159000" cy="2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0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3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277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3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8"/>
            <a:ext cx="4192528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8"/>
            <a:ext cx="4194175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93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9079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6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830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29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F7110-3A19-4937-ACD5-6C167853B1AA}" type="slidenum">
              <a:rPr lang="en-US" alt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7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3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6"/>
            <a:ext cx="2953546" cy="619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5" name="Picture 14" descr="Big circ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74" y="1081263"/>
            <a:ext cx="2451100" cy="2381251"/>
          </a:xfrm>
          <a:prstGeom prst="rect">
            <a:avLst/>
          </a:prstGeom>
        </p:spPr>
      </p:pic>
      <p:pic>
        <p:nvPicPr>
          <p:cNvPr id="14" name="Picture 13" descr="medium circle 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659820"/>
            <a:ext cx="2305050" cy="2127251"/>
          </a:xfrm>
          <a:prstGeom prst="rect">
            <a:avLst/>
          </a:prstGeom>
        </p:spPr>
      </p:pic>
      <p:pic>
        <p:nvPicPr>
          <p:cNvPr id="16" name="Picture 15" descr="small circ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056" y="2753429"/>
            <a:ext cx="2159000" cy="2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3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3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532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3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8"/>
            <a:ext cx="4192528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8"/>
            <a:ext cx="4194175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28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9079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6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1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337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10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6"/>
            <a:ext cx="9144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9144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16100" y="6578600"/>
            <a:ext cx="732790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0"/>
            <a:ext cx="1825625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-38100"/>
            <a:ext cx="8724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8691563" y="6605588"/>
            <a:ext cx="452437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8FC40548-CD77-42C0-A360-5B116C49EF46}" type="slidenum">
              <a:rPr lang="en-US" altLang="en-US" sz="90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 algn="ctr" defTabSz="45720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en-US" sz="90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0"/>
            <a:ext cx="9144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5" y="6596063"/>
            <a:ext cx="4945063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50" dirty="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60363" y="10477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63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8" r:id="rId10"/>
    <p:sldLayoutId id="2147483733" r:id="rId11"/>
    <p:sldLayoutId id="2147483734" r:id="rId12"/>
    <p:sldLayoutId id="2147483735" r:id="rId1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 userDrawn="1"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50565C"/>
                </a:solidFill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50565C"/>
              </a:solidFill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7" y="6308608"/>
            <a:ext cx="2743215" cy="4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1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8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gov/eere/amo/advanced-manufacturing-offi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mi.ameslab.gov/" TargetMode="External"/><Relationship Id="rId2" Type="http://schemas.openxmlformats.org/officeDocument/2006/relationships/hyperlink" Target="https://web.ornl.gov/sci/manufacturing/mdf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0960" y="1544720"/>
            <a:ext cx="8471371" cy="1381360"/>
          </a:xfrm>
        </p:spPr>
        <p:txBody>
          <a:bodyPr>
            <a:normAutofit lnSpcReduction="10000"/>
          </a:bodyPr>
          <a:lstStyle/>
          <a:p>
            <a:r>
              <a:rPr lang="en-US" sz="3200" b="0" dirty="0" smtClean="0"/>
              <a:t>Advanced Manufacturing at the US Department of Energy</a:t>
            </a:r>
          </a:p>
          <a:p>
            <a:r>
              <a:rPr lang="en-US" sz="2000" b="0" dirty="0" smtClean="0"/>
              <a:t>2019 DOE IP Counsel Meeting</a:t>
            </a:r>
            <a:endParaRPr lang="en-US" sz="2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669" y="2976351"/>
            <a:ext cx="5981000" cy="331125"/>
          </a:xfrm>
        </p:spPr>
        <p:txBody>
          <a:bodyPr/>
          <a:lstStyle/>
          <a:p>
            <a:r>
              <a:rPr lang="en-US" sz="2000" dirty="0" err="1"/>
              <a:t>Valri</a:t>
            </a:r>
            <a:r>
              <a:rPr lang="en-US" sz="2000" dirty="0"/>
              <a:t> </a:t>
            </a:r>
            <a:r>
              <a:rPr lang="en-US" sz="2000" dirty="0" err="1" smtClean="0"/>
              <a:t>Lightner</a:t>
            </a:r>
            <a:r>
              <a:rPr lang="en-US" sz="2000" dirty="0" smtClean="0"/>
              <a:t>, </a:t>
            </a:r>
            <a:r>
              <a:rPr lang="en-US" sz="1800" b="0" dirty="0" smtClean="0"/>
              <a:t>Advanced </a:t>
            </a:r>
            <a:r>
              <a:rPr lang="en-US" sz="1800" b="0" dirty="0"/>
              <a:t>Manufacturing Office</a:t>
            </a:r>
            <a:endParaRPr lang="en-US" sz="20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9105" y="3754547"/>
            <a:ext cx="4448477" cy="478467"/>
          </a:xfrm>
        </p:spPr>
        <p:txBody>
          <a:bodyPr>
            <a:noAutofit/>
          </a:bodyPr>
          <a:lstStyle/>
          <a:p>
            <a:r>
              <a:rPr lang="en-US" sz="1800" dirty="0" smtClean="0"/>
              <a:t>September 10, </a:t>
            </a:r>
            <a:r>
              <a:rPr lang="en-US" sz="1800" dirty="0" smtClean="0"/>
              <a:t>2019  |  Washington, DC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54669" y="3342477"/>
            <a:ext cx="4171052" cy="3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solidFill>
                  <a:srgbClr val="005C82"/>
                </a:solidFill>
              </a:rPr>
              <a:t>manufacturing.energy.gov</a:t>
            </a:r>
            <a:endParaRPr lang="en-US" i="1" dirty="0">
              <a:solidFill>
                <a:srgbClr val="005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88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823623"/>
            <a:ext cx="9120505" cy="56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282B2E"/>
                </a:solidFill>
                <a:latin typeface="+mj-lt"/>
                <a:ea typeface="ヒラギノ角ゴ Pro W3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Better Plants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1"/>
            <a:r>
              <a:rPr lang="en-US" sz="1400" dirty="0" smtClean="0"/>
              <a:t>Voluntary program recognizes industrial partners for setting and achieving long-term energy efficiency goals (e.g. 25% energy intensity reduction over 10 years), enables information-sharing of energy-saving solutions, and facilitates field validation and adoption of energy-saving technologies. </a:t>
            </a:r>
            <a:endParaRPr lang="en-US" sz="1400" dirty="0"/>
          </a:p>
          <a:p>
            <a:pPr lvl="1"/>
            <a:r>
              <a:rPr lang="en-US" sz="1400" dirty="0" smtClean="0"/>
              <a:t>Technical account managers help companies develop energy management plans, identify energy-saving opportunities, and track energy performance metrics. 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221 Partners with over 3200 facilities have recorded $6.7B </a:t>
            </a:r>
            <a:r>
              <a:rPr lang="en-US" sz="1400" dirty="0" smtClean="0"/>
              <a:t>in cumulative energy savings since 2009.</a:t>
            </a:r>
            <a:endParaRPr lang="en-US" sz="1400" dirty="0"/>
          </a:p>
          <a:p>
            <a:r>
              <a:rPr lang="en-US" sz="2400" dirty="0" smtClean="0">
                <a:solidFill>
                  <a:srgbClr val="000000"/>
                </a:solidFill>
              </a:rPr>
              <a:t>Industrial Assessment Centers (IACs)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Currently a network of 28 university-based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centers, led by professors and staffed by engineering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students.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trains the next generation of energy engineers to assist small and medium sized manufacturers improve energy efficiency, productivity and competitiveness.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Teams perform in-person energy efficiency, productivity improvement, waste and water use reduction, and cybersecurity vulnerability assessments for small and medium-sized manufacturers. 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Three (3)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extension centers are expected to be operational by the end of the fiscal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 to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support manufacturers in relatively underserved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regions.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Combined Heat and Power (CHP) 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1400" dirty="0" smtClean="0"/>
              <a:t>Promotes and assists in transforming the market for CHP, waste heat to power, microgrids, and district energy (DE)*, while also supporting CHP as a solution for critical infrastructure resiliency planning at the state, local, and utility levels. Twenty profiles detail accomplishments in using CHP/DE in resilience planning.</a:t>
            </a:r>
          </a:p>
          <a:p>
            <a:pPr lvl="1"/>
            <a:r>
              <a:rPr lang="en-US" sz="1400" dirty="0" smtClean="0"/>
              <a:t>Free online decision tool supports CHP cost/benefit analysis, optimization of potential CHP systems, and general education and awareness. 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lvl="1"/>
            <a:endParaRPr lang="en-US" sz="4800" dirty="0" smtClean="0">
              <a:solidFill>
                <a:srgbClr val="000000"/>
              </a:solidFill>
            </a:endParaRP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826" y="184652"/>
            <a:ext cx="8239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934"/>
                </a:solidFill>
                <a:latin typeface="+mj-lt"/>
                <a:ea typeface="ヒラギノ角ゴ Pro W3" charset="0"/>
                <a:cs typeface="Arial"/>
              </a:defRPr>
            </a:lvl1pPr>
            <a:lvl2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dirty="0" smtClean="0"/>
              <a:t>Technical Assistance Highlights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9184" y="6378672"/>
            <a:ext cx="752481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50" dirty="0" smtClean="0"/>
              <a:t>* </a:t>
            </a:r>
            <a:r>
              <a:rPr lang="en-US" sz="1100" dirty="0" smtClean="0">
                <a:solidFill>
                  <a:srgbClr val="00B050"/>
                </a:solidFill>
              </a:rPr>
              <a:t>CHP and district energy are overlapping technical areas, as CHP systems can be key elements of a district energy system</a:t>
            </a:r>
            <a:r>
              <a:rPr lang="en-US" sz="1150" dirty="0" smtClean="0">
                <a:solidFill>
                  <a:srgbClr val="00B050"/>
                </a:solidFill>
              </a:rPr>
              <a:t>.</a:t>
            </a:r>
            <a:endParaRPr lang="en-US" sz="11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785813" y="2076586"/>
            <a:ext cx="8358187" cy="39290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latin typeface="Franklin Gothic Book"/>
                <a:cs typeface="Franklin Gothic Book"/>
              </a:rPr>
              <a:t>Thank You</a:t>
            </a:r>
          </a:p>
          <a:p>
            <a:pPr marL="0" indent="0" algn="ctr">
              <a:buNone/>
            </a:pPr>
            <a:endParaRPr lang="en-US" sz="3600" b="1" dirty="0" smtClean="0">
              <a:latin typeface="Franklin Gothic Book"/>
              <a:cs typeface="Franklin Gothic Book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Franklin Gothic Book"/>
                <a:cs typeface="Franklin Gothic Book"/>
              </a:rPr>
              <a:t>For additional information:</a:t>
            </a:r>
          </a:p>
          <a:p>
            <a:pPr marL="0" indent="0" algn="ctr">
              <a:buNone/>
            </a:pPr>
            <a:r>
              <a:rPr lang="en-US" sz="2400" dirty="0" smtClean="0">
                <a:latin typeface="Franklin Gothic Book"/>
                <a:cs typeface="Franklin Gothic Book"/>
                <a:hlinkClick r:id="rId3"/>
              </a:rPr>
              <a:t>energy.gov</a:t>
            </a:r>
            <a:r>
              <a:rPr lang="en-US" sz="2400" dirty="0">
                <a:latin typeface="Franklin Gothic Book"/>
                <a:cs typeface="Franklin Gothic Book"/>
                <a:hlinkClick r:id="rId3"/>
              </a:rPr>
              <a:t>/eere/amo/advanced-manufacturing-office</a:t>
            </a:r>
            <a:endParaRPr lang="en-US" sz="2400" dirty="0">
              <a:latin typeface="Franklin Gothic Book"/>
              <a:cs typeface="Franklin Gothic Book"/>
            </a:endParaRPr>
          </a:p>
          <a:p>
            <a:pPr marL="0" indent="0" algn="ctr">
              <a:buNone/>
            </a:pPr>
            <a:endParaRPr lang="en-US" sz="4800" b="1" dirty="0" smtClean="0">
              <a:latin typeface="Franklin Gothic Book"/>
              <a:cs typeface="Franklin Gothic Book"/>
            </a:endParaRPr>
          </a:p>
          <a:p>
            <a:pPr marL="0" indent="0">
              <a:buNone/>
            </a:pPr>
            <a:endParaRPr lang="en-US" sz="3600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495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image34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5246" b="24572"/>
          <a:stretch/>
        </p:blipFill>
        <p:spPr>
          <a:xfrm>
            <a:off x="829991" y="1741701"/>
            <a:ext cx="7848059" cy="352731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Manufacturing -- Opportunity </a:t>
            </a:r>
          </a:p>
        </p:txBody>
      </p:sp>
      <p:sp>
        <p:nvSpPr>
          <p:cNvPr id="432" name="Shape 432"/>
          <p:cNvSpPr>
            <a:spLocks noGrp="1"/>
          </p:cNvSpPr>
          <p:nvPr>
            <p:ph type="body" sz="quarter" idx="4294967295"/>
          </p:nvPr>
        </p:nvSpPr>
        <p:spPr>
          <a:xfrm>
            <a:off x="0" y="815631"/>
            <a:ext cx="9144000" cy="8569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39" tIns="91439" rIns="91439" bIns="91439" anchor="ctr"/>
          <a:lstStyle>
            <a:lvl1pPr marL="0" indent="0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Technology Innovation through Applied Research and Development in Advanced Manufacturing and Energy is a Foundation for Economic Growth and Jobs in the US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164" y="4930950"/>
            <a:ext cx="4451271" cy="1497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hangingPunct="0">
              <a:lnSpc>
                <a:spcPct val="90000"/>
              </a:lnSpc>
            </a:pPr>
            <a:r>
              <a:rPr lang="en-US" sz="1400" dirty="0">
                <a:solidFill>
                  <a:srgbClr val="50565C"/>
                </a:solidFill>
                <a:latin typeface="+mj-lt"/>
              </a:rPr>
              <a:t>24 QBTU (25% of National Total) – Manufacturing </a:t>
            </a:r>
          </a:p>
          <a:p>
            <a:pPr hangingPunct="0">
              <a:lnSpc>
                <a:spcPct val="90000"/>
              </a:lnSpc>
            </a:pPr>
            <a:r>
              <a:rPr lang="en-US" sz="1400" dirty="0">
                <a:solidFill>
                  <a:srgbClr val="50565C"/>
                </a:solidFill>
                <a:latin typeface="+mj-lt"/>
                <a:sym typeface="Calibri"/>
              </a:rPr>
              <a:t>2/3 Manufacturing Energy is in Intensive Sectors</a:t>
            </a:r>
          </a:p>
          <a:p>
            <a:pPr hangingPunct="0">
              <a:lnSpc>
                <a:spcPct val="90000"/>
              </a:lnSpc>
            </a:pPr>
            <a:endParaRPr lang="en-US" sz="1400" dirty="0" smtClean="0">
              <a:solidFill>
                <a:srgbClr val="50565C"/>
              </a:solidFill>
              <a:latin typeface="+mj-lt"/>
              <a:sym typeface="Calibri"/>
            </a:endParaRPr>
          </a:p>
          <a:p>
            <a:pPr hangingPunct="0">
              <a:lnSpc>
                <a:spcPct val="90000"/>
              </a:lnSpc>
            </a:pPr>
            <a:r>
              <a:rPr lang="en-US" sz="1400" dirty="0" smtClean="0">
                <a:solidFill>
                  <a:srgbClr val="50565C"/>
                </a:solidFill>
                <a:latin typeface="+mj-lt"/>
                <a:sym typeface="Calibri"/>
              </a:rPr>
              <a:t>$2T Manufacturing GDP</a:t>
            </a:r>
          </a:p>
          <a:p>
            <a:pPr hangingPunct="0">
              <a:lnSpc>
                <a:spcPct val="90000"/>
              </a:lnSpc>
            </a:pPr>
            <a:r>
              <a:rPr lang="en-US" sz="1400" dirty="0" smtClean="0">
                <a:solidFill>
                  <a:srgbClr val="50565C"/>
                </a:solidFill>
                <a:latin typeface="+mj-lt"/>
              </a:rPr>
              <a:t>12.4M Manufacturing Direct Employment Jobs</a:t>
            </a:r>
          </a:p>
          <a:p>
            <a:pPr hangingPunct="0">
              <a:lnSpc>
                <a:spcPct val="90000"/>
              </a:lnSpc>
            </a:pPr>
            <a:r>
              <a:rPr lang="en-US" sz="1400" dirty="0" smtClean="0">
                <a:solidFill>
                  <a:srgbClr val="50565C"/>
                </a:solidFill>
                <a:latin typeface="+mj-lt"/>
                <a:sym typeface="Calibri"/>
              </a:rPr>
              <a:t>0.8 / 1.0 – Indirect / Direct</a:t>
            </a:r>
            <a:r>
              <a:rPr lang="en-US" sz="1400" dirty="0">
                <a:solidFill>
                  <a:srgbClr val="50565C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50565C"/>
                </a:solidFill>
                <a:latin typeface="+mj-lt"/>
              </a:rPr>
              <a:t>Jobs - All Manufacturing</a:t>
            </a:r>
          </a:p>
          <a:p>
            <a:pPr hangingPunct="0">
              <a:lnSpc>
                <a:spcPct val="90000"/>
              </a:lnSpc>
            </a:pPr>
            <a:r>
              <a:rPr lang="en-US" sz="1400" dirty="0" smtClean="0">
                <a:solidFill>
                  <a:srgbClr val="50565C"/>
                </a:solidFill>
                <a:latin typeface="+mj-lt"/>
                <a:sym typeface="Calibri"/>
              </a:rPr>
              <a:t>2.2 / 1.0 – Indirect / Direct Jobs - Advanced Sub-Sectors</a:t>
            </a:r>
          </a:p>
          <a:p>
            <a:pPr hangingPunct="0">
              <a:lnSpc>
                <a:spcPct val="90000"/>
              </a:lnSpc>
            </a:pPr>
            <a:endParaRPr lang="en-US" sz="1400" dirty="0" smtClean="0">
              <a:solidFill>
                <a:srgbClr val="50565C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3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32"/>
          <p:cNvSpPr txBox="1">
            <a:spLocks/>
          </p:cNvSpPr>
          <p:nvPr/>
        </p:nvSpPr>
        <p:spPr bwMode="auto">
          <a:xfrm>
            <a:off x="0" y="820614"/>
            <a:ext cx="4878104" cy="5750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9" tIns="91439" rIns="91439" bIns="91439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300"/>
              </a:spcBef>
              <a:spcAft>
                <a:spcPct val="0"/>
              </a:spcAft>
              <a:buSzTx/>
              <a:buFont typeface="Arial" charset="0"/>
              <a:buNone/>
              <a:defRPr sz="1600" kern="1200">
                <a:solidFill>
                  <a:srgbClr val="FFFFFF"/>
                </a:solidFill>
                <a:latin typeface="+mj-lt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281" y="1136965"/>
            <a:ext cx="2547641" cy="3055718"/>
          </a:xfrm>
          <a:prstGeom prst="rect">
            <a:avLst/>
          </a:prstGeom>
          <a:ln>
            <a:noFill/>
          </a:ln>
          <a:effectLst>
            <a:outerShdw blurRad="82550" dist="508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7782" y="4496685"/>
            <a:ext cx="4206218" cy="2097341"/>
          </a:xfrm>
          <a:prstGeom prst="rect">
            <a:avLst/>
          </a:prstGeom>
          <a:ln w="12700" cmpd="sng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accent4"/>
                </a:solidFill>
                <a:latin typeface="+mj-lt"/>
              </a:rPr>
              <a:t>MULTI-YEAR PROGRAM PLAN: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Describes the Office </a:t>
            </a:r>
            <a:r>
              <a:rPr lang="en-US" sz="1600" dirty="0"/>
              <a:t>mission, vision, and goals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Identifies the technology, outreach, and crosscutting activities the Office plans to focus on over the next five years.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890287" y="6535956"/>
            <a:ext cx="4711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36933C-3588-4702-9BB6-6B5171D99713}" type="slidenum">
              <a:rPr lang="en-US" sz="1200" smtClean="0">
                <a:solidFill>
                  <a:srgbClr val="4F81BD">
                    <a:lumMod val="75000"/>
                  </a:srgbClr>
                </a:solidFill>
              </a:rPr>
              <a:pPr/>
              <a:t>3</a:t>
            </a:fld>
            <a:endParaRPr lang="en-U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5446" y="1309076"/>
            <a:ext cx="4080504" cy="50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base">
              <a:lnSpc>
                <a:spcPct val="115000"/>
              </a:lnSpc>
            </a:pPr>
            <a:r>
              <a:rPr lang="en-US" sz="2400" dirty="0" smtClean="0">
                <a:solidFill>
                  <a:srgbClr val="005B82"/>
                </a:solidFill>
                <a:latin typeface="+mj-lt"/>
                <a:ea typeface="Calibri" panose="020F0502020204030204" pitchFamily="34" charset="0"/>
                <a:cs typeface="Franklin Gothic Book"/>
              </a:rPr>
              <a:t>VISION:</a:t>
            </a:r>
            <a:r>
              <a:rPr lang="en-US" sz="2400" dirty="0" smtClean="0">
                <a:solidFill>
                  <a:srgbClr val="50565C"/>
                </a:solidFill>
                <a:latin typeface="+mj-lt"/>
                <a:ea typeface="Calibri" panose="020F0502020204030204" pitchFamily="34" charset="0"/>
                <a:cs typeface="Franklin Gothic Book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Franklin Gothic Book"/>
              </a:rPr>
              <a:t>U.S. global leadership in sustainable and efficient manufacturing for a growing and competitive economy.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en-US" sz="2400" dirty="0">
                <a:solidFill>
                  <a:srgbClr val="50565C"/>
                </a:solidFill>
                <a:ea typeface="Calibri" panose="020F0502020204030204" pitchFamily="34" charset="0"/>
                <a:cs typeface="Franklin Gothic Book"/>
              </a:rPr>
              <a:t> </a:t>
            </a:r>
            <a:endParaRPr lang="en-US" sz="2400" dirty="0">
              <a:solidFill>
                <a:srgbClr val="50565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en-US" sz="2400" dirty="0" smtClean="0">
                <a:solidFill>
                  <a:srgbClr val="005B82"/>
                </a:solidFill>
                <a:latin typeface="+mj-lt"/>
                <a:ea typeface="Calibri" panose="020F0502020204030204" pitchFamily="34" charset="0"/>
                <a:cs typeface="Franklin Gothic Book"/>
              </a:rPr>
              <a:t>MISSION:</a:t>
            </a:r>
            <a:r>
              <a:rPr lang="en-US" sz="2400" dirty="0" smtClean="0">
                <a:solidFill>
                  <a:srgbClr val="50565C"/>
                </a:solidFill>
                <a:latin typeface="+mj-lt"/>
                <a:ea typeface="Calibri" panose="020F0502020204030204" pitchFamily="34" charset="0"/>
                <a:cs typeface="Franklin Gothic Book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Franklin Gothic Book"/>
              </a:rPr>
              <a:t>Catalyze research, development and adoption of energy-related advanced manufacturing technologies and practices to drive U.S. economic competitiveness and energy productivity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  <a:cs typeface="Franklin Gothic Book"/>
              </a:rPr>
              <a:t>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 Vision and Mission</a:t>
            </a:r>
          </a:p>
        </p:txBody>
      </p:sp>
    </p:spTree>
    <p:extLst>
      <p:ext uri="{BB962C8B-B14F-4D97-AF65-F5344CB8AC3E}">
        <p14:creationId xmlns:p14="http://schemas.microsoft.com/office/powerpoint/2010/main" val="20964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>
          <a:xfrm>
            <a:off x="8890287" y="6535956"/>
            <a:ext cx="4711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36933C-3588-4702-9BB6-6B5171D99713}" type="slidenum">
              <a:rPr lang="en-US" sz="1200" smtClean="0">
                <a:solidFill>
                  <a:srgbClr val="4F81BD">
                    <a:lumMod val="75000"/>
                  </a:srgbClr>
                </a:solidFill>
              </a:rPr>
              <a:pPr/>
              <a:t>4</a:t>
            </a:fld>
            <a:endParaRPr lang="en-U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6" descr="P:\SK\Melissa\Picture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512"/>
            <a:ext cx="9144000" cy="5421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AMO Multi-Year Program Plan (MYPP) Framework</a:t>
            </a:r>
          </a:p>
        </p:txBody>
      </p:sp>
    </p:spTree>
    <p:extLst>
      <p:ext uri="{BB962C8B-B14F-4D97-AF65-F5344CB8AC3E}">
        <p14:creationId xmlns:p14="http://schemas.microsoft.com/office/powerpoint/2010/main" val="24174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AMO Success Indicators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07647"/>
            <a:ext cx="8305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spcAft>
                <a:spcPts val="2400"/>
              </a:spcAft>
              <a:buClr>
                <a:srgbClr val="7AC143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50565C"/>
                </a:solidFill>
              </a:rPr>
              <a:t>Validate selected </a:t>
            </a:r>
            <a:r>
              <a:rPr lang="en-US" dirty="0">
                <a:solidFill>
                  <a:srgbClr val="50565C"/>
                </a:solidFill>
              </a:rPr>
              <a:t>advanced manufacturing technologies and deploy practices that increase the rate of </a:t>
            </a:r>
            <a:r>
              <a:rPr lang="en-US" b="1" dirty="0">
                <a:solidFill>
                  <a:srgbClr val="50565C"/>
                </a:solidFill>
              </a:rPr>
              <a:t>energy intensity </a:t>
            </a:r>
            <a:r>
              <a:rPr lang="en-US" dirty="0">
                <a:solidFill>
                  <a:srgbClr val="50565C"/>
                </a:solidFill>
              </a:rPr>
              <a:t>improvement from business as usual (~1 % per year) to 2.5% per year.</a:t>
            </a:r>
          </a:p>
          <a:p>
            <a:pPr marL="285750" indent="-285750" fontAlgn="ctr">
              <a:spcAft>
                <a:spcPts val="2400"/>
              </a:spcAft>
              <a:buClr>
                <a:srgbClr val="7AC143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50565C"/>
                </a:solidFill>
              </a:rPr>
              <a:t>Advance materials and manufacturing technologies with the potential to reduce </a:t>
            </a:r>
            <a:r>
              <a:rPr lang="en-US" b="1" dirty="0" smtClean="0">
                <a:solidFill>
                  <a:srgbClr val="50565C"/>
                </a:solidFill>
              </a:rPr>
              <a:t>lifecycle energy </a:t>
            </a:r>
            <a:r>
              <a:rPr lang="en-US" dirty="0" smtClean="0">
                <a:solidFill>
                  <a:srgbClr val="50565C"/>
                </a:solidFill>
              </a:rPr>
              <a:t>by 50% by 2025 compared to the 2015 state-of-the-art. </a:t>
            </a:r>
          </a:p>
          <a:p>
            <a:pPr marL="285750" indent="-285750" fontAlgn="ctr">
              <a:spcAft>
                <a:spcPts val="2400"/>
              </a:spcAft>
              <a:buClr>
                <a:srgbClr val="7AC143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50565C"/>
                </a:solidFill>
              </a:rPr>
              <a:t>Establish partnerships resulting in 30,000 U.S. manufacturing facilities implementing AMO-recognized </a:t>
            </a:r>
            <a:r>
              <a:rPr lang="en-US" b="1" dirty="0" smtClean="0">
                <a:solidFill>
                  <a:srgbClr val="50565C"/>
                </a:solidFill>
              </a:rPr>
              <a:t>energy management </a:t>
            </a:r>
            <a:r>
              <a:rPr lang="en-US" dirty="0" smtClean="0">
                <a:solidFill>
                  <a:srgbClr val="50565C"/>
                </a:solidFill>
              </a:rPr>
              <a:t>products, practices and measures by 2025. </a:t>
            </a:r>
          </a:p>
          <a:p>
            <a:pPr marL="285750" indent="-285750" fontAlgn="ctr">
              <a:spcAft>
                <a:spcPts val="2400"/>
              </a:spcAft>
              <a:buClr>
                <a:srgbClr val="7AC143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50565C"/>
                </a:solidFill>
              </a:rPr>
              <a:t>Double supported </a:t>
            </a:r>
            <a:r>
              <a:rPr lang="en-US" b="1" dirty="0" smtClean="0">
                <a:solidFill>
                  <a:srgbClr val="50565C"/>
                </a:solidFill>
              </a:rPr>
              <a:t>technical education </a:t>
            </a:r>
            <a:r>
              <a:rPr lang="en-US" dirty="0" smtClean="0">
                <a:solidFill>
                  <a:srgbClr val="50565C"/>
                </a:solidFill>
              </a:rPr>
              <a:t>and training activities in advanced manufacturing made available for private entities, universities, community colleges, and high schools by 2025.</a:t>
            </a:r>
          </a:p>
          <a:p>
            <a:pPr>
              <a:spcAft>
                <a:spcPts val="2400"/>
              </a:spcAft>
              <a:buClr>
                <a:srgbClr val="00425D"/>
              </a:buClr>
            </a:pPr>
            <a:endParaRPr lang="en-US" b="1" dirty="0">
              <a:solidFill>
                <a:srgbClr val="5056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9469"/>
            <a:ext cx="7886700" cy="874801"/>
          </a:xfrm>
        </p:spPr>
        <p:txBody>
          <a:bodyPr/>
          <a:lstStyle/>
          <a:p>
            <a:r>
              <a:rPr lang="en-US" dirty="0" smtClean="0"/>
              <a:t>AMO: Three complementary strategies 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8600" y="4590637"/>
            <a:ext cx="8616821" cy="1882311"/>
            <a:chOff x="228600" y="851100"/>
            <a:chExt cx="8616821" cy="1882311"/>
          </a:xfrm>
        </p:grpSpPr>
        <p:sp>
          <p:nvSpPr>
            <p:cNvPr id="7" name="Oval 6"/>
            <p:cNvSpPr/>
            <p:nvPr/>
          </p:nvSpPr>
          <p:spPr>
            <a:xfrm>
              <a:off x="228600" y="851100"/>
              <a:ext cx="1762389" cy="1762389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615821" y="1100043"/>
              <a:ext cx="8229600" cy="484748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2550" dirty="0" smtClean="0">
                  <a:solidFill>
                    <a:schemeClr val="bg1"/>
                  </a:solidFill>
                </a:rPr>
                <a:t>Technical Assistance: Direct engagement with Industry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7284" y="1717748"/>
              <a:ext cx="6553200" cy="1015663"/>
            </a:xfrm>
            <a:prstGeom prst="rect">
              <a:avLst/>
            </a:prstGeom>
            <a:ln w="28575">
              <a:solidFill>
                <a:srgbClr val="00336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Driving a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culture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of continuous improvement and wide scale adoption of proven technologies, such as CHP, to reduce energy use in the </a:t>
              </a:r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manufacturing sector</a:t>
              </a:r>
              <a:endParaRPr lang="en-US" sz="20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1" y="849848"/>
            <a:ext cx="8540620" cy="1762389"/>
            <a:chOff x="222380" y="2733411"/>
            <a:chExt cx="8540620" cy="1762389"/>
          </a:xfrm>
        </p:grpSpPr>
        <p:sp>
          <p:nvSpPr>
            <p:cNvPr id="11" name="Oval 10"/>
            <p:cNvSpPr/>
            <p:nvPr/>
          </p:nvSpPr>
          <p:spPr>
            <a:xfrm>
              <a:off x="222380" y="2733411"/>
              <a:ext cx="1762389" cy="1762389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609600" y="2957384"/>
              <a:ext cx="8153400" cy="52322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2800" dirty="0" smtClean="0">
                  <a:solidFill>
                    <a:schemeClr val="bg1"/>
                  </a:solidFill>
                </a:rPr>
                <a:t>R&amp;D Projects: Bridging the innovation gap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97283" y="3627046"/>
              <a:ext cx="6553200" cy="707886"/>
            </a:xfrm>
            <a:prstGeom prst="rect">
              <a:avLst/>
            </a:prstGeom>
            <a:ln w="28575">
              <a:solidFill>
                <a:srgbClr val="00336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Research and Development Projects to support innovative manufacturing processes and next-generation materials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2680377"/>
            <a:ext cx="8616821" cy="1934545"/>
            <a:chOff x="222379" y="4618655"/>
            <a:chExt cx="8616821" cy="1934545"/>
          </a:xfrm>
        </p:grpSpPr>
        <p:sp>
          <p:nvSpPr>
            <p:cNvPr id="12" name="Oval 11"/>
            <p:cNvSpPr/>
            <p:nvPr/>
          </p:nvSpPr>
          <p:spPr>
            <a:xfrm>
              <a:off x="222379" y="4618655"/>
              <a:ext cx="1762389" cy="1762389"/>
            </a:xfrm>
            <a:prstGeom prst="ellipse">
              <a:avLst/>
            </a:prstGeom>
            <a:solidFill>
              <a:srgbClr val="00336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21"/>
            <p:cNvSpPr txBox="1"/>
            <p:nvPr/>
          </p:nvSpPr>
          <p:spPr>
            <a:xfrm>
              <a:off x="609600" y="4881683"/>
              <a:ext cx="8229600" cy="52322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2800" dirty="0" smtClean="0">
                  <a:solidFill>
                    <a:schemeClr val="bg1"/>
                  </a:solidFill>
                </a:rPr>
                <a:t>R&amp;D Consortia: Public-Private consortia </a:t>
              </a:r>
              <a:r>
                <a:rPr lang="en-US" sz="2800" dirty="0">
                  <a:solidFill>
                    <a:schemeClr val="bg1"/>
                  </a:solidFill>
                </a:rPr>
                <a:t>m</a:t>
              </a:r>
              <a:r>
                <a:rPr lang="en-US" sz="2800" dirty="0" smtClean="0">
                  <a:solidFill>
                    <a:schemeClr val="bg1"/>
                  </a:solidFill>
                </a:rPr>
                <a:t>odel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97283" y="5537537"/>
              <a:ext cx="6553200" cy="1015663"/>
            </a:xfrm>
            <a:prstGeom prst="rect">
              <a:avLst/>
            </a:prstGeom>
            <a:ln w="28575">
              <a:solidFill>
                <a:srgbClr val="00336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+mn-lt"/>
                </a:rPr>
                <a:t>R&amp;D Consortia offer 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affordable access to physical and virtual tools, and expertise, to foster innovation and adoption of promising technologies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6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2825" y="744111"/>
            <a:ext cx="8961783" cy="30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282B2E"/>
                </a:solidFill>
                <a:latin typeface="+mj-lt"/>
                <a:ea typeface="ヒラギノ角ゴ Pro W3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Desalination Hub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1400" dirty="0" smtClean="0"/>
              <a:t>Status: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Announcement expected in Fall 2019.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400" dirty="0" smtClean="0"/>
              <a:t>To </a:t>
            </a:r>
            <a:r>
              <a:rPr lang="en-US" sz="1400" dirty="0"/>
              <a:t>establish </a:t>
            </a:r>
            <a:r>
              <a:rPr lang="en-US" sz="1400" dirty="0" smtClean="0"/>
              <a:t>an Energy </a:t>
            </a:r>
            <a:r>
              <a:rPr lang="en-US" sz="1400" dirty="0"/>
              <a:t>Innovation Hub </a:t>
            </a:r>
            <a:r>
              <a:rPr lang="en-US" sz="1400" dirty="0" smtClean="0"/>
              <a:t>focused on desalination technologies to accelerate </a:t>
            </a:r>
            <a:r>
              <a:rPr lang="en-US" sz="1400" dirty="0"/>
              <a:t>transformational advances </a:t>
            </a:r>
            <a:r>
              <a:rPr lang="en-US" sz="1400" dirty="0" smtClean="0"/>
              <a:t>that reduce </a:t>
            </a:r>
            <a:r>
              <a:rPr lang="en-US" sz="1400" dirty="0"/>
              <a:t>the energy and cost requirements of </a:t>
            </a:r>
            <a:r>
              <a:rPr lang="en-US" sz="1400" dirty="0" smtClean="0"/>
              <a:t>providing </a:t>
            </a:r>
            <a:r>
              <a:rPr lang="en-US" sz="1400" dirty="0"/>
              <a:t>clean and safe water. </a:t>
            </a:r>
            <a:endParaRPr lang="en-US" sz="1400" dirty="0" smtClean="0"/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Cybersecurity in Energy Efficient Manufacturing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Status: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FOA released on March 26, 2019; full applications due August 20. </a:t>
            </a:r>
            <a:endParaRPr lang="en-US" sz="1400" strike="sngStrik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AMO’s sixth Manufacturing Institute. 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establish a Clean Energy Manufacturing Institute focused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understanding the evolving cybersecurity threats to greater energy efficiency in manufacturing industries, developing new cybersecurity technologies and methods, and sharing information and knowledge to the broader community of U.S. manufacturers.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Multi-Topic FOA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1400" dirty="0"/>
              <a:t>Status: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FOA released May 7,2019 ; full applications due September 5, 2019.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developing next-generation manufacturing material, information, and process technologies that improve energy efficiency in energy intensive and energy dependent processes, and facilitate the transition of emerging cost-competitive energy technologies to domestic production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FOA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covers 9 technical subtopic areas including support of congressionally directed technology development, such as: advanced drying technologies, design of materials and devices for harsh service conditions, process development of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nanocrystalline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metal alloys, and development of manufacturing processes to lower battery energy storage costs.</a:t>
            </a:r>
          </a:p>
          <a:p>
            <a:pPr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AMO anticipates funding between 20 and 50 projects with a total funding amount of nearly $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89M (including $5M from VTO).</a:t>
            </a:r>
            <a:endParaRPr lang="en-US" sz="1400" strike="sngStrik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1400" dirty="0" smtClean="0">
              <a:solidFill>
                <a:srgbClr val="000000"/>
              </a:solidFill>
            </a:endParaRPr>
          </a:p>
          <a:p>
            <a:pPr lvl="1"/>
            <a:endParaRPr lang="en-US" sz="36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lvl="1"/>
            <a:endParaRPr lang="en-US" sz="4800" dirty="0" smtClean="0">
              <a:solidFill>
                <a:srgbClr val="000000"/>
              </a:solidFill>
            </a:endParaRP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826" y="184652"/>
            <a:ext cx="8239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934"/>
                </a:solidFill>
                <a:latin typeface="+mj-lt"/>
                <a:ea typeface="ヒラギノ角ゴ Pro W3" charset="0"/>
                <a:cs typeface="Arial"/>
              </a:defRPr>
            </a:lvl1pPr>
            <a:lvl2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dirty="0" smtClean="0"/>
              <a:t>Current/Upcoming </a:t>
            </a:r>
            <a:r>
              <a:rPr lang="en-US" dirty="0"/>
              <a:t>FOAs</a:t>
            </a:r>
          </a:p>
        </p:txBody>
      </p:sp>
    </p:spTree>
    <p:extLst>
      <p:ext uri="{BB962C8B-B14F-4D97-AF65-F5344CB8AC3E}">
        <p14:creationId xmlns:p14="http://schemas.microsoft.com/office/powerpoint/2010/main" val="266001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767203"/>
            <a:ext cx="9144000" cy="53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282B2E"/>
                </a:solidFill>
                <a:latin typeface="+mj-lt"/>
                <a:ea typeface="ヒラギノ角ゴ Pro W3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1800" dirty="0" smtClean="0">
                <a:solidFill>
                  <a:srgbClr val="000000"/>
                </a:solidFill>
              </a:rPr>
              <a:t>High Performance Computing for Manufacturing</a:t>
            </a:r>
          </a:p>
          <a:p>
            <a:pPr marL="576263" lvl="1"/>
            <a:r>
              <a:rPr lang="en-US" sz="1400" dirty="0" smtClean="0"/>
              <a:t>Unites the </a:t>
            </a:r>
            <a:r>
              <a:rPr lang="en-US" sz="1400" dirty="0"/>
              <a:t>world-class computing resources and expertise of Department of Energy national laboratories with U.S. manufacturers to deliver solutions that could revolutionize </a:t>
            </a:r>
            <a:r>
              <a:rPr lang="en-US" sz="1400" dirty="0" smtClean="0"/>
              <a:t>manufacturing.</a:t>
            </a:r>
          </a:p>
          <a:p>
            <a:pPr marL="576263" lvl="1"/>
            <a:r>
              <a:rPr lang="en-US" sz="1400" dirty="0" smtClean="0"/>
              <a:t>Competitively </a:t>
            </a:r>
            <a:r>
              <a:rPr lang="en-US" sz="1400" dirty="0"/>
              <a:t>selected projects apply modeling, simulation, and data analysis to industrial processes and products to lower production costs and shorten the time to market</a:t>
            </a:r>
            <a:r>
              <a:rPr lang="en-US" sz="1400" dirty="0" smtClean="0"/>
              <a:t>.</a:t>
            </a:r>
          </a:p>
          <a:p>
            <a:pPr marL="576263" lvl="1"/>
            <a:r>
              <a:rPr lang="en-US" sz="1400" dirty="0" smtClean="0"/>
              <a:t>Currently in its 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year, with two project solicitations per year, the program receives approximately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$5M to 6M annually.</a:t>
            </a:r>
            <a:r>
              <a:rPr lang="en-US" sz="1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76263" lvl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 30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projects of the nearly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67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projects funded to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date are completed.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28600" indent="-228600"/>
            <a:r>
              <a:rPr lang="en-US" sz="1800" dirty="0" smtClean="0">
                <a:solidFill>
                  <a:srgbClr val="000000"/>
                </a:solidFill>
              </a:rPr>
              <a:t>Lab-Embedded Entrepreneurship Program</a:t>
            </a:r>
            <a:endParaRPr lang="en-US" sz="1800" dirty="0">
              <a:solidFill>
                <a:srgbClr val="000000"/>
              </a:solidFill>
            </a:endParaRPr>
          </a:p>
          <a:p>
            <a:pPr marL="576263" lvl="1" indent="-288925"/>
            <a:r>
              <a:rPr lang="en-US" sz="1400" dirty="0" smtClean="0"/>
              <a:t>AMO supports the Cyclotron Rd (LBNL), Innovation Crossroads (ORNL), and Chain Reactions (ANL) programs that embed budding entrepreneurs with energy technology prototypes at national labs for a two-year post-doctoral fellowship to develop their startups and technologies. </a:t>
            </a:r>
          </a:p>
          <a:p>
            <a:pPr marL="576263" lvl="1" indent="-288925"/>
            <a:r>
              <a:rPr lang="en-US" sz="1400" dirty="0" smtClean="0"/>
              <a:t>Program is designed to leverage the strengths and capabilities within each regional innovation ecosystem and provide innovators with access to state-of-the-art facilities and technical expertise within the National Lab network.</a:t>
            </a:r>
          </a:p>
          <a:p>
            <a:pPr marL="576263" lvl="1" indent="-288925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Currently in its 5</a:t>
            </a:r>
            <a:r>
              <a:rPr lang="en-US" sz="1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year, with one solicitation per year, the program currently receives approximately $8M annually. Next solicitation for cohorts is tentatively scheduled to be released in Fall 2019.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28600" indent="-228600"/>
            <a:r>
              <a:rPr lang="en-US" sz="1800" dirty="0" smtClean="0">
                <a:solidFill>
                  <a:schemeClr val="tx1"/>
                </a:solidFill>
              </a:rPr>
              <a:t>Flexible Combined </a:t>
            </a:r>
            <a:r>
              <a:rPr lang="en-US" sz="1800" dirty="0">
                <a:solidFill>
                  <a:schemeClr val="tx1"/>
                </a:solidFill>
              </a:rPr>
              <a:t>Heat and </a:t>
            </a:r>
            <a:r>
              <a:rPr lang="en-US" sz="1800" dirty="0" smtClean="0">
                <a:solidFill>
                  <a:schemeClr val="tx1"/>
                </a:solidFill>
              </a:rPr>
              <a:t>Power Systems R&amp;D</a:t>
            </a:r>
            <a:endParaRPr lang="en-US" sz="1800" dirty="0">
              <a:solidFill>
                <a:schemeClr val="tx1"/>
              </a:solidFill>
            </a:endParaRPr>
          </a:p>
          <a:p>
            <a:pPr marL="576263" lvl="1"/>
            <a:r>
              <a:rPr lang="en-US" sz="1400" dirty="0" smtClean="0"/>
              <a:t>AMO selected 7 projects worth $9.3M </a:t>
            </a:r>
            <a:r>
              <a:rPr lang="en-US" sz="1400" dirty="0"/>
              <a:t>in Fall 2018 to support research and development of technologies that enable small-to-midsize manufacturers to use combined heat and power (CHP) systems to provide services to the electric </a:t>
            </a:r>
            <a:r>
              <a:rPr lang="en-US" sz="1400" dirty="0" smtClean="0"/>
              <a:t>grid. Successful development of these technologies will allow: </a:t>
            </a:r>
          </a:p>
          <a:p>
            <a:pPr marL="854075" lvl="2"/>
            <a:r>
              <a:rPr lang="en-US" sz="1400" dirty="0" smtClean="0"/>
              <a:t>Manufacturers to receive revenue from grid services providing attractive return on CHP investment.</a:t>
            </a:r>
          </a:p>
          <a:p>
            <a:pPr marL="854075" lvl="2">
              <a:spcBef>
                <a:spcPts val="0"/>
              </a:spcBef>
            </a:pPr>
            <a:r>
              <a:rPr lang="en-US" sz="1400" dirty="0" smtClean="0"/>
              <a:t>Grid operators to receive cost-effective access to </a:t>
            </a:r>
            <a:r>
              <a:rPr lang="en-US" sz="1400" dirty="0" err="1" smtClean="0"/>
              <a:t>dispatchable</a:t>
            </a:r>
            <a:r>
              <a:rPr lang="en-US" sz="1400" dirty="0" smtClean="0"/>
              <a:t> generating capacity and frequency regulation.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826" y="184652"/>
            <a:ext cx="8239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934"/>
                </a:solidFill>
                <a:latin typeface="+mj-lt"/>
                <a:ea typeface="ヒラギノ角ゴ Pro W3" charset="0"/>
                <a:cs typeface="Arial"/>
              </a:defRPr>
            </a:lvl1pPr>
            <a:lvl2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dirty="0" smtClean="0"/>
              <a:t>R&amp;D Projects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4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817569"/>
            <a:ext cx="8881606" cy="30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282B2E"/>
                </a:solidFill>
                <a:latin typeface="+mj-lt"/>
                <a:ea typeface="ヒラギノ角ゴ Pro W3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Manufacturing Demonstration Facility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1"/>
            <a:r>
              <a:rPr lang="en-US" sz="1400" dirty="0" smtClean="0"/>
              <a:t>Open-door facility at Oak Ridge that helps industry adopt new additive manufacturing technologies to lower production cost, and create new products.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 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Critical Materials Institute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1400" dirty="0" smtClean="0"/>
              <a:t>Energy Innovation </a:t>
            </a:r>
            <a:r>
              <a:rPr lang="en-US" sz="1400" dirty="0"/>
              <a:t>Hub </a:t>
            </a:r>
            <a:r>
              <a:rPr lang="en-US" sz="1400" dirty="0" smtClean="0"/>
              <a:t>focused </a:t>
            </a:r>
            <a:r>
              <a:rPr lang="en-US" sz="1400" dirty="0"/>
              <a:t>on technologies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 processing and separations, develop substitutes and improving recycling of </a:t>
            </a:r>
            <a:r>
              <a:rPr lang="en-US" sz="1400" dirty="0" smtClean="0"/>
              <a:t>energy technology materials </a:t>
            </a:r>
            <a:r>
              <a:rPr lang="en-US" sz="1400" dirty="0"/>
              <a:t>that are subject to supply </a:t>
            </a:r>
            <a:r>
              <a:rPr lang="en-US" sz="1400" dirty="0" smtClean="0"/>
              <a:t>disruptions.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pPr lvl="1"/>
            <a:r>
              <a:rPr lang="en-US" sz="1400" dirty="0" smtClean="0"/>
              <a:t>Currently in second 5-year phase (up to $125M per 5 year phase, pending appropriations).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Manufacturing Institutes 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Manufacturing Institute Model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create </a:t>
            </a:r>
            <a:r>
              <a:rPr lang="en-US" sz="1200" dirty="0">
                <a:solidFill>
                  <a:srgbClr val="000000"/>
                </a:solidFill>
              </a:rPr>
              <a:t>an innovation ecosystem that accelerates technology development and facilitates the transfer of innovative advanced manufacturing technology to U.S industry;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provide </a:t>
            </a:r>
            <a:r>
              <a:rPr lang="en-US" sz="1200" dirty="0">
                <a:solidFill>
                  <a:srgbClr val="000000"/>
                </a:solidFill>
              </a:rPr>
              <a:t>shared research facilities to small manufacturers; 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develop </a:t>
            </a:r>
            <a:r>
              <a:rPr lang="en-US" sz="1200" dirty="0">
                <a:solidFill>
                  <a:srgbClr val="000000"/>
                </a:solidFill>
              </a:rPr>
              <a:t>advanced manufacturing workforce skills; and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catalyze </a:t>
            </a:r>
            <a:r>
              <a:rPr lang="en-US" sz="1200" dirty="0">
                <a:solidFill>
                  <a:srgbClr val="000000"/>
                </a:solidFill>
              </a:rPr>
              <a:t>($70 million federal investment) initial collaboration and then after 5 years transition to a privately-sustained model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5 existing Institutes – </a:t>
            </a:r>
            <a:r>
              <a:rPr lang="en-US" sz="1400" dirty="0" err="1" smtClean="0">
                <a:solidFill>
                  <a:srgbClr val="000000"/>
                </a:solidFill>
              </a:rPr>
              <a:t>PowerAmerica</a:t>
            </a:r>
            <a:r>
              <a:rPr lang="en-US" sz="1400" dirty="0" smtClean="0">
                <a:solidFill>
                  <a:srgbClr val="000000"/>
                </a:solidFill>
              </a:rPr>
              <a:t> (wide band gap materials), IACMI (carbon fiber composites), CESMII (smart manufacturing), RAPID (chemical process intensification), REMADE (recycling and remanufacturing). </a:t>
            </a:r>
          </a:p>
          <a:p>
            <a:pPr lvl="1"/>
            <a:r>
              <a:rPr lang="en-US" sz="1400" dirty="0" err="1" smtClean="0">
                <a:solidFill>
                  <a:srgbClr val="000000"/>
                </a:solidFill>
              </a:rPr>
              <a:t>PowerAmerica</a:t>
            </a:r>
            <a:r>
              <a:rPr lang="en-US" sz="1400" dirty="0" smtClean="0">
                <a:solidFill>
                  <a:srgbClr val="000000"/>
                </a:solidFill>
              </a:rPr>
              <a:t> (DOE’s first Institute) is transitioning to a privately-funded model. 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FOA applications for Cybersecurity in Energy Efficient Manufacturing Institute are due August 20, 2019.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pPr lvl="1"/>
            <a:endParaRPr lang="en-US" sz="4800" dirty="0" smtClean="0">
              <a:solidFill>
                <a:srgbClr val="000000"/>
              </a:solidFill>
            </a:endParaRP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826" y="184652"/>
            <a:ext cx="8239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7934"/>
                </a:solidFill>
                <a:latin typeface="+mj-lt"/>
                <a:ea typeface="ヒラギノ角ゴ Pro W3" charset="0"/>
                <a:cs typeface="Arial"/>
              </a:defRPr>
            </a:lvl1pPr>
            <a:lvl2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dirty="0" smtClean="0"/>
              <a:t>R&amp;D Consortia Highlights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4770" y="6228192"/>
            <a:ext cx="3114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1. </a:t>
            </a:r>
            <a:r>
              <a:rPr lang="en-US" sz="1100" dirty="0">
                <a:hlinkClick r:id="rId2"/>
              </a:rPr>
              <a:t>https://web.ornl.gov/sci/manufacturing/mdf</a:t>
            </a:r>
            <a:r>
              <a:rPr lang="en-US" sz="1100" dirty="0" smtClean="0">
                <a:hlinkClick r:id="rId2"/>
              </a:rPr>
              <a:t>/</a:t>
            </a:r>
            <a:r>
              <a:rPr lang="en-US" sz="1100" dirty="0" smtClean="0"/>
              <a:t> </a:t>
            </a:r>
            <a:endParaRPr lang="en-US" sz="1100" dirty="0"/>
          </a:p>
          <a:p>
            <a:pPr algn="r"/>
            <a:r>
              <a:rPr lang="en-US" sz="1100" dirty="0" smtClean="0"/>
              <a:t>2. </a:t>
            </a:r>
            <a:r>
              <a:rPr lang="en-US" sz="1100" dirty="0">
                <a:hlinkClick r:id="rId3"/>
              </a:rPr>
              <a:t>https://cmi.ameslab.gov</a:t>
            </a:r>
            <a:r>
              <a:rPr lang="en-US" sz="1100" dirty="0" smtClean="0">
                <a:hlinkClick r:id="rId3"/>
              </a:rPr>
              <a:t>/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05460484"/>
      </p:ext>
    </p:extLst>
  </p:cSld>
  <p:clrMapOvr>
    <a:masterClrMapping/>
  </p:clrMapOvr>
</p:sld>
</file>

<file path=ppt/theme/theme1.xml><?xml version="1.0" encoding="utf-8"?>
<a:theme xmlns:a="http://schemas.openxmlformats.org/drawingml/2006/main" name="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ERE Black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6476</TotalTime>
  <Words>1405</Words>
  <Application>Microsoft Office PowerPoint</Application>
  <PresentationFormat>On-screen Show (4:3)</PresentationFormat>
  <Paragraphs>121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MS PGothic</vt:lpstr>
      <vt:lpstr>MS PGothic</vt:lpstr>
      <vt:lpstr>Arial</vt:lpstr>
      <vt:lpstr>Arial Black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ヒラギノ角ゴ Pro W3</vt:lpstr>
      <vt:lpstr>EERE PPT</vt:lpstr>
      <vt:lpstr>2_EERE Black</vt:lpstr>
      <vt:lpstr>Default Theme</vt:lpstr>
      <vt:lpstr>1_Default Theme</vt:lpstr>
      <vt:lpstr>PowerPoint Presentation</vt:lpstr>
      <vt:lpstr>Advanced Manufacturing -- Opportunity </vt:lpstr>
      <vt:lpstr>AMO Vision and Mission</vt:lpstr>
      <vt:lpstr>AMO Multi-Year Program Plan (MYPP) Framework</vt:lpstr>
      <vt:lpstr>AMO Success Indicators</vt:lpstr>
      <vt:lpstr>AMO: Three complementary strategies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Leaner FOA Phase 1</dc:title>
  <dc:creator>Aasen, Robert</dc:creator>
  <cp:lastModifiedBy>Lightner, Valri</cp:lastModifiedBy>
  <cp:revision>679</cp:revision>
  <cp:lastPrinted>2018-06-04T15:34:13Z</cp:lastPrinted>
  <dcterms:created xsi:type="dcterms:W3CDTF">2018-01-08T22:34:08Z</dcterms:created>
  <dcterms:modified xsi:type="dcterms:W3CDTF">2019-09-09T22:09:40Z</dcterms:modified>
</cp:coreProperties>
</file>