
<file path=[Content_Types].xml><?xml version="1.0" encoding="utf-8"?>
<Types xmlns="http://schemas.openxmlformats.org/package/2006/content-types">
  <Default Extension="jpeg" ContentType="image/jpeg"/>
  <Default Extension="emf" ContentType="image/x-emf"/>
  <Default Extension="htm" ContentType="application/xhtml+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1"/>
  </p:sldMasterIdLst>
  <p:notesMasterIdLst>
    <p:notesMasterId r:id="rId71"/>
  </p:notesMasterIdLst>
  <p:handoutMasterIdLst>
    <p:handoutMasterId r:id="rId72"/>
  </p:handoutMasterIdLst>
  <p:sldIdLst>
    <p:sldId id="256" r:id="rId2"/>
    <p:sldId id="266"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332" r:id="rId31"/>
    <p:sldId id="295" r:id="rId32"/>
    <p:sldId id="296" r:id="rId33"/>
    <p:sldId id="297" r:id="rId34"/>
    <p:sldId id="333"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34" r:id="rId58"/>
    <p:sldId id="320" r:id="rId59"/>
    <p:sldId id="321" r:id="rId60"/>
    <p:sldId id="322" r:id="rId61"/>
    <p:sldId id="323" r:id="rId62"/>
    <p:sldId id="324" r:id="rId63"/>
    <p:sldId id="325" r:id="rId64"/>
    <p:sldId id="326" r:id="rId65"/>
    <p:sldId id="327" r:id="rId66"/>
    <p:sldId id="328" r:id="rId67"/>
    <p:sldId id="329" r:id="rId68"/>
    <p:sldId id="330" r:id="rId69"/>
    <p:sldId id="331" r:id="rId70"/>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ヒラギノ角ゴ Pro W3"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ヒラギノ角ゴ Pro W3"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ヒラギノ角ゴ Pro W3"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ヒラギノ角ゴ Pro W3"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ヒラギノ角ゴ Pro W3" charset="0"/>
        <a:cs typeface="ＭＳ Ｐゴシック" charset="0"/>
      </a:defRPr>
    </a:lvl5pPr>
    <a:lvl6pPr marL="2286000" algn="l" defTabSz="457200" rtl="0" eaLnBrk="1" latinLnBrk="0" hangingPunct="1">
      <a:defRPr sz="2400" kern="1200">
        <a:solidFill>
          <a:schemeClr val="tx1"/>
        </a:solidFill>
        <a:latin typeface="Arial" charset="0"/>
        <a:ea typeface="ヒラギノ角ゴ Pro W3" charset="0"/>
        <a:cs typeface="ＭＳ Ｐゴシック" charset="0"/>
      </a:defRPr>
    </a:lvl6pPr>
    <a:lvl7pPr marL="2743200" algn="l" defTabSz="457200" rtl="0" eaLnBrk="1" latinLnBrk="0" hangingPunct="1">
      <a:defRPr sz="2400" kern="1200">
        <a:solidFill>
          <a:schemeClr val="tx1"/>
        </a:solidFill>
        <a:latin typeface="Arial" charset="0"/>
        <a:ea typeface="ヒラギノ角ゴ Pro W3" charset="0"/>
        <a:cs typeface="ＭＳ Ｐゴシック" charset="0"/>
      </a:defRPr>
    </a:lvl7pPr>
    <a:lvl8pPr marL="3200400" algn="l" defTabSz="457200" rtl="0" eaLnBrk="1" latinLnBrk="0" hangingPunct="1">
      <a:defRPr sz="2400" kern="1200">
        <a:solidFill>
          <a:schemeClr val="tx1"/>
        </a:solidFill>
        <a:latin typeface="Arial" charset="0"/>
        <a:ea typeface="ヒラギノ角ゴ Pro W3" charset="0"/>
        <a:cs typeface="ＭＳ Ｐゴシック" charset="0"/>
      </a:defRPr>
    </a:lvl8pPr>
    <a:lvl9pPr marL="3657600" algn="l" defTabSz="457200" rtl="0" eaLnBrk="1" latinLnBrk="0" hangingPunct="1">
      <a:defRPr sz="2400" kern="1200">
        <a:solidFill>
          <a:schemeClr val="tx1"/>
        </a:solidFill>
        <a:latin typeface="Arial" charset="0"/>
        <a:ea typeface="ヒラギノ角ゴ Pro W3"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a:srgbClr val="5F99B4"/>
    <a:srgbClr val="FBBB8A"/>
    <a:srgbClr val="7FB394"/>
    <a:srgbClr val="3A9011"/>
    <a:srgbClr val="666666"/>
    <a:srgbClr val="FFCC00"/>
    <a:srgbClr val="519531"/>
    <a:srgbClr val="3381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85" autoAdjust="0"/>
    <p:restoredTop sz="94271" autoAdjust="0"/>
  </p:normalViewPr>
  <p:slideViewPr>
    <p:cSldViewPr snapToGrid="0">
      <p:cViewPr varScale="1">
        <p:scale>
          <a:sx n="98" d="100"/>
          <a:sy n="98" d="100"/>
        </p:scale>
        <p:origin x="576" y="90"/>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06" charset="0"/>
                <a:ea typeface="ＭＳ Ｐゴシック" pitchFamily="-106" charset="-128"/>
                <a:cs typeface="ＭＳ Ｐゴシック" pitchFamily="-106"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5E3AFA69-6A33-864C-A72A-2E15B1CD67BB}" type="datetime1">
              <a:rPr lang="en-US"/>
              <a:pPr/>
              <a:t>8/14/2018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06" charset="0"/>
                <a:ea typeface="ＭＳ Ｐゴシック" pitchFamily="-106" charset="-128"/>
                <a:cs typeface="ＭＳ Ｐゴシック" pitchFamily="-106"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D4D3F5FB-15F0-A449-A95D-AD96056F0AF9}" type="slidenum">
              <a:rPr lang="en-US"/>
              <a:pPr/>
              <a:t>‹#›</a:t>
            </a:fld>
            <a:endParaRPr lang="en-US"/>
          </a:p>
        </p:txBody>
      </p:sp>
    </p:spTree>
    <p:extLst>
      <p:ext uri="{BB962C8B-B14F-4D97-AF65-F5344CB8AC3E}">
        <p14:creationId xmlns:p14="http://schemas.microsoft.com/office/powerpoint/2010/main" val="37901801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06" charset="0"/>
                <a:ea typeface="ＭＳ Ｐゴシック" pitchFamily="-106" charset="-128"/>
                <a:cs typeface="ＭＳ Ｐゴシック" pitchFamily="-106"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22C0BA96-004F-E249-8DD5-E9032491B16F}" type="datetime1">
              <a:rPr lang="en-US"/>
              <a:pPr/>
              <a:t>8/14/2018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06" charset="0"/>
                <a:ea typeface="ＭＳ Ｐゴシック" pitchFamily="-106" charset="-128"/>
                <a:cs typeface="ＭＳ Ｐゴシック" pitchFamily="-106"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FE4C1A54-7F2E-2148-854B-9D255CDB8720}" type="slidenum">
              <a:rPr lang="en-US"/>
              <a:pPr/>
              <a:t>‹#›</a:t>
            </a:fld>
            <a:endParaRPr lang="en-US"/>
          </a:p>
        </p:txBody>
      </p:sp>
    </p:spTree>
    <p:extLst>
      <p:ext uri="{BB962C8B-B14F-4D97-AF65-F5344CB8AC3E}">
        <p14:creationId xmlns:p14="http://schemas.microsoft.com/office/powerpoint/2010/main" val="408140995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ヒラギノ角ゴ Pro W3" charset="0"/>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74939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65767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6141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62068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57167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04098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04884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txBox="1">
            <a:spLocks noGrp="1" noChangeArrowheads="1"/>
          </p:cNvSpPr>
          <p:nvPr/>
        </p:nvSpPr>
        <p:spPr bwMode="auto">
          <a:xfrm>
            <a:off x="3850444" y="9378515"/>
            <a:ext cx="2945659" cy="494050"/>
          </a:xfrm>
          <a:prstGeom prst="rect">
            <a:avLst/>
          </a:prstGeom>
          <a:noFill/>
          <a:ln w="9525">
            <a:noFill/>
            <a:miter lim="800000"/>
            <a:headEnd/>
            <a:tailEnd/>
          </a:ln>
        </p:spPr>
        <p:txBody>
          <a:bodyPr lIns="91189" tIns="45594" rIns="91189" bIns="45594" anchor="b"/>
          <a:lstStyle/>
          <a:p>
            <a:pPr algn="r" defTabSz="912838"/>
            <a:fld id="{5EA87E43-BE15-4C76-A8EE-B398AF2E4EA6}" type="slidenum">
              <a:rPr lang="en-US" sz="1200">
                <a:latin typeface="Arial" charset="0"/>
              </a:rPr>
              <a:pPr algn="r" defTabSz="912838"/>
              <a:t>19</a:t>
            </a:fld>
            <a:endParaRPr lang="en-US" sz="1200">
              <a:latin typeface="Arial" charset="0"/>
            </a:endParaRPr>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45230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57915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txBox="1">
            <a:spLocks noGrp="1" noChangeArrowheads="1"/>
          </p:cNvSpPr>
          <p:nvPr/>
        </p:nvSpPr>
        <p:spPr bwMode="auto">
          <a:xfrm>
            <a:off x="3850444" y="9378515"/>
            <a:ext cx="2945659" cy="494050"/>
          </a:xfrm>
          <a:prstGeom prst="rect">
            <a:avLst/>
          </a:prstGeom>
          <a:noFill/>
          <a:ln w="9525">
            <a:noFill/>
            <a:miter lim="800000"/>
            <a:headEnd/>
            <a:tailEnd/>
          </a:ln>
        </p:spPr>
        <p:txBody>
          <a:bodyPr lIns="91189" tIns="45594" rIns="91189" bIns="45594" anchor="b"/>
          <a:lstStyle/>
          <a:p>
            <a:pPr algn="r" defTabSz="912838"/>
            <a:fld id="{4C982E06-2650-4C05-AA8E-EE68641EA45A}" type="slidenum">
              <a:rPr lang="en-US" sz="1200">
                <a:latin typeface="Arial" charset="0"/>
              </a:rPr>
              <a:pPr algn="r" defTabSz="912838"/>
              <a:t>21</a:t>
            </a:fld>
            <a:endParaRPr lang="en-US" sz="1200">
              <a:latin typeface="Arial" charset="0"/>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74960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txBox="1">
            <a:spLocks noGrp="1" noChangeArrowheads="1"/>
          </p:cNvSpPr>
          <p:nvPr/>
        </p:nvSpPr>
        <p:spPr bwMode="auto">
          <a:xfrm>
            <a:off x="3850444" y="9378515"/>
            <a:ext cx="2945659" cy="494050"/>
          </a:xfrm>
          <a:prstGeom prst="rect">
            <a:avLst/>
          </a:prstGeom>
          <a:noFill/>
          <a:ln w="9525">
            <a:noFill/>
            <a:miter lim="800000"/>
            <a:headEnd/>
            <a:tailEnd/>
          </a:ln>
        </p:spPr>
        <p:txBody>
          <a:bodyPr lIns="91189" tIns="45594" rIns="91189" bIns="45594" anchor="b"/>
          <a:lstStyle/>
          <a:p>
            <a:pPr algn="r" defTabSz="912838"/>
            <a:fld id="{5EA87E43-BE15-4C76-A8EE-B398AF2E4EA6}" type="slidenum">
              <a:rPr lang="en-US" sz="1200">
                <a:latin typeface="Arial" charset="0"/>
              </a:rPr>
              <a:pPr algn="r" defTabSz="912838"/>
              <a:t>22</a:t>
            </a:fld>
            <a:endParaRPr lang="en-US" sz="1200">
              <a:latin typeface="Arial" charset="0"/>
            </a:endParaRPr>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75831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26502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017996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01036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txBox="1">
            <a:spLocks noGrp="1" noChangeArrowheads="1"/>
          </p:cNvSpPr>
          <p:nvPr/>
        </p:nvSpPr>
        <p:spPr bwMode="auto">
          <a:xfrm>
            <a:off x="3850444" y="9378515"/>
            <a:ext cx="2945659" cy="494050"/>
          </a:xfrm>
          <a:prstGeom prst="rect">
            <a:avLst/>
          </a:prstGeom>
          <a:noFill/>
          <a:ln w="9525">
            <a:noFill/>
            <a:miter lim="800000"/>
            <a:headEnd/>
            <a:tailEnd/>
          </a:ln>
        </p:spPr>
        <p:txBody>
          <a:bodyPr lIns="91189" tIns="45594" rIns="91189" bIns="45594" anchor="b"/>
          <a:lstStyle/>
          <a:p>
            <a:pPr algn="r" defTabSz="912838"/>
            <a:fld id="{D8EA2308-A45A-44B4-95F2-9DB3C7418667}" type="slidenum">
              <a:rPr lang="en-US" sz="1200">
                <a:latin typeface="Arial" charset="0"/>
              </a:rPr>
              <a:pPr algn="r" defTabSz="912838"/>
              <a:t>25</a:t>
            </a:fld>
            <a:endParaRPr lang="en-US" sz="1200">
              <a:latin typeface="Arial" charset="0"/>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17493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5073" name="Rectangle 7"/>
          <p:cNvSpPr txBox="1">
            <a:spLocks noGrp="1" noChangeArrowheads="1"/>
          </p:cNvSpPr>
          <p:nvPr/>
        </p:nvSpPr>
        <p:spPr bwMode="auto">
          <a:xfrm>
            <a:off x="3849862" y="9378515"/>
            <a:ext cx="2946275" cy="494050"/>
          </a:xfrm>
          <a:prstGeom prst="rect">
            <a:avLst/>
          </a:prstGeom>
          <a:noFill/>
          <a:ln w="9525">
            <a:noFill/>
            <a:miter lim="800000"/>
            <a:headEnd/>
            <a:tailEnd/>
          </a:ln>
        </p:spPr>
        <p:txBody>
          <a:bodyPr lIns="89898" tIns="44949" rIns="89898" bIns="44949" anchor="b"/>
          <a:lstStyle/>
          <a:p>
            <a:pPr algn="r" defTabSz="898752"/>
            <a:fld id="{99729933-F88B-496A-907D-055BFC22628B}" type="slidenum">
              <a:rPr lang="en-US" sz="1200">
                <a:latin typeface="Arial" charset="0"/>
              </a:rPr>
              <a:pPr algn="r" defTabSz="898752"/>
              <a:t>27</a:t>
            </a:fld>
            <a:endParaRPr lang="en-US" sz="1200">
              <a:latin typeface="Arial" charset="0"/>
            </a:endParaRPr>
          </a:p>
        </p:txBody>
      </p:sp>
      <p:sp>
        <p:nvSpPr>
          <p:cNvPr id="3715074" name="Rectangle 2"/>
          <p:cNvSpPr>
            <a:spLocks noGrp="1" noRot="1" noChangeAspect="1" noChangeArrowheads="1" noTextEdit="1"/>
          </p:cNvSpPr>
          <p:nvPr>
            <p:ph type="sldImg"/>
          </p:nvPr>
        </p:nvSpPr>
        <p:spPr>
          <a:ln/>
        </p:spPr>
      </p:sp>
      <p:sp>
        <p:nvSpPr>
          <p:cNvPr id="3715075" name="Rectangle 3"/>
          <p:cNvSpPr>
            <a:spLocks noGrp="1" noChangeArrowheads="1"/>
          </p:cNvSpPr>
          <p:nvPr>
            <p:ph type="body" idx="1"/>
          </p:nvPr>
        </p:nvSpPr>
        <p:spPr>
          <a:xfrm>
            <a:off x="295551" y="4690943"/>
            <a:ext cx="6132684" cy="4443076"/>
          </a:xfrm>
          <a:noFill/>
          <a:ln/>
        </p:spPr>
        <p:txBody>
          <a:bodyPr/>
          <a:lstStyle/>
          <a:p>
            <a:endParaRPr lang="en-US" sz="1900" dirty="0"/>
          </a:p>
        </p:txBody>
      </p:sp>
    </p:spTree>
    <p:extLst>
      <p:ext uri="{BB962C8B-B14F-4D97-AF65-F5344CB8AC3E}">
        <p14:creationId xmlns:p14="http://schemas.microsoft.com/office/powerpoint/2010/main" val="3620787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5073" name="Rectangle 7"/>
          <p:cNvSpPr txBox="1">
            <a:spLocks noGrp="1" noChangeArrowheads="1"/>
          </p:cNvSpPr>
          <p:nvPr/>
        </p:nvSpPr>
        <p:spPr bwMode="auto">
          <a:xfrm>
            <a:off x="3849862" y="9378515"/>
            <a:ext cx="2946275" cy="494050"/>
          </a:xfrm>
          <a:prstGeom prst="rect">
            <a:avLst/>
          </a:prstGeom>
          <a:noFill/>
          <a:ln w="9525">
            <a:noFill/>
            <a:miter lim="800000"/>
            <a:headEnd/>
            <a:tailEnd/>
          </a:ln>
        </p:spPr>
        <p:txBody>
          <a:bodyPr lIns="89898" tIns="44949" rIns="89898" bIns="44949" anchor="b"/>
          <a:lstStyle/>
          <a:p>
            <a:pPr algn="r" defTabSz="898752"/>
            <a:fld id="{99729933-F88B-496A-907D-055BFC22628B}" type="slidenum">
              <a:rPr lang="en-US" sz="1200">
                <a:latin typeface="Arial" charset="0"/>
              </a:rPr>
              <a:pPr algn="r" defTabSz="898752"/>
              <a:t>28</a:t>
            </a:fld>
            <a:endParaRPr lang="en-US" sz="1200">
              <a:latin typeface="Arial" charset="0"/>
            </a:endParaRPr>
          </a:p>
        </p:txBody>
      </p:sp>
      <p:sp>
        <p:nvSpPr>
          <p:cNvPr id="3715074" name="Rectangle 2"/>
          <p:cNvSpPr>
            <a:spLocks noGrp="1" noRot="1" noChangeAspect="1" noChangeArrowheads="1" noTextEdit="1"/>
          </p:cNvSpPr>
          <p:nvPr>
            <p:ph type="sldImg"/>
          </p:nvPr>
        </p:nvSpPr>
        <p:spPr>
          <a:ln/>
        </p:spPr>
      </p:sp>
      <p:sp>
        <p:nvSpPr>
          <p:cNvPr id="3715075" name="Rectangle 3"/>
          <p:cNvSpPr>
            <a:spLocks noGrp="1" noChangeArrowheads="1"/>
          </p:cNvSpPr>
          <p:nvPr>
            <p:ph type="body" idx="1"/>
          </p:nvPr>
        </p:nvSpPr>
        <p:spPr>
          <a:xfrm>
            <a:off x="295551" y="4690943"/>
            <a:ext cx="6132684" cy="4443076"/>
          </a:xfrm>
          <a:noFill/>
          <a:ln/>
        </p:spPr>
        <p:txBody>
          <a:bodyPr/>
          <a:lstStyle/>
          <a:p>
            <a:endParaRPr lang="en-US" sz="1900" dirty="0"/>
          </a:p>
        </p:txBody>
      </p:sp>
    </p:spTree>
    <p:extLst>
      <p:ext uri="{BB962C8B-B14F-4D97-AF65-F5344CB8AC3E}">
        <p14:creationId xmlns:p14="http://schemas.microsoft.com/office/powerpoint/2010/main" val="1125700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5073" name="Rectangle 7"/>
          <p:cNvSpPr txBox="1">
            <a:spLocks noGrp="1" noChangeArrowheads="1"/>
          </p:cNvSpPr>
          <p:nvPr/>
        </p:nvSpPr>
        <p:spPr bwMode="auto">
          <a:xfrm>
            <a:off x="3849862" y="9378515"/>
            <a:ext cx="2946275" cy="494050"/>
          </a:xfrm>
          <a:prstGeom prst="rect">
            <a:avLst/>
          </a:prstGeom>
          <a:noFill/>
          <a:ln w="9525">
            <a:noFill/>
            <a:miter lim="800000"/>
            <a:headEnd/>
            <a:tailEnd/>
          </a:ln>
        </p:spPr>
        <p:txBody>
          <a:bodyPr lIns="89898" tIns="44949" rIns="89898" bIns="44949" anchor="b"/>
          <a:lstStyle/>
          <a:p>
            <a:pPr algn="r" defTabSz="898752"/>
            <a:fld id="{99729933-F88B-496A-907D-055BFC22628B}" type="slidenum">
              <a:rPr lang="en-US" sz="1200">
                <a:latin typeface="Arial" charset="0"/>
              </a:rPr>
              <a:pPr algn="r" defTabSz="898752"/>
              <a:t>29</a:t>
            </a:fld>
            <a:endParaRPr lang="en-US" sz="1200">
              <a:latin typeface="Arial" charset="0"/>
            </a:endParaRPr>
          </a:p>
        </p:txBody>
      </p:sp>
      <p:sp>
        <p:nvSpPr>
          <p:cNvPr id="3715074" name="Rectangle 2"/>
          <p:cNvSpPr>
            <a:spLocks noGrp="1" noRot="1" noChangeAspect="1" noChangeArrowheads="1" noTextEdit="1"/>
          </p:cNvSpPr>
          <p:nvPr>
            <p:ph type="sldImg"/>
          </p:nvPr>
        </p:nvSpPr>
        <p:spPr>
          <a:ln/>
        </p:spPr>
      </p:sp>
      <p:sp>
        <p:nvSpPr>
          <p:cNvPr id="3715075" name="Rectangle 3"/>
          <p:cNvSpPr>
            <a:spLocks noGrp="1" noChangeArrowheads="1"/>
          </p:cNvSpPr>
          <p:nvPr>
            <p:ph type="body" idx="1"/>
          </p:nvPr>
        </p:nvSpPr>
        <p:spPr>
          <a:xfrm>
            <a:off x="295551" y="4690943"/>
            <a:ext cx="6132684" cy="4443076"/>
          </a:xfrm>
          <a:noFill/>
          <a:ln/>
        </p:spPr>
        <p:txBody>
          <a:bodyPr/>
          <a:lstStyle/>
          <a:p>
            <a:endParaRPr lang="en-US" sz="1900" dirty="0"/>
          </a:p>
        </p:txBody>
      </p:sp>
    </p:spTree>
    <p:extLst>
      <p:ext uri="{BB962C8B-B14F-4D97-AF65-F5344CB8AC3E}">
        <p14:creationId xmlns:p14="http://schemas.microsoft.com/office/powerpoint/2010/main" val="193468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5073" name="Rectangle 7"/>
          <p:cNvSpPr txBox="1">
            <a:spLocks noGrp="1" noChangeArrowheads="1"/>
          </p:cNvSpPr>
          <p:nvPr/>
        </p:nvSpPr>
        <p:spPr bwMode="auto">
          <a:xfrm>
            <a:off x="3849862" y="9378515"/>
            <a:ext cx="2946275" cy="494050"/>
          </a:xfrm>
          <a:prstGeom prst="rect">
            <a:avLst/>
          </a:prstGeom>
          <a:noFill/>
          <a:ln w="9525">
            <a:noFill/>
            <a:miter lim="800000"/>
            <a:headEnd/>
            <a:tailEnd/>
          </a:ln>
        </p:spPr>
        <p:txBody>
          <a:bodyPr lIns="89898" tIns="44949" rIns="89898" bIns="44949" anchor="b"/>
          <a:lstStyle/>
          <a:p>
            <a:pPr algn="r" defTabSz="898752"/>
            <a:fld id="{99729933-F88B-496A-907D-055BFC22628B}" type="slidenum">
              <a:rPr lang="en-US" sz="1200">
                <a:latin typeface="Arial" charset="0"/>
              </a:rPr>
              <a:pPr algn="r" defTabSz="898752"/>
              <a:t>30</a:t>
            </a:fld>
            <a:endParaRPr lang="en-US" sz="1200">
              <a:latin typeface="Arial" charset="0"/>
            </a:endParaRPr>
          </a:p>
        </p:txBody>
      </p:sp>
      <p:sp>
        <p:nvSpPr>
          <p:cNvPr id="3715074" name="Rectangle 2"/>
          <p:cNvSpPr>
            <a:spLocks noGrp="1" noRot="1" noChangeAspect="1" noChangeArrowheads="1" noTextEdit="1"/>
          </p:cNvSpPr>
          <p:nvPr>
            <p:ph type="sldImg"/>
          </p:nvPr>
        </p:nvSpPr>
        <p:spPr>
          <a:ln/>
        </p:spPr>
      </p:sp>
      <p:sp>
        <p:nvSpPr>
          <p:cNvPr id="3715075" name="Rectangle 3"/>
          <p:cNvSpPr>
            <a:spLocks noGrp="1" noChangeArrowheads="1"/>
          </p:cNvSpPr>
          <p:nvPr>
            <p:ph type="body" idx="1"/>
          </p:nvPr>
        </p:nvSpPr>
        <p:spPr>
          <a:xfrm>
            <a:off x="295551" y="4690943"/>
            <a:ext cx="6132684" cy="4443076"/>
          </a:xfrm>
          <a:noFill/>
          <a:ln/>
        </p:spPr>
        <p:txBody>
          <a:bodyPr/>
          <a:lstStyle/>
          <a:p>
            <a:endParaRPr lang="en-US" sz="1900" dirty="0"/>
          </a:p>
        </p:txBody>
      </p:sp>
    </p:spTree>
    <p:extLst>
      <p:ext uri="{BB962C8B-B14F-4D97-AF65-F5344CB8AC3E}">
        <p14:creationId xmlns:p14="http://schemas.microsoft.com/office/powerpoint/2010/main" val="41803682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5073" name="Rectangle 7"/>
          <p:cNvSpPr txBox="1">
            <a:spLocks noGrp="1" noChangeArrowheads="1"/>
          </p:cNvSpPr>
          <p:nvPr/>
        </p:nvSpPr>
        <p:spPr bwMode="auto">
          <a:xfrm>
            <a:off x="3849862" y="9378515"/>
            <a:ext cx="2946275" cy="494050"/>
          </a:xfrm>
          <a:prstGeom prst="rect">
            <a:avLst/>
          </a:prstGeom>
          <a:noFill/>
          <a:ln w="9525">
            <a:noFill/>
            <a:miter lim="800000"/>
            <a:headEnd/>
            <a:tailEnd/>
          </a:ln>
        </p:spPr>
        <p:txBody>
          <a:bodyPr lIns="89898" tIns="44949" rIns="89898" bIns="44949" anchor="b"/>
          <a:lstStyle/>
          <a:p>
            <a:pPr algn="r" defTabSz="898752"/>
            <a:fld id="{99729933-F88B-496A-907D-055BFC22628B}" type="slidenum">
              <a:rPr lang="en-US" sz="1200">
                <a:latin typeface="Arial" charset="0"/>
              </a:rPr>
              <a:pPr algn="r" defTabSz="898752"/>
              <a:t>31</a:t>
            </a:fld>
            <a:endParaRPr lang="en-US" sz="1200">
              <a:latin typeface="Arial" charset="0"/>
            </a:endParaRPr>
          </a:p>
        </p:txBody>
      </p:sp>
      <p:sp>
        <p:nvSpPr>
          <p:cNvPr id="3715074" name="Rectangle 2"/>
          <p:cNvSpPr>
            <a:spLocks noGrp="1" noRot="1" noChangeAspect="1" noChangeArrowheads="1" noTextEdit="1"/>
          </p:cNvSpPr>
          <p:nvPr>
            <p:ph type="sldImg"/>
          </p:nvPr>
        </p:nvSpPr>
        <p:spPr>
          <a:ln/>
        </p:spPr>
      </p:sp>
      <p:sp>
        <p:nvSpPr>
          <p:cNvPr id="3715075" name="Rectangle 3"/>
          <p:cNvSpPr>
            <a:spLocks noGrp="1" noChangeArrowheads="1"/>
          </p:cNvSpPr>
          <p:nvPr>
            <p:ph type="body" idx="1"/>
          </p:nvPr>
        </p:nvSpPr>
        <p:spPr>
          <a:xfrm>
            <a:off x="295551" y="4690943"/>
            <a:ext cx="6132684" cy="4443076"/>
          </a:xfrm>
          <a:noFill/>
          <a:ln/>
        </p:spPr>
        <p:txBody>
          <a:bodyPr/>
          <a:lstStyle/>
          <a:p>
            <a:endParaRPr lang="en-US" sz="1900" dirty="0"/>
          </a:p>
        </p:txBody>
      </p:sp>
    </p:spTree>
    <p:extLst>
      <p:ext uri="{BB962C8B-B14F-4D97-AF65-F5344CB8AC3E}">
        <p14:creationId xmlns:p14="http://schemas.microsoft.com/office/powerpoint/2010/main" val="41184048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5073" name="Rectangle 7"/>
          <p:cNvSpPr txBox="1">
            <a:spLocks noGrp="1" noChangeArrowheads="1"/>
          </p:cNvSpPr>
          <p:nvPr/>
        </p:nvSpPr>
        <p:spPr bwMode="auto">
          <a:xfrm>
            <a:off x="3849862" y="9378515"/>
            <a:ext cx="2946275" cy="494050"/>
          </a:xfrm>
          <a:prstGeom prst="rect">
            <a:avLst/>
          </a:prstGeom>
          <a:noFill/>
          <a:ln w="9525">
            <a:noFill/>
            <a:miter lim="800000"/>
            <a:headEnd/>
            <a:tailEnd/>
          </a:ln>
        </p:spPr>
        <p:txBody>
          <a:bodyPr lIns="89898" tIns="44949" rIns="89898" bIns="44949" anchor="b"/>
          <a:lstStyle/>
          <a:p>
            <a:pPr algn="r" defTabSz="898752"/>
            <a:fld id="{99729933-F88B-496A-907D-055BFC22628B}" type="slidenum">
              <a:rPr lang="en-US" sz="1200">
                <a:latin typeface="Arial" charset="0"/>
              </a:rPr>
              <a:pPr algn="r" defTabSz="898752"/>
              <a:t>32</a:t>
            </a:fld>
            <a:endParaRPr lang="en-US" sz="1200">
              <a:latin typeface="Arial" charset="0"/>
            </a:endParaRPr>
          </a:p>
        </p:txBody>
      </p:sp>
      <p:sp>
        <p:nvSpPr>
          <p:cNvPr id="3715074" name="Rectangle 2"/>
          <p:cNvSpPr>
            <a:spLocks noGrp="1" noRot="1" noChangeAspect="1" noChangeArrowheads="1" noTextEdit="1"/>
          </p:cNvSpPr>
          <p:nvPr>
            <p:ph type="sldImg"/>
          </p:nvPr>
        </p:nvSpPr>
        <p:spPr>
          <a:ln/>
        </p:spPr>
      </p:sp>
      <p:sp>
        <p:nvSpPr>
          <p:cNvPr id="3715075" name="Rectangle 3"/>
          <p:cNvSpPr>
            <a:spLocks noGrp="1" noChangeArrowheads="1"/>
          </p:cNvSpPr>
          <p:nvPr>
            <p:ph type="body" idx="1"/>
          </p:nvPr>
        </p:nvSpPr>
        <p:spPr>
          <a:xfrm>
            <a:off x="295551" y="4690943"/>
            <a:ext cx="6132684" cy="4443076"/>
          </a:xfrm>
          <a:noFill/>
          <a:ln/>
        </p:spPr>
        <p:txBody>
          <a:bodyPr/>
          <a:lstStyle/>
          <a:p>
            <a:endParaRPr lang="en-US" sz="1900" dirty="0"/>
          </a:p>
        </p:txBody>
      </p:sp>
    </p:spTree>
    <p:extLst>
      <p:ext uri="{BB962C8B-B14F-4D97-AF65-F5344CB8AC3E}">
        <p14:creationId xmlns:p14="http://schemas.microsoft.com/office/powerpoint/2010/main" val="28892413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5073" name="Rectangle 7"/>
          <p:cNvSpPr txBox="1">
            <a:spLocks noGrp="1" noChangeArrowheads="1"/>
          </p:cNvSpPr>
          <p:nvPr/>
        </p:nvSpPr>
        <p:spPr bwMode="auto">
          <a:xfrm>
            <a:off x="3849862" y="9378515"/>
            <a:ext cx="2946275" cy="494050"/>
          </a:xfrm>
          <a:prstGeom prst="rect">
            <a:avLst/>
          </a:prstGeom>
          <a:noFill/>
          <a:ln w="9525">
            <a:noFill/>
            <a:miter lim="800000"/>
            <a:headEnd/>
            <a:tailEnd/>
          </a:ln>
        </p:spPr>
        <p:txBody>
          <a:bodyPr lIns="89898" tIns="44949" rIns="89898" bIns="44949" anchor="b"/>
          <a:lstStyle/>
          <a:p>
            <a:pPr algn="r" defTabSz="898752"/>
            <a:fld id="{99729933-F88B-496A-907D-055BFC22628B}" type="slidenum">
              <a:rPr lang="en-US" sz="1200">
                <a:latin typeface="Arial" charset="0"/>
              </a:rPr>
              <a:pPr algn="r" defTabSz="898752"/>
              <a:t>33</a:t>
            </a:fld>
            <a:endParaRPr lang="en-US" sz="1200">
              <a:latin typeface="Arial" charset="0"/>
            </a:endParaRPr>
          </a:p>
        </p:txBody>
      </p:sp>
      <p:sp>
        <p:nvSpPr>
          <p:cNvPr id="3715074" name="Rectangle 2"/>
          <p:cNvSpPr>
            <a:spLocks noGrp="1" noRot="1" noChangeAspect="1" noChangeArrowheads="1" noTextEdit="1"/>
          </p:cNvSpPr>
          <p:nvPr>
            <p:ph type="sldImg"/>
          </p:nvPr>
        </p:nvSpPr>
        <p:spPr>
          <a:ln/>
        </p:spPr>
      </p:sp>
      <p:sp>
        <p:nvSpPr>
          <p:cNvPr id="3715075" name="Rectangle 3"/>
          <p:cNvSpPr>
            <a:spLocks noGrp="1" noChangeArrowheads="1"/>
          </p:cNvSpPr>
          <p:nvPr>
            <p:ph type="body" idx="1"/>
          </p:nvPr>
        </p:nvSpPr>
        <p:spPr>
          <a:xfrm>
            <a:off x="295551" y="4690943"/>
            <a:ext cx="6132684" cy="4443076"/>
          </a:xfrm>
          <a:noFill/>
          <a:ln/>
        </p:spPr>
        <p:txBody>
          <a:bodyPr/>
          <a:lstStyle/>
          <a:p>
            <a:endParaRPr lang="en-US" sz="1900" dirty="0"/>
          </a:p>
        </p:txBody>
      </p:sp>
    </p:spTree>
    <p:extLst>
      <p:ext uri="{BB962C8B-B14F-4D97-AF65-F5344CB8AC3E}">
        <p14:creationId xmlns:p14="http://schemas.microsoft.com/office/powerpoint/2010/main" val="2695690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noChangeArrowheads="1"/>
          </p:cNvSpPr>
          <p:nvPr/>
        </p:nvSpPr>
        <p:spPr bwMode="auto">
          <a:xfrm>
            <a:off x="3850444" y="9378515"/>
            <a:ext cx="2945659" cy="494050"/>
          </a:xfrm>
          <a:prstGeom prst="rect">
            <a:avLst/>
          </a:prstGeom>
          <a:noFill/>
          <a:ln w="9525">
            <a:noFill/>
            <a:miter lim="800000"/>
            <a:headEnd/>
            <a:tailEnd/>
          </a:ln>
        </p:spPr>
        <p:txBody>
          <a:bodyPr lIns="91189" tIns="45594" rIns="91189" bIns="45594" anchor="b"/>
          <a:lstStyle/>
          <a:p>
            <a:pPr algn="r" defTabSz="912838"/>
            <a:fld id="{5024E0C4-9CBB-44E4-9E8D-C071A8381C65}" type="slidenum">
              <a:rPr lang="en-US" sz="1200">
                <a:latin typeface="Arial" charset="0"/>
              </a:rPr>
              <a:pPr algn="r" defTabSz="912838"/>
              <a:t>4</a:t>
            </a:fld>
            <a:endParaRPr lang="en-US" sz="1200">
              <a:latin typeface="Arial"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488206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5073" name="Rectangle 7"/>
          <p:cNvSpPr txBox="1">
            <a:spLocks noGrp="1" noChangeArrowheads="1"/>
          </p:cNvSpPr>
          <p:nvPr/>
        </p:nvSpPr>
        <p:spPr bwMode="auto">
          <a:xfrm>
            <a:off x="3849862" y="9378515"/>
            <a:ext cx="2946275" cy="494050"/>
          </a:xfrm>
          <a:prstGeom prst="rect">
            <a:avLst/>
          </a:prstGeom>
          <a:noFill/>
          <a:ln w="9525">
            <a:noFill/>
            <a:miter lim="800000"/>
            <a:headEnd/>
            <a:tailEnd/>
          </a:ln>
        </p:spPr>
        <p:txBody>
          <a:bodyPr lIns="89898" tIns="44949" rIns="89898" bIns="44949" anchor="b"/>
          <a:lstStyle/>
          <a:p>
            <a:pPr algn="r" defTabSz="898752"/>
            <a:fld id="{99729933-F88B-496A-907D-055BFC22628B}" type="slidenum">
              <a:rPr lang="en-US" sz="1200">
                <a:latin typeface="Arial" charset="0"/>
              </a:rPr>
              <a:pPr algn="r" defTabSz="898752"/>
              <a:t>34</a:t>
            </a:fld>
            <a:endParaRPr lang="en-US" sz="1200">
              <a:latin typeface="Arial" charset="0"/>
            </a:endParaRPr>
          </a:p>
        </p:txBody>
      </p:sp>
      <p:sp>
        <p:nvSpPr>
          <p:cNvPr id="3715074" name="Rectangle 2"/>
          <p:cNvSpPr>
            <a:spLocks noGrp="1" noRot="1" noChangeAspect="1" noChangeArrowheads="1" noTextEdit="1"/>
          </p:cNvSpPr>
          <p:nvPr>
            <p:ph type="sldImg"/>
          </p:nvPr>
        </p:nvSpPr>
        <p:spPr>
          <a:ln/>
        </p:spPr>
      </p:sp>
      <p:sp>
        <p:nvSpPr>
          <p:cNvPr id="3715075" name="Rectangle 3"/>
          <p:cNvSpPr>
            <a:spLocks noGrp="1" noChangeArrowheads="1"/>
          </p:cNvSpPr>
          <p:nvPr>
            <p:ph type="body" idx="1"/>
          </p:nvPr>
        </p:nvSpPr>
        <p:spPr>
          <a:xfrm>
            <a:off x="295551" y="4690943"/>
            <a:ext cx="6132684" cy="4443076"/>
          </a:xfrm>
          <a:noFill/>
          <a:ln/>
        </p:spPr>
        <p:txBody>
          <a:bodyPr/>
          <a:lstStyle/>
          <a:p>
            <a:endParaRPr lang="en-US" sz="1900" dirty="0"/>
          </a:p>
        </p:txBody>
      </p:sp>
    </p:spTree>
    <p:extLst>
      <p:ext uri="{BB962C8B-B14F-4D97-AF65-F5344CB8AC3E}">
        <p14:creationId xmlns:p14="http://schemas.microsoft.com/office/powerpoint/2010/main" val="2270296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21" name="Slide Image Placeholder 1"/>
          <p:cNvSpPr>
            <a:spLocks noGrp="1" noRot="1" noChangeAspect="1" noTextEdit="1"/>
          </p:cNvSpPr>
          <p:nvPr>
            <p:ph type="sldImg"/>
          </p:nvPr>
        </p:nvSpPr>
        <p:spPr>
          <a:ln/>
        </p:spPr>
      </p:sp>
      <p:sp>
        <p:nvSpPr>
          <p:cNvPr id="3717122" name="Notes Placeholder 2"/>
          <p:cNvSpPr>
            <a:spLocks noGrp="1"/>
          </p:cNvSpPr>
          <p:nvPr>
            <p:ph type="body" idx="1"/>
          </p:nvPr>
        </p:nvSpPr>
        <p:spPr>
          <a:xfrm>
            <a:off x="295551" y="4532445"/>
            <a:ext cx="6280461" cy="4281203"/>
          </a:xfrm>
          <a:noFill/>
          <a:ln/>
        </p:spPr>
        <p:txBody>
          <a:bodyPr/>
          <a:lstStyle/>
          <a:p>
            <a:endParaRPr lang="en-US" sz="1900" dirty="0"/>
          </a:p>
        </p:txBody>
      </p:sp>
      <p:sp>
        <p:nvSpPr>
          <p:cNvPr id="3717123" name="Slide Number Placeholder 3"/>
          <p:cNvSpPr txBox="1">
            <a:spLocks noGrp="1"/>
          </p:cNvSpPr>
          <p:nvPr/>
        </p:nvSpPr>
        <p:spPr bwMode="auto">
          <a:xfrm>
            <a:off x="3849862" y="9378515"/>
            <a:ext cx="2946275" cy="494050"/>
          </a:xfrm>
          <a:prstGeom prst="rect">
            <a:avLst/>
          </a:prstGeom>
          <a:noFill/>
          <a:ln w="9525">
            <a:noFill/>
            <a:miter lim="800000"/>
            <a:headEnd/>
            <a:tailEnd/>
          </a:ln>
        </p:spPr>
        <p:txBody>
          <a:bodyPr lIns="89898" tIns="44949" rIns="89898" bIns="44949" anchor="b"/>
          <a:lstStyle/>
          <a:p>
            <a:pPr algn="r" defTabSz="898752"/>
            <a:fld id="{FA25B576-8B85-4605-852A-09AFA9E43F97}" type="slidenum">
              <a:rPr lang="en-US" sz="1200">
                <a:latin typeface="Arial" charset="0"/>
              </a:rPr>
              <a:pPr algn="r" defTabSz="898752"/>
              <a:t>36</a:t>
            </a:fld>
            <a:endParaRPr lang="en-US" sz="1200">
              <a:latin typeface="Arial" charset="0"/>
            </a:endParaRPr>
          </a:p>
        </p:txBody>
      </p:sp>
    </p:spTree>
    <p:extLst>
      <p:ext uri="{BB962C8B-B14F-4D97-AF65-F5344CB8AC3E}">
        <p14:creationId xmlns:p14="http://schemas.microsoft.com/office/powerpoint/2010/main" val="17367736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0571713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806148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5073" name="Rectangle 7"/>
          <p:cNvSpPr txBox="1">
            <a:spLocks noGrp="1" noChangeArrowheads="1"/>
          </p:cNvSpPr>
          <p:nvPr/>
        </p:nvSpPr>
        <p:spPr bwMode="auto">
          <a:xfrm>
            <a:off x="3849862" y="9378515"/>
            <a:ext cx="2946275" cy="494050"/>
          </a:xfrm>
          <a:prstGeom prst="rect">
            <a:avLst/>
          </a:prstGeom>
          <a:noFill/>
          <a:ln w="9525">
            <a:noFill/>
            <a:miter lim="800000"/>
            <a:headEnd/>
            <a:tailEnd/>
          </a:ln>
        </p:spPr>
        <p:txBody>
          <a:bodyPr lIns="89898" tIns="44949" rIns="89898" bIns="44949" anchor="b"/>
          <a:lstStyle/>
          <a:p>
            <a:pPr algn="r" defTabSz="898752"/>
            <a:fld id="{99729933-F88B-496A-907D-055BFC22628B}" type="slidenum">
              <a:rPr lang="en-US" sz="1200">
                <a:latin typeface="Arial" charset="0"/>
              </a:rPr>
              <a:pPr algn="r" defTabSz="898752"/>
              <a:t>39</a:t>
            </a:fld>
            <a:endParaRPr lang="en-US" sz="1200">
              <a:latin typeface="Arial" charset="0"/>
            </a:endParaRPr>
          </a:p>
        </p:txBody>
      </p:sp>
      <p:sp>
        <p:nvSpPr>
          <p:cNvPr id="3715074" name="Rectangle 2"/>
          <p:cNvSpPr>
            <a:spLocks noGrp="1" noRot="1" noChangeAspect="1" noChangeArrowheads="1" noTextEdit="1"/>
          </p:cNvSpPr>
          <p:nvPr>
            <p:ph type="sldImg"/>
          </p:nvPr>
        </p:nvSpPr>
        <p:spPr>
          <a:ln/>
        </p:spPr>
      </p:sp>
      <p:sp>
        <p:nvSpPr>
          <p:cNvPr id="3715075" name="Rectangle 3"/>
          <p:cNvSpPr>
            <a:spLocks noGrp="1" noChangeArrowheads="1"/>
          </p:cNvSpPr>
          <p:nvPr>
            <p:ph type="body" idx="1"/>
          </p:nvPr>
        </p:nvSpPr>
        <p:spPr>
          <a:xfrm>
            <a:off x="295551" y="4690943"/>
            <a:ext cx="6132684" cy="4443076"/>
          </a:xfrm>
          <a:noFill/>
          <a:ln/>
        </p:spPr>
        <p:txBody>
          <a:bodyPr/>
          <a:lstStyle/>
          <a:p>
            <a:endParaRPr lang="en-US" sz="1900" dirty="0"/>
          </a:p>
        </p:txBody>
      </p:sp>
    </p:spTree>
    <p:extLst>
      <p:ext uri="{BB962C8B-B14F-4D97-AF65-F5344CB8AC3E}">
        <p14:creationId xmlns:p14="http://schemas.microsoft.com/office/powerpoint/2010/main" val="7768896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Slide Image Placeholder 1"/>
          <p:cNvSpPr>
            <a:spLocks noGrp="1" noRot="1" noChangeAspect="1" noTextEdit="1"/>
          </p:cNvSpPr>
          <p:nvPr>
            <p:ph type="sldImg"/>
          </p:nvPr>
        </p:nvSpPr>
        <p:spPr>
          <a:xfrm>
            <a:off x="930275" y="738188"/>
            <a:ext cx="4940300" cy="3705225"/>
          </a:xfrm>
          <a:ln/>
        </p:spPr>
      </p:sp>
      <p:sp>
        <p:nvSpPr>
          <p:cNvPr id="382979" name="Notes Placeholder 2"/>
          <p:cNvSpPr>
            <a:spLocks noGrp="1"/>
          </p:cNvSpPr>
          <p:nvPr>
            <p:ph type="body" idx="1"/>
          </p:nvPr>
        </p:nvSpPr>
        <p:spPr/>
        <p:txBody>
          <a:bodyPr lIns="89872" tIns="44937" rIns="89872" bIns="44937"/>
          <a:lstStyle/>
          <a:p>
            <a:r>
              <a:rPr lang="en-US" dirty="0"/>
              <a:t>revisions</a:t>
            </a:r>
          </a:p>
        </p:txBody>
      </p:sp>
      <p:sp>
        <p:nvSpPr>
          <p:cNvPr id="382980" name="Slide Number Placeholder 3"/>
          <p:cNvSpPr txBox="1">
            <a:spLocks noGrp="1"/>
          </p:cNvSpPr>
          <p:nvPr/>
        </p:nvSpPr>
        <p:spPr bwMode="auto">
          <a:xfrm>
            <a:off x="3849862" y="9378515"/>
            <a:ext cx="2946275" cy="4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72" tIns="44937" rIns="89872" bIns="44937" anchor="b"/>
          <a:lstStyle>
            <a:lvl1pPr defTabSz="915988" eaLnBrk="0" hangingPunct="0">
              <a:defRPr sz="1600">
                <a:solidFill>
                  <a:schemeClr val="tx1"/>
                </a:solidFill>
                <a:latin typeface="Arial" charset="0"/>
                <a:cs typeface="Arial" charset="0"/>
              </a:defRPr>
            </a:lvl1pPr>
            <a:lvl2pPr marL="741363" indent="-284163" defTabSz="915988" eaLnBrk="0" hangingPunct="0">
              <a:defRPr sz="1600">
                <a:solidFill>
                  <a:schemeClr val="tx1"/>
                </a:solidFill>
                <a:latin typeface="Arial" charset="0"/>
                <a:cs typeface="Arial" charset="0"/>
              </a:defRPr>
            </a:lvl2pPr>
            <a:lvl3pPr marL="1143000" indent="-231775" defTabSz="915988" eaLnBrk="0" hangingPunct="0">
              <a:defRPr sz="1600">
                <a:solidFill>
                  <a:schemeClr val="tx1"/>
                </a:solidFill>
                <a:latin typeface="Arial" charset="0"/>
                <a:cs typeface="Arial" charset="0"/>
              </a:defRPr>
            </a:lvl3pPr>
            <a:lvl4pPr marL="1600200" indent="-228600" defTabSz="915988" eaLnBrk="0" hangingPunct="0">
              <a:defRPr sz="1600">
                <a:solidFill>
                  <a:schemeClr val="tx1"/>
                </a:solidFill>
                <a:latin typeface="Arial" charset="0"/>
                <a:cs typeface="Arial" charset="0"/>
              </a:defRPr>
            </a:lvl4pPr>
            <a:lvl5pPr marL="2055813" indent="-227013" defTabSz="915988" eaLnBrk="0" hangingPunct="0">
              <a:defRPr sz="1600">
                <a:solidFill>
                  <a:schemeClr val="tx1"/>
                </a:solidFill>
                <a:latin typeface="Arial" charset="0"/>
                <a:cs typeface="Arial" charset="0"/>
              </a:defRPr>
            </a:lvl5pPr>
            <a:lvl6pPr marL="2513013" indent="-227013" defTabSz="915988" eaLnBrk="0" fontAlgn="base" hangingPunct="0">
              <a:spcBef>
                <a:spcPct val="0"/>
              </a:spcBef>
              <a:spcAft>
                <a:spcPct val="0"/>
              </a:spcAft>
              <a:defRPr sz="1600">
                <a:solidFill>
                  <a:schemeClr val="tx1"/>
                </a:solidFill>
                <a:latin typeface="Arial" charset="0"/>
                <a:cs typeface="Arial" charset="0"/>
              </a:defRPr>
            </a:lvl6pPr>
            <a:lvl7pPr marL="2970213" indent="-227013" defTabSz="915988" eaLnBrk="0" fontAlgn="base" hangingPunct="0">
              <a:spcBef>
                <a:spcPct val="0"/>
              </a:spcBef>
              <a:spcAft>
                <a:spcPct val="0"/>
              </a:spcAft>
              <a:defRPr sz="1600">
                <a:solidFill>
                  <a:schemeClr val="tx1"/>
                </a:solidFill>
                <a:latin typeface="Arial" charset="0"/>
                <a:cs typeface="Arial" charset="0"/>
              </a:defRPr>
            </a:lvl7pPr>
            <a:lvl8pPr marL="3427413" indent="-227013" defTabSz="915988" eaLnBrk="0" fontAlgn="base" hangingPunct="0">
              <a:spcBef>
                <a:spcPct val="0"/>
              </a:spcBef>
              <a:spcAft>
                <a:spcPct val="0"/>
              </a:spcAft>
              <a:defRPr sz="1600">
                <a:solidFill>
                  <a:schemeClr val="tx1"/>
                </a:solidFill>
                <a:latin typeface="Arial" charset="0"/>
                <a:cs typeface="Arial" charset="0"/>
              </a:defRPr>
            </a:lvl8pPr>
            <a:lvl9pPr marL="3884613" indent="-227013" defTabSz="915988" eaLnBrk="0" fontAlgn="base" hangingPunct="0">
              <a:spcBef>
                <a:spcPct val="0"/>
              </a:spcBef>
              <a:spcAft>
                <a:spcPct val="0"/>
              </a:spcAft>
              <a:defRPr sz="1600">
                <a:solidFill>
                  <a:schemeClr val="tx1"/>
                </a:solidFill>
                <a:latin typeface="Arial" charset="0"/>
                <a:cs typeface="Arial" charset="0"/>
              </a:defRPr>
            </a:lvl9pPr>
          </a:lstStyle>
          <a:p>
            <a:pPr algn="r" eaLnBrk="1" hangingPunct="1"/>
            <a:fld id="{EB615CC0-1FEC-4D18-AB45-5CF7731E578B}" type="slidenum">
              <a:rPr lang="en-US" sz="1200"/>
              <a:pPr algn="r" eaLnBrk="1" hangingPunct="1"/>
              <a:t>40</a:t>
            </a:fld>
            <a:endParaRPr lang="en-US" sz="1200"/>
          </a:p>
        </p:txBody>
      </p:sp>
    </p:spTree>
    <p:extLst>
      <p:ext uri="{BB962C8B-B14F-4D97-AF65-F5344CB8AC3E}">
        <p14:creationId xmlns:p14="http://schemas.microsoft.com/office/powerpoint/2010/main" val="42347093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Slide Image Placeholder 1"/>
          <p:cNvSpPr>
            <a:spLocks noGrp="1" noRot="1" noChangeAspect="1" noTextEdit="1"/>
          </p:cNvSpPr>
          <p:nvPr>
            <p:ph type="sldImg"/>
          </p:nvPr>
        </p:nvSpPr>
        <p:spPr>
          <a:xfrm>
            <a:off x="930275" y="738188"/>
            <a:ext cx="4940300" cy="3705225"/>
          </a:xfrm>
          <a:ln/>
        </p:spPr>
      </p:sp>
      <p:sp>
        <p:nvSpPr>
          <p:cNvPr id="382979" name="Notes Placeholder 2"/>
          <p:cNvSpPr>
            <a:spLocks noGrp="1"/>
          </p:cNvSpPr>
          <p:nvPr>
            <p:ph type="body" idx="1"/>
          </p:nvPr>
        </p:nvSpPr>
        <p:spPr/>
        <p:txBody>
          <a:bodyPr lIns="89872" tIns="44937" rIns="89872" bIns="44937"/>
          <a:lstStyle/>
          <a:p>
            <a:r>
              <a:rPr lang="en-US" dirty="0"/>
              <a:t>revisions</a:t>
            </a:r>
          </a:p>
        </p:txBody>
      </p:sp>
      <p:sp>
        <p:nvSpPr>
          <p:cNvPr id="382980" name="Slide Number Placeholder 3"/>
          <p:cNvSpPr txBox="1">
            <a:spLocks noGrp="1"/>
          </p:cNvSpPr>
          <p:nvPr/>
        </p:nvSpPr>
        <p:spPr bwMode="auto">
          <a:xfrm>
            <a:off x="3849862" y="9378515"/>
            <a:ext cx="2946275" cy="4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72" tIns="44937" rIns="89872" bIns="44937" anchor="b"/>
          <a:lstStyle>
            <a:lvl1pPr defTabSz="915988" eaLnBrk="0" hangingPunct="0">
              <a:defRPr sz="1600">
                <a:solidFill>
                  <a:schemeClr val="tx1"/>
                </a:solidFill>
                <a:latin typeface="Arial" charset="0"/>
                <a:cs typeface="Arial" charset="0"/>
              </a:defRPr>
            </a:lvl1pPr>
            <a:lvl2pPr marL="741363" indent="-284163" defTabSz="915988" eaLnBrk="0" hangingPunct="0">
              <a:defRPr sz="1600">
                <a:solidFill>
                  <a:schemeClr val="tx1"/>
                </a:solidFill>
                <a:latin typeface="Arial" charset="0"/>
                <a:cs typeface="Arial" charset="0"/>
              </a:defRPr>
            </a:lvl2pPr>
            <a:lvl3pPr marL="1143000" indent="-231775" defTabSz="915988" eaLnBrk="0" hangingPunct="0">
              <a:defRPr sz="1600">
                <a:solidFill>
                  <a:schemeClr val="tx1"/>
                </a:solidFill>
                <a:latin typeface="Arial" charset="0"/>
                <a:cs typeface="Arial" charset="0"/>
              </a:defRPr>
            </a:lvl3pPr>
            <a:lvl4pPr marL="1600200" indent="-228600" defTabSz="915988" eaLnBrk="0" hangingPunct="0">
              <a:defRPr sz="1600">
                <a:solidFill>
                  <a:schemeClr val="tx1"/>
                </a:solidFill>
                <a:latin typeface="Arial" charset="0"/>
                <a:cs typeface="Arial" charset="0"/>
              </a:defRPr>
            </a:lvl4pPr>
            <a:lvl5pPr marL="2055813" indent="-227013" defTabSz="915988" eaLnBrk="0" hangingPunct="0">
              <a:defRPr sz="1600">
                <a:solidFill>
                  <a:schemeClr val="tx1"/>
                </a:solidFill>
                <a:latin typeface="Arial" charset="0"/>
                <a:cs typeface="Arial" charset="0"/>
              </a:defRPr>
            </a:lvl5pPr>
            <a:lvl6pPr marL="2513013" indent="-227013" defTabSz="915988" eaLnBrk="0" fontAlgn="base" hangingPunct="0">
              <a:spcBef>
                <a:spcPct val="0"/>
              </a:spcBef>
              <a:spcAft>
                <a:spcPct val="0"/>
              </a:spcAft>
              <a:defRPr sz="1600">
                <a:solidFill>
                  <a:schemeClr val="tx1"/>
                </a:solidFill>
                <a:latin typeface="Arial" charset="0"/>
                <a:cs typeface="Arial" charset="0"/>
              </a:defRPr>
            </a:lvl6pPr>
            <a:lvl7pPr marL="2970213" indent="-227013" defTabSz="915988" eaLnBrk="0" fontAlgn="base" hangingPunct="0">
              <a:spcBef>
                <a:spcPct val="0"/>
              </a:spcBef>
              <a:spcAft>
                <a:spcPct val="0"/>
              </a:spcAft>
              <a:defRPr sz="1600">
                <a:solidFill>
                  <a:schemeClr val="tx1"/>
                </a:solidFill>
                <a:latin typeface="Arial" charset="0"/>
                <a:cs typeface="Arial" charset="0"/>
              </a:defRPr>
            </a:lvl7pPr>
            <a:lvl8pPr marL="3427413" indent="-227013" defTabSz="915988" eaLnBrk="0" fontAlgn="base" hangingPunct="0">
              <a:spcBef>
                <a:spcPct val="0"/>
              </a:spcBef>
              <a:spcAft>
                <a:spcPct val="0"/>
              </a:spcAft>
              <a:defRPr sz="1600">
                <a:solidFill>
                  <a:schemeClr val="tx1"/>
                </a:solidFill>
                <a:latin typeface="Arial" charset="0"/>
                <a:cs typeface="Arial" charset="0"/>
              </a:defRPr>
            </a:lvl8pPr>
            <a:lvl9pPr marL="3884613" indent="-227013" defTabSz="915988" eaLnBrk="0" fontAlgn="base" hangingPunct="0">
              <a:spcBef>
                <a:spcPct val="0"/>
              </a:spcBef>
              <a:spcAft>
                <a:spcPct val="0"/>
              </a:spcAft>
              <a:defRPr sz="1600">
                <a:solidFill>
                  <a:schemeClr val="tx1"/>
                </a:solidFill>
                <a:latin typeface="Arial" charset="0"/>
                <a:cs typeface="Arial" charset="0"/>
              </a:defRPr>
            </a:lvl9pPr>
          </a:lstStyle>
          <a:p>
            <a:pPr algn="r" eaLnBrk="1" hangingPunct="1"/>
            <a:fld id="{EB615CC0-1FEC-4D18-AB45-5CF7731E578B}" type="slidenum">
              <a:rPr lang="en-US" sz="1200"/>
              <a:pPr algn="r" eaLnBrk="1" hangingPunct="1"/>
              <a:t>41</a:t>
            </a:fld>
            <a:endParaRPr lang="en-US" sz="1200"/>
          </a:p>
        </p:txBody>
      </p:sp>
    </p:spTree>
    <p:extLst>
      <p:ext uri="{BB962C8B-B14F-4D97-AF65-F5344CB8AC3E}">
        <p14:creationId xmlns:p14="http://schemas.microsoft.com/office/powerpoint/2010/main" val="39830409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Slide Image Placeholder 1"/>
          <p:cNvSpPr>
            <a:spLocks noGrp="1" noRot="1" noChangeAspect="1" noTextEdit="1"/>
          </p:cNvSpPr>
          <p:nvPr>
            <p:ph type="sldImg"/>
          </p:nvPr>
        </p:nvSpPr>
        <p:spPr>
          <a:xfrm>
            <a:off x="930275" y="738188"/>
            <a:ext cx="4940300" cy="3705225"/>
          </a:xfrm>
          <a:ln/>
        </p:spPr>
      </p:sp>
      <p:sp>
        <p:nvSpPr>
          <p:cNvPr id="382979" name="Notes Placeholder 2"/>
          <p:cNvSpPr>
            <a:spLocks noGrp="1"/>
          </p:cNvSpPr>
          <p:nvPr>
            <p:ph type="body" idx="1"/>
          </p:nvPr>
        </p:nvSpPr>
        <p:spPr/>
        <p:txBody>
          <a:bodyPr lIns="89872" tIns="44937" rIns="89872" bIns="44937"/>
          <a:lstStyle/>
          <a:p>
            <a:r>
              <a:rPr lang="en-US" dirty="0"/>
              <a:t>revisions</a:t>
            </a:r>
          </a:p>
        </p:txBody>
      </p:sp>
      <p:sp>
        <p:nvSpPr>
          <p:cNvPr id="382980" name="Slide Number Placeholder 3"/>
          <p:cNvSpPr txBox="1">
            <a:spLocks noGrp="1"/>
          </p:cNvSpPr>
          <p:nvPr/>
        </p:nvSpPr>
        <p:spPr bwMode="auto">
          <a:xfrm>
            <a:off x="3849862" y="9378515"/>
            <a:ext cx="2946275" cy="4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72" tIns="44937" rIns="89872" bIns="44937" anchor="b"/>
          <a:lstStyle>
            <a:lvl1pPr defTabSz="915988" eaLnBrk="0" hangingPunct="0">
              <a:defRPr sz="1600">
                <a:solidFill>
                  <a:schemeClr val="tx1"/>
                </a:solidFill>
                <a:latin typeface="Arial" charset="0"/>
                <a:cs typeface="Arial" charset="0"/>
              </a:defRPr>
            </a:lvl1pPr>
            <a:lvl2pPr marL="741363" indent="-284163" defTabSz="915988" eaLnBrk="0" hangingPunct="0">
              <a:defRPr sz="1600">
                <a:solidFill>
                  <a:schemeClr val="tx1"/>
                </a:solidFill>
                <a:latin typeface="Arial" charset="0"/>
                <a:cs typeface="Arial" charset="0"/>
              </a:defRPr>
            </a:lvl2pPr>
            <a:lvl3pPr marL="1143000" indent="-231775" defTabSz="915988" eaLnBrk="0" hangingPunct="0">
              <a:defRPr sz="1600">
                <a:solidFill>
                  <a:schemeClr val="tx1"/>
                </a:solidFill>
                <a:latin typeface="Arial" charset="0"/>
                <a:cs typeface="Arial" charset="0"/>
              </a:defRPr>
            </a:lvl3pPr>
            <a:lvl4pPr marL="1600200" indent="-228600" defTabSz="915988" eaLnBrk="0" hangingPunct="0">
              <a:defRPr sz="1600">
                <a:solidFill>
                  <a:schemeClr val="tx1"/>
                </a:solidFill>
                <a:latin typeface="Arial" charset="0"/>
                <a:cs typeface="Arial" charset="0"/>
              </a:defRPr>
            </a:lvl4pPr>
            <a:lvl5pPr marL="2055813" indent="-227013" defTabSz="915988" eaLnBrk="0" hangingPunct="0">
              <a:defRPr sz="1600">
                <a:solidFill>
                  <a:schemeClr val="tx1"/>
                </a:solidFill>
                <a:latin typeface="Arial" charset="0"/>
                <a:cs typeface="Arial" charset="0"/>
              </a:defRPr>
            </a:lvl5pPr>
            <a:lvl6pPr marL="2513013" indent="-227013" defTabSz="915988" eaLnBrk="0" fontAlgn="base" hangingPunct="0">
              <a:spcBef>
                <a:spcPct val="0"/>
              </a:spcBef>
              <a:spcAft>
                <a:spcPct val="0"/>
              </a:spcAft>
              <a:defRPr sz="1600">
                <a:solidFill>
                  <a:schemeClr val="tx1"/>
                </a:solidFill>
                <a:latin typeface="Arial" charset="0"/>
                <a:cs typeface="Arial" charset="0"/>
              </a:defRPr>
            </a:lvl6pPr>
            <a:lvl7pPr marL="2970213" indent="-227013" defTabSz="915988" eaLnBrk="0" fontAlgn="base" hangingPunct="0">
              <a:spcBef>
                <a:spcPct val="0"/>
              </a:spcBef>
              <a:spcAft>
                <a:spcPct val="0"/>
              </a:spcAft>
              <a:defRPr sz="1600">
                <a:solidFill>
                  <a:schemeClr val="tx1"/>
                </a:solidFill>
                <a:latin typeface="Arial" charset="0"/>
                <a:cs typeface="Arial" charset="0"/>
              </a:defRPr>
            </a:lvl7pPr>
            <a:lvl8pPr marL="3427413" indent="-227013" defTabSz="915988" eaLnBrk="0" fontAlgn="base" hangingPunct="0">
              <a:spcBef>
                <a:spcPct val="0"/>
              </a:spcBef>
              <a:spcAft>
                <a:spcPct val="0"/>
              </a:spcAft>
              <a:defRPr sz="1600">
                <a:solidFill>
                  <a:schemeClr val="tx1"/>
                </a:solidFill>
                <a:latin typeface="Arial" charset="0"/>
                <a:cs typeface="Arial" charset="0"/>
              </a:defRPr>
            </a:lvl8pPr>
            <a:lvl9pPr marL="3884613" indent="-227013" defTabSz="915988" eaLnBrk="0" fontAlgn="base" hangingPunct="0">
              <a:spcBef>
                <a:spcPct val="0"/>
              </a:spcBef>
              <a:spcAft>
                <a:spcPct val="0"/>
              </a:spcAft>
              <a:defRPr sz="1600">
                <a:solidFill>
                  <a:schemeClr val="tx1"/>
                </a:solidFill>
                <a:latin typeface="Arial" charset="0"/>
                <a:cs typeface="Arial" charset="0"/>
              </a:defRPr>
            </a:lvl9pPr>
          </a:lstStyle>
          <a:p>
            <a:pPr algn="r" eaLnBrk="1" hangingPunct="1"/>
            <a:fld id="{EB615CC0-1FEC-4D18-AB45-5CF7731E578B}" type="slidenum">
              <a:rPr lang="en-US" sz="1200"/>
              <a:pPr algn="r" eaLnBrk="1" hangingPunct="1"/>
              <a:t>42</a:t>
            </a:fld>
            <a:endParaRPr lang="en-US" sz="1200"/>
          </a:p>
        </p:txBody>
      </p:sp>
    </p:spTree>
    <p:extLst>
      <p:ext uri="{BB962C8B-B14F-4D97-AF65-F5344CB8AC3E}">
        <p14:creationId xmlns:p14="http://schemas.microsoft.com/office/powerpoint/2010/main" val="27419151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23881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17139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158077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0245621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947005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651447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04064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0136659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9169" name="Slide Image Placeholder 1"/>
          <p:cNvSpPr>
            <a:spLocks noGrp="1" noRot="1" noChangeAspect="1" noTextEdit="1"/>
          </p:cNvSpPr>
          <p:nvPr>
            <p:ph type="sldImg"/>
          </p:nvPr>
        </p:nvSpPr>
        <p:spPr>
          <a:ln/>
        </p:spPr>
      </p:sp>
      <p:sp>
        <p:nvSpPr>
          <p:cNvPr id="3719170" name="Notes Placeholder 2"/>
          <p:cNvSpPr>
            <a:spLocks noGrp="1"/>
          </p:cNvSpPr>
          <p:nvPr>
            <p:ph type="body" idx="1"/>
          </p:nvPr>
        </p:nvSpPr>
        <p:spPr>
          <a:noFill/>
          <a:ln/>
        </p:spPr>
        <p:txBody>
          <a:bodyPr/>
          <a:lstStyle/>
          <a:p>
            <a:endParaRPr lang="en-US" dirty="0"/>
          </a:p>
        </p:txBody>
      </p:sp>
      <p:sp>
        <p:nvSpPr>
          <p:cNvPr id="3719171" name="Slide Number Placeholder 3"/>
          <p:cNvSpPr txBox="1">
            <a:spLocks noGrp="1"/>
          </p:cNvSpPr>
          <p:nvPr/>
        </p:nvSpPr>
        <p:spPr bwMode="auto">
          <a:xfrm>
            <a:off x="3849862" y="9378515"/>
            <a:ext cx="2946275" cy="494050"/>
          </a:xfrm>
          <a:prstGeom prst="rect">
            <a:avLst/>
          </a:prstGeom>
          <a:noFill/>
          <a:ln w="9525">
            <a:noFill/>
            <a:miter lim="800000"/>
            <a:headEnd/>
            <a:tailEnd/>
          </a:ln>
        </p:spPr>
        <p:txBody>
          <a:bodyPr lIns="89898" tIns="44949" rIns="89898" bIns="44949" anchor="b"/>
          <a:lstStyle/>
          <a:p>
            <a:pPr algn="r" defTabSz="898752"/>
            <a:fld id="{B3CF7942-0CE9-4320-A66D-A2CFD33AFC4E}" type="slidenum">
              <a:rPr lang="en-US" sz="1200">
                <a:latin typeface="Arial" charset="0"/>
              </a:rPr>
              <a:pPr algn="r" defTabSz="898752"/>
              <a:t>54</a:t>
            </a:fld>
            <a:endParaRPr lang="en-US" sz="1200">
              <a:latin typeface="Arial" charset="0"/>
            </a:endParaRPr>
          </a:p>
        </p:txBody>
      </p:sp>
    </p:spTree>
    <p:extLst>
      <p:ext uri="{BB962C8B-B14F-4D97-AF65-F5344CB8AC3E}">
        <p14:creationId xmlns:p14="http://schemas.microsoft.com/office/powerpoint/2010/main" val="36027626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Slide Image Placeholder 1"/>
          <p:cNvSpPr>
            <a:spLocks noGrp="1" noRot="1" noChangeAspect="1" noTextEdit="1"/>
          </p:cNvSpPr>
          <p:nvPr>
            <p:ph type="sldImg"/>
          </p:nvPr>
        </p:nvSpPr>
        <p:spPr>
          <a:xfrm>
            <a:off x="930275" y="738188"/>
            <a:ext cx="4940300" cy="3705225"/>
          </a:xfrm>
          <a:ln/>
        </p:spPr>
      </p:sp>
      <p:sp>
        <p:nvSpPr>
          <p:cNvPr id="382979" name="Notes Placeholder 2"/>
          <p:cNvSpPr>
            <a:spLocks noGrp="1"/>
          </p:cNvSpPr>
          <p:nvPr>
            <p:ph type="body" idx="1"/>
          </p:nvPr>
        </p:nvSpPr>
        <p:spPr/>
        <p:txBody>
          <a:bodyPr lIns="89872" tIns="44937" rIns="89872" bIns="44937"/>
          <a:lstStyle/>
          <a:p>
            <a:pPr defTabSz="897194">
              <a:defRPr/>
            </a:pPr>
            <a:endParaRPr lang="en-US" dirty="0"/>
          </a:p>
        </p:txBody>
      </p:sp>
      <p:sp>
        <p:nvSpPr>
          <p:cNvPr id="382980" name="Slide Number Placeholder 3"/>
          <p:cNvSpPr txBox="1">
            <a:spLocks noGrp="1"/>
          </p:cNvSpPr>
          <p:nvPr/>
        </p:nvSpPr>
        <p:spPr bwMode="auto">
          <a:xfrm>
            <a:off x="3849862" y="9378515"/>
            <a:ext cx="2946275" cy="4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72" tIns="44937" rIns="89872" bIns="44937" anchor="b"/>
          <a:lstStyle>
            <a:lvl1pPr defTabSz="915988" eaLnBrk="0" hangingPunct="0">
              <a:defRPr sz="1600">
                <a:solidFill>
                  <a:schemeClr val="tx1"/>
                </a:solidFill>
                <a:latin typeface="Arial" charset="0"/>
                <a:cs typeface="Arial" charset="0"/>
              </a:defRPr>
            </a:lvl1pPr>
            <a:lvl2pPr marL="741363" indent="-284163" defTabSz="915988" eaLnBrk="0" hangingPunct="0">
              <a:defRPr sz="1600">
                <a:solidFill>
                  <a:schemeClr val="tx1"/>
                </a:solidFill>
                <a:latin typeface="Arial" charset="0"/>
                <a:cs typeface="Arial" charset="0"/>
              </a:defRPr>
            </a:lvl2pPr>
            <a:lvl3pPr marL="1143000" indent="-231775" defTabSz="915988" eaLnBrk="0" hangingPunct="0">
              <a:defRPr sz="1600">
                <a:solidFill>
                  <a:schemeClr val="tx1"/>
                </a:solidFill>
                <a:latin typeface="Arial" charset="0"/>
                <a:cs typeface="Arial" charset="0"/>
              </a:defRPr>
            </a:lvl3pPr>
            <a:lvl4pPr marL="1600200" indent="-228600" defTabSz="915988" eaLnBrk="0" hangingPunct="0">
              <a:defRPr sz="1600">
                <a:solidFill>
                  <a:schemeClr val="tx1"/>
                </a:solidFill>
                <a:latin typeface="Arial" charset="0"/>
                <a:cs typeface="Arial" charset="0"/>
              </a:defRPr>
            </a:lvl4pPr>
            <a:lvl5pPr marL="2055813" indent="-227013" defTabSz="915988" eaLnBrk="0" hangingPunct="0">
              <a:defRPr sz="1600">
                <a:solidFill>
                  <a:schemeClr val="tx1"/>
                </a:solidFill>
                <a:latin typeface="Arial" charset="0"/>
                <a:cs typeface="Arial" charset="0"/>
              </a:defRPr>
            </a:lvl5pPr>
            <a:lvl6pPr marL="2513013" indent="-227013" defTabSz="915988" eaLnBrk="0" fontAlgn="base" hangingPunct="0">
              <a:spcBef>
                <a:spcPct val="0"/>
              </a:spcBef>
              <a:spcAft>
                <a:spcPct val="0"/>
              </a:spcAft>
              <a:defRPr sz="1600">
                <a:solidFill>
                  <a:schemeClr val="tx1"/>
                </a:solidFill>
                <a:latin typeface="Arial" charset="0"/>
                <a:cs typeface="Arial" charset="0"/>
              </a:defRPr>
            </a:lvl6pPr>
            <a:lvl7pPr marL="2970213" indent="-227013" defTabSz="915988" eaLnBrk="0" fontAlgn="base" hangingPunct="0">
              <a:spcBef>
                <a:spcPct val="0"/>
              </a:spcBef>
              <a:spcAft>
                <a:spcPct val="0"/>
              </a:spcAft>
              <a:defRPr sz="1600">
                <a:solidFill>
                  <a:schemeClr val="tx1"/>
                </a:solidFill>
                <a:latin typeface="Arial" charset="0"/>
                <a:cs typeface="Arial" charset="0"/>
              </a:defRPr>
            </a:lvl7pPr>
            <a:lvl8pPr marL="3427413" indent="-227013" defTabSz="915988" eaLnBrk="0" fontAlgn="base" hangingPunct="0">
              <a:spcBef>
                <a:spcPct val="0"/>
              </a:spcBef>
              <a:spcAft>
                <a:spcPct val="0"/>
              </a:spcAft>
              <a:defRPr sz="1600">
                <a:solidFill>
                  <a:schemeClr val="tx1"/>
                </a:solidFill>
                <a:latin typeface="Arial" charset="0"/>
                <a:cs typeface="Arial" charset="0"/>
              </a:defRPr>
            </a:lvl8pPr>
            <a:lvl9pPr marL="3884613" indent="-227013" defTabSz="915988" eaLnBrk="0" fontAlgn="base" hangingPunct="0">
              <a:spcBef>
                <a:spcPct val="0"/>
              </a:spcBef>
              <a:spcAft>
                <a:spcPct val="0"/>
              </a:spcAft>
              <a:defRPr sz="1600">
                <a:solidFill>
                  <a:schemeClr val="tx1"/>
                </a:solidFill>
                <a:latin typeface="Arial" charset="0"/>
                <a:cs typeface="Arial" charset="0"/>
              </a:defRPr>
            </a:lvl9pPr>
          </a:lstStyle>
          <a:p>
            <a:pPr algn="r" eaLnBrk="1" hangingPunct="1"/>
            <a:fld id="{EB615CC0-1FEC-4D18-AB45-5CF7731E578B}" type="slidenum">
              <a:rPr lang="en-US" sz="1200"/>
              <a:pPr algn="r" eaLnBrk="1" hangingPunct="1"/>
              <a:t>55</a:t>
            </a:fld>
            <a:endParaRPr lang="en-US" sz="1200"/>
          </a:p>
        </p:txBody>
      </p:sp>
    </p:spTree>
    <p:extLst>
      <p:ext uri="{BB962C8B-B14F-4D97-AF65-F5344CB8AC3E}">
        <p14:creationId xmlns:p14="http://schemas.microsoft.com/office/powerpoint/2010/main" val="38290646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881943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909649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Slide Image Placeholder 1"/>
          <p:cNvSpPr>
            <a:spLocks noGrp="1" noRot="1" noChangeAspect="1" noTextEdit="1"/>
          </p:cNvSpPr>
          <p:nvPr>
            <p:ph type="sldImg"/>
          </p:nvPr>
        </p:nvSpPr>
        <p:spPr>
          <a:xfrm>
            <a:off x="930275" y="738188"/>
            <a:ext cx="4940300" cy="3705225"/>
          </a:xfrm>
          <a:ln/>
        </p:spPr>
      </p:sp>
      <p:sp>
        <p:nvSpPr>
          <p:cNvPr id="382979" name="Notes Placeholder 2"/>
          <p:cNvSpPr>
            <a:spLocks noGrp="1"/>
          </p:cNvSpPr>
          <p:nvPr>
            <p:ph type="body" idx="1"/>
          </p:nvPr>
        </p:nvSpPr>
        <p:spPr/>
        <p:txBody>
          <a:bodyPr lIns="89872" tIns="44937" rIns="89872" bIns="44937"/>
          <a:lstStyle/>
          <a:p>
            <a:pPr defTabSz="897194">
              <a:defRPr/>
            </a:pPr>
            <a:endParaRPr lang="en-US" dirty="0"/>
          </a:p>
        </p:txBody>
      </p:sp>
      <p:sp>
        <p:nvSpPr>
          <p:cNvPr id="382980" name="Slide Number Placeholder 3"/>
          <p:cNvSpPr txBox="1">
            <a:spLocks noGrp="1"/>
          </p:cNvSpPr>
          <p:nvPr/>
        </p:nvSpPr>
        <p:spPr bwMode="auto">
          <a:xfrm>
            <a:off x="3849863" y="9378515"/>
            <a:ext cx="2946275" cy="4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72" tIns="44937" rIns="89872" bIns="44937" anchor="b"/>
          <a:lstStyle>
            <a:lvl1pPr defTabSz="915988" eaLnBrk="0" hangingPunct="0">
              <a:defRPr sz="1600">
                <a:solidFill>
                  <a:schemeClr val="tx1"/>
                </a:solidFill>
                <a:latin typeface="Arial" charset="0"/>
                <a:cs typeface="Arial" charset="0"/>
              </a:defRPr>
            </a:lvl1pPr>
            <a:lvl2pPr marL="741363" indent="-284163" defTabSz="915988" eaLnBrk="0" hangingPunct="0">
              <a:defRPr sz="1600">
                <a:solidFill>
                  <a:schemeClr val="tx1"/>
                </a:solidFill>
                <a:latin typeface="Arial" charset="0"/>
                <a:cs typeface="Arial" charset="0"/>
              </a:defRPr>
            </a:lvl2pPr>
            <a:lvl3pPr marL="1143000" indent="-231775" defTabSz="915988" eaLnBrk="0" hangingPunct="0">
              <a:defRPr sz="1600">
                <a:solidFill>
                  <a:schemeClr val="tx1"/>
                </a:solidFill>
                <a:latin typeface="Arial" charset="0"/>
                <a:cs typeface="Arial" charset="0"/>
              </a:defRPr>
            </a:lvl3pPr>
            <a:lvl4pPr marL="1600200" indent="-228600" defTabSz="915988" eaLnBrk="0" hangingPunct="0">
              <a:defRPr sz="1600">
                <a:solidFill>
                  <a:schemeClr val="tx1"/>
                </a:solidFill>
                <a:latin typeface="Arial" charset="0"/>
                <a:cs typeface="Arial" charset="0"/>
              </a:defRPr>
            </a:lvl4pPr>
            <a:lvl5pPr marL="2055813" indent="-227013" defTabSz="915988" eaLnBrk="0" hangingPunct="0">
              <a:defRPr sz="1600">
                <a:solidFill>
                  <a:schemeClr val="tx1"/>
                </a:solidFill>
                <a:latin typeface="Arial" charset="0"/>
                <a:cs typeface="Arial" charset="0"/>
              </a:defRPr>
            </a:lvl5pPr>
            <a:lvl6pPr marL="2513013" indent="-227013" defTabSz="915988" eaLnBrk="0" fontAlgn="base" hangingPunct="0">
              <a:spcBef>
                <a:spcPct val="0"/>
              </a:spcBef>
              <a:spcAft>
                <a:spcPct val="0"/>
              </a:spcAft>
              <a:defRPr sz="1600">
                <a:solidFill>
                  <a:schemeClr val="tx1"/>
                </a:solidFill>
                <a:latin typeface="Arial" charset="0"/>
                <a:cs typeface="Arial" charset="0"/>
              </a:defRPr>
            </a:lvl6pPr>
            <a:lvl7pPr marL="2970213" indent="-227013" defTabSz="915988" eaLnBrk="0" fontAlgn="base" hangingPunct="0">
              <a:spcBef>
                <a:spcPct val="0"/>
              </a:spcBef>
              <a:spcAft>
                <a:spcPct val="0"/>
              </a:spcAft>
              <a:defRPr sz="1600">
                <a:solidFill>
                  <a:schemeClr val="tx1"/>
                </a:solidFill>
                <a:latin typeface="Arial" charset="0"/>
                <a:cs typeface="Arial" charset="0"/>
              </a:defRPr>
            </a:lvl7pPr>
            <a:lvl8pPr marL="3427413" indent="-227013" defTabSz="915988" eaLnBrk="0" fontAlgn="base" hangingPunct="0">
              <a:spcBef>
                <a:spcPct val="0"/>
              </a:spcBef>
              <a:spcAft>
                <a:spcPct val="0"/>
              </a:spcAft>
              <a:defRPr sz="1600">
                <a:solidFill>
                  <a:schemeClr val="tx1"/>
                </a:solidFill>
                <a:latin typeface="Arial" charset="0"/>
                <a:cs typeface="Arial" charset="0"/>
              </a:defRPr>
            </a:lvl8pPr>
            <a:lvl9pPr marL="3884613" indent="-227013" defTabSz="915988" eaLnBrk="0" fontAlgn="base" hangingPunct="0">
              <a:spcBef>
                <a:spcPct val="0"/>
              </a:spcBef>
              <a:spcAft>
                <a:spcPct val="0"/>
              </a:spcAft>
              <a:defRPr sz="1600">
                <a:solidFill>
                  <a:schemeClr val="tx1"/>
                </a:solidFill>
                <a:latin typeface="Arial" charset="0"/>
                <a:cs typeface="Arial" charset="0"/>
              </a:defRPr>
            </a:lvl9pPr>
          </a:lstStyle>
          <a:p>
            <a:pPr algn="r" eaLnBrk="1" hangingPunct="1"/>
            <a:fld id="{EB615CC0-1FEC-4D18-AB45-5CF7731E578B}" type="slidenum">
              <a:rPr lang="en-US" sz="1200"/>
              <a:pPr algn="r" eaLnBrk="1" hangingPunct="1"/>
              <a:t>58</a:t>
            </a:fld>
            <a:endParaRPr lang="en-US" sz="1200"/>
          </a:p>
        </p:txBody>
      </p:sp>
    </p:spTree>
    <p:extLst>
      <p:ext uri="{BB962C8B-B14F-4D97-AF65-F5344CB8AC3E}">
        <p14:creationId xmlns:p14="http://schemas.microsoft.com/office/powerpoint/2010/main" val="4049605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297242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0555802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298145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634022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77752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txBox="1">
            <a:spLocks noGrp="1" noChangeArrowheads="1"/>
          </p:cNvSpPr>
          <p:nvPr/>
        </p:nvSpPr>
        <p:spPr bwMode="auto">
          <a:xfrm>
            <a:off x="3850444" y="9378515"/>
            <a:ext cx="2945659" cy="494050"/>
          </a:xfrm>
          <a:prstGeom prst="rect">
            <a:avLst/>
          </a:prstGeom>
          <a:noFill/>
          <a:ln w="9525">
            <a:noFill/>
            <a:miter lim="800000"/>
            <a:headEnd/>
            <a:tailEnd/>
          </a:ln>
        </p:spPr>
        <p:txBody>
          <a:bodyPr lIns="91189" tIns="45594" rIns="91189" bIns="45594" anchor="b"/>
          <a:lstStyle/>
          <a:p>
            <a:pPr algn="r" defTabSz="912838"/>
            <a:fld id="{CE25A6FA-5AEB-4E0A-BD20-748E5B3D157C}" type="slidenum">
              <a:rPr lang="en-US" sz="1200">
                <a:latin typeface="Arial" charset="0"/>
              </a:rPr>
              <a:pPr algn="r" defTabSz="912838"/>
              <a:t>66</a:t>
            </a:fld>
            <a:endParaRPr lang="en-US" sz="1200">
              <a:latin typeface="Arial" charset="0"/>
            </a:endParaRP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7746023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txBox="1">
            <a:spLocks noGrp="1" noChangeArrowheads="1"/>
          </p:cNvSpPr>
          <p:nvPr/>
        </p:nvSpPr>
        <p:spPr bwMode="auto">
          <a:xfrm>
            <a:off x="3850444" y="9378515"/>
            <a:ext cx="2945659" cy="494050"/>
          </a:xfrm>
          <a:prstGeom prst="rect">
            <a:avLst/>
          </a:prstGeom>
          <a:noFill/>
          <a:ln w="9525">
            <a:noFill/>
            <a:miter lim="800000"/>
            <a:headEnd/>
            <a:tailEnd/>
          </a:ln>
        </p:spPr>
        <p:txBody>
          <a:bodyPr lIns="91189" tIns="45594" rIns="91189" bIns="45594" anchor="b"/>
          <a:lstStyle/>
          <a:p>
            <a:pPr algn="r" defTabSz="912838"/>
            <a:fld id="{CE25A6FA-5AEB-4E0A-BD20-748E5B3D157C}" type="slidenum">
              <a:rPr lang="en-US" sz="1200">
                <a:latin typeface="Arial" charset="0"/>
              </a:rPr>
              <a:pPr algn="r" defTabSz="912838"/>
              <a:t>67</a:t>
            </a:fld>
            <a:endParaRPr lang="en-US" sz="1200">
              <a:latin typeface="Arial" charset="0"/>
            </a:endParaRP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571507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noChangeArrowheads="1"/>
          </p:cNvSpPr>
          <p:nvPr/>
        </p:nvSpPr>
        <p:spPr bwMode="auto">
          <a:xfrm>
            <a:off x="3850444" y="9378515"/>
            <a:ext cx="2945659" cy="494050"/>
          </a:xfrm>
          <a:prstGeom prst="rect">
            <a:avLst/>
          </a:prstGeom>
          <a:noFill/>
          <a:ln w="9525">
            <a:noFill/>
            <a:miter lim="800000"/>
            <a:headEnd/>
            <a:tailEnd/>
          </a:ln>
        </p:spPr>
        <p:txBody>
          <a:bodyPr lIns="91189" tIns="45594" rIns="91189" bIns="45594" anchor="b"/>
          <a:lstStyle/>
          <a:p>
            <a:pPr algn="r" defTabSz="912838"/>
            <a:fld id="{5024E0C4-9CBB-44E4-9E8D-C071A8381C65}" type="slidenum">
              <a:rPr lang="en-US" sz="1200">
                <a:latin typeface="Arial" charset="0"/>
              </a:rPr>
              <a:pPr algn="r" defTabSz="912838"/>
              <a:t>68</a:t>
            </a:fld>
            <a:endParaRPr lang="en-US" sz="1200">
              <a:latin typeface="Arial"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632692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775474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43252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20328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txBox="1">
            <a:spLocks noGrp="1" noChangeArrowheads="1"/>
          </p:cNvSpPr>
          <p:nvPr/>
        </p:nvSpPr>
        <p:spPr bwMode="auto">
          <a:xfrm>
            <a:off x="3850444" y="9378515"/>
            <a:ext cx="2945659" cy="494050"/>
          </a:xfrm>
          <a:prstGeom prst="rect">
            <a:avLst/>
          </a:prstGeom>
          <a:noFill/>
          <a:ln w="9525">
            <a:noFill/>
            <a:miter lim="800000"/>
            <a:headEnd/>
            <a:tailEnd/>
          </a:ln>
        </p:spPr>
        <p:txBody>
          <a:bodyPr lIns="91189" tIns="45594" rIns="91189" bIns="45594" anchor="b"/>
          <a:lstStyle/>
          <a:p>
            <a:pPr algn="r" defTabSz="912838"/>
            <a:fld id="{916339D7-851C-4E59-9045-8737431FB6E2}" type="slidenum">
              <a:rPr lang="en-US" sz="1200">
                <a:latin typeface="Arial" charset="0"/>
              </a:rPr>
              <a:pPr algn="r" defTabSz="912838"/>
              <a:t>10</a:t>
            </a:fld>
            <a:endParaRPr lang="en-US" sz="1200">
              <a:latin typeface="Arial" charset="0"/>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4138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txBox="1">
            <a:spLocks noGrp="1" noChangeArrowheads="1"/>
          </p:cNvSpPr>
          <p:nvPr/>
        </p:nvSpPr>
        <p:spPr bwMode="auto">
          <a:xfrm>
            <a:off x="3850445" y="9378515"/>
            <a:ext cx="2945659" cy="494050"/>
          </a:xfrm>
          <a:prstGeom prst="rect">
            <a:avLst/>
          </a:prstGeom>
          <a:noFill/>
          <a:ln w="9525">
            <a:noFill/>
            <a:miter lim="800000"/>
            <a:headEnd/>
            <a:tailEnd/>
          </a:ln>
        </p:spPr>
        <p:txBody>
          <a:bodyPr lIns="91189" tIns="45594" rIns="91189" bIns="45594" anchor="b"/>
          <a:lstStyle/>
          <a:p>
            <a:pPr algn="r" defTabSz="912838"/>
            <a:fld id="{86CFE32E-B4AA-40E3-94B0-D853251C3035}" type="slidenum">
              <a:rPr lang="en-US" sz="1200">
                <a:latin typeface="Arial" charset="0"/>
              </a:rPr>
              <a:pPr algn="r" defTabSz="912838"/>
              <a:t>11</a:t>
            </a:fld>
            <a:endParaRPr lang="en-US" sz="1200">
              <a:latin typeface="Arial" charset="0"/>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256815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a:extLst>
              <a:ext uri="{28A0092B-C50C-407E-A947-70E740481C1C}">
                <a14:useLocalDpi xmlns:a14="http://schemas.microsoft.com/office/drawing/2010/main" val="0"/>
              </a:ext>
            </a:extLst>
          </a:blip>
          <a:srcRect t="28281"/>
          <a:stretch>
            <a:fillRect/>
          </a:stretch>
        </p:blipFill>
        <p:spPr bwMode="auto">
          <a:xfrm>
            <a:off x="647700" y="0"/>
            <a:ext cx="1857375" cy="1354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5" descr="photo coll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4148138"/>
            <a:ext cx="9166226" cy="272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530961" y="1544720"/>
            <a:ext cx="8269754" cy="1381360"/>
          </a:xfrm>
          <a:prstGeom prst="rect">
            <a:avLst/>
          </a:prstGeom>
        </p:spPr>
        <p:txBody>
          <a:bodyPr>
            <a:normAutofit/>
          </a:bodyPr>
          <a:lstStyle>
            <a:lvl1pPr marL="0" indent="0" algn="l">
              <a:buNone/>
              <a:defRPr sz="4000" b="1" i="0">
                <a:solidFill>
                  <a:srgbClr val="282B2E"/>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0" name="Text Placeholder 17"/>
          <p:cNvSpPr>
            <a:spLocks noGrp="1"/>
          </p:cNvSpPr>
          <p:nvPr>
            <p:ph type="body" sz="quarter" idx="10"/>
          </p:nvPr>
        </p:nvSpPr>
        <p:spPr>
          <a:xfrm>
            <a:off x="554669" y="2976351"/>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Arial"/>
              </a:defRPr>
            </a:lvl1pPr>
          </a:lstStyle>
          <a:p>
            <a:pPr lvl="0"/>
            <a:r>
              <a:rPr lang="en-US" noProof="0"/>
              <a:t>Edit Master text styles</a:t>
            </a:r>
          </a:p>
        </p:txBody>
      </p:sp>
      <p:sp>
        <p:nvSpPr>
          <p:cNvPr id="22" name="Text Placeholder 18"/>
          <p:cNvSpPr>
            <a:spLocks noGrp="1"/>
          </p:cNvSpPr>
          <p:nvPr>
            <p:ph type="body" sz="quarter" idx="13"/>
          </p:nvPr>
        </p:nvSpPr>
        <p:spPr>
          <a:xfrm>
            <a:off x="559105" y="3424166"/>
            <a:ext cx="2849177" cy="288687"/>
          </a:xfrm>
          <a:prstGeom prst="rect">
            <a:avLst/>
          </a:prstGeom>
        </p:spPr>
        <p:txBody>
          <a:bodyPr>
            <a:normAutofit/>
          </a:bodyPr>
          <a:lstStyle>
            <a:lvl1pPr>
              <a:buNone/>
              <a:defRPr sz="1200">
                <a:solidFill>
                  <a:srgbClr val="282B2E"/>
                </a:solidFill>
                <a:latin typeface="+mn-lt"/>
                <a:cs typeface="Arial"/>
              </a:defRPr>
            </a:lvl1pPr>
            <a:lvl5pPr>
              <a:defRPr/>
            </a:lvl5pPr>
          </a:lstStyle>
          <a:p>
            <a:pPr lvl="0"/>
            <a:r>
              <a:rPr lang="en-US"/>
              <a:t>Edit Master text styles</a:t>
            </a:r>
          </a:p>
        </p:txBody>
      </p:sp>
    </p:spTree>
    <p:extLst>
      <p:ext uri="{BB962C8B-B14F-4D97-AF65-F5344CB8AC3E}">
        <p14:creationId xmlns:p14="http://schemas.microsoft.com/office/powerpoint/2010/main" val="1183749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a:defRPr/>
            </a:pPr>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a:defRPr/>
            </a:pPr>
            <a:fld id="{4086CBD9-00DC-474C-94D7-CE3DC089B353}" type="slidenum">
              <a:rPr lang="en-US" smtClean="0"/>
              <a:pPr>
                <a:defRPr/>
              </a:pPr>
              <a:t>‹#›</a:t>
            </a:fld>
            <a:endParaRPr lang="en-US" dirty="0"/>
          </a:p>
        </p:txBody>
      </p:sp>
    </p:spTree>
    <p:extLst>
      <p:ext uri="{BB962C8B-B14F-4D97-AF65-F5344CB8AC3E}">
        <p14:creationId xmlns:p14="http://schemas.microsoft.com/office/powerpoint/2010/main" val="2005281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98613"/>
            <a:ext cx="7772400" cy="763587"/>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85800" y="2513013"/>
            <a:ext cx="38100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3013"/>
            <a:ext cx="38100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239000" y="6553200"/>
            <a:ext cx="1905000" cy="304800"/>
          </a:xfrm>
          <a:prstGeom prst="rect">
            <a:avLst/>
          </a:prstGeom>
          <a:ln/>
        </p:spPr>
        <p:txBody>
          <a:bodyPr/>
          <a:lstStyle>
            <a:lvl1pPr>
              <a:defRPr/>
            </a:lvl1pPr>
          </a:lstStyle>
          <a:p>
            <a:pPr>
              <a:defRPr/>
            </a:pPr>
            <a:fld id="{5EF99AA1-43E0-435B-8FF1-2DF2CD30B1C9}" type="slidenum">
              <a:rPr lang="en-US"/>
              <a:pPr>
                <a:defRPr/>
              </a:pPr>
              <a:t>‹#›</a:t>
            </a:fld>
            <a:endParaRPr lang="en-US"/>
          </a:p>
        </p:txBody>
      </p:sp>
    </p:spTree>
    <p:extLst>
      <p:ext uri="{BB962C8B-B14F-4D97-AF65-F5344CB8AC3E}">
        <p14:creationId xmlns:p14="http://schemas.microsoft.com/office/powerpoint/2010/main" val="1630703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pPr>
              <a:defRPr/>
            </a:pPr>
            <a:fld id="{13DEA0CB-6EFA-4A20-95C9-B2FAFE297CC7}" type="slidenum">
              <a:rPr lang="en-US" smtClean="0"/>
              <a:pPr>
                <a:defRPr/>
              </a:pPr>
              <a:t>‹#›</a:t>
            </a:fld>
            <a:endParaRPr lang="en-US"/>
          </a:p>
        </p:txBody>
      </p:sp>
    </p:spTree>
    <p:extLst>
      <p:ext uri="{BB962C8B-B14F-4D97-AF65-F5344CB8AC3E}">
        <p14:creationId xmlns:p14="http://schemas.microsoft.com/office/powerpoint/2010/main" val="3687255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a:defRPr/>
            </a:pPr>
            <a:fld id="{21641DF4-F134-4E7B-B5AA-EEC8884DFC43}" type="slidenum">
              <a:rPr lang="en-US" smtClean="0"/>
              <a:pPr>
                <a:defRPr/>
              </a:pPr>
              <a:t>‹#›</a:t>
            </a:fld>
            <a:endParaRPr lang="en-US"/>
          </a:p>
        </p:txBody>
      </p:sp>
    </p:spTree>
    <p:extLst>
      <p:ext uri="{BB962C8B-B14F-4D97-AF65-F5344CB8AC3E}">
        <p14:creationId xmlns:p14="http://schemas.microsoft.com/office/powerpoint/2010/main" val="3911118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358211" y="1046531"/>
            <a:ext cx="8427200" cy="53707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0276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lvl1pPr>
          </a:lstStyle>
          <a:p>
            <a:pPr lvl="0"/>
            <a:r>
              <a:rPr lang="en-US"/>
              <a:t>Edit Master text styles</a:t>
            </a:r>
          </a:p>
        </p:txBody>
      </p:sp>
      <p:sp>
        <p:nvSpPr>
          <p:cNvPr id="9"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lvl1pPr>
          </a:lstStyle>
          <a:p>
            <a:pPr lvl="0"/>
            <a:r>
              <a:rPr lang="en-US"/>
              <a:t>Edit Master text styles</a:t>
            </a:r>
          </a:p>
        </p:txBody>
      </p:sp>
    </p:spTree>
    <p:extLst>
      <p:ext uri="{BB962C8B-B14F-4D97-AF65-F5344CB8AC3E}">
        <p14:creationId xmlns:p14="http://schemas.microsoft.com/office/powerpoint/2010/main" val="464943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365775" y="1045595"/>
            <a:ext cx="7575460"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983165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 white">
    <p:spTree>
      <p:nvGrpSpPr>
        <p:cNvPr id="1" name=""/>
        <p:cNvGrpSpPr/>
        <p:nvPr/>
      </p:nvGrpSpPr>
      <p:grpSpPr>
        <a:xfrm>
          <a:off x="0" y="0"/>
          <a:ext cx="0" cy="0"/>
          <a:chOff x="0" y="0"/>
          <a:chExt cx="0" cy="0"/>
        </a:xfrm>
      </p:grpSpPr>
      <p:sp>
        <p:nvSpPr>
          <p:cNvPr id="4" name="Rectangle 3"/>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6"/>
            <a:ext cx="9144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lvl1pPr>
          </a:lstStyle>
          <a:p>
            <a:pPr lvl="0"/>
            <a:r>
              <a:rPr lang="en-US"/>
              <a:t>Edit Master text styles</a:t>
            </a:r>
          </a:p>
        </p:txBody>
      </p:sp>
    </p:spTree>
    <p:extLst>
      <p:ext uri="{BB962C8B-B14F-4D97-AF65-F5344CB8AC3E}">
        <p14:creationId xmlns:p14="http://schemas.microsoft.com/office/powerpoint/2010/main" val="3046038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358211" y="1046531"/>
            <a:ext cx="8427200"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16487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 green">
    <p:spTree>
      <p:nvGrpSpPr>
        <p:cNvPr id="1" name=""/>
        <p:cNvGrpSpPr/>
        <p:nvPr/>
      </p:nvGrpSpPr>
      <p:grpSpPr>
        <a:xfrm>
          <a:off x="0" y="0"/>
          <a:ext cx="0" cy="0"/>
          <a:chOff x="0" y="0"/>
          <a:chExt cx="0" cy="0"/>
        </a:xfrm>
      </p:grpSpPr>
      <p:sp>
        <p:nvSpPr>
          <p:cNvPr id="7" name="Rectangle 6"/>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solidFill>
                  <a:srgbClr val="FFFFFF"/>
                </a:solidFill>
              </a:defRPr>
            </a:lvl1pPr>
          </a:lstStyle>
          <a:p>
            <a:pPr lvl="0"/>
            <a:r>
              <a:rPr lang="en-US"/>
              <a:t>Edit Master text styles</a:t>
            </a:r>
          </a:p>
        </p:txBody>
      </p:sp>
      <p:sp>
        <p:nvSpPr>
          <p:cNvPr id="12"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solidFill>
                  <a:srgbClr val="FFFFFF"/>
                </a:solidFill>
              </a:defRPr>
            </a:lvl1pPr>
          </a:lstStyle>
          <a:p>
            <a:pPr lvl="0"/>
            <a:r>
              <a:rPr lang="en-US"/>
              <a:t>Edit Master text styles</a:t>
            </a:r>
          </a:p>
        </p:txBody>
      </p:sp>
    </p:spTree>
    <p:extLst>
      <p:ext uri="{BB962C8B-B14F-4D97-AF65-F5344CB8AC3E}">
        <p14:creationId xmlns:p14="http://schemas.microsoft.com/office/powerpoint/2010/main" val="461326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2119973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 green">
    <p:spTree>
      <p:nvGrpSpPr>
        <p:cNvPr id="1" name=""/>
        <p:cNvGrpSpPr/>
        <p:nvPr/>
      </p:nvGrpSpPr>
      <p:grpSpPr>
        <a:xfrm>
          <a:off x="0" y="0"/>
          <a:ext cx="0" cy="0"/>
          <a:chOff x="0" y="0"/>
          <a:chExt cx="0" cy="0"/>
        </a:xfrm>
      </p:grpSpPr>
      <p:sp>
        <p:nvSpPr>
          <p:cNvPr id="3" name="Rectangle 2"/>
          <p:cNvSpPr/>
          <p:nvPr/>
        </p:nvSpPr>
        <p:spPr>
          <a:xfrm>
            <a:off x="0" y="0"/>
            <a:ext cx="9144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9144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a:defRPr/>
            </a:pPr>
            <a:r>
              <a:rPr>
                <a:solidFill>
                  <a:srgbClr val="FFFFFF"/>
                </a:solidFill>
              </a:rPr>
              <a:t>Click to edit Master title style</a:t>
            </a:r>
          </a:p>
        </p:txBody>
      </p:sp>
      <p:sp>
        <p:nvSpPr>
          <p:cNvPr id="10"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solidFill>
                  <a:srgbClr val="FFFFFF"/>
                </a:solidFill>
              </a:defRPr>
            </a:lvl1pPr>
          </a:lstStyle>
          <a:p>
            <a:pPr lvl="0"/>
            <a:r>
              <a:rPr lang="en-US"/>
              <a:t>Edit Master text styles</a:t>
            </a:r>
          </a:p>
        </p:txBody>
      </p:sp>
    </p:spTree>
    <p:extLst>
      <p:ext uri="{BB962C8B-B14F-4D97-AF65-F5344CB8AC3E}">
        <p14:creationId xmlns:p14="http://schemas.microsoft.com/office/powerpoint/2010/main" val="310573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16100" y="6578600"/>
            <a:ext cx="732790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0"/>
            <a:ext cx="1825625"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360363" y="-38100"/>
            <a:ext cx="8724900"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 name="Text Placeholder 9"/>
          <p:cNvSpPr txBox="1">
            <a:spLocks/>
          </p:cNvSpPr>
          <p:nvPr/>
        </p:nvSpPr>
        <p:spPr>
          <a:xfrm>
            <a:off x="8691563" y="6605588"/>
            <a:ext cx="452437"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lnSpc>
                <a:spcPct val="90000"/>
              </a:lnSpc>
              <a:spcBef>
                <a:spcPct val="20000"/>
              </a:spcBef>
              <a:buFont typeface="Arial" charset="0"/>
              <a:buNone/>
            </a:pPr>
            <a:fld id="{3B8FDC89-80CC-DB49-B2EA-BD0F5E541433}" type="slidenum">
              <a:rPr lang="en-US" sz="900">
                <a:solidFill>
                  <a:srgbClr val="FFFFFF"/>
                </a:solidFill>
                <a:latin typeface="Franklin Gothic Book" charset="0"/>
                <a:cs typeface="Arial" charset="0"/>
              </a:rPr>
              <a:pPr algn="ctr" eaLnBrk="1" hangingPunct="1">
                <a:lnSpc>
                  <a:spcPct val="90000"/>
                </a:lnSpc>
                <a:spcBef>
                  <a:spcPct val="20000"/>
                </a:spcBef>
                <a:buFont typeface="Arial" charset="0"/>
                <a:buNone/>
              </a:pPr>
              <a:t>‹#›</a:t>
            </a:fld>
            <a:endParaRPr lang="en-US" sz="900">
              <a:solidFill>
                <a:srgbClr val="FFFFFF"/>
              </a:solidFill>
              <a:latin typeface="Franklin Gothic Book" charset="0"/>
              <a:cs typeface="Arial" charset="0"/>
            </a:endParaRPr>
          </a:p>
        </p:txBody>
      </p:sp>
      <p:sp>
        <p:nvSpPr>
          <p:cNvPr id="11" name="Rectangle 10"/>
          <p:cNvSpPr/>
          <p:nvPr/>
        </p:nvSpPr>
        <p:spPr bwMode="auto">
          <a:xfrm flipH="1" flipV="1">
            <a:off x="0" y="787400"/>
            <a:ext cx="9144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5" name="TextBox 4"/>
          <p:cNvSpPr txBox="1"/>
          <p:nvPr/>
        </p:nvSpPr>
        <p:spPr>
          <a:xfrm>
            <a:off x="73025" y="6596063"/>
            <a:ext cx="4945063" cy="238125"/>
          </a:xfrm>
          <a:prstGeom prst="rect">
            <a:avLst/>
          </a:prstGeom>
          <a:noFill/>
        </p:spPr>
        <p:txBody>
          <a:bodyPr>
            <a:spAutoFit/>
          </a:bodyPr>
          <a:lstStyle/>
          <a:p>
            <a:pPr>
              <a:defRPr/>
            </a:pPr>
            <a:r>
              <a:rPr lang="en-US" sz="950" dirty="0">
                <a:solidFill>
                  <a:schemeClr val="bg1"/>
                </a:solidFill>
                <a:latin typeface="+mj-lt"/>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360363" y="104775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39" r:id="rId1"/>
    <p:sldLayoutId id="2147483736" r:id="rId2"/>
    <p:sldLayoutId id="2147483737" r:id="rId3"/>
    <p:sldLayoutId id="2147483738"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htm"/><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2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9.emf"/></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3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9.emf"/></Relationships>
</file>

<file path=ppt/slides/_rels/slide4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ubtitle 2"/>
          <p:cNvSpPr>
            <a:spLocks noGrp="1"/>
          </p:cNvSpPr>
          <p:nvPr>
            <p:ph type="subTitle" idx="1"/>
          </p:nvPr>
        </p:nvSpPr>
        <p:spPr>
          <a:xfrm>
            <a:off x="530225" y="1544638"/>
            <a:ext cx="8526689" cy="1381125"/>
          </a:xfrm>
        </p:spPr>
        <p:txBody>
          <a:bodyPr>
            <a:normAutofit/>
          </a:bodyPr>
          <a:lstStyle/>
          <a:p>
            <a:r>
              <a:rPr lang="en-US" sz="3800" dirty="0">
                <a:latin typeface="Franklin Gothic Medium" charset="0"/>
              </a:rPr>
              <a:t>2017 Wind Technologies Market Report: Summary </a:t>
            </a:r>
          </a:p>
        </p:txBody>
      </p:sp>
      <p:sp>
        <p:nvSpPr>
          <p:cNvPr id="4" name="Text Placeholder 3"/>
          <p:cNvSpPr>
            <a:spLocks noGrp="1"/>
          </p:cNvSpPr>
          <p:nvPr>
            <p:ph type="body" sz="quarter" idx="10"/>
          </p:nvPr>
        </p:nvSpPr>
        <p:spPr>
          <a:xfrm>
            <a:off x="554038" y="2976563"/>
            <a:ext cx="6329362" cy="330200"/>
          </a:xfrm>
        </p:spPr>
        <p:txBody>
          <a:bodyPr rtlCol="0">
            <a:noAutofit/>
          </a:bodyPr>
          <a:lstStyle/>
          <a:p>
            <a:pPr>
              <a:defRPr/>
            </a:pPr>
            <a:r>
              <a:rPr lang="en-US" dirty="0">
                <a:ea typeface="+mn-ea"/>
              </a:rPr>
              <a:t>Ryan Wiser &amp; Mark </a:t>
            </a:r>
            <a:r>
              <a:rPr lang="en-US" dirty="0" err="1">
                <a:ea typeface="+mn-ea"/>
              </a:rPr>
              <a:t>Bolinger</a:t>
            </a:r>
            <a:r>
              <a:rPr lang="en-US" dirty="0">
                <a:ea typeface="+mn-ea"/>
              </a:rPr>
              <a:t>, Lawrence Berkeley National Laboratory </a:t>
            </a:r>
            <a:endParaRPr dirty="0">
              <a:ea typeface="+mn-ea"/>
            </a:endParaRPr>
          </a:p>
        </p:txBody>
      </p:sp>
      <p:sp>
        <p:nvSpPr>
          <p:cNvPr id="6" name="Text Placeholder 5"/>
          <p:cNvSpPr>
            <a:spLocks noGrp="1"/>
          </p:cNvSpPr>
          <p:nvPr>
            <p:ph type="body" sz="quarter" idx="13"/>
          </p:nvPr>
        </p:nvSpPr>
        <p:spPr>
          <a:xfrm>
            <a:off x="558800" y="3424238"/>
            <a:ext cx="1390650" cy="288925"/>
          </a:xfrm>
        </p:spPr>
        <p:txBody>
          <a:bodyPr rtlCol="0"/>
          <a:lstStyle/>
          <a:p>
            <a:pPr fontAlgn="auto">
              <a:spcAft>
                <a:spcPts val="0"/>
              </a:spcAft>
              <a:buFont typeface="Arial"/>
              <a:buNone/>
              <a:defRPr/>
            </a:pPr>
            <a:r>
              <a:rPr lang="en-US" dirty="0">
                <a:ea typeface="+mn-ea"/>
              </a:rPr>
              <a:t>August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112447" y="1197221"/>
            <a:ext cx="7074886" cy="4912348"/>
          </a:xfrm>
          <a:prstGeom prst="rect">
            <a:avLst/>
          </a:prstGeom>
        </p:spPr>
      </p:pic>
      <p:sp>
        <p:nvSpPr>
          <p:cNvPr id="59393" name="Slide Number Placeholder 5"/>
          <p:cNvSpPr txBox="1">
            <a:spLocks noGrp="1"/>
          </p:cNvSpPr>
          <p:nvPr/>
        </p:nvSpPr>
        <p:spPr bwMode="auto">
          <a:xfrm>
            <a:off x="7256584" y="6291052"/>
            <a:ext cx="1905000" cy="304800"/>
          </a:xfrm>
          <a:prstGeom prst="rect">
            <a:avLst/>
          </a:prstGeom>
          <a:noFill/>
          <a:ln w="9525">
            <a:noFill/>
            <a:miter lim="800000"/>
            <a:headEnd/>
            <a:tailEnd/>
          </a:ln>
        </p:spPr>
        <p:txBody>
          <a:bodyPr/>
          <a:lstStyle/>
          <a:p>
            <a:pPr algn="r" eaLnBrk="0" hangingPunct="0"/>
            <a:endParaRPr lang="en-US" sz="1400" dirty="0"/>
          </a:p>
        </p:txBody>
      </p:sp>
      <p:sp>
        <p:nvSpPr>
          <p:cNvPr id="4" name="Title 3"/>
          <p:cNvSpPr>
            <a:spLocks noGrp="1"/>
          </p:cNvSpPr>
          <p:nvPr>
            <p:ph type="title"/>
          </p:nvPr>
        </p:nvSpPr>
        <p:spPr/>
        <p:txBody>
          <a:bodyPr/>
          <a:lstStyle/>
          <a:p>
            <a:pPr>
              <a:lnSpc>
                <a:spcPct val="90000"/>
              </a:lnSpc>
            </a:pPr>
            <a:r>
              <a:rPr lang="en-US" sz="2400" dirty="0"/>
              <a:t>The Geographic Spread of Wind Power Projects Across the United States Is Broad, with the Exception of the Southeast</a:t>
            </a:r>
          </a:p>
        </p:txBody>
      </p:sp>
      <p:sp>
        <p:nvSpPr>
          <p:cNvPr id="3" name="Rectangle 3"/>
          <p:cNvSpPr>
            <a:spLocks noChangeArrowheads="1"/>
          </p:cNvSpPr>
          <p:nvPr/>
        </p:nvSpPr>
        <p:spPr bwMode="auto">
          <a:xfrm>
            <a:off x="7222089" y="5163113"/>
            <a:ext cx="190473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mn-lt"/>
                <a:ea typeface="Times New Roman" pitchFamily="18" charset="0"/>
                <a:cs typeface="Arial" pitchFamily="34" charset="0"/>
              </a:rPr>
              <a:t>Note: Numbers within states represent cumulative installed wind capacity and, in brackets, annual additions in 2017</a:t>
            </a:r>
            <a:endParaRPr kumimoji="0" lang="en-US" sz="1400" b="0" i="1" u="none" strike="noStrike" cap="none" normalizeH="0" baseline="0" dirty="0">
              <a:ln>
                <a:noFill/>
              </a:ln>
              <a:solidFill>
                <a:schemeClr val="tx1"/>
              </a:solidFill>
              <a:effectLst/>
              <a:latin typeface="+mn-lt"/>
              <a:cs typeface="Arial" pitchFamily="34" charset="0"/>
            </a:endParaRPr>
          </a:p>
        </p:txBody>
      </p:sp>
    </p:spTree>
    <p:extLst>
      <p:ext uri="{BB962C8B-B14F-4D97-AF65-F5344CB8AC3E}">
        <p14:creationId xmlns:p14="http://schemas.microsoft.com/office/powerpoint/2010/main" val="330665531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z="2400" dirty="0"/>
              <a:t>Texas Installed the Most Wind Power Capacity in 2017; 14 States Exceed 10% Wind Energy, 4 States Exceed 30%</a:t>
            </a:r>
          </a:p>
        </p:txBody>
      </p:sp>
      <p:sp>
        <p:nvSpPr>
          <p:cNvPr id="8" name="Rectangle 3"/>
          <p:cNvSpPr txBox="1">
            <a:spLocks noChangeArrowheads="1"/>
          </p:cNvSpPr>
          <p:nvPr/>
        </p:nvSpPr>
        <p:spPr bwMode="auto">
          <a:xfrm>
            <a:off x="360363" y="5838068"/>
            <a:ext cx="8576829" cy="777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b="1" u="sng" dirty="0">
                <a:solidFill>
                  <a:schemeClr val="tx1"/>
                </a:solidFill>
                <a:ea typeface="Franklin Gothic Book" panose="020B0503020102020204" pitchFamily="34" charset="0"/>
                <a:cs typeface="Times New Roman" panose="02020603050405020304" pitchFamily="18" charset="0"/>
              </a:rPr>
              <a:t>2017 Wind Penetration by ISO: </a:t>
            </a:r>
            <a:r>
              <a:rPr lang="en-US" sz="1800" dirty="0">
                <a:solidFill>
                  <a:schemeClr val="tx1"/>
                </a:solidFill>
                <a:ea typeface="Franklin Gothic Book" panose="020B0503020102020204" pitchFamily="34" charset="0"/>
                <a:cs typeface="Times New Roman" panose="02020603050405020304" pitchFamily="18" charset="0"/>
              </a:rPr>
              <a:t>SPP: 23.2%; ERCOT: 17.4%; MISO: 7.7%; CAISO: 6.0%; NYISO: 2.7%; PJM: 2.7%; ISO-NE: 2.6%</a:t>
            </a:r>
            <a:endParaRPr lang="en-US" sz="1800" dirty="0">
              <a:solidFill>
                <a:schemeClr val="tx1"/>
              </a:solidFill>
            </a:endParaRPr>
          </a:p>
          <a:p>
            <a:endParaRPr lang="en-US" sz="1800" dirty="0">
              <a:solidFill>
                <a:schemeClr val="tx1"/>
              </a:solidFill>
            </a:endParaRPr>
          </a:p>
        </p:txBody>
      </p:sp>
      <p:pic>
        <p:nvPicPr>
          <p:cNvPr id="3" name="Picture 2"/>
          <p:cNvPicPr>
            <a:picLocks noChangeAspect="1"/>
          </p:cNvPicPr>
          <p:nvPr/>
        </p:nvPicPr>
        <p:blipFill>
          <a:blip r:embed="rId3"/>
          <a:stretch>
            <a:fillRect/>
          </a:stretch>
        </p:blipFill>
        <p:spPr>
          <a:xfrm>
            <a:off x="712638" y="929057"/>
            <a:ext cx="7815541" cy="5159477"/>
          </a:xfrm>
          <a:prstGeom prst="rect">
            <a:avLst/>
          </a:prstGeom>
        </p:spPr>
      </p:pic>
    </p:spTree>
    <p:extLst>
      <p:ext uri="{BB962C8B-B14F-4D97-AF65-F5344CB8AC3E}">
        <p14:creationId xmlns:p14="http://schemas.microsoft.com/office/powerpoint/2010/main" val="387103108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lstStyle/>
          <a:p>
            <a:r>
              <a:rPr lang="en-US" sz="2400" dirty="0"/>
              <a:t>A Record Level of Wind Power Capacity Entered Transmission Interconnection Queues in 2017; Solar and Storage Also Growing </a:t>
            </a:r>
          </a:p>
        </p:txBody>
      </p:sp>
      <p:sp>
        <p:nvSpPr>
          <p:cNvPr id="65540" name="Text Box 3"/>
          <p:cNvSpPr txBox="1">
            <a:spLocks noChangeArrowheads="1"/>
          </p:cNvSpPr>
          <p:nvPr/>
        </p:nvSpPr>
        <p:spPr bwMode="auto">
          <a:xfrm>
            <a:off x="145505" y="5682992"/>
            <a:ext cx="412750" cy="336550"/>
          </a:xfrm>
          <a:prstGeom prst="rect">
            <a:avLst/>
          </a:prstGeom>
          <a:noFill/>
          <a:ln w="12700" algn="ctr">
            <a:noFill/>
            <a:miter lim="800000"/>
            <a:headEnd type="none" w="sm" len="sm"/>
            <a:tailEnd/>
          </a:ln>
        </p:spPr>
        <p:txBody>
          <a:bodyPr wrap="none">
            <a:spAutoFit/>
          </a:bodyPr>
          <a:lstStyle/>
          <a:p>
            <a:pPr marL="228600" indent="-228600" eaLnBrk="0" hangingPunct="0">
              <a:buFontTx/>
              <a:buChar char="•"/>
            </a:pPr>
            <a:endParaRPr lang="en-US">
              <a:latin typeface="Times New Roman" pitchFamily="18" charset="0"/>
            </a:endParaRPr>
          </a:p>
        </p:txBody>
      </p:sp>
      <p:sp>
        <p:nvSpPr>
          <p:cNvPr id="65541" name="Text Box 4"/>
          <p:cNvSpPr txBox="1">
            <a:spLocks noChangeArrowheads="1"/>
          </p:cNvSpPr>
          <p:nvPr/>
        </p:nvSpPr>
        <p:spPr bwMode="auto">
          <a:xfrm>
            <a:off x="7723573" y="5843272"/>
            <a:ext cx="1574139" cy="706347"/>
          </a:xfrm>
          <a:prstGeom prst="rect">
            <a:avLst/>
          </a:prstGeom>
          <a:noFill/>
          <a:ln w="12700" algn="ctr">
            <a:noFill/>
            <a:miter lim="800000"/>
            <a:headEnd type="none" w="sm" len="sm"/>
            <a:tailEnd/>
          </a:ln>
        </p:spPr>
        <p:txBody>
          <a:bodyPr wrap="square">
            <a:spAutoFit/>
          </a:bodyPr>
          <a:lstStyle/>
          <a:p>
            <a:pPr eaLnBrk="0" hangingPunct="0">
              <a:lnSpc>
                <a:spcPct val="95000"/>
              </a:lnSpc>
              <a:spcBef>
                <a:spcPct val="20000"/>
              </a:spcBef>
            </a:pPr>
            <a:r>
              <a:rPr lang="en-US" sz="1400" i="1" dirty="0">
                <a:latin typeface="+mn-lt"/>
              </a:rPr>
              <a:t>Note: Not all of this capacity will be built</a:t>
            </a:r>
          </a:p>
        </p:txBody>
      </p:sp>
      <p:sp>
        <p:nvSpPr>
          <p:cNvPr id="11" name="Content Placeholder 3"/>
          <p:cNvSpPr txBox="1">
            <a:spLocks/>
          </p:cNvSpPr>
          <p:nvPr/>
        </p:nvSpPr>
        <p:spPr bwMode="auto">
          <a:xfrm>
            <a:off x="261562" y="5876236"/>
            <a:ext cx="8427200" cy="719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AWEA reports 33 GW of capacity under construction or in advanced development at end of 1Q2018</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505" y="967944"/>
            <a:ext cx="8707893" cy="4669369"/>
          </a:xfrm>
          <a:prstGeom prst="rect">
            <a:avLst/>
          </a:prstGeom>
          <a:noFill/>
          <a:ln>
            <a:noFill/>
          </a:ln>
        </p:spPr>
      </p:pic>
    </p:spTree>
    <p:extLst>
      <p:ext uri="{BB962C8B-B14F-4D97-AF65-F5344CB8AC3E}">
        <p14:creationId xmlns:p14="http://schemas.microsoft.com/office/powerpoint/2010/main" val="372694708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title"/>
          </p:nvPr>
        </p:nvSpPr>
        <p:spPr/>
        <p:txBody>
          <a:bodyPr/>
          <a:lstStyle/>
          <a:p>
            <a:pPr marL="0" indent="0">
              <a:buNone/>
            </a:pPr>
            <a:r>
              <a:rPr lang="en-US" sz="2400" dirty="0"/>
              <a:t>Larger Amounts of Wind Power Capacity Planned for Southwest Power Pool, Midwest, Texas, and Mountain Regions</a:t>
            </a:r>
          </a:p>
        </p:txBody>
      </p:sp>
      <p:sp>
        <p:nvSpPr>
          <p:cNvPr id="67587" name="Text Box 4"/>
          <p:cNvSpPr txBox="1">
            <a:spLocks noChangeArrowheads="1"/>
          </p:cNvSpPr>
          <p:nvPr/>
        </p:nvSpPr>
        <p:spPr bwMode="auto">
          <a:xfrm>
            <a:off x="136525" y="5662613"/>
            <a:ext cx="412750" cy="336550"/>
          </a:xfrm>
          <a:prstGeom prst="rect">
            <a:avLst/>
          </a:prstGeom>
          <a:noFill/>
          <a:ln w="12700" algn="ctr">
            <a:noFill/>
            <a:miter lim="800000"/>
            <a:headEnd type="none" w="sm" len="sm"/>
            <a:tailEnd/>
          </a:ln>
        </p:spPr>
        <p:txBody>
          <a:bodyPr wrap="none">
            <a:spAutoFit/>
          </a:bodyPr>
          <a:lstStyle/>
          <a:p>
            <a:pPr marL="228600" indent="-228600" eaLnBrk="0" hangingPunct="0">
              <a:buFontTx/>
              <a:buChar char="•"/>
            </a:pPr>
            <a:endParaRPr lang="en-US">
              <a:latin typeface="Times New Roman" pitchFamily="18" charset="0"/>
            </a:endParaRPr>
          </a:p>
        </p:txBody>
      </p:sp>
      <p:sp>
        <p:nvSpPr>
          <p:cNvPr id="67588" name="Text Box 5"/>
          <p:cNvSpPr txBox="1">
            <a:spLocks noChangeArrowheads="1"/>
          </p:cNvSpPr>
          <p:nvPr/>
        </p:nvSpPr>
        <p:spPr bwMode="auto">
          <a:xfrm>
            <a:off x="211072" y="6026350"/>
            <a:ext cx="3715789" cy="297004"/>
          </a:xfrm>
          <a:prstGeom prst="rect">
            <a:avLst/>
          </a:prstGeom>
          <a:noFill/>
          <a:ln w="12700" algn="ctr">
            <a:noFill/>
            <a:miter lim="800000"/>
            <a:headEnd type="none" w="sm" len="sm"/>
            <a:tailEnd/>
          </a:ln>
        </p:spPr>
        <p:txBody>
          <a:bodyPr wrap="square">
            <a:spAutoFit/>
          </a:bodyPr>
          <a:lstStyle/>
          <a:p>
            <a:pPr marL="171450" indent="-171450" eaLnBrk="0" hangingPunct="0">
              <a:lnSpc>
                <a:spcPct val="95000"/>
              </a:lnSpc>
              <a:spcBef>
                <a:spcPct val="20000"/>
              </a:spcBef>
            </a:pPr>
            <a:r>
              <a:rPr lang="en-US" sz="1400" i="1" dirty="0">
                <a:latin typeface="+mn-lt"/>
              </a:rPr>
              <a:t>Note: Not all of this capacity will be built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072" y="1315589"/>
            <a:ext cx="8733602" cy="4710761"/>
          </a:xfrm>
          <a:prstGeom prst="rect">
            <a:avLst/>
          </a:prstGeom>
          <a:noFill/>
          <a:ln>
            <a:noFill/>
          </a:ln>
        </p:spPr>
      </p:pic>
    </p:spTree>
    <p:extLst>
      <p:ext uri="{BB962C8B-B14F-4D97-AF65-F5344CB8AC3E}">
        <p14:creationId xmlns:p14="http://schemas.microsoft.com/office/powerpoint/2010/main" val="249817346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dirty="0"/>
              <a:t>Industry Trends</a:t>
            </a:r>
          </a:p>
        </p:txBody>
      </p:sp>
    </p:spTree>
    <p:extLst>
      <p:ext uri="{BB962C8B-B14F-4D97-AF65-F5344CB8AC3E}">
        <p14:creationId xmlns:p14="http://schemas.microsoft.com/office/powerpoint/2010/main" val="1886421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sz="2400" dirty="0" err="1"/>
              <a:t>Vestas</a:t>
            </a:r>
            <a:r>
              <a:rPr lang="en-US" sz="2400" dirty="0"/>
              <a:t>, GE and Siemens-</a:t>
            </a:r>
            <a:r>
              <a:rPr lang="en-US" sz="2400" dirty="0" err="1"/>
              <a:t>Gamesa</a:t>
            </a:r>
            <a:r>
              <a:rPr lang="en-US" sz="2400" dirty="0"/>
              <a:t> Captured 88% of the U.S. Market in 2017</a:t>
            </a:r>
          </a:p>
        </p:txBody>
      </p:sp>
      <p:sp>
        <p:nvSpPr>
          <p:cNvPr id="10" name="Content Placeholder 3"/>
          <p:cNvSpPr txBox="1">
            <a:spLocks/>
          </p:cNvSpPr>
          <p:nvPr/>
        </p:nvSpPr>
        <p:spPr bwMode="auto">
          <a:xfrm>
            <a:off x="300022" y="5370022"/>
            <a:ext cx="8427200" cy="6960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Globally, Vestas, Siemens </a:t>
            </a:r>
            <a:r>
              <a:rPr lang="en-US" sz="1800" dirty="0" err="1"/>
              <a:t>Gamesa</a:t>
            </a:r>
            <a:r>
              <a:rPr lang="en-US" sz="1800" dirty="0"/>
              <a:t>, </a:t>
            </a:r>
            <a:r>
              <a:rPr lang="en-US" sz="1800" dirty="0" err="1"/>
              <a:t>Goldwind</a:t>
            </a:r>
            <a:r>
              <a:rPr lang="en-US" sz="1800" dirty="0"/>
              <a:t> and GE were the top suppliers of wind turbines for land-based applications</a:t>
            </a:r>
          </a:p>
          <a:p>
            <a:r>
              <a:rPr lang="en-US" sz="1800" dirty="0"/>
              <a:t>Chinese suppliers occupied 4 of the top 10 spots in the global ranking, based primarily on sales within their domestic market</a:t>
            </a: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485192" y="935716"/>
            <a:ext cx="7793127" cy="4508951"/>
          </a:xfrm>
          <a:prstGeom prst="rect">
            <a:avLst/>
          </a:prstGeom>
          <a:noFill/>
          <a:ln>
            <a:noFill/>
          </a:ln>
        </p:spPr>
      </p:pic>
    </p:spTree>
    <p:extLst>
      <p:ext uri="{BB962C8B-B14F-4D97-AF65-F5344CB8AC3E}">
        <p14:creationId xmlns:p14="http://schemas.microsoft.com/office/powerpoint/2010/main" val="7784062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type="title"/>
          </p:nvPr>
        </p:nvSpPr>
        <p:spPr/>
        <p:txBody>
          <a:bodyPr/>
          <a:lstStyle/>
          <a:p>
            <a:r>
              <a:rPr lang="en-US" sz="2400" dirty="0"/>
              <a:t>The Domestic Supply Chain for Wind Equipment is Diverse</a:t>
            </a:r>
          </a:p>
        </p:txBody>
      </p:sp>
      <p:sp>
        <p:nvSpPr>
          <p:cNvPr id="72708" name="Text Box 4"/>
          <p:cNvSpPr txBox="1">
            <a:spLocks noChangeArrowheads="1"/>
          </p:cNvSpPr>
          <p:nvPr/>
        </p:nvSpPr>
        <p:spPr bwMode="auto">
          <a:xfrm>
            <a:off x="136525" y="5853113"/>
            <a:ext cx="412750" cy="336550"/>
          </a:xfrm>
          <a:prstGeom prst="rect">
            <a:avLst/>
          </a:prstGeom>
          <a:noFill/>
          <a:ln w="12700" algn="ctr">
            <a:noFill/>
            <a:miter lim="800000"/>
            <a:headEnd type="none" w="sm" len="sm"/>
            <a:tailEnd/>
          </a:ln>
        </p:spPr>
        <p:txBody>
          <a:bodyPr wrap="none">
            <a:spAutoFit/>
          </a:bodyPr>
          <a:lstStyle/>
          <a:p>
            <a:pPr marL="228600" indent="-228600" eaLnBrk="0" hangingPunct="0">
              <a:buFontTx/>
              <a:buChar char="•"/>
            </a:pPr>
            <a:endParaRPr lang="en-US">
              <a:latin typeface="Times New Roman" pitchFamily="18" charset="0"/>
            </a:endParaRPr>
          </a:p>
        </p:txBody>
      </p:sp>
      <p:sp>
        <p:nvSpPr>
          <p:cNvPr id="72709" name="Text Box 5"/>
          <p:cNvSpPr txBox="1">
            <a:spLocks noChangeArrowheads="1"/>
          </p:cNvSpPr>
          <p:nvPr/>
        </p:nvSpPr>
        <p:spPr bwMode="auto">
          <a:xfrm>
            <a:off x="136525" y="5373179"/>
            <a:ext cx="5029241" cy="286232"/>
          </a:xfrm>
          <a:prstGeom prst="rect">
            <a:avLst/>
          </a:prstGeom>
          <a:noFill/>
          <a:ln w="12700" algn="ctr">
            <a:noFill/>
            <a:miter lim="800000"/>
            <a:headEnd type="none" w="sm" len="sm"/>
            <a:tailEnd/>
          </a:ln>
        </p:spPr>
        <p:txBody>
          <a:bodyPr wrap="square">
            <a:spAutoFit/>
          </a:bodyPr>
          <a:lstStyle/>
          <a:p>
            <a:pPr eaLnBrk="0" hangingPunct="0">
              <a:lnSpc>
                <a:spcPct val="90000"/>
              </a:lnSpc>
            </a:pPr>
            <a:r>
              <a:rPr lang="en-US" sz="1400" i="1" dirty="0">
                <a:latin typeface="+mn-lt"/>
              </a:rPr>
              <a:t>Note: map not intended to be exhaustive</a:t>
            </a:r>
          </a:p>
        </p:txBody>
      </p:sp>
      <p:sp>
        <p:nvSpPr>
          <p:cNvPr id="10" name="Rectangle 3"/>
          <p:cNvSpPr txBox="1">
            <a:spLocks noChangeArrowheads="1"/>
          </p:cNvSpPr>
          <p:nvPr/>
        </p:nvSpPr>
        <p:spPr bwMode="auto">
          <a:xfrm>
            <a:off x="5100917" y="1048337"/>
            <a:ext cx="4043083" cy="43248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Some manufacturers increased the size of their U.S. workforce in 2017 and/or  expanded existing facilities, but expectations for significant long-term supply-chain expansion has become less optimistic</a:t>
            </a:r>
          </a:p>
          <a:p>
            <a:r>
              <a:rPr lang="en-US" sz="1800" dirty="0"/>
              <a:t>Continued near-term expected growth, but strong competitive pressures and expected reduced demand as PTC is phased out</a:t>
            </a:r>
          </a:p>
          <a:p>
            <a:r>
              <a:rPr lang="en-US" sz="1800" dirty="0"/>
              <a:t>At least three domestic manufacturing facility closures in 2017; one opening</a:t>
            </a:r>
          </a:p>
          <a:p>
            <a:r>
              <a:rPr lang="en-US" sz="1800" dirty="0"/>
              <a:t>Many manufacturers remain; three largest OEMs serving U.S. market all have at least one U.S. facility</a:t>
            </a:r>
          </a:p>
          <a:p>
            <a:r>
              <a:rPr lang="en-US" sz="1800" dirty="0"/>
              <a:t>Wind-related jobs reached a new all-time high, at 105,500</a:t>
            </a:r>
          </a:p>
        </p:txBody>
      </p:sp>
      <p:pic>
        <p:nvPicPr>
          <p:cNvPr id="9" name="Picture 8"/>
          <p:cNvPicPr/>
          <p:nvPr/>
        </p:nvPicPr>
        <p:blipFill rotWithShape="1">
          <a:blip r:embed="rId3" cstate="print">
            <a:extLst>
              <a:ext uri="{28A0092B-C50C-407E-A947-70E740481C1C}">
                <a14:useLocalDpi xmlns:a14="http://schemas.microsoft.com/office/drawing/2010/main" val="0"/>
              </a:ext>
            </a:extLst>
          </a:blip>
          <a:srcRect l="3564" t="4622" r="3564" b="4711"/>
          <a:stretch/>
        </p:blipFill>
        <p:spPr>
          <a:xfrm>
            <a:off x="136525" y="1468915"/>
            <a:ext cx="4905655" cy="3805667"/>
          </a:xfrm>
          <a:prstGeom prst="rect">
            <a:avLst/>
          </a:prstGeom>
        </p:spPr>
      </p:pic>
    </p:spTree>
    <p:extLst>
      <p:ext uri="{BB962C8B-B14F-4D97-AF65-F5344CB8AC3E}">
        <p14:creationId xmlns:p14="http://schemas.microsoft.com/office/powerpoint/2010/main" val="103854330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sz="2400" dirty="0"/>
              <a:t>Domestic Manufacturing Capability for Nacelle Assembly, Towers, &amp; Blades Reasonably Well Balanced Against Historical Demand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975" y="1282313"/>
            <a:ext cx="8769616" cy="4456014"/>
          </a:xfrm>
          <a:prstGeom prst="rect">
            <a:avLst/>
          </a:prstGeom>
          <a:noFill/>
          <a:ln>
            <a:noFill/>
          </a:ln>
        </p:spPr>
      </p:pic>
    </p:spTree>
    <p:extLst>
      <p:ext uri="{BB962C8B-B14F-4D97-AF65-F5344CB8AC3E}">
        <p14:creationId xmlns:p14="http://schemas.microsoft.com/office/powerpoint/2010/main" val="382113763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sz="2400" dirty="0"/>
              <a:t>Turbine OEM Profitability Has Generally Been Strong in Recent Years, Compared to Near Breakeven from 2011 through 2013</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951" y="1192116"/>
            <a:ext cx="8749583" cy="4704832"/>
          </a:xfrm>
          <a:prstGeom prst="rect">
            <a:avLst/>
          </a:prstGeom>
          <a:noFill/>
          <a:ln>
            <a:noFill/>
          </a:ln>
        </p:spPr>
      </p:pic>
    </p:spTree>
    <p:extLst>
      <p:ext uri="{BB962C8B-B14F-4D97-AF65-F5344CB8AC3E}">
        <p14:creationId xmlns:p14="http://schemas.microsoft.com/office/powerpoint/2010/main" val="138142553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title"/>
          </p:nvPr>
        </p:nvSpPr>
        <p:spPr/>
        <p:txBody>
          <a:bodyPr/>
          <a:lstStyle/>
          <a:p>
            <a:r>
              <a:rPr lang="en-US" sz="2400" dirty="0"/>
              <a:t>Imports of Wind Equipment into the United States Are Sizable; Exports Remained Low in 2017</a:t>
            </a:r>
          </a:p>
        </p:txBody>
      </p:sp>
      <p:sp>
        <p:nvSpPr>
          <p:cNvPr id="80900" name="Text Box 3"/>
          <p:cNvSpPr txBox="1">
            <a:spLocks noChangeArrowheads="1"/>
          </p:cNvSpPr>
          <p:nvPr/>
        </p:nvSpPr>
        <p:spPr bwMode="auto">
          <a:xfrm>
            <a:off x="136525" y="5853113"/>
            <a:ext cx="412750" cy="336550"/>
          </a:xfrm>
          <a:prstGeom prst="rect">
            <a:avLst/>
          </a:prstGeom>
          <a:noFill/>
          <a:ln w="12700" algn="ctr">
            <a:noFill/>
            <a:miter lim="800000"/>
            <a:headEnd type="none" w="sm" len="sm"/>
            <a:tailEnd/>
          </a:ln>
        </p:spPr>
        <p:txBody>
          <a:bodyPr wrap="none">
            <a:spAutoFit/>
          </a:bodyPr>
          <a:lstStyle/>
          <a:p>
            <a:pPr marL="228600" indent="-228600" eaLnBrk="0" hangingPunct="0">
              <a:buFontTx/>
              <a:buChar char="•"/>
            </a:pPr>
            <a:endParaRPr lang="en-US">
              <a:latin typeface="Times New Roman" pitchFamily="18" charset="0"/>
            </a:endParaRPr>
          </a:p>
        </p:txBody>
      </p:sp>
      <p:sp>
        <p:nvSpPr>
          <p:cNvPr id="80902" name="Rectangle 6"/>
          <p:cNvSpPr>
            <a:spLocks noChangeArrowheads="1"/>
          </p:cNvSpPr>
          <p:nvPr/>
        </p:nvSpPr>
        <p:spPr bwMode="auto">
          <a:xfrm>
            <a:off x="257827" y="4556539"/>
            <a:ext cx="7094699" cy="523220"/>
          </a:xfrm>
          <a:prstGeom prst="rect">
            <a:avLst/>
          </a:prstGeom>
          <a:solidFill>
            <a:schemeClr val="bg1"/>
          </a:solidFill>
          <a:ln w="9525">
            <a:noFill/>
            <a:miter lim="800000"/>
            <a:headEnd/>
            <a:tailEnd/>
          </a:ln>
        </p:spPr>
        <p:txBody>
          <a:bodyPr wrap="square">
            <a:spAutoFit/>
          </a:bodyPr>
          <a:lstStyle/>
          <a:p>
            <a:pPr eaLnBrk="0" hangingPunct="0"/>
            <a:r>
              <a:rPr lang="en-US" sz="1400" i="1" dirty="0">
                <a:latin typeface="+mn-lt"/>
              </a:rPr>
              <a:t>Notes: Figure only includes tracked trade categories; misses other wind-related imports; see full report for the assumptions used to generate this figure</a:t>
            </a:r>
          </a:p>
        </p:txBody>
      </p:sp>
      <p:sp>
        <p:nvSpPr>
          <p:cNvPr id="12" name="Rectangle 3"/>
          <p:cNvSpPr txBox="1">
            <a:spLocks noChangeArrowheads="1"/>
          </p:cNvSpPr>
          <p:nvPr/>
        </p:nvSpPr>
        <p:spPr bwMode="auto">
          <a:xfrm>
            <a:off x="243903" y="5169159"/>
            <a:ext cx="8609403" cy="1311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U.S. is net importer of wind equipment</a:t>
            </a:r>
          </a:p>
          <a:p>
            <a:r>
              <a:rPr lang="en-US" sz="1800" dirty="0"/>
              <a:t>Exports of wind-powered generating sets = $60 million in 2017</a:t>
            </a:r>
          </a:p>
          <a:p>
            <a:r>
              <a:rPr lang="en-US" sz="1800" dirty="0"/>
              <a:t>No ability to track other wind-specific exports, but total ‘tower and lattice mast’ exports equaled $39 million</a:t>
            </a:r>
          </a:p>
          <a:p>
            <a:endParaRPr lang="en-US" sz="18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7827" y="895386"/>
            <a:ext cx="7267093" cy="3661153"/>
          </a:xfrm>
          <a:prstGeom prst="rect">
            <a:avLst/>
          </a:prstGeom>
          <a:noFill/>
          <a:ln>
            <a:noFill/>
          </a:ln>
        </p:spPr>
      </p:pic>
    </p:spTree>
    <p:extLst>
      <p:ext uri="{BB962C8B-B14F-4D97-AF65-F5344CB8AC3E}">
        <p14:creationId xmlns:p14="http://schemas.microsoft.com/office/powerpoint/2010/main" val="90424358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t>2017 Wind Technologies Market Report</a:t>
            </a:r>
          </a:p>
        </p:txBody>
      </p:sp>
      <p:sp>
        <p:nvSpPr>
          <p:cNvPr id="44035" name="Rectangle 3"/>
          <p:cNvSpPr>
            <a:spLocks noGrp="1" noChangeArrowheads="1"/>
          </p:cNvSpPr>
          <p:nvPr>
            <p:ph sz="quarter" idx="10"/>
          </p:nvPr>
        </p:nvSpPr>
        <p:spPr>
          <a:xfrm>
            <a:off x="358211" y="1046531"/>
            <a:ext cx="8586284" cy="5370703"/>
          </a:xfrm>
        </p:spPr>
        <p:txBody>
          <a:bodyPr/>
          <a:lstStyle/>
          <a:p>
            <a:pPr marL="0" indent="0">
              <a:buNone/>
            </a:pPr>
            <a:r>
              <a:rPr lang="en-US" dirty="0"/>
              <a:t>Purpose, Scope, and Data:</a:t>
            </a:r>
          </a:p>
          <a:p>
            <a:pPr lvl="1"/>
            <a:r>
              <a:rPr lang="en-US" sz="2200" dirty="0"/>
              <a:t>Publicly available annual report summarizing key trends in the U.S. wind power market, with a focus on 2017</a:t>
            </a:r>
          </a:p>
          <a:p>
            <a:pPr lvl="1"/>
            <a:r>
              <a:rPr lang="en-US" sz="2200" dirty="0"/>
              <a:t>Scope focuses on land-based wind turbines over 100 kW </a:t>
            </a:r>
          </a:p>
          <a:p>
            <a:pPr lvl="1"/>
            <a:r>
              <a:rPr lang="en-US" sz="2200" dirty="0"/>
              <a:t>Separate DOE-funded reports on distributed and offshore wind</a:t>
            </a:r>
          </a:p>
          <a:p>
            <a:pPr lvl="1"/>
            <a:r>
              <a:rPr lang="en-US" sz="2200" dirty="0"/>
              <a:t>Data sources include EIA, FERC, SEC, AWEA, etc. (see full report)</a:t>
            </a:r>
          </a:p>
          <a:p>
            <a:pPr marL="0" indent="0">
              <a:buNone/>
            </a:pPr>
            <a:r>
              <a:rPr lang="en-US" dirty="0"/>
              <a:t>Report Authors:</a:t>
            </a:r>
          </a:p>
          <a:p>
            <a:pPr lvl="1"/>
            <a:r>
              <a:rPr lang="en-US" sz="2200" dirty="0"/>
              <a:t>Primary authors:  Ryan Wiser and Mark Bolinger, Berkeley Lab</a:t>
            </a:r>
          </a:p>
          <a:p>
            <a:pPr lvl="1"/>
            <a:r>
              <a:rPr lang="en-US" sz="2200" dirty="0"/>
              <a:t>Contributions from others at Berkeley Lab, Exeter Associates, National Renewable Energy Laboratory</a:t>
            </a:r>
          </a:p>
          <a:p>
            <a:pPr marL="0" indent="0">
              <a:buNone/>
            </a:pPr>
            <a:r>
              <a:rPr lang="en-US" dirty="0"/>
              <a:t>Funded by: U.S. DOE Wind Energy Technologies Office</a:t>
            </a:r>
          </a:p>
          <a:p>
            <a:pPr marL="0" indent="0">
              <a:buNone/>
            </a:pPr>
            <a:r>
              <a:rPr lang="en-US" dirty="0"/>
              <a:t>Available at:  http://energy.gov/windreport</a:t>
            </a:r>
          </a:p>
          <a:p>
            <a:endParaRPr lang="en-US" dirty="0"/>
          </a:p>
        </p:txBody>
      </p:sp>
    </p:spTree>
    <p:extLst>
      <p:ext uri="{BB962C8B-B14F-4D97-AF65-F5344CB8AC3E}">
        <p14:creationId xmlns:p14="http://schemas.microsoft.com/office/powerpoint/2010/main" val="214670303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rhwiser\AppData\Local\Temp\Global Wind Manufacturing 2017 v2-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17" y="1221797"/>
            <a:ext cx="8869346" cy="4775801"/>
          </a:xfrm>
          <a:prstGeom prst="rect">
            <a:avLst/>
          </a:prstGeom>
          <a:noFill/>
          <a:ln>
            <a:noFill/>
          </a:ln>
        </p:spPr>
      </p:pic>
      <p:sp>
        <p:nvSpPr>
          <p:cNvPr id="2" name="Title 1"/>
          <p:cNvSpPr>
            <a:spLocks noGrp="1"/>
          </p:cNvSpPr>
          <p:nvPr>
            <p:ph type="title"/>
          </p:nvPr>
        </p:nvSpPr>
        <p:spPr/>
        <p:txBody>
          <a:bodyPr/>
          <a:lstStyle/>
          <a:p>
            <a:r>
              <a:rPr lang="en-US" sz="2400" dirty="0"/>
              <a:t>Tracked Wind Equipment Imports in 2017: 50% from Asia, 36% from Europe, 14% from the Americas</a:t>
            </a:r>
          </a:p>
        </p:txBody>
      </p:sp>
      <p:sp>
        <p:nvSpPr>
          <p:cNvPr id="15" name="TextBox 14"/>
          <p:cNvSpPr txBox="1"/>
          <p:nvPr/>
        </p:nvSpPr>
        <p:spPr>
          <a:xfrm>
            <a:off x="3208712" y="5921475"/>
            <a:ext cx="5776798" cy="523220"/>
          </a:xfrm>
          <a:prstGeom prst="rect">
            <a:avLst/>
          </a:prstGeom>
          <a:noFill/>
        </p:spPr>
        <p:txBody>
          <a:bodyPr wrap="square" rtlCol="0">
            <a:spAutoFit/>
          </a:bodyPr>
          <a:lstStyle/>
          <a:p>
            <a:r>
              <a:rPr lang="en-US" sz="1400" i="1" dirty="0">
                <a:latin typeface="+mn-lt"/>
                <a:cs typeface="Arial" panose="020B0604020202020204" pitchFamily="34" charset="0"/>
              </a:rPr>
              <a:t>Note: Tracked wind-specific equipment includes: wind-powered generating sets, towers, hubs and blades, wind generators and parts</a:t>
            </a:r>
            <a:endParaRPr lang="en-GB" sz="1400" i="1" dirty="0">
              <a:latin typeface="+mn-lt"/>
              <a:cs typeface="Arial" panose="020B0604020202020204" pitchFamily="34" charset="0"/>
            </a:endParaRPr>
          </a:p>
        </p:txBody>
      </p:sp>
    </p:spTree>
    <p:extLst>
      <p:ext uri="{BB962C8B-B14F-4D97-AF65-F5344CB8AC3E}">
        <p14:creationId xmlns:p14="http://schemas.microsoft.com/office/powerpoint/2010/main" val="3812484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Number Placeholder 5"/>
          <p:cNvSpPr txBox="1">
            <a:spLocks noGrp="1"/>
          </p:cNvSpPr>
          <p:nvPr/>
        </p:nvSpPr>
        <p:spPr bwMode="auto">
          <a:xfrm>
            <a:off x="7234933" y="6400800"/>
            <a:ext cx="1905000" cy="304800"/>
          </a:xfrm>
          <a:prstGeom prst="rect">
            <a:avLst/>
          </a:prstGeom>
          <a:noFill/>
          <a:ln w="9525">
            <a:noFill/>
            <a:miter lim="800000"/>
            <a:headEnd/>
            <a:tailEnd/>
          </a:ln>
        </p:spPr>
        <p:txBody>
          <a:bodyPr/>
          <a:lstStyle/>
          <a:p>
            <a:pPr algn="r" eaLnBrk="0" hangingPunct="0"/>
            <a:endParaRPr lang="en-US" sz="1400" dirty="0"/>
          </a:p>
        </p:txBody>
      </p:sp>
      <p:sp>
        <p:nvSpPr>
          <p:cNvPr id="78850" name="Rectangle 2"/>
          <p:cNvSpPr>
            <a:spLocks noGrp="1" noChangeArrowheads="1"/>
          </p:cNvSpPr>
          <p:nvPr>
            <p:ph type="title"/>
          </p:nvPr>
        </p:nvSpPr>
        <p:spPr/>
        <p:txBody>
          <a:bodyPr/>
          <a:lstStyle/>
          <a:p>
            <a:r>
              <a:rPr lang="en-US" sz="2400" dirty="0"/>
              <a:t>Source Markets for Imports Have Varied Over Time, and By Type of Wind Equipment</a:t>
            </a:r>
          </a:p>
        </p:txBody>
      </p:sp>
      <p:sp>
        <p:nvSpPr>
          <p:cNvPr id="78851" name="Text Box 3"/>
          <p:cNvSpPr txBox="1">
            <a:spLocks noChangeArrowheads="1"/>
          </p:cNvSpPr>
          <p:nvPr/>
        </p:nvSpPr>
        <p:spPr bwMode="auto">
          <a:xfrm>
            <a:off x="132458" y="5700713"/>
            <a:ext cx="412750" cy="336550"/>
          </a:xfrm>
          <a:prstGeom prst="rect">
            <a:avLst/>
          </a:prstGeom>
          <a:noFill/>
          <a:ln w="12700" algn="ctr">
            <a:noFill/>
            <a:miter lim="800000"/>
            <a:headEnd type="none" w="sm" len="sm"/>
            <a:tailEnd/>
          </a:ln>
        </p:spPr>
        <p:txBody>
          <a:bodyPr wrap="none">
            <a:spAutoFit/>
          </a:bodyPr>
          <a:lstStyle/>
          <a:p>
            <a:pPr marL="228600" indent="-228600" eaLnBrk="0" hangingPunct="0">
              <a:buFontTx/>
              <a:buChar char="•"/>
            </a:pPr>
            <a:endParaRPr lang="en-US">
              <a:latin typeface="Times New Roman" pitchFamily="18" charset="0"/>
            </a:endParaRPr>
          </a:p>
        </p:txBody>
      </p:sp>
      <p:sp>
        <p:nvSpPr>
          <p:cNvPr id="11" name="Rectangle 3"/>
          <p:cNvSpPr txBox="1">
            <a:spLocks noChangeArrowheads="1"/>
          </p:cNvSpPr>
          <p:nvPr/>
        </p:nvSpPr>
        <p:spPr bwMode="auto">
          <a:xfrm>
            <a:off x="5747657" y="1401483"/>
            <a:ext cx="3337606" cy="43725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Majority of imports of wind-powered generating sets historically from home countries of OEMs, dominated by Europe</a:t>
            </a:r>
          </a:p>
          <a:p>
            <a:r>
              <a:rPr lang="en-US" sz="1800" dirty="0"/>
              <a:t>Decline in imports of towers from Asia over time, in part due to tariff measures </a:t>
            </a:r>
          </a:p>
          <a:p>
            <a:r>
              <a:rPr lang="en-US" sz="1800" dirty="0"/>
              <a:t>Majority of imports of blades &amp; hubs from China</a:t>
            </a:r>
          </a:p>
          <a:p>
            <a:r>
              <a:rPr lang="en-US" sz="1800" dirty="0"/>
              <a:t>Globally diverse sourcing strategy for generators &amp; parts, but with drop from China &amp; growth from Mexico</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458" y="883452"/>
            <a:ext cx="5365830" cy="5582661"/>
          </a:xfrm>
          <a:prstGeom prst="rect">
            <a:avLst/>
          </a:prstGeom>
          <a:noFill/>
          <a:ln>
            <a:noFill/>
          </a:ln>
        </p:spPr>
      </p:pic>
    </p:spTree>
    <p:extLst>
      <p:ext uri="{BB962C8B-B14F-4D97-AF65-F5344CB8AC3E}">
        <p14:creationId xmlns:p14="http://schemas.microsoft.com/office/powerpoint/2010/main" val="124434947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title"/>
          </p:nvPr>
        </p:nvSpPr>
        <p:spPr/>
        <p:txBody>
          <a:bodyPr/>
          <a:lstStyle/>
          <a:p>
            <a:pPr marL="0" indent="0">
              <a:buNone/>
            </a:pPr>
            <a:r>
              <a:rPr lang="en-US" sz="2400" dirty="0"/>
              <a:t>Domestic Manufacturing Content is Strong for Nacelle Assembly, Towers, and Blades, but not Equipment Internal to the Nacelle</a:t>
            </a:r>
          </a:p>
        </p:txBody>
      </p:sp>
      <p:sp>
        <p:nvSpPr>
          <p:cNvPr id="80900" name="Text Box 3"/>
          <p:cNvSpPr txBox="1">
            <a:spLocks noChangeArrowheads="1"/>
          </p:cNvSpPr>
          <p:nvPr/>
        </p:nvSpPr>
        <p:spPr bwMode="auto">
          <a:xfrm>
            <a:off x="129312" y="5546054"/>
            <a:ext cx="412750" cy="336550"/>
          </a:xfrm>
          <a:prstGeom prst="rect">
            <a:avLst/>
          </a:prstGeom>
          <a:noFill/>
          <a:ln w="12700" algn="ctr">
            <a:noFill/>
            <a:miter lim="800000"/>
            <a:headEnd type="none" w="sm" len="sm"/>
            <a:tailEnd/>
          </a:ln>
        </p:spPr>
        <p:txBody>
          <a:bodyPr wrap="none">
            <a:spAutoFit/>
          </a:bodyPr>
          <a:lstStyle/>
          <a:p>
            <a:pPr marL="228600" indent="-228600" eaLnBrk="0" hangingPunct="0">
              <a:buFontTx/>
              <a:buChar char="•"/>
            </a:pPr>
            <a:endParaRPr lang="en-US">
              <a:latin typeface="Times New Roman" pitchFamily="18" charset="0"/>
            </a:endParaRPr>
          </a:p>
        </p:txBody>
      </p:sp>
      <p:sp>
        <p:nvSpPr>
          <p:cNvPr id="2" name="TextBox 1"/>
          <p:cNvSpPr txBox="1"/>
          <p:nvPr/>
        </p:nvSpPr>
        <p:spPr>
          <a:xfrm>
            <a:off x="245769" y="1608659"/>
            <a:ext cx="8607036" cy="400110"/>
          </a:xfrm>
          <a:prstGeom prst="rect">
            <a:avLst/>
          </a:prstGeom>
          <a:noFill/>
        </p:spPr>
        <p:txBody>
          <a:bodyPr wrap="none" rtlCol="0">
            <a:spAutoFit/>
          </a:bodyPr>
          <a:lstStyle/>
          <a:p>
            <a:r>
              <a:rPr lang="en-US" sz="2000" b="1" dirty="0"/>
              <a:t>Domestic Content for 2017 Turbine Installations in the United States: </a:t>
            </a:r>
          </a:p>
        </p:txBody>
      </p:sp>
      <p:sp>
        <p:nvSpPr>
          <p:cNvPr id="11" name="Content Placeholder 3"/>
          <p:cNvSpPr txBox="1">
            <a:spLocks/>
          </p:cNvSpPr>
          <p:nvPr/>
        </p:nvSpPr>
        <p:spPr bwMode="auto">
          <a:xfrm>
            <a:off x="335687" y="5484779"/>
            <a:ext cx="8427200" cy="7956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Imports occur in untracked trade categories, including many nacelle internals; nacelle internals generally have domestic content of &lt; 20%</a:t>
            </a:r>
          </a:p>
        </p:txBody>
      </p:sp>
      <p:graphicFrame>
        <p:nvGraphicFramePr>
          <p:cNvPr id="3" name="Table 2"/>
          <p:cNvGraphicFramePr>
            <a:graphicFrameLocks noGrp="1"/>
          </p:cNvGraphicFramePr>
          <p:nvPr>
            <p:extLst>
              <p:ext uri="{D42A27DB-BD31-4B8C-83A1-F6EECF244321}">
                <p14:modId xmlns:p14="http://schemas.microsoft.com/office/powerpoint/2010/main" val="233603396"/>
              </p:ext>
            </p:extLst>
          </p:nvPr>
        </p:nvGraphicFramePr>
        <p:xfrm>
          <a:off x="313165" y="2206538"/>
          <a:ext cx="8449722" cy="1322400"/>
        </p:xfrm>
        <a:graphic>
          <a:graphicData uri="http://schemas.openxmlformats.org/drawingml/2006/table">
            <a:tbl>
              <a:tblPr firstRow="1" bandRow="1">
                <a:tableStyleId>{FABFCF23-3B69-468F-B69F-88F6DE6A72F2}</a:tableStyleId>
              </a:tblPr>
              <a:tblGrid>
                <a:gridCol w="2816574">
                  <a:extLst>
                    <a:ext uri="{9D8B030D-6E8A-4147-A177-3AD203B41FA5}">
                      <a16:colId xmlns:a16="http://schemas.microsoft.com/office/drawing/2014/main" val="1641079881"/>
                    </a:ext>
                  </a:extLst>
                </a:gridCol>
                <a:gridCol w="2816574">
                  <a:extLst>
                    <a:ext uri="{9D8B030D-6E8A-4147-A177-3AD203B41FA5}">
                      <a16:colId xmlns:a16="http://schemas.microsoft.com/office/drawing/2014/main" val="178149126"/>
                    </a:ext>
                  </a:extLst>
                </a:gridCol>
                <a:gridCol w="2816574">
                  <a:extLst>
                    <a:ext uri="{9D8B030D-6E8A-4147-A177-3AD203B41FA5}">
                      <a16:colId xmlns:a16="http://schemas.microsoft.com/office/drawing/2014/main" val="2208930374"/>
                    </a:ext>
                  </a:extLst>
                </a:gridCol>
              </a:tblGrid>
              <a:tr h="661200">
                <a:tc>
                  <a:txBody>
                    <a:bodyPr/>
                    <a:lstStyle/>
                    <a:p>
                      <a:pPr algn="ctr"/>
                      <a:r>
                        <a:rPr lang="en-US" sz="2200" dirty="0"/>
                        <a:t>Towers</a:t>
                      </a:r>
                    </a:p>
                  </a:txBody>
                  <a:tcPr anchor="ctr"/>
                </a:tc>
                <a:tc>
                  <a:txBody>
                    <a:bodyPr/>
                    <a:lstStyle/>
                    <a:p>
                      <a:pPr algn="ctr"/>
                      <a:r>
                        <a:rPr lang="en-US" sz="2200" dirty="0"/>
                        <a:t>Blades &amp; Hubs</a:t>
                      </a:r>
                    </a:p>
                  </a:txBody>
                  <a:tcPr anchor="ctr"/>
                </a:tc>
                <a:tc>
                  <a:txBody>
                    <a:bodyPr/>
                    <a:lstStyle/>
                    <a:p>
                      <a:pPr algn="ctr"/>
                      <a:r>
                        <a:rPr lang="en-US" sz="2200" dirty="0"/>
                        <a:t>Nacelle</a:t>
                      </a:r>
                      <a:r>
                        <a:rPr lang="en-US" sz="2200" baseline="0" dirty="0"/>
                        <a:t> Assembly</a:t>
                      </a:r>
                      <a:endParaRPr lang="en-US" sz="2200" dirty="0"/>
                    </a:p>
                  </a:txBody>
                  <a:tcPr anchor="ctr"/>
                </a:tc>
                <a:extLst>
                  <a:ext uri="{0D108BD9-81ED-4DB2-BD59-A6C34878D82A}">
                    <a16:rowId xmlns:a16="http://schemas.microsoft.com/office/drawing/2014/main" val="1765290957"/>
                  </a:ext>
                </a:extLst>
              </a:tr>
              <a:tr h="6612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200" dirty="0"/>
                        <a:t>70</a:t>
                      </a:r>
                      <a:r>
                        <a:rPr lang="en-US" sz="1800" kern="1200" dirty="0">
                          <a:solidFill>
                            <a:schemeClr val="dk1"/>
                          </a:solidFill>
                          <a:effectLst/>
                          <a:latin typeface="+mn-lt"/>
                          <a:ea typeface="+mn-ea"/>
                          <a:cs typeface="+mn-cs"/>
                        </a:rPr>
                        <a:t>–</a:t>
                      </a:r>
                      <a:r>
                        <a:rPr lang="en-US" sz="2200" dirty="0"/>
                        <a:t>90%</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200" dirty="0"/>
                        <a:t>50</a:t>
                      </a:r>
                      <a:r>
                        <a:rPr lang="en-US" sz="1800" kern="1200" dirty="0">
                          <a:solidFill>
                            <a:schemeClr val="dk1"/>
                          </a:solidFill>
                          <a:effectLst/>
                          <a:latin typeface="+mn-lt"/>
                          <a:ea typeface="+mn-ea"/>
                          <a:cs typeface="+mn-cs"/>
                        </a:rPr>
                        <a:t>–</a:t>
                      </a:r>
                      <a:r>
                        <a:rPr lang="en-US" sz="2200" dirty="0"/>
                        <a:t>70%</a:t>
                      </a:r>
                    </a:p>
                  </a:txBody>
                  <a:tcPr anchor="ctr"/>
                </a:tc>
                <a:tc>
                  <a:txBody>
                    <a:bodyPr/>
                    <a:lstStyle/>
                    <a:p>
                      <a:pPr algn="ctr"/>
                      <a:r>
                        <a:rPr lang="en-US" sz="2200" dirty="0"/>
                        <a:t>&gt; 85% </a:t>
                      </a:r>
                    </a:p>
                  </a:txBody>
                  <a:tcPr anchor="ctr"/>
                </a:tc>
                <a:extLst>
                  <a:ext uri="{0D108BD9-81ED-4DB2-BD59-A6C34878D82A}">
                    <a16:rowId xmlns:a16="http://schemas.microsoft.com/office/drawing/2014/main" val="1506717275"/>
                  </a:ext>
                </a:extLst>
              </a:tr>
            </a:tbl>
          </a:graphicData>
        </a:graphic>
      </p:graphicFrame>
    </p:spTree>
    <p:extLst>
      <p:ext uri="{BB962C8B-B14F-4D97-AF65-F5344CB8AC3E}">
        <p14:creationId xmlns:p14="http://schemas.microsoft.com/office/powerpoint/2010/main" val="66435500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sz="2400" dirty="0"/>
              <a:t>The Project Finance Environment Remained Strong in 2017</a:t>
            </a:r>
          </a:p>
        </p:txBody>
      </p:sp>
      <p:sp>
        <p:nvSpPr>
          <p:cNvPr id="8" name="Content Placeholder 3"/>
          <p:cNvSpPr txBox="1">
            <a:spLocks/>
          </p:cNvSpPr>
          <p:nvPr/>
        </p:nvSpPr>
        <p:spPr bwMode="auto">
          <a:xfrm>
            <a:off x="329822" y="5561212"/>
            <a:ext cx="8483978" cy="7956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Sponsors raised $6 billion of tax equity and $2.5 billion of debt in 2017</a:t>
            </a:r>
          </a:p>
          <a:p>
            <a:r>
              <a:rPr lang="en-US" sz="1800" dirty="0"/>
              <a:t>Tax reform legislation contained a number of provisions with implications for wind finance, but general consensus that the overall impact will be benign</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528" y="861333"/>
            <a:ext cx="8580272" cy="4613246"/>
          </a:xfrm>
          <a:prstGeom prst="rect">
            <a:avLst/>
          </a:prstGeom>
          <a:noFill/>
          <a:ln>
            <a:noFill/>
          </a:ln>
        </p:spPr>
      </p:pic>
    </p:spTree>
    <p:extLst>
      <p:ext uri="{BB962C8B-B14F-4D97-AF65-F5344CB8AC3E}">
        <p14:creationId xmlns:p14="http://schemas.microsoft.com/office/powerpoint/2010/main" val="866178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z="2400" dirty="0"/>
              <a:t>Independent Power Producers Own the Majority of Wind Assets Built in 2017</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7373" y="1124392"/>
            <a:ext cx="8732596" cy="4427322"/>
          </a:xfrm>
          <a:prstGeom prst="rect">
            <a:avLst/>
          </a:prstGeom>
          <a:noFill/>
          <a:ln>
            <a:noFill/>
          </a:ln>
        </p:spPr>
      </p:pic>
      <p:sp>
        <p:nvSpPr>
          <p:cNvPr id="2" name="Rectangle 1"/>
          <p:cNvSpPr/>
          <p:nvPr/>
        </p:nvSpPr>
        <p:spPr>
          <a:xfrm>
            <a:off x="157373" y="5920316"/>
            <a:ext cx="8790115" cy="646331"/>
          </a:xfrm>
          <a:prstGeom prst="rect">
            <a:avLst/>
          </a:prstGeom>
        </p:spPr>
        <p:txBody>
          <a:bodyPr wrap="square">
            <a:spAutoFit/>
          </a:bodyPr>
          <a:lstStyle/>
          <a:p>
            <a:pPr marL="285750" indent="-285750">
              <a:buFont typeface="Arial" panose="020B0604020202020204" pitchFamily="34" charset="0"/>
              <a:buChar char="•"/>
            </a:pPr>
            <a:r>
              <a:rPr lang="en-US" sz="1800" dirty="0">
                <a:latin typeface="+mj-lt"/>
                <a:ea typeface="Franklin Gothic Book" panose="020B0503020102020204" pitchFamily="34" charset="0"/>
                <a:cs typeface="Times New Roman" panose="02020603050405020304" pitchFamily="18" charset="0"/>
              </a:rPr>
              <a:t>Utility ownership should increase in the coming years as many utilities have recently announced plans to build and own new wind assets.</a:t>
            </a:r>
            <a:endParaRPr lang="en-US" sz="1800" dirty="0">
              <a:latin typeface="+mj-lt"/>
            </a:endParaRPr>
          </a:p>
        </p:txBody>
      </p:sp>
    </p:spTree>
    <p:extLst>
      <p:ext uri="{BB962C8B-B14F-4D97-AF65-F5344CB8AC3E}">
        <p14:creationId xmlns:p14="http://schemas.microsoft.com/office/powerpoint/2010/main" val="258019907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sz="2400" dirty="0"/>
              <a:t>Long-Term Sales to Utilities Remained Most Common Off-Take, but Direct Retail Sales and Merchant Were Significant</a:t>
            </a:r>
          </a:p>
        </p:txBody>
      </p:sp>
      <p:sp>
        <p:nvSpPr>
          <p:cNvPr id="9" name="Content Placeholder 3"/>
          <p:cNvSpPr txBox="1">
            <a:spLocks/>
          </p:cNvSpPr>
          <p:nvPr/>
        </p:nvSpPr>
        <p:spPr bwMode="auto">
          <a:xfrm>
            <a:off x="215522" y="5912932"/>
            <a:ext cx="8712578" cy="7956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24% of added wind capacity in 2017 are from direct retail sales; 40% of total wind capacity contracted through PPAs in 2017 involve non-utility buyers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522" y="1144828"/>
            <a:ext cx="8733315" cy="4294920"/>
          </a:xfrm>
          <a:prstGeom prst="rect">
            <a:avLst/>
          </a:prstGeom>
          <a:noFill/>
          <a:ln>
            <a:noFill/>
          </a:ln>
        </p:spPr>
      </p:pic>
    </p:spTree>
    <p:extLst>
      <p:ext uri="{BB962C8B-B14F-4D97-AF65-F5344CB8AC3E}">
        <p14:creationId xmlns:p14="http://schemas.microsoft.com/office/powerpoint/2010/main" val="204173995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t>Technology Trends</a:t>
            </a:r>
            <a:endParaRPr lang="en-US" dirty="0"/>
          </a:p>
        </p:txBody>
      </p:sp>
    </p:spTree>
    <p:extLst>
      <p:ext uri="{BB962C8B-B14F-4D97-AF65-F5344CB8AC3E}">
        <p14:creationId xmlns:p14="http://schemas.microsoft.com/office/powerpoint/2010/main" val="2262792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4049" name="Rectangle 2"/>
          <p:cNvSpPr>
            <a:spLocks noGrp="1" noChangeArrowheads="1"/>
          </p:cNvSpPr>
          <p:nvPr>
            <p:ph type="title"/>
          </p:nvPr>
        </p:nvSpPr>
        <p:spPr/>
        <p:txBody>
          <a:bodyPr/>
          <a:lstStyle/>
          <a:p>
            <a:r>
              <a:rPr lang="en-US" sz="2400" dirty="0"/>
              <a:t>Turbine Capacity, Rotor Diameter, and Hub Height Have All Increased Significantly Over the Long Term, and in 2017</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948" y="1352939"/>
            <a:ext cx="8761844" cy="4717916"/>
          </a:xfrm>
          <a:prstGeom prst="rect">
            <a:avLst/>
          </a:prstGeom>
          <a:noFill/>
          <a:ln>
            <a:noFill/>
          </a:ln>
        </p:spPr>
      </p:pic>
    </p:spTree>
    <p:extLst>
      <p:ext uri="{BB962C8B-B14F-4D97-AF65-F5344CB8AC3E}">
        <p14:creationId xmlns:p14="http://schemas.microsoft.com/office/powerpoint/2010/main" val="3738635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4049" name="Rectangle 2"/>
          <p:cNvSpPr>
            <a:spLocks noGrp="1" noChangeArrowheads="1"/>
          </p:cNvSpPr>
          <p:nvPr>
            <p:ph type="title"/>
          </p:nvPr>
        </p:nvSpPr>
        <p:spPr/>
        <p:txBody>
          <a:bodyPr/>
          <a:lstStyle/>
          <a:p>
            <a:r>
              <a:rPr lang="en-US" sz="2400" dirty="0"/>
              <a:t>Growth in Rotor Diameter and Nameplate Capacity Have Outpaced Growth in Hub Height over the Last Two Decades</a:t>
            </a:r>
          </a:p>
        </p:txBody>
      </p:sp>
      <p:sp>
        <p:nvSpPr>
          <p:cNvPr id="10" name="TextBox 9"/>
          <p:cNvSpPr txBox="1"/>
          <p:nvPr/>
        </p:nvSpPr>
        <p:spPr>
          <a:xfrm>
            <a:off x="856956" y="1427249"/>
            <a:ext cx="2377574" cy="369332"/>
          </a:xfrm>
          <a:prstGeom prst="rect">
            <a:avLst/>
          </a:prstGeom>
          <a:noFill/>
        </p:spPr>
        <p:txBody>
          <a:bodyPr wrap="none" rtlCol="0">
            <a:spAutoFit/>
          </a:bodyPr>
          <a:lstStyle/>
          <a:p>
            <a:r>
              <a:rPr lang="en-US" sz="1800" b="1" u="sng" dirty="0">
                <a:latin typeface="Arial" panose="020B0604020202020204" pitchFamily="34" charset="0"/>
                <a:cs typeface="Arial" panose="020B0604020202020204" pitchFamily="34" charset="0"/>
              </a:rPr>
              <a:t>Nameplate Capacity</a:t>
            </a:r>
          </a:p>
        </p:txBody>
      </p:sp>
      <p:sp>
        <p:nvSpPr>
          <p:cNvPr id="11" name="TextBox 10"/>
          <p:cNvSpPr txBox="1"/>
          <p:nvPr/>
        </p:nvSpPr>
        <p:spPr>
          <a:xfrm>
            <a:off x="1337857" y="3715496"/>
            <a:ext cx="1415772" cy="369332"/>
          </a:xfrm>
          <a:prstGeom prst="rect">
            <a:avLst/>
          </a:prstGeom>
          <a:noFill/>
        </p:spPr>
        <p:txBody>
          <a:bodyPr wrap="none" rtlCol="0">
            <a:spAutoFit/>
          </a:bodyPr>
          <a:lstStyle/>
          <a:p>
            <a:r>
              <a:rPr lang="en-US" sz="1800" b="1" u="sng" dirty="0">
                <a:latin typeface="Arial" panose="020B0604020202020204" pitchFamily="34" charset="0"/>
                <a:cs typeface="Arial" panose="020B0604020202020204" pitchFamily="34" charset="0"/>
              </a:rPr>
              <a:t>Hub Height</a:t>
            </a:r>
          </a:p>
        </p:txBody>
      </p:sp>
      <p:sp>
        <p:nvSpPr>
          <p:cNvPr id="12" name="TextBox 11"/>
          <p:cNvSpPr txBox="1"/>
          <p:nvPr/>
        </p:nvSpPr>
        <p:spPr>
          <a:xfrm>
            <a:off x="5549782" y="2109845"/>
            <a:ext cx="2547291" cy="369332"/>
          </a:xfrm>
          <a:prstGeom prst="rect">
            <a:avLst/>
          </a:prstGeom>
          <a:noFill/>
        </p:spPr>
        <p:txBody>
          <a:bodyPr wrap="square" rtlCol="0">
            <a:spAutoFit/>
          </a:bodyPr>
          <a:lstStyle/>
          <a:p>
            <a:r>
              <a:rPr lang="en-US" sz="1800" b="1" u="sng" dirty="0">
                <a:latin typeface="Arial" panose="020B0604020202020204" pitchFamily="34" charset="0"/>
                <a:cs typeface="Arial" panose="020B0604020202020204" pitchFamily="34" charset="0"/>
              </a:rPr>
              <a:t>Rotor Diameter</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920" y="1840684"/>
            <a:ext cx="3499060" cy="1882036"/>
          </a:xfrm>
          <a:prstGeom prst="rect">
            <a:avLst/>
          </a:prstGeom>
          <a:noFill/>
          <a:ln>
            <a:noFill/>
          </a:ln>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0919" y="4147122"/>
            <a:ext cx="3499060" cy="1879623"/>
          </a:xfrm>
          <a:prstGeom prst="rect">
            <a:avLst/>
          </a:prstGeom>
          <a:noFill/>
          <a:ln>
            <a:noFill/>
          </a:ln>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5488" y="2479177"/>
            <a:ext cx="4964239" cy="2676483"/>
          </a:xfrm>
          <a:prstGeom prst="rect">
            <a:avLst/>
          </a:prstGeom>
          <a:noFill/>
          <a:ln>
            <a:noFill/>
          </a:ln>
        </p:spPr>
      </p:pic>
    </p:spTree>
    <p:extLst>
      <p:ext uri="{BB962C8B-B14F-4D97-AF65-F5344CB8AC3E}">
        <p14:creationId xmlns:p14="http://schemas.microsoft.com/office/powerpoint/2010/main" val="2873395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4049" name="Rectangle 2"/>
          <p:cNvSpPr>
            <a:spLocks noGrp="1" noChangeArrowheads="1"/>
          </p:cNvSpPr>
          <p:nvPr>
            <p:ph type="title"/>
          </p:nvPr>
        </p:nvSpPr>
        <p:spPr/>
        <p:txBody>
          <a:bodyPr/>
          <a:lstStyle/>
          <a:p>
            <a:r>
              <a:rPr lang="en-US" sz="2400" dirty="0"/>
              <a:t>Turbines Originally Designed for Lower Wind Speed Sites Have Rapidly Gained Market Share</a:t>
            </a:r>
          </a:p>
        </p:txBody>
      </p:sp>
      <p:sp>
        <p:nvSpPr>
          <p:cNvPr id="4" name="TextBox 3"/>
          <p:cNvSpPr txBox="1"/>
          <p:nvPr/>
        </p:nvSpPr>
        <p:spPr>
          <a:xfrm>
            <a:off x="1677965" y="2114493"/>
            <a:ext cx="1826141" cy="369332"/>
          </a:xfrm>
          <a:prstGeom prst="rect">
            <a:avLst/>
          </a:prstGeom>
          <a:noFill/>
        </p:spPr>
        <p:txBody>
          <a:bodyPr wrap="none" rtlCol="0">
            <a:spAutoFit/>
          </a:bodyPr>
          <a:lstStyle/>
          <a:p>
            <a:r>
              <a:rPr lang="en-US" sz="1800" b="1" u="sng" dirty="0">
                <a:latin typeface="Arial" panose="020B0604020202020204" pitchFamily="34" charset="0"/>
                <a:cs typeface="Arial" panose="020B0604020202020204" pitchFamily="34" charset="0"/>
              </a:rPr>
              <a:t>Specific Power</a:t>
            </a:r>
          </a:p>
        </p:txBody>
      </p:sp>
      <p:sp>
        <p:nvSpPr>
          <p:cNvPr id="15" name="TextBox 14"/>
          <p:cNvSpPr txBox="1"/>
          <p:nvPr/>
        </p:nvSpPr>
        <p:spPr>
          <a:xfrm>
            <a:off x="6571386" y="959224"/>
            <a:ext cx="1249060" cy="369332"/>
          </a:xfrm>
          <a:prstGeom prst="rect">
            <a:avLst/>
          </a:prstGeom>
          <a:noFill/>
        </p:spPr>
        <p:txBody>
          <a:bodyPr wrap="none" rtlCol="0">
            <a:spAutoFit/>
          </a:bodyPr>
          <a:lstStyle/>
          <a:p>
            <a:r>
              <a:rPr lang="en-US" sz="1800" b="1" u="sng" dirty="0">
                <a:latin typeface="Arial" panose="020B0604020202020204" pitchFamily="34" charset="0"/>
                <a:cs typeface="Arial" panose="020B0604020202020204" pitchFamily="34" charset="0"/>
              </a:rPr>
              <a:t>IEC Class</a:t>
            </a:r>
          </a:p>
        </p:txBody>
      </p:sp>
      <p:sp>
        <p:nvSpPr>
          <p:cNvPr id="16" name="TextBox 15"/>
          <p:cNvSpPr txBox="1"/>
          <p:nvPr/>
        </p:nvSpPr>
        <p:spPr>
          <a:xfrm>
            <a:off x="6253885" y="3549307"/>
            <a:ext cx="2262158" cy="646331"/>
          </a:xfrm>
          <a:prstGeom prst="rect">
            <a:avLst/>
          </a:prstGeom>
          <a:noFill/>
        </p:spPr>
        <p:txBody>
          <a:bodyPr wrap="none" rtlCol="0">
            <a:spAutoFit/>
          </a:bodyPr>
          <a:lstStyle/>
          <a:p>
            <a:r>
              <a:rPr lang="en-US" sz="1800" b="1" u="sng" dirty="0">
                <a:latin typeface="Arial" panose="020B0604020202020204" pitchFamily="34" charset="0"/>
                <a:cs typeface="Arial" panose="020B0604020202020204" pitchFamily="34" charset="0"/>
              </a:rPr>
              <a:t>Specific Power by </a:t>
            </a:r>
          </a:p>
          <a:p>
            <a:pPr algn="ctr"/>
            <a:r>
              <a:rPr lang="en-US" sz="1800" b="1" u="sng" dirty="0">
                <a:latin typeface="Arial" panose="020B0604020202020204" pitchFamily="34" charset="0"/>
                <a:cs typeface="Arial" panose="020B0604020202020204" pitchFamily="34" charset="0"/>
              </a:rPr>
              <a:t>Selected IEC Class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909" y="2454641"/>
            <a:ext cx="5059467" cy="2727826"/>
          </a:xfrm>
          <a:prstGeom prst="rect">
            <a:avLst/>
          </a:prstGeom>
          <a:noFill/>
          <a:ln>
            <a:noFill/>
          </a:ln>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3230" y="1319002"/>
            <a:ext cx="3825897" cy="2055193"/>
          </a:xfrm>
          <a:prstGeom prst="rect">
            <a:avLst/>
          </a:prstGeom>
          <a:noFill/>
          <a:ln>
            <a:noFill/>
          </a:ln>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88203" y="4267136"/>
            <a:ext cx="4055797" cy="2180886"/>
          </a:xfrm>
          <a:prstGeom prst="rect">
            <a:avLst/>
          </a:prstGeom>
          <a:noFill/>
          <a:ln>
            <a:noFill/>
          </a:ln>
        </p:spPr>
      </p:pic>
      <p:sp>
        <p:nvSpPr>
          <p:cNvPr id="2" name="TextBox 1"/>
          <p:cNvSpPr txBox="1"/>
          <p:nvPr/>
        </p:nvSpPr>
        <p:spPr>
          <a:xfrm>
            <a:off x="85909" y="5268346"/>
            <a:ext cx="4889184" cy="1169551"/>
          </a:xfrm>
          <a:prstGeom prst="rect">
            <a:avLst/>
          </a:prstGeom>
          <a:noFill/>
        </p:spPr>
        <p:txBody>
          <a:bodyPr wrap="square" rtlCol="0">
            <a:spAutoFit/>
          </a:bodyPr>
          <a:lstStyle/>
          <a:p>
            <a:pPr marL="285750" indent="-285750">
              <a:buFont typeface="Arial" panose="020B0604020202020204" pitchFamily="34" charset="0"/>
              <a:buChar char="•"/>
            </a:pPr>
            <a:r>
              <a:rPr lang="en-US" sz="1400" b="1" dirty="0">
                <a:latin typeface="+mn-lt"/>
              </a:rPr>
              <a:t>Specific power: </a:t>
            </a:r>
            <a:r>
              <a:rPr lang="en-US" sz="1400" dirty="0">
                <a:latin typeface="+mn-lt"/>
              </a:rPr>
              <a:t>turbine nameplate capacity divided by swept rotor area; lower specific power leads to higher capacity factors, as shown later </a:t>
            </a:r>
          </a:p>
          <a:p>
            <a:pPr marL="285750" indent="-285750">
              <a:buFont typeface="Arial" panose="020B0604020202020204" pitchFamily="34" charset="0"/>
              <a:buChar char="•"/>
            </a:pPr>
            <a:r>
              <a:rPr lang="en-US" sz="1400" b="1" dirty="0">
                <a:latin typeface="+mn-lt"/>
              </a:rPr>
              <a:t>IEC Class 1/2/3 </a:t>
            </a:r>
            <a:r>
              <a:rPr lang="en-US" sz="1400" dirty="0">
                <a:latin typeface="+mn-lt"/>
              </a:rPr>
              <a:t>represent turbines designed originally for high, medium, and low wind speed, respectively</a:t>
            </a:r>
          </a:p>
        </p:txBody>
      </p:sp>
    </p:spTree>
    <p:extLst>
      <p:ext uri="{BB962C8B-B14F-4D97-AF65-F5344CB8AC3E}">
        <p14:creationId xmlns:p14="http://schemas.microsoft.com/office/powerpoint/2010/main" val="155124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a:t>Report Contents</a:t>
            </a:r>
          </a:p>
        </p:txBody>
      </p:sp>
      <p:sp>
        <p:nvSpPr>
          <p:cNvPr id="41987" name="Rectangle 3"/>
          <p:cNvSpPr>
            <a:spLocks noGrp="1" noChangeArrowheads="1"/>
          </p:cNvSpPr>
          <p:nvPr>
            <p:ph sz="quarter" idx="10"/>
          </p:nvPr>
        </p:nvSpPr>
        <p:spPr>
          <a:xfrm>
            <a:off x="358211" y="1046531"/>
            <a:ext cx="4239189" cy="5370703"/>
          </a:xfrm>
        </p:spPr>
        <p:txBody>
          <a:bodyPr/>
          <a:lstStyle/>
          <a:p>
            <a:pPr>
              <a:spcBef>
                <a:spcPts val="600"/>
              </a:spcBef>
              <a:spcAft>
                <a:spcPts val="600"/>
              </a:spcAft>
            </a:pPr>
            <a:r>
              <a:rPr lang="en-US" dirty="0"/>
              <a:t>Installation trends</a:t>
            </a:r>
          </a:p>
          <a:p>
            <a:pPr>
              <a:spcBef>
                <a:spcPts val="600"/>
              </a:spcBef>
              <a:spcAft>
                <a:spcPts val="600"/>
              </a:spcAft>
            </a:pPr>
            <a:r>
              <a:rPr lang="en-US" dirty="0"/>
              <a:t>Industry trends</a:t>
            </a:r>
          </a:p>
          <a:p>
            <a:pPr>
              <a:spcBef>
                <a:spcPts val="600"/>
              </a:spcBef>
              <a:spcAft>
                <a:spcPts val="600"/>
              </a:spcAft>
            </a:pPr>
            <a:r>
              <a:rPr lang="en-US" dirty="0"/>
              <a:t>Technology trends</a:t>
            </a:r>
          </a:p>
          <a:p>
            <a:pPr>
              <a:spcBef>
                <a:spcPts val="600"/>
              </a:spcBef>
              <a:spcAft>
                <a:spcPts val="600"/>
              </a:spcAft>
            </a:pPr>
            <a:r>
              <a:rPr lang="en-US" dirty="0"/>
              <a:t>Performance trends</a:t>
            </a:r>
          </a:p>
          <a:p>
            <a:pPr>
              <a:spcBef>
                <a:spcPts val="600"/>
              </a:spcBef>
              <a:spcAft>
                <a:spcPts val="600"/>
              </a:spcAft>
            </a:pPr>
            <a:r>
              <a:rPr lang="en-US" dirty="0"/>
              <a:t>Cost trends</a:t>
            </a:r>
          </a:p>
          <a:p>
            <a:pPr>
              <a:spcBef>
                <a:spcPts val="600"/>
              </a:spcBef>
              <a:spcAft>
                <a:spcPts val="600"/>
              </a:spcAft>
            </a:pPr>
            <a:r>
              <a:rPr lang="en-US" dirty="0"/>
              <a:t>Wind power price trends</a:t>
            </a:r>
          </a:p>
          <a:p>
            <a:pPr>
              <a:spcBef>
                <a:spcPts val="600"/>
              </a:spcBef>
              <a:spcAft>
                <a:spcPts val="600"/>
              </a:spcAft>
            </a:pPr>
            <a:r>
              <a:rPr lang="en-US" dirty="0"/>
              <a:t>Policy &amp; market drivers</a:t>
            </a:r>
          </a:p>
          <a:p>
            <a:pPr>
              <a:spcBef>
                <a:spcPts val="600"/>
              </a:spcBef>
              <a:spcAft>
                <a:spcPts val="600"/>
              </a:spcAft>
            </a:pPr>
            <a:r>
              <a:rPr lang="en-US" dirty="0"/>
              <a:t>Future outlook</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2848" y="889714"/>
            <a:ext cx="4310439" cy="5609180"/>
          </a:xfrm>
          <a:prstGeom prst="rect">
            <a:avLst/>
          </a:prstGeom>
        </p:spPr>
      </p:pic>
    </p:spTree>
    <p:extLst>
      <p:ext uri="{BB962C8B-B14F-4D97-AF65-F5344CB8AC3E}">
        <p14:creationId xmlns:p14="http://schemas.microsoft.com/office/powerpoint/2010/main" val="186606197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4049" name="Rectangle 2"/>
          <p:cNvSpPr>
            <a:spLocks noGrp="1" noChangeArrowheads="1"/>
          </p:cNvSpPr>
          <p:nvPr>
            <p:ph type="title"/>
          </p:nvPr>
        </p:nvSpPr>
        <p:spPr/>
        <p:txBody>
          <a:bodyPr/>
          <a:lstStyle/>
          <a:p>
            <a:r>
              <a:rPr lang="en-US" sz="2400" dirty="0"/>
              <a:t>Wind Turbines Were Deployed in Somewhat Lower Wind-Speed Sites in 2017 in Comparison to the Previous Three Years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963" y="1235994"/>
            <a:ext cx="8794680" cy="4735597"/>
          </a:xfrm>
          <a:prstGeom prst="rect">
            <a:avLst/>
          </a:prstGeom>
          <a:noFill/>
          <a:ln>
            <a:noFill/>
          </a:ln>
        </p:spPr>
      </p:pic>
    </p:spTree>
    <p:extLst>
      <p:ext uri="{BB962C8B-B14F-4D97-AF65-F5344CB8AC3E}">
        <p14:creationId xmlns:p14="http://schemas.microsoft.com/office/powerpoint/2010/main" val="3305735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4049" name="Rectangle 2"/>
          <p:cNvSpPr>
            <a:spLocks noGrp="1" noChangeArrowheads="1"/>
          </p:cNvSpPr>
          <p:nvPr>
            <p:ph type="title"/>
          </p:nvPr>
        </p:nvSpPr>
        <p:spPr/>
        <p:txBody>
          <a:bodyPr/>
          <a:lstStyle/>
          <a:p>
            <a:r>
              <a:rPr lang="en-US" sz="2400" dirty="0"/>
              <a:t>Low Specific Power Turbines Are Deployed in Low &amp; High Wind Speeds; Taller Towers Predominate in Great Lakes &amp; Northeast</a:t>
            </a:r>
          </a:p>
        </p:txBody>
      </p:sp>
      <p:sp>
        <p:nvSpPr>
          <p:cNvPr id="15" name="TextBox 14"/>
          <p:cNvSpPr txBox="1"/>
          <p:nvPr/>
        </p:nvSpPr>
        <p:spPr>
          <a:xfrm>
            <a:off x="1686948" y="917474"/>
            <a:ext cx="1363005" cy="379638"/>
          </a:xfrm>
          <a:prstGeom prst="rect">
            <a:avLst/>
          </a:prstGeom>
          <a:noFill/>
        </p:spPr>
        <p:txBody>
          <a:bodyPr wrap="square" rtlCol="0">
            <a:spAutoFit/>
          </a:bodyPr>
          <a:lstStyle/>
          <a:p>
            <a:r>
              <a:rPr lang="en-US" sz="1800" b="1" u="sng" dirty="0">
                <a:latin typeface="Arial" panose="020B0604020202020204" pitchFamily="34" charset="0"/>
                <a:cs typeface="Arial" panose="020B0604020202020204" pitchFamily="34" charset="0"/>
              </a:rPr>
              <a:t>By Region</a:t>
            </a:r>
          </a:p>
        </p:txBody>
      </p:sp>
      <p:sp>
        <p:nvSpPr>
          <p:cNvPr id="16" name="TextBox 15"/>
          <p:cNvSpPr txBox="1"/>
          <p:nvPr/>
        </p:nvSpPr>
        <p:spPr>
          <a:xfrm>
            <a:off x="5432278" y="3184813"/>
            <a:ext cx="3153630" cy="379638"/>
          </a:xfrm>
          <a:prstGeom prst="rect">
            <a:avLst/>
          </a:prstGeom>
          <a:noFill/>
        </p:spPr>
        <p:txBody>
          <a:bodyPr wrap="square" rtlCol="0">
            <a:spAutoFit/>
          </a:bodyPr>
          <a:lstStyle/>
          <a:p>
            <a:r>
              <a:rPr lang="en-US" sz="1800" b="1" u="sng" dirty="0">
                <a:latin typeface="Arial" panose="020B0604020202020204" pitchFamily="34" charset="0"/>
                <a:cs typeface="Arial" panose="020B0604020202020204" pitchFamily="34" charset="0"/>
              </a:rPr>
              <a:t>By Wind Resource Quality</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21698" y="3564451"/>
            <a:ext cx="4863565" cy="2979453"/>
          </a:xfrm>
          <a:prstGeom prst="rect">
            <a:avLst/>
          </a:prstGeom>
          <a:noFill/>
          <a:ln>
            <a:no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368871"/>
            <a:ext cx="4581397" cy="2885888"/>
          </a:xfrm>
          <a:prstGeom prst="rect">
            <a:avLst/>
          </a:prstGeom>
          <a:noFill/>
          <a:ln>
            <a:noFill/>
          </a:ln>
        </p:spPr>
      </p:pic>
    </p:spTree>
    <p:extLst>
      <p:ext uri="{BB962C8B-B14F-4D97-AF65-F5344CB8AC3E}">
        <p14:creationId xmlns:p14="http://schemas.microsoft.com/office/powerpoint/2010/main" val="3642526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4049" name="Rectangle 2"/>
          <p:cNvSpPr>
            <a:spLocks noGrp="1" noChangeArrowheads="1"/>
          </p:cNvSpPr>
          <p:nvPr>
            <p:ph type="title"/>
          </p:nvPr>
        </p:nvSpPr>
        <p:spPr/>
        <p:txBody>
          <a:bodyPr/>
          <a:lstStyle/>
          <a:p>
            <a:r>
              <a:rPr lang="en-US" sz="2400" dirty="0"/>
              <a:t>Wind Power Projects Planned for the Near Future Are Poised to Continue the Trend of Ever-Taller Turbines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853" y="1180010"/>
            <a:ext cx="8846666" cy="4763589"/>
          </a:xfrm>
          <a:prstGeom prst="rect">
            <a:avLst/>
          </a:prstGeom>
          <a:noFill/>
          <a:ln>
            <a:noFill/>
          </a:ln>
        </p:spPr>
      </p:pic>
    </p:spTree>
    <p:extLst>
      <p:ext uri="{BB962C8B-B14F-4D97-AF65-F5344CB8AC3E}">
        <p14:creationId xmlns:p14="http://schemas.microsoft.com/office/powerpoint/2010/main" val="10688018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4049" name="Rectangle 2"/>
          <p:cNvSpPr>
            <a:spLocks noGrp="1" noChangeArrowheads="1"/>
          </p:cNvSpPr>
          <p:nvPr>
            <p:ph type="title"/>
          </p:nvPr>
        </p:nvSpPr>
        <p:spPr/>
        <p:txBody>
          <a:bodyPr/>
          <a:lstStyle/>
          <a:p>
            <a:pPr marL="0" indent="0">
              <a:buNone/>
            </a:pPr>
            <a:r>
              <a:rPr lang="en-GB" sz="2400" dirty="0"/>
              <a:t>A Large Number of Projects Continued to Employ Multiple Turbine Configurations from a Single Turbine Supplier</a:t>
            </a:r>
            <a:endParaRPr lang="en-US" sz="2400" dirty="0"/>
          </a:p>
        </p:txBody>
      </p:sp>
      <p:sp>
        <p:nvSpPr>
          <p:cNvPr id="5" name="Content Placeholder 1"/>
          <p:cNvSpPr txBox="1">
            <a:spLocks/>
          </p:cNvSpPr>
          <p:nvPr/>
        </p:nvSpPr>
        <p:spPr>
          <a:xfrm>
            <a:off x="173902" y="6236248"/>
            <a:ext cx="9097822" cy="621752"/>
          </a:xfrm>
          <a:prstGeom prst="rect">
            <a:avLst/>
          </a:prstGeom>
        </p:spPr>
        <p:txBody>
          <a:bodyPr>
            <a:normAutofit/>
          </a:bodyPr>
          <a:lst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lnSpc>
                <a:spcPct val="95000"/>
              </a:lnSpc>
              <a:spcBef>
                <a:spcPct val="25000"/>
              </a:spcBef>
              <a:spcAft>
                <a:spcPts val="0"/>
              </a:spcAft>
              <a:buNone/>
            </a:pPr>
            <a:r>
              <a:rPr lang="en-US" sz="1400" i="1" dirty="0">
                <a:cs typeface="Arial" panose="020B0604020202020204" pitchFamily="34" charset="0"/>
              </a:rPr>
              <a:t>Note: Turbine configuration = unique combination of hub height, rotor diameter, and/or capacities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35260"/>
            <a:ext cx="9083290" cy="4885621"/>
          </a:xfrm>
          <a:prstGeom prst="rect">
            <a:avLst/>
          </a:prstGeom>
          <a:noFill/>
          <a:ln>
            <a:noFill/>
          </a:ln>
        </p:spPr>
      </p:pic>
    </p:spTree>
    <p:extLst>
      <p:ext uri="{BB962C8B-B14F-4D97-AF65-F5344CB8AC3E}">
        <p14:creationId xmlns:p14="http://schemas.microsoft.com/office/powerpoint/2010/main" val="2737091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4049" name="Rectangle 2"/>
          <p:cNvSpPr>
            <a:spLocks noGrp="1" noChangeArrowheads="1"/>
          </p:cNvSpPr>
          <p:nvPr>
            <p:ph type="title"/>
          </p:nvPr>
        </p:nvSpPr>
        <p:spPr/>
        <p:txBody>
          <a:bodyPr/>
          <a:lstStyle/>
          <a:p>
            <a:r>
              <a:rPr lang="en-US" sz="2400" dirty="0"/>
              <a:t>Turbines that Were Partially Repowered in 2017 Now Have Significantly Larger Rotors and Lower Specific Power</a:t>
            </a:r>
          </a:p>
        </p:txBody>
      </p:sp>
      <p:sp>
        <p:nvSpPr>
          <p:cNvPr id="8" name="Content Placeholder 3"/>
          <p:cNvSpPr txBox="1">
            <a:spLocks/>
          </p:cNvSpPr>
          <p:nvPr/>
        </p:nvSpPr>
        <p:spPr bwMode="auto">
          <a:xfrm>
            <a:off x="198364" y="5918662"/>
            <a:ext cx="8483978" cy="598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Average specific power declined from 335 W/m</a:t>
            </a:r>
            <a:r>
              <a:rPr lang="en-US" sz="1800" baseline="30000" dirty="0"/>
              <a:t>2</a:t>
            </a:r>
            <a:r>
              <a:rPr lang="en-US" sz="1800" dirty="0"/>
              <a:t> to 252 W/m</a:t>
            </a:r>
            <a:r>
              <a:rPr lang="en-US" sz="1800" baseline="30000" dirty="0"/>
              <a:t>2</a:t>
            </a:r>
            <a:r>
              <a:rPr lang="en-US" sz="1800" dirty="0"/>
              <a:t> for the 2,131 MW of turbines partially repowered in 2017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712" y="977583"/>
            <a:ext cx="8972551" cy="4826057"/>
          </a:xfrm>
          <a:prstGeom prst="rect">
            <a:avLst/>
          </a:prstGeom>
          <a:noFill/>
          <a:ln>
            <a:noFill/>
          </a:ln>
        </p:spPr>
      </p:pic>
    </p:spTree>
    <p:extLst>
      <p:ext uri="{BB962C8B-B14F-4D97-AF65-F5344CB8AC3E}">
        <p14:creationId xmlns:p14="http://schemas.microsoft.com/office/powerpoint/2010/main" val="3058898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t>Performance Trends</a:t>
            </a:r>
            <a:endParaRPr lang="en-US" dirty="0"/>
          </a:p>
        </p:txBody>
      </p:sp>
    </p:spTree>
    <p:extLst>
      <p:ext uri="{BB962C8B-B14F-4D97-AF65-F5344CB8AC3E}">
        <p14:creationId xmlns:p14="http://schemas.microsoft.com/office/powerpoint/2010/main" val="30212312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6097" name="Title 1"/>
          <p:cNvSpPr>
            <a:spLocks noGrp="1"/>
          </p:cNvSpPr>
          <p:nvPr>
            <p:ph type="title"/>
          </p:nvPr>
        </p:nvSpPr>
        <p:spPr/>
        <p:txBody>
          <a:bodyPr/>
          <a:lstStyle/>
          <a:p>
            <a:r>
              <a:rPr lang="en-US" sz="2400" dirty="0"/>
              <a:t>Sample-Wide Capacity Factors Have Gradually Increased, but </a:t>
            </a:r>
            <a:br>
              <a:rPr lang="en-US" sz="2400" dirty="0"/>
            </a:br>
            <a:r>
              <a:rPr lang="en-US" sz="2400" dirty="0"/>
              <a:t>Are Impacted by Curtailment &amp; Inter-Year Resource Variability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273" y="1226598"/>
            <a:ext cx="8767979" cy="4707671"/>
          </a:xfrm>
          <a:prstGeom prst="rect">
            <a:avLst/>
          </a:prstGeom>
          <a:noFill/>
          <a:ln>
            <a:noFill/>
          </a:ln>
        </p:spPr>
      </p:pic>
    </p:spTree>
    <p:extLst>
      <p:ext uri="{BB962C8B-B14F-4D97-AF65-F5344CB8AC3E}">
        <p14:creationId xmlns:p14="http://schemas.microsoft.com/office/powerpoint/2010/main" val="9136001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5"/>
          <p:cNvSpPr>
            <a:spLocks noGrp="1" noChangeArrowheads="1"/>
          </p:cNvSpPr>
          <p:nvPr>
            <p:ph type="title"/>
          </p:nvPr>
        </p:nvSpPr>
        <p:spPr/>
        <p:txBody>
          <a:bodyPr/>
          <a:lstStyle/>
          <a:p>
            <a:r>
              <a:rPr lang="en-US" sz="2400" dirty="0"/>
              <a:t>Wind Curtailment Varies by Region; Was Highest in MISO in 2017, but Highest-Ever in ERCOT in 2009</a:t>
            </a:r>
          </a:p>
        </p:txBody>
      </p:sp>
      <p:sp>
        <p:nvSpPr>
          <p:cNvPr id="111619" name="Text Box 7"/>
          <p:cNvSpPr txBox="1">
            <a:spLocks noChangeArrowheads="1"/>
          </p:cNvSpPr>
          <p:nvPr/>
        </p:nvSpPr>
        <p:spPr bwMode="auto">
          <a:xfrm>
            <a:off x="125447" y="5922224"/>
            <a:ext cx="184150" cy="336550"/>
          </a:xfrm>
          <a:prstGeom prst="rect">
            <a:avLst/>
          </a:prstGeom>
          <a:noFill/>
          <a:ln w="12700" algn="ctr">
            <a:noFill/>
            <a:miter lim="800000"/>
            <a:headEnd type="none" w="sm" len="sm"/>
            <a:tailEnd/>
          </a:ln>
        </p:spPr>
        <p:txBody>
          <a:bodyPr wrap="none">
            <a:spAutoFit/>
          </a:bodyPr>
          <a:lstStyle/>
          <a:p>
            <a:pPr eaLnBrk="0" hangingPunct="0"/>
            <a:endParaRPr lang="en-US">
              <a:latin typeface="Times New Roman" pitchFamily="18" charset="0"/>
            </a:endParaRPr>
          </a:p>
        </p:txBody>
      </p:sp>
      <p:sp>
        <p:nvSpPr>
          <p:cNvPr id="12" name="Content Placeholder 3"/>
          <p:cNvSpPr txBox="1">
            <a:spLocks/>
          </p:cNvSpPr>
          <p:nvPr/>
        </p:nvSpPr>
        <p:spPr bwMode="auto">
          <a:xfrm>
            <a:off x="217522" y="5851628"/>
            <a:ext cx="8427200" cy="735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In areas where curtailment has been particularly problematic in the past—principally in Texas—steps taken to address the issue have born fruit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122" y="1036318"/>
            <a:ext cx="8942793" cy="4533890"/>
          </a:xfrm>
          <a:prstGeom prst="rect">
            <a:avLst/>
          </a:prstGeom>
          <a:noFill/>
          <a:ln>
            <a:noFill/>
          </a:ln>
        </p:spPr>
      </p:pic>
    </p:spTree>
    <p:extLst>
      <p:ext uri="{BB962C8B-B14F-4D97-AF65-F5344CB8AC3E}">
        <p14:creationId xmlns:p14="http://schemas.microsoft.com/office/powerpoint/2010/main" val="1779715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sz="2400" dirty="0"/>
              <a:t>Capacity Factors Have Increased Significantly Over Time, by Online Date (i.e., Commercial Online Date, COD) </a:t>
            </a:r>
          </a:p>
        </p:txBody>
      </p:sp>
      <p:sp>
        <p:nvSpPr>
          <p:cNvPr id="117763" name="Text Box 3"/>
          <p:cNvSpPr txBox="1">
            <a:spLocks noChangeArrowheads="1"/>
          </p:cNvSpPr>
          <p:nvPr/>
        </p:nvSpPr>
        <p:spPr bwMode="auto">
          <a:xfrm>
            <a:off x="136525" y="6081713"/>
            <a:ext cx="184150" cy="336550"/>
          </a:xfrm>
          <a:prstGeom prst="rect">
            <a:avLst/>
          </a:prstGeom>
          <a:noFill/>
          <a:ln w="12700" algn="ctr">
            <a:noFill/>
            <a:miter lim="800000"/>
            <a:headEnd type="none" w="sm" len="sm"/>
            <a:tailEnd/>
          </a:ln>
        </p:spPr>
        <p:txBody>
          <a:bodyPr wrap="none">
            <a:spAutoFit/>
          </a:bodyPr>
          <a:lstStyle/>
          <a:p>
            <a:pPr eaLnBrk="0" hangingPunct="0"/>
            <a:endParaRPr lang="en-US">
              <a:latin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03" y="1189134"/>
            <a:ext cx="8963360" cy="4819784"/>
          </a:xfrm>
          <a:prstGeom prst="rect">
            <a:avLst/>
          </a:prstGeom>
          <a:noFill/>
          <a:ln>
            <a:noFill/>
          </a:ln>
        </p:spPr>
      </p:pic>
    </p:spTree>
    <p:extLst>
      <p:ext uri="{BB962C8B-B14F-4D97-AF65-F5344CB8AC3E}">
        <p14:creationId xmlns:p14="http://schemas.microsoft.com/office/powerpoint/2010/main" val="14185412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4049" name="Rectangle 2"/>
          <p:cNvSpPr>
            <a:spLocks noGrp="1" noChangeArrowheads="1"/>
          </p:cNvSpPr>
          <p:nvPr>
            <p:ph type="title"/>
          </p:nvPr>
        </p:nvSpPr>
        <p:spPr/>
        <p:txBody>
          <a:bodyPr/>
          <a:lstStyle/>
          <a:p>
            <a:r>
              <a:rPr lang="en-US" sz="2400" dirty="0"/>
              <a:t>Trends Explained by Competing Influences of Lower Specific Power, Higher Hub Heights, Varying Quality Wind Resource Sites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157" y="1291646"/>
            <a:ext cx="8943746" cy="4829241"/>
          </a:xfrm>
          <a:prstGeom prst="rect">
            <a:avLst/>
          </a:prstGeom>
          <a:noFill/>
          <a:ln>
            <a:noFill/>
          </a:ln>
        </p:spPr>
      </p:pic>
    </p:spTree>
    <p:extLst>
      <p:ext uri="{BB962C8B-B14F-4D97-AF65-F5344CB8AC3E}">
        <p14:creationId xmlns:p14="http://schemas.microsoft.com/office/powerpoint/2010/main" val="3276356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a:t>Key Findings</a:t>
            </a:r>
          </a:p>
        </p:txBody>
      </p:sp>
      <p:sp>
        <p:nvSpPr>
          <p:cNvPr id="2" name="Content Placeholder 1"/>
          <p:cNvSpPr>
            <a:spLocks noGrp="1"/>
          </p:cNvSpPr>
          <p:nvPr>
            <p:ph sz="quarter" idx="10"/>
          </p:nvPr>
        </p:nvSpPr>
        <p:spPr>
          <a:xfrm>
            <a:off x="358211" y="1046531"/>
            <a:ext cx="8727052" cy="5370703"/>
          </a:xfrm>
        </p:spPr>
        <p:txBody>
          <a:bodyPr/>
          <a:lstStyle/>
          <a:p>
            <a:pPr>
              <a:spcBef>
                <a:spcPts val="800"/>
              </a:spcBef>
              <a:spcAft>
                <a:spcPts val="800"/>
              </a:spcAft>
            </a:pPr>
            <a:r>
              <a:rPr lang="en-US" sz="2000" dirty="0"/>
              <a:t>Wind capacity additions continued at a rapid pace in 2017, with significant additional new builds anticipated over next three years in part due to PTC </a:t>
            </a:r>
          </a:p>
          <a:p>
            <a:pPr>
              <a:spcBef>
                <a:spcPts val="800"/>
              </a:spcBef>
              <a:spcAft>
                <a:spcPts val="800"/>
              </a:spcAft>
            </a:pPr>
            <a:r>
              <a:rPr lang="en-US" sz="2000" dirty="0"/>
              <a:t>Wind has been a significant source of new electric generation capacity additions in the U.S. in recent years</a:t>
            </a:r>
          </a:p>
          <a:p>
            <a:pPr>
              <a:spcBef>
                <a:spcPts val="800"/>
              </a:spcBef>
              <a:spcAft>
                <a:spcPts val="800"/>
              </a:spcAft>
            </a:pPr>
            <a:r>
              <a:rPr lang="en-US" sz="2000" dirty="0"/>
              <a:t>Supply chain is diverse and multifaceted, with strong domestic content for nacelle assembly, towers, and blades </a:t>
            </a:r>
          </a:p>
          <a:p>
            <a:pPr>
              <a:spcBef>
                <a:spcPts val="800"/>
              </a:spcBef>
              <a:spcAft>
                <a:spcPts val="800"/>
              </a:spcAft>
            </a:pPr>
            <a:r>
              <a:rPr lang="en-US" sz="2000" dirty="0"/>
              <a:t>Turbine scaling is significantly boosting wind project performance, while the installed cost of wind projects has declined </a:t>
            </a:r>
          </a:p>
          <a:p>
            <a:pPr>
              <a:spcBef>
                <a:spcPts val="800"/>
              </a:spcBef>
              <a:spcAft>
                <a:spcPts val="800"/>
              </a:spcAft>
            </a:pPr>
            <a:r>
              <a:rPr lang="en-US" sz="2000" dirty="0"/>
              <a:t>Wind power sales prices are at all-time lows, enabling economic competitiveness (with the PTC) despite low natural gas prices</a:t>
            </a:r>
          </a:p>
          <a:p>
            <a:pPr>
              <a:spcBef>
                <a:spcPts val="800"/>
              </a:spcBef>
              <a:spcAft>
                <a:spcPts val="800"/>
              </a:spcAft>
            </a:pPr>
            <a:r>
              <a:rPr lang="en-US" sz="2000" dirty="0"/>
              <a:t>Growth beyond current PTC cycle remains uncertain: </a:t>
            </a:r>
            <a:r>
              <a:rPr lang="en-GB" sz="2000" dirty="0"/>
              <a:t>could be blunted by declining federal tax support, expectations for low natural gas prices and solar costs, and modest electricity demand growth</a:t>
            </a:r>
            <a:endParaRPr lang="en-US" sz="2000" dirty="0"/>
          </a:p>
        </p:txBody>
      </p:sp>
    </p:spTree>
    <p:extLst>
      <p:ext uri="{BB962C8B-B14F-4D97-AF65-F5344CB8AC3E}">
        <p14:creationId xmlns:p14="http://schemas.microsoft.com/office/powerpoint/2010/main" val="204003514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Title 1"/>
          <p:cNvSpPr>
            <a:spLocks noGrp="1"/>
          </p:cNvSpPr>
          <p:nvPr>
            <p:ph type="title"/>
          </p:nvPr>
        </p:nvSpPr>
        <p:spPr/>
        <p:txBody>
          <a:bodyPr/>
          <a:lstStyle/>
          <a:p>
            <a:r>
              <a:rPr lang="en-US" sz="2400" dirty="0"/>
              <a:t>Controlling for Wind Resource Quality and Specific Power Demonstrates Impact of Turbine Evolution</a:t>
            </a:r>
          </a:p>
        </p:txBody>
      </p:sp>
      <p:sp>
        <p:nvSpPr>
          <p:cNvPr id="9" name="Content Placeholder 3"/>
          <p:cNvSpPr txBox="1">
            <a:spLocks/>
          </p:cNvSpPr>
          <p:nvPr/>
        </p:nvSpPr>
        <p:spPr bwMode="auto">
          <a:xfrm>
            <a:off x="358211" y="5816600"/>
            <a:ext cx="8427200" cy="7956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Turbine design changes are driving capacity factors higher for projects located in given wind resource regimes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985" y="995981"/>
            <a:ext cx="8788402" cy="4723684"/>
          </a:xfrm>
          <a:prstGeom prst="rect">
            <a:avLst/>
          </a:prstGeom>
          <a:noFill/>
          <a:ln>
            <a:noFill/>
          </a:ln>
        </p:spPr>
      </p:pic>
    </p:spTree>
    <p:extLst>
      <p:ext uri="{BB962C8B-B14F-4D97-AF65-F5344CB8AC3E}">
        <p14:creationId xmlns:p14="http://schemas.microsoft.com/office/powerpoint/2010/main" val="41335875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Title 1"/>
          <p:cNvSpPr>
            <a:spLocks noGrp="1"/>
          </p:cNvSpPr>
          <p:nvPr>
            <p:ph type="title"/>
          </p:nvPr>
        </p:nvSpPr>
        <p:spPr/>
        <p:txBody>
          <a:bodyPr/>
          <a:lstStyle/>
          <a:p>
            <a:r>
              <a:rPr lang="en-US" sz="2400" dirty="0"/>
              <a:t>Controlling for Wind Resource Quality and Commercial Operation Date Also Illustrates Impact of Turbine Evolution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207" y="1299075"/>
            <a:ext cx="8841097" cy="4784483"/>
          </a:xfrm>
          <a:prstGeom prst="rect">
            <a:avLst/>
          </a:prstGeom>
          <a:noFill/>
          <a:ln>
            <a:noFill/>
          </a:ln>
        </p:spPr>
      </p:pic>
    </p:spTree>
    <p:extLst>
      <p:ext uri="{BB962C8B-B14F-4D97-AF65-F5344CB8AC3E}">
        <p14:creationId xmlns:p14="http://schemas.microsoft.com/office/powerpoint/2010/main" val="523386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Title 1"/>
          <p:cNvSpPr>
            <a:spLocks noGrp="1"/>
          </p:cNvSpPr>
          <p:nvPr>
            <p:ph type="title"/>
          </p:nvPr>
        </p:nvSpPr>
        <p:spPr/>
        <p:txBody>
          <a:bodyPr/>
          <a:lstStyle/>
          <a:p>
            <a:r>
              <a:rPr lang="en-US" sz="2400" dirty="0"/>
              <a:t>Change in Performance as Projects Age Also Impacts Overall Trends; Performance Degradation Shown After Year Nine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019" y="1071561"/>
            <a:ext cx="8870301" cy="4918692"/>
          </a:xfrm>
          <a:prstGeom prst="rect">
            <a:avLst/>
          </a:prstGeom>
          <a:noFill/>
          <a:ln>
            <a:noFill/>
          </a:ln>
        </p:spPr>
      </p:pic>
    </p:spTree>
    <p:extLst>
      <p:ext uri="{BB962C8B-B14F-4D97-AF65-F5344CB8AC3E}">
        <p14:creationId xmlns:p14="http://schemas.microsoft.com/office/powerpoint/2010/main" val="28638559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4180114" y="3909527"/>
            <a:ext cx="4923438" cy="2659762"/>
          </a:xfrm>
          <a:prstGeom prst="rect">
            <a:avLst/>
          </a:prstGeom>
          <a:noFill/>
          <a:ln>
            <a:noFill/>
          </a:ln>
        </p:spPr>
      </p:pic>
      <p:sp>
        <p:nvSpPr>
          <p:cNvPr id="5" name="Rectangle 4"/>
          <p:cNvSpPr/>
          <p:nvPr/>
        </p:nvSpPr>
        <p:spPr>
          <a:xfrm>
            <a:off x="149071" y="3820954"/>
            <a:ext cx="6753498" cy="307777"/>
          </a:xfrm>
          <a:prstGeom prst="rect">
            <a:avLst/>
          </a:prstGeom>
        </p:spPr>
        <p:txBody>
          <a:bodyPr wrap="square">
            <a:spAutoFit/>
          </a:bodyPr>
          <a:lstStyle/>
          <a:p>
            <a:pPr eaLnBrk="0" hangingPunct="0"/>
            <a:r>
              <a:rPr lang="en-US" sz="1400" i="1" dirty="0">
                <a:latin typeface="+mn-lt"/>
              </a:rPr>
              <a:t>Note: Limited sample size in some regions</a:t>
            </a:r>
          </a:p>
        </p:txBody>
      </p:sp>
      <p:sp>
        <p:nvSpPr>
          <p:cNvPr id="12" name="Title 11"/>
          <p:cNvSpPr>
            <a:spLocks noGrp="1"/>
          </p:cNvSpPr>
          <p:nvPr>
            <p:ph type="title"/>
          </p:nvPr>
        </p:nvSpPr>
        <p:spPr/>
        <p:txBody>
          <a:bodyPr/>
          <a:lstStyle/>
          <a:p>
            <a:r>
              <a:rPr lang="en-US" sz="2400" dirty="0"/>
              <a:t>Regional Variations in Capacity Factors Reflect the Strength of the Wind Resource and Adoption of New Turbine Technology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071" y="862072"/>
            <a:ext cx="5669783" cy="3047455"/>
          </a:xfrm>
          <a:prstGeom prst="rect">
            <a:avLst/>
          </a:prstGeom>
          <a:noFill/>
          <a:ln>
            <a:noFill/>
          </a:ln>
        </p:spPr>
      </p:pic>
    </p:spTree>
    <p:extLst>
      <p:ext uri="{BB962C8B-B14F-4D97-AF65-F5344CB8AC3E}">
        <p14:creationId xmlns:p14="http://schemas.microsoft.com/office/powerpoint/2010/main" val="20311436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t>Cost Trends</a:t>
            </a:r>
            <a:endParaRPr lang="en-US" dirty="0"/>
          </a:p>
        </p:txBody>
      </p:sp>
    </p:spTree>
    <p:extLst>
      <p:ext uri="{BB962C8B-B14F-4D97-AF65-F5344CB8AC3E}">
        <p14:creationId xmlns:p14="http://schemas.microsoft.com/office/powerpoint/2010/main" val="22588368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type="title"/>
          </p:nvPr>
        </p:nvSpPr>
        <p:spPr/>
        <p:txBody>
          <a:bodyPr/>
          <a:lstStyle/>
          <a:p>
            <a:r>
              <a:rPr lang="en-US" sz="2400" dirty="0"/>
              <a:t>Wind Turbine Prices Remained Well Below the Levels Seen a Decade Ago</a:t>
            </a:r>
          </a:p>
        </p:txBody>
      </p:sp>
      <p:sp>
        <p:nvSpPr>
          <p:cNvPr id="12" name="Content Placeholder 3"/>
          <p:cNvSpPr txBox="1">
            <a:spLocks/>
          </p:cNvSpPr>
          <p:nvPr/>
        </p:nvSpPr>
        <p:spPr bwMode="auto">
          <a:xfrm>
            <a:off x="200886" y="6081457"/>
            <a:ext cx="8427200" cy="4908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Recent turbine orders in the range of $800-950/kW</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886" y="1121842"/>
            <a:ext cx="8776157" cy="4719121"/>
          </a:xfrm>
          <a:prstGeom prst="rect">
            <a:avLst/>
          </a:prstGeom>
          <a:noFill/>
          <a:ln>
            <a:noFill/>
          </a:ln>
        </p:spPr>
      </p:pic>
    </p:spTree>
    <p:extLst>
      <p:ext uri="{BB962C8B-B14F-4D97-AF65-F5344CB8AC3E}">
        <p14:creationId xmlns:p14="http://schemas.microsoft.com/office/powerpoint/2010/main" val="245709822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title"/>
          </p:nvPr>
        </p:nvSpPr>
        <p:spPr/>
        <p:txBody>
          <a:bodyPr/>
          <a:lstStyle/>
          <a:p>
            <a:r>
              <a:rPr lang="en-US" sz="2400" dirty="0"/>
              <a:t>Lower Turbine Prices Have Driven Reductions in Reported Installed Project Costs</a:t>
            </a:r>
          </a:p>
        </p:txBody>
      </p:sp>
      <p:sp>
        <p:nvSpPr>
          <p:cNvPr id="11" name="Content Placeholder 3"/>
          <p:cNvSpPr txBox="1">
            <a:spLocks/>
          </p:cNvSpPr>
          <p:nvPr/>
        </p:nvSpPr>
        <p:spPr bwMode="auto">
          <a:xfrm>
            <a:off x="116463" y="5858803"/>
            <a:ext cx="8910696" cy="7956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2017 projects had an average cost of $1,610/kW, down $795/kW since 2009-2010</a:t>
            </a:r>
          </a:p>
          <a:p>
            <a:r>
              <a:rPr lang="en-US" sz="1800" dirty="0"/>
              <a:t>Limited sample of under-construction projects suggest somewhat lower costs in 2018</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463" y="1003438"/>
            <a:ext cx="8861330" cy="4762882"/>
          </a:xfrm>
          <a:prstGeom prst="rect">
            <a:avLst/>
          </a:prstGeom>
          <a:noFill/>
          <a:ln>
            <a:noFill/>
          </a:ln>
        </p:spPr>
      </p:pic>
    </p:spTree>
    <p:extLst>
      <p:ext uri="{BB962C8B-B14F-4D97-AF65-F5344CB8AC3E}">
        <p14:creationId xmlns:p14="http://schemas.microsoft.com/office/powerpoint/2010/main" val="74614886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type="title"/>
          </p:nvPr>
        </p:nvSpPr>
        <p:spPr/>
        <p:txBody>
          <a:bodyPr/>
          <a:lstStyle/>
          <a:p>
            <a:r>
              <a:rPr lang="en-US" sz="2400" dirty="0"/>
              <a:t>Economies of Scale Are Apparent, Especially when Moving from Small- to Medium-Sized Projects</a:t>
            </a:r>
          </a:p>
        </p:txBody>
      </p:sp>
      <p:sp>
        <p:nvSpPr>
          <p:cNvPr id="2" name="Left Arrow 1"/>
          <p:cNvSpPr/>
          <p:nvPr/>
        </p:nvSpPr>
        <p:spPr bwMode="auto">
          <a:xfrm>
            <a:off x="5838991" y="1419409"/>
            <a:ext cx="2232561" cy="1092530"/>
          </a:xfrm>
          <a:prstGeom prst="leftArrow">
            <a:avLst/>
          </a:prstGeom>
          <a:ln>
            <a:headEnd type="none" w="sm" len="sm"/>
            <a:tailEnd type="triangle" w="med" len="med"/>
          </a:ln>
        </p:spPr>
        <p:style>
          <a:lnRef idx="2">
            <a:schemeClr val="accent4">
              <a:shade val="50000"/>
            </a:schemeClr>
          </a:lnRef>
          <a:fillRef idx="1">
            <a:schemeClr val="accent4"/>
          </a:fillRef>
          <a:effectRef idx="0">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Project Size</a:t>
            </a:r>
          </a:p>
        </p:txBody>
      </p:sp>
      <p:sp>
        <p:nvSpPr>
          <p:cNvPr id="8" name="Left Arrow 7"/>
          <p:cNvSpPr/>
          <p:nvPr/>
        </p:nvSpPr>
        <p:spPr bwMode="auto">
          <a:xfrm>
            <a:off x="5838991" y="4576518"/>
            <a:ext cx="2232561" cy="1092530"/>
          </a:xfrm>
          <a:prstGeom prst="leftArrow">
            <a:avLst/>
          </a:prstGeom>
          <a:ln>
            <a:headEnd type="none" w="sm" len="sm"/>
            <a:tailEnd type="triangle" w="med" len="med"/>
          </a:ln>
        </p:spPr>
        <p:style>
          <a:lnRef idx="2">
            <a:schemeClr val="accent4">
              <a:shade val="50000"/>
            </a:schemeClr>
          </a:lnRef>
          <a:fillRef idx="1">
            <a:schemeClr val="accent4"/>
          </a:fillRef>
          <a:effectRef idx="0">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Turbine Size</a:t>
            </a:r>
          </a:p>
        </p:txBody>
      </p:sp>
      <p:sp>
        <p:nvSpPr>
          <p:cNvPr id="13" name="Rectangle 12"/>
          <p:cNvSpPr/>
          <p:nvPr/>
        </p:nvSpPr>
        <p:spPr>
          <a:xfrm>
            <a:off x="5838991" y="6192454"/>
            <a:ext cx="3142211" cy="307777"/>
          </a:xfrm>
          <a:prstGeom prst="rect">
            <a:avLst/>
          </a:prstGeom>
        </p:spPr>
        <p:txBody>
          <a:bodyPr wrap="square">
            <a:spAutoFit/>
          </a:bodyPr>
          <a:lstStyle/>
          <a:p>
            <a:pPr eaLnBrk="0" hangingPunct="0"/>
            <a:r>
              <a:rPr lang="en-US" sz="1400" i="1" dirty="0">
                <a:latin typeface="+mn-lt"/>
              </a:rPr>
              <a:t>Note: Includes 2016 and 2017 projects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0194" y="874354"/>
            <a:ext cx="5013610" cy="2695922"/>
          </a:xfrm>
          <a:prstGeom prst="rect">
            <a:avLst/>
          </a:prstGeom>
          <a:noFill/>
          <a:ln>
            <a:noFill/>
          </a:ln>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0194" y="3781017"/>
            <a:ext cx="5013610" cy="2695922"/>
          </a:xfrm>
          <a:prstGeom prst="rect">
            <a:avLst/>
          </a:prstGeom>
          <a:noFill/>
          <a:ln>
            <a:noFill/>
          </a:ln>
        </p:spPr>
      </p:pic>
    </p:spTree>
    <p:extLst>
      <p:ext uri="{BB962C8B-B14F-4D97-AF65-F5344CB8AC3E}">
        <p14:creationId xmlns:p14="http://schemas.microsoft.com/office/powerpoint/2010/main" val="144473010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sz="2400" dirty="0"/>
              <a:t>Regional Differences in Average Wind Power Project Costs Are Apparent, but Sample Size Is Limited</a:t>
            </a:r>
          </a:p>
        </p:txBody>
      </p:sp>
      <p:sp>
        <p:nvSpPr>
          <p:cNvPr id="6" name="Rectangle 5"/>
          <p:cNvSpPr/>
          <p:nvPr/>
        </p:nvSpPr>
        <p:spPr>
          <a:xfrm>
            <a:off x="5838991" y="6192454"/>
            <a:ext cx="3142211" cy="307777"/>
          </a:xfrm>
          <a:prstGeom prst="rect">
            <a:avLst/>
          </a:prstGeom>
        </p:spPr>
        <p:txBody>
          <a:bodyPr wrap="square">
            <a:spAutoFit/>
          </a:bodyPr>
          <a:lstStyle/>
          <a:p>
            <a:pPr eaLnBrk="0" hangingPunct="0"/>
            <a:r>
              <a:rPr lang="en-US" sz="1400" i="1" dirty="0">
                <a:latin typeface="+mn-lt"/>
              </a:rPr>
              <a:t>Note: Includes 2016 and 2017 projects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8241" y="1116786"/>
            <a:ext cx="8907022" cy="4789491"/>
          </a:xfrm>
          <a:prstGeom prst="rect">
            <a:avLst/>
          </a:prstGeom>
          <a:noFill/>
          <a:ln>
            <a:noFill/>
          </a:ln>
        </p:spPr>
      </p:pic>
    </p:spTree>
    <p:extLst>
      <p:ext uri="{BB962C8B-B14F-4D97-AF65-F5344CB8AC3E}">
        <p14:creationId xmlns:p14="http://schemas.microsoft.com/office/powerpoint/2010/main" val="3267392386"/>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sz="2400" dirty="0"/>
              <a:t>Most Projects—and All of the Low-Cost Projects—Are Located in the Interior; Other Regions Have Higher Costs</a:t>
            </a:r>
          </a:p>
        </p:txBody>
      </p:sp>
      <p:sp>
        <p:nvSpPr>
          <p:cNvPr id="6" name="Rectangle 5"/>
          <p:cNvSpPr/>
          <p:nvPr/>
        </p:nvSpPr>
        <p:spPr>
          <a:xfrm>
            <a:off x="5838991" y="6192454"/>
            <a:ext cx="3142211" cy="307777"/>
          </a:xfrm>
          <a:prstGeom prst="rect">
            <a:avLst/>
          </a:prstGeom>
        </p:spPr>
        <p:txBody>
          <a:bodyPr wrap="square">
            <a:spAutoFit/>
          </a:bodyPr>
          <a:lstStyle/>
          <a:p>
            <a:pPr eaLnBrk="0" hangingPunct="0"/>
            <a:r>
              <a:rPr lang="en-US" sz="1400" i="1" dirty="0">
                <a:latin typeface="+mn-lt"/>
              </a:rPr>
              <a:t>Note: Includes 2016 and 2017 projects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967" y="1268986"/>
            <a:ext cx="8982634" cy="4553316"/>
          </a:xfrm>
          <a:prstGeom prst="rect">
            <a:avLst/>
          </a:prstGeom>
          <a:noFill/>
          <a:ln>
            <a:noFill/>
          </a:ln>
        </p:spPr>
      </p:pic>
    </p:spTree>
    <p:extLst>
      <p:ext uri="{BB962C8B-B14F-4D97-AF65-F5344CB8AC3E}">
        <p14:creationId xmlns:p14="http://schemas.microsoft.com/office/powerpoint/2010/main" val="283002440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t>Installation Trends</a:t>
            </a:r>
            <a:endParaRPr lang="en-US" dirty="0"/>
          </a:p>
        </p:txBody>
      </p:sp>
    </p:spTree>
    <p:extLst>
      <p:ext uri="{BB962C8B-B14F-4D97-AF65-F5344CB8AC3E}">
        <p14:creationId xmlns:p14="http://schemas.microsoft.com/office/powerpoint/2010/main" val="1663034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5"/>
          <p:cNvSpPr>
            <a:spLocks noGrp="1" noChangeArrowheads="1"/>
          </p:cNvSpPr>
          <p:nvPr>
            <p:ph type="title"/>
          </p:nvPr>
        </p:nvSpPr>
        <p:spPr/>
        <p:txBody>
          <a:bodyPr/>
          <a:lstStyle/>
          <a:p>
            <a:r>
              <a:rPr lang="en-US" sz="2400" dirty="0"/>
              <a:t>O&amp;M Costs Vary By Project Age and Commercial Operations Date</a:t>
            </a:r>
          </a:p>
        </p:txBody>
      </p:sp>
      <p:sp>
        <p:nvSpPr>
          <p:cNvPr id="2" name="Rectangle 1"/>
          <p:cNvSpPr/>
          <p:nvPr/>
        </p:nvSpPr>
        <p:spPr>
          <a:xfrm>
            <a:off x="2603241" y="5092260"/>
            <a:ext cx="6532788" cy="523220"/>
          </a:xfrm>
          <a:prstGeom prst="rect">
            <a:avLst/>
          </a:prstGeom>
        </p:spPr>
        <p:txBody>
          <a:bodyPr wrap="square">
            <a:spAutoFit/>
          </a:bodyPr>
          <a:lstStyle/>
          <a:p>
            <a:pPr algn="r"/>
            <a:r>
              <a:rPr lang="en-US" sz="1400" i="1" dirty="0">
                <a:latin typeface="+mn-lt"/>
              </a:rPr>
              <a:t>Note: Sample is limited; few projects in sample have complete records of O&amp;M costs from 2000-17; O&amp;M costs reported here DO NOT include all operating costs</a:t>
            </a:r>
          </a:p>
        </p:txBody>
      </p:sp>
      <p:sp>
        <p:nvSpPr>
          <p:cNvPr id="12" name="Content Placeholder 3"/>
          <p:cNvSpPr txBox="1">
            <a:spLocks/>
          </p:cNvSpPr>
          <p:nvPr/>
        </p:nvSpPr>
        <p:spPr bwMode="auto">
          <a:xfrm>
            <a:off x="250145" y="5613227"/>
            <a:ext cx="8427200" cy="7956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Capacity-weighted average 2000-2017 O&amp;M costs for projects built in the 1980s equal $70/kW-year, dropping to $58/kW-year for projects built in the 1990s, to $28/kW-year for projects built in the 2000s and since 2010</a:t>
            </a: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326657" y="871439"/>
            <a:ext cx="7921606" cy="4260398"/>
          </a:xfrm>
          <a:prstGeom prst="rect">
            <a:avLst/>
          </a:prstGeom>
          <a:noFill/>
          <a:ln>
            <a:noFill/>
          </a:ln>
        </p:spPr>
      </p:pic>
    </p:spTree>
    <p:extLst>
      <p:ext uri="{BB962C8B-B14F-4D97-AF65-F5344CB8AC3E}">
        <p14:creationId xmlns:p14="http://schemas.microsoft.com/office/powerpoint/2010/main" val="2308579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title"/>
          </p:nvPr>
        </p:nvSpPr>
        <p:spPr/>
        <p:txBody>
          <a:bodyPr/>
          <a:lstStyle/>
          <a:p>
            <a:r>
              <a:rPr lang="en-US" sz="2400" dirty="0"/>
              <a:t>O&amp;M Costs Are Lower for More-Recent Projects, and Increase with Age for the Older Projects</a:t>
            </a:r>
          </a:p>
        </p:txBody>
      </p:sp>
      <p:sp>
        <p:nvSpPr>
          <p:cNvPr id="106499" name="Text Box 4"/>
          <p:cNvSpPr txBox="1">
            <a:spLocks noChangeArrowheads="1"/>
          </p:cNvSpPr>
          <p:nvPr/>
        </p:nvSpPr>
        <p:spPr bwMode="auto">
          <a:xfrm>
            <a:off x="5517352" y="5355439"/>
            <a:ext cx="3029490" cy="297004"/>
          </a:xfrm>
          <a:prstGeom prst="rect">
            <a:avLst/>
          </a:prstGeom>
          <a:noFill/>
          <a:ln w="12700" algn="ctr">
            <a:noFill/>
            <a:miter lim="800000"/>
            <a:headEnd type="none" w="sm" len="sm"/>
            <a:tailEnd/>
          </a:ln>
        </p:spPr>
        <p:txBody>
          <a:bodyPr wrap="square">
            <a:spAutoFit/>
          </a:bodyPr>
          <a:lstStyle/>
          <a:p>
            <a:pPr algn="r" eaLnBrk="0" hangingPunct="0">
              <a:lnSpc>
                <a:spcPct val="95000"/>
              </a:lnSpc>
              <a:spcBef>
                <a:spcPct val="20000"/>
              </a:spcBef>
              <a:buClr>
                <a:schemeClr val="tx1"/>
              </a:buClr>
            </a:pPr>
            <a:r>
              <a:rPr lang="en-US" sz="1400" i="1" dirty="0">
                <a:latin typeface="+mn-lt"/>
              </a:rPr>
              <a:t>Note:  Sample size is limited</a:t>
            </a:r>
          </a:p>
        </p:txBody>
      </p:sp>
      <p:sp>
        <p:nvSpPr>
          <p:cNvPr id="13" name="Content Placeholder 3"/>
          <p:cNvSpPr txBox="1">
            <a:spLocks/>
          </p:cNvSpPr>
          <p:nvPr/>
        </p:nvSpPr>
        <p:spPr bwMode="auto">
          <a:xfrm>
            <a:off x="358211" y="5626100"/>
            <a:ext cx="8427200" cy="7956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O&amp;M reported in figure does not include all operating costs: statements from one public company with a large U.S. wind portfolio reports total operating costs in 2017 for projects built in the 2000s of ~$53/kW-year</a:t>
            </a: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358211" y="857503"/>
            <a:ext cx="8188631" cy="4524278"/>
          </a:xfrm>
          <a:prstGeom prst="rect">
            <a:avLst/>
          </a:prstGeom>
          <a:noFill/>
          <a:ln>
            <a:noFill/>
          </a:ln>
        </p:spPr>
      </p:pic>
    </p:spTree>
    <p:extLst>
      <p:ext uri="{BB962C8B-B14F-4D97-AF65-F5344CB8AC3E}">
        <p14:creationId xmlns:p14="http://schemas.microsoft.com/office/powerpoint/2010/main" val="852298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t>Wind Power Price Trends</a:t>
            </a:r>
            <a:endParaRPr lang="en-US" dirty="0"/>
          </a:p>
        </p:txBody>
      </p:sp>
    </p:spTree>
    <p:extLst>
      <p:ext uri="{BB962C8B-B14F-4D97-AF65-F5344CB8AC3E}">
        <p14:creationId xmlns:p14="http://schemas.microsoft.com/office/powerpoint/2010/main" val="1717694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dirty="0"/>
              <a:t>Sample of Wind Power Sales Prices</a:t>
            </a:r>
          </a:p>
        </p:txBody>
      </p:sp>
      <p:sp>
        <p:nvSpPr>
          <p:cNvPr id="122883" name="Rectangle 3"/>
          <p:cNvSpPr>
            <a:spLocks noGrp="1" noChangeArrowheads="1"/>
          </p:cNvSpPr>
          <p:nvPr>
            <p:ph sz="quarter" idx="10"/>
          </p:nvPr>
        </p:nvSpPr>
        <p:spPr>
          <a:xfrm>
            <a:off x="360363" y="973379"/>
            <a:ext cx="8427200" cy="5370703"/>
          </a:xfrm>
        </p:spPr>
        <p:txBody>
          <a:bodyPr/>
          <a:lstStyle/>
          <a:p>
            <a:pPr>
              <a:spcBef>
                <a:spcPts val="600"/>
              </a:spcBef>
              <a:spcAft>
                <a:spcPts val="600"/>
              </a:spcAft>
            </a:pPr>
            <a:r>
              <a:rPr lang="en-US" sz="2400" dirty="0"/>
              <a:t>Berkeley Lab collects data on historical wind power sales prices, and long-term PPA prices</a:t>
            </a:r>
          </a:p>
          <a:p>
            <a:pPr>
              <a:spcBef>
                <a:spcPts val="600"/>
              </a:spcBef>
              <a:spcAft>
                <a:spcPts val="600"/>
              </a:spcAft>
            </a:pPr>
            <a:r>
              <a:rPr lang="en-US" sz="2400" dirty="0"/>
              <a:t>PPA sample includes 435 contracts totaling 40,360 MW from projects built from 1998 to 2017, or planned for installation in 2018 or beyond</a:t>
            </a:r>
          </a:p>
          <a:p>
            <a:pPr>
              <a:spcBef>
                <a:spcPts val="600"/>
              </a:spcBef>
              <a:spcAft>
                <a:spcPts val="600"/>
              </a:spcAft>
            </a:pPr>
            <a:r>
              <a:rPr lang="en-US" sz="2400" dirty="0"/>
              <a:t>Prices reflect the bundled price of electricity and RECs as sold by the project owner under a PPA</a:t>
            </a:r>
          </a:p>
          <a:p>
            <a:pPr lvl="1">
              <a:spcBef>
                <a:spcPts val="600"/>
              </a:spcBef>
              <a:spcAft>
                <a:spcPts val="600"/>
              </a:spcAft>
            </a:pPr>
            <a:r>
              <a:rPr lang="en-US" sz="2000" dirty="0"/>
              <a:t>Dataset excludes merchant plants, projects that sell renewable energy certificates (RECs) separately, and direct retail sales</a:t>
            </a:r>
          </a:p>
          <a:p>
            <a:pPr lvl="1">
              <a:spcBef>
                <a:spcPts val="600"/>
              </a:spcBef>
              <a:spcAft>
                <a:spcPts val="600"/>
              </a:spcAft>
            </a:pPr>
            <a:r>
              <a:rPr lang="en-US" sz="2000" dirty="0"/>
              <a:t>Prices reflect receipt of state and federal incentives (e.g., the PTC or Treasury grant), as well as various local policy and market influences; as a result, prices do not reflect wind energy generation costs</a:t>
            </a:r>
          </a:p>
        </p:txBody>
      </p:sp>
    </p:spTree>
    <p:extLst>
      <p:ext uri="{BB962C8B-B14F-4D97-AF65-F5344CB8AC3E}">
        <p14:creationId xmlns:p14="http://schemas.microsoft.com/office/powerpoint/2010/main" val="25913748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8145" name="Title 1"/>
          <p:cNvSpPr>
            <a:spLocks noGrp="1"/>
          </p:cNvSpPr>
          <p:nvPr>
            <p:ph type="title"/>
          </p:nvPr>
        </p:nvSpPr>
        <p:spPr/>
        <p:txBody>
          <a:bodyPr/>
          <a:lstStyle/>
          <a:p>
            <a:r>
              <a:rPr lang="en-US" sz="2400" dirty="0"/>
              <a:t>Wind PPA Prices Remain Very Low, and Are Competitive with the </a:t>
            </a:r>
            <a:r>
              <a:rPr lang="en-US" sz="2400" dirty="0" err="1"/>
              <a:t>Levelized</a:t>
            </a:r>
            <a:r>
              <a:rPr lang="en-US" sz="2400" dirty="0"/>
              <a:t> Fuel Cost of a Gas Plant</a:t>
            </a:r>
          </a:p>
        </p:txBody>
      </p:sp>
      <p:sp>
        <p:nvSpPr>
          <p:cNvPr id="5" name="TextBox 6"/>
          <p:cNvSpPr txBox="1">
            <a:spLocks noChangeArrowheads="1"/>
          </p:cNvSpPr>
          <p:nvPr/>
        </p:nvSpPr>
        <p:spPr bwMode="auto">
          <a:xfrm>
            <a:off x="215900" y="5268039"/>
            <a:ext cx="8572399" cy="369332"/>
          </a:xfrm>
          <a:prstGeom prst="rect">
            <a:avLst/>
          </a:prstGeom>
          <a:solidFill>
            <a:schemeClr val="bg1"/>
          </a:solidFill>
          <a:ln w="9525">
            <a:noFill/>
            <a:miter lim="800000"/>
            <a:headEnd/>
            <a:tailEnd/>
          </a:ln>
        </p:spPr>
        <p:txBody>
          <a:bodyPr wrap="square" lIns="45720" rIns="45720">
            <a:spAutoFit/>
          </a:bodyPr>
          <a:lstStyle/>
          <a:p>
            <a:endParaRPr lang="en-US" sz="1800" dirty="0">
              <a:solidFill>
                <a:srgbClr val="000099"/>
              </a:solidFill>
              <a:latin typeface="Arial"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622" y="1107579"/>
            <a:ext cx="8992787" cy="4854683"/>
          </a:xfrm>
          <a:prstGeom prst="rect">
            <a:avLst/>
          </a:prstGeom>
          <a:noFill/>
          <a:ln>
            <a:noFill/>
          </a:ln>
        </p:spPr>
      </p:pic>
    </p:spTree>
    <p:extLst>
      <p:ext uri="{BB962C8B-B14F-4D97-AF65-F5344CB8AC3E}">
        <p14:creationId xmlns:p14="http://schemas.microsoft.com/office/powerpoint/2010/main" val="14538385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Title 1"/>
          <p:cNvSpPr>
            <a:spLocks noGrp="1"/>
          </p:cNvSpPr>
          <p:nvPr>
            <p:ph type="title"/>
          </p:nvPr>
        </p:nvSpPr>
        <p:spPr/>
        <p:txBody>
          <a:bodyPr/>
          <a:lstStyle/>
          <a:p>
            <a:r>
              <a:rPr lang="en-US" sz="2400" dirty="0"/>
              <a:t>A Smoother Look at the Time Trend Shows a Steep Decline in Pricing Since 2009; Prices Below $20/MWh in Interior Region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428" y="1310303"/>
            <a:ext cx="8891080" cy="4773256"/>
          </a:xfrm>
          <a:prstGeom prst="rect">
            <a:avLst/>
          </a:prstGeom>
          <a:noFill/>
          <a:ln>
            <a:noFill/>
          </a:ln>
        </p:spPr>
      </p:pic>
    </p:spTree>
    <p:extLst>
      <p:ext uri="{BB962C8B-B14F-4D97-AF65-F5344CB8AC3E}">
        <p14:creationId xmlns:p14="http://schemas.microsoft.com/office/powerpoint/2010/main" val="15606046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sz="2400" dirty="0"/>
              <a:t>The Relative Competitiveness of Wind Power Has Been Affected by Declines in the Wholesale Market Value of Wind Energy</a:t>
            </a:r>
          </a:p>
        </p:txBody>
      </p:sp>
      <p:sp>
        <p:nvSpPr>
          <p:cNvPr id="11" name="Content Placeholder 3"/>
          <p:cNvSpPr txBox="1">
            <a:spLocks/>
          </p:cNvSpPr>
          <p:nvPr/>
        </p:nvSpPr>
        <p:spPr bwMode="auto">
          <a:xfrm>
            <a:off x="182731" y="5636028"/>
            <a:ext cx="8902531" cy="8786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700" dirty="0"/>
              <a:t>Wholesale market value considers hourly local wholesale energy price and regional hourly wind output profile; additional capacity value ~$3/MWh available in some regions</a:t>
            </a:r>
          </a:p>
          <a:p>
            <a:r>
              <a:rPr lang="en-US" sz="1700" dirty="0"/>
              <a:t>Price comparisons shown are far from perfect—see full report for caveats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731" y="840760"/>
            <a:ext cx="8622005" cy="4729207"/>
          </a:xfrm>
          <a:prstGeom prst="rect">
            <a:avLst/>
          </a:prstGeom>
          <a:noFill/>
          <a:ln>
            <a:noFill/>
          </a:ln>
        </p:spPr>
      </p:pic>
    </p:spTree>
    <p:extLst>
      <p:ext uri="{BB962C8B-B14F-4D97-AF65-F5344CB8AC3E}">
        <p14:creationId xmlns:p14="http://schemas.microsoft.com/office/powerpoint/2010/main" val="1973509970"/>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sz="2400" dirty="0"/>
              <a:t>The Wholesale Energy Market Value of Wind Energy in 2017 Varied by Region: Lowest in SPP, Highest in CAISO</a:t>
            </a:r>
          </a:p>
        </p:txBody>
      </p:sp>
      <p:sp>
        <p:nvSpPr>
          <p:cNvPr id="11" name="Content Placeholder 3"/>
          <p:cNvSpPr txBox="1">
            <a:spLocks/>
          </p:cNvSpPr>
          <p:nvPr/>
        </p:nvSpPr>
        <p:spPr bwMode="auto">
          <a:xfrm>
            <a:off x="240922" y="6168043"/>
            <a:ext cx="8661778" cy="3715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Price comparisons shown are far from perfect—see full report for caveats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966" y="1046712"/>
            <a:ext cx="8982812" cy="4831576"/>
          </a:xfrm>
          <a:prstGeom prst="rect">
            <a:avLst/>
          </a:prstGeom>
          <a:noFill/>
          <a:ln>
            <a:noFill/>
          </a:ln>
        </p:spPr>
      </p:pic>
    </p:spTree>
    <p:extLst>
      <p:ext uri="{BB962C8B-B14F-4D97-AF65-F5344CB8AC3E}">
        <p14:creationId xmlns:p14="http://schemas.microsoft.com/office/powerpoint/2010/main" val="222000433"/>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Title 1"/>
          <p:cNvSpPr>
            <a:spLocks noGrp="1"/>
          </p:cNvSpPr>
          <p:nvPr>
            <p:ph type="title"/>
          </p:nvPr>
        </p:nvSpPr>
        <p:spPr/>
        <p:txBody>
          <a:bodyPr/>
          <a:lstStyle/>
          <a:p>
            <a:r>
              <a:rPr lang="en-US" sz="2400" dirty="0"/>
              <a:t>Recent Wind Prices Are Competitive with the Expected Future Cost of Burning Fuel in Natural Gas Plants</a:t>
            </a:r>
          </a:p>
        </p:txBody>
      </p:sp>
      <p:sp>
        <p:nvSpPr>
          <p:cNvPr id="9" name="Content Placeholder 3"/>
          <p:cNvSpPr txBox="1">
            <a:spLocks/>
          </p:cNvSpPr>
          <p:nvPr/>
        </p:nvSpPr>
        <p:spPr bwMode="auto">
          <a:xfrm>
            <a:off x="358211" y="6168044"/>
            <a:ext cx="8427200" cy="3934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Price comparisons shown are far from perfect—see full report for caveats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942" y="1226512"/>
            <a:ext cx="8965474" cy="4679765"/>
          </a:xfrm>
          <a:prstGeom prst="rect">
            <a:avLst/>
          </a:prstGeom>
          <a:noFill/>
          <a:ln>
            <a:noFill/>
          </a:ln>
        </p:spPr>
      </p:pic>
    </p:spTree>
    <p:extLst>
      <p:ext uri="{BB962C8B-B14F-4D97-AF65-F5344CB8AC3E}">
        <p14:creationId xmlns:p14="http://schemas.microsoft.com/office/powerpoint/2010/main" val="36662217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sz="2400" dirty="0"/>
              <a:t>Renewable Energy Certificate (REC) Prices in Key RPS Markets Fell Significantly in 2017, Reflecting Growing Supplies</a:t>
            </a:r>
          </a:p>
        </p:txBody>
      </p:sp>
      <p:sp>
        <p:nvSpPr>
          <p:cNvPr id="138244" name="AutoShape 4" descr="The image “imap://RHWiser@imap4.lbl.gov:993/fetch%3EUID%3E/INBOX%3E133319?part=1.4&amp;type=image/jpeg&amp;filename=fig_03.jpg” cannot be displayed, because it contains errors."/>
          <p:cNvSpPr>
            <a:spLocks noChangeAspect="1" noChangeArrowheads="1"/>
          </p:cNvSpPr>
          <p:nvPr/>
        </p:nvSpPr>
        <p:spPr bwMode="auto">
          <a:xfrm>
            <a:off x="4424363" y="3132508"/>
            <a:ext cx="296862" cy="296862"/>
          </a:xfrm>
          <a:prstGeom prst="rect">
            <a:avLst/>
          </a:prstGeom>
          <a:noFill/>
          <a:ln w="9525">
            <a:noFill/>
            <a:miter lim="800000"/>
            <a:headEnd/>
            <a:tailEnd/>
          </a:ln>
        </p:spPr>
        <p:txBody>
          <a:bodyPr/>
          <a:lstStyle/>
          <a:p>
            <a:pPr eaLnBrk="0" hangingPunct="0"/>
            <a:endParaRPr lang="en-US"/>
          </a:p>
        </p:txBody>
      </p:sp>
      <p:sp>
        <p:nvSpPr>
          <p:cNvPr id="12" name="Content Placeholder 3"/>
          <p:cNvSpPr txBox="1">
            <a:spLocks/>
          </p:cNvSpPr>
          <p:nvPr/>
        </p:nvSpPr>
        <p:spPr bwMode="auto">
          <a:xfrm>
            <a:off x="210763" y="5913571"/>
            <a:ext cx="8427200" cy="7956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REC prices vary by: market type (compliance vs. voluntary); geographic region; specific design of state RPS policies</a:t>
            </a: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30630" y="1030945"/>
            <a:ext cx="8892073" cy="4651397"/>
          </a:xfrm>
          <a:prstGeom prst="rect">
            <a:avLst/>
          </a:prstGeom>
          <a:noFill/>
          <a:ln>
            <a:noFill/>
          </a:ln>
        </p:spPr>
      </p:pic>
    </p:spTree>
    <p:extLst>
      <p:ext uri="{BB962C8B-B14F-4D97-AF65-F5344CB8AC3E}">
        <p14:creationId xmlns:p14="http://schemas.microsoft.com/office/powerpoint/2010/main" val="305213403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r>
              <a:rPr lang="en-US" sz="2400" dirty="0"/>
              <a:t>Wind Power Additions Continued at a Rapid Pace in 2017, with 7,017 MW of New Capacity, Bringing the Total to 88,973 MW</a:t>
            </a:r>
          </a:p>
        </p:txBody>
      </p:sp>
      <p:sp>
        <p:nvSpPr>
          <p:cNvPr id="9" name="Content Placeholder 3"/>
          <p:cNvSpPr txBox="1">
            <a:spLocks/>
          </p:cNvSpPr>
          <p:nvPr/>
        </p:nvSpPr>
        <p:spPr bwMode="auto">
          <a:xfrm>
            <a:off x="216132" y="5519650"/>
            <a:ext cx="8927868" cy="101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$11 billion invested in wind power project additions in 2017</a:t>
            </a:r>
          </a:p>
          <a:p>
            <a:r>
              <a:rPr lang="en-US" sz="1800" dirty="0"/>
              <a:t>Over 80% of new 2017 capacity located in the Interior region</a:t>
            </a:r>
          </a:p>
          <a:p>
            <a:r>
              <a:rPr lang="en-US" sz="1800" dirty="0"/>
              <a:t>Partial repowering trend: 2,131 MW of existing plants retrofitted w/ longer blades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7053" y="928526"/>
            <a:ext cx="8526373" cy="4591124"/>
          </a:xfrm>
          <a:prstGeom prst="rect">
            <a:avLst/>
          </a:prstGeom>
          <a:noFill/>
          <a:ln>
            <a:noFill/>
          </a:ln>
        </p:spPr>
      </p:pic>
    </p:spTree>
    <p:extLst>
      <p:ext uri="{BB962C8B-B14F-4D97-AF65-F5344CB8AC3E}">
        <p14:creationId xmlns:p14="http://schemas.microsoft.com/office/powerpoint/2010/main" val="43296667"/>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sz="2400" dirty="0"/>
              <a:t>The Levelized Cost of Wind Energy Is at an All-Time Low</a:t>
            </a:r>
          </a:p>
        </p:txBody>
      </p:sp>
      <p:sp>
        <p:nvSpPr>
          <p:cNvPr id="138244" name="AutoShape 4" descr="The image “imap://RHWiser@imap4.lbl.gov:993/fetch%3EUID%3E/INBOX%3E133319?part=1.4&amp;type=image/jpeg&amp;filename=fig_03.jpg” cannot be displayed, because it contains errors."/>
          <p:cNvSpPr>
            <a:spLocks noChangeAspect="1" noChangeArrowheads="1"/>
          </p:cNvSpPr>
          <p:nvPr/>
        </p:nvSpPr>
        <p:spPr bwMode="auto">
          <a:xfrm>
            <a:off x="4424363" y="3132508"/>
            <a:ext cx="296862" cy="296862"/>
          </a:xfrm>
          <a:prstGeom prst="rect">
            <a:avLst/>
          </a:prstGeom>
          <a:noFill/>
          <a:ln w="9525">
            <a:noFill/>
            <a:miter lim="800000"/>
            <a:headEnd/>
            <a:tailEnd/>
          </a:ln>
        </p:spPr>
        <p:txBody>
          <a:bodyPr/>
          <a:lstStyle/>
          <a:p>
            <a:pPr eaLnBrk="0" hangingPunct="0"/>
            <a:endParaRPr lang="en-US"/>
          </a:p>
        </p:txBody>
      </p:sp>
      <p:sp>
        <p:nvSpPr>
          <p:cNvPr id="12" name="Content Placeholder 3"/>
          <p:cNvSpPr txBox="1">
            <a:spLocks/>
          </p:cNvSpPr>
          <p:nvPr/>
        </p:nvSpPr>
        <p:spPr bwMode="auto">
          <a:xfrm>
            <a:off x="210763" y="5924204"/>
            <a:ext cx="8427200" cy="7956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Estimates reflect variations in installed cost, capacity factors, operational costs, and cost of financing; include accelerated depreciation but exclude PTC</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779" y="995392"/>
            <a:ext cx="8928218" cy="4798917"/>
          </a:xfrm>
          <a:prstGeom prst="rect">
            <a:avLst/>
          </a:prstGeom>
          <a:noFill/>
          <a:ln>
            <a:noFill/>
          </a:ln>
        </p:spPr>
      </p:pic>
    </p:spTree>
    <p:extLst>
      <p:ext uri="{BB962C8B-B14F-4D97-AF65-F5344CB8AC3E}">
        <p14:creationId xmlns:p14="http://schemas.microsoft.com/office/powerpoint/2010/main" val="3424095066"/>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t>Policy and Market Drivers</a:t>
            </a:r>
            <a:endParaRPr lang="en-US" dirty="0"/>
          </a:p>
        </p:txBody>
      </p:sp>
    </p:spTree>
    <p:extLst>
      <p:ext uri="{BB962C8B-B14F-4D97-AF65-F5344CB8AC3E}">
        <p14:creationId xmlns:p14="http://schemas.microsoft.com/office/powerpoint/2010/main" val="11956746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sz="2400" dirty="0"/>
              <a:t>The Federal Production Tax Credit (PTC) Remains One of the  Core Motivators for Wind Power Deployment </a:t>
            </a:r>
          </a:p>
        </p:txBody>
      </p:sp>
      <p:sp>
        <p:nvSpPr>
          <p:cNvPr id="11" name="Rectangle 3"/>
          <p:cNvSpPr txBox="1">
            <a:spLocks noChangeArrowheads="1"/>
          </p:cNvSpPr>
          <p:nvPr/>
        </p:nvSpPr>
        <p:spPr bwMode="auto">
          <a:xfrm>
            <a:off x="6092890" y="1314884"/>
            <a:ext cx="2992373" cy="43725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5-year extension of PTC in 2015, plus guidance allowing 4 years for project completion after the start of construction</a:t>
            </a:r>
          </a:p>
          <a:p>
            <a:r>
              <a:rPr lang="en-US" sz="1800" dirty="0"/>
              <a:t>PTC phase-out, with progressive reduction in the value of the credit for projects starting construction after 2016 </a:t>
            </a:r>
          </a:p>
          <a:p>
            <a:r>
              <a:rPr lang="en-US" sz="1800" dirty="0"/>
              <a:t>PTC phases out in 20%-per-year increments for projects starting construction in 2017 (80% PTC value), 2018 (60%), 2019 (40%) </a:t>
            </a:r>
          </a:p>
          <a:p>
            <a:endParaRPr lang="en-US" sz="1800" dirty="0"/>
          </a:p>
        </p:txBody>
      </p:sp>
      <p:pic>
        <p:nvPicPr>
          <p:cNvPr id="2" name="Picture 1"/>
          <p:cNvPicPr>
            <a:picLocks noChangeAspect="1"/>
          </p:cNvPicPr>
          <p:nvPr/>
        </p:nvPicPr>
        <p:blipFill>
          <a:blip r:embed="rId3"/>
          <a:stretch>
            <a:fillRect/>
          </a:stretch>
        </p:blipFill>
        <p:spPr>
          <a:xfrm>
            <a:off x="146667" y="911896"/>
            <a:ext cx="5834255" cy="5627190"/>
          </a:xfrm>
          <a:prstGeom prst="rect">
            <a:avLst/>
          </a:prstGeom>
        </p:spPr>
      </p:pic>
    </p:spTree>
    <p:extLst>
      <p:ext uri="{BB962C8B-B14F-4D97-AF65-F5344CB8AC3E}">
        <p14:creationId xmlns:p14="http://schemas.microsoft.com/office/powerpoint/2010/main" val="108078980"/>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sz="2400" dirty="0"/>
              <a:t>State Policies Help Direct the Location and Amount of Wind Development, but Wind Growth is Outpacing State Targets</a:t>
            </a: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0" y="33051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 name="Content Placeholder 3"/>
          <p:cNvSpPr txBox="1">
            <a:spLocks/>
          </p:cNvSpPr>
          <p:nvPr/>
        </p:nvSpPr>
        <p:spPr bwMode="auto">
          <a:xfrm>
            <a:off x="240922" y="5918662"/>
            <a:ext cx="8661778" cy="65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29 states and D.C. have mandatory RPS programs, which can support ~4.5 GW/</a:t>
            </a:r>
            <a:r>
              <a:rPr lang="en-US" sz="1800" dirty="0" err="1"/>
              <a:t>yr</a:t>
            </a:r>
            <a:r>
              <a:rPr lang="en-US" sz="1800" dirty="0"/>
              <a:t> of renewable energy additions on average through 2030 (less for wind specifically)</a:t>
            </a: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057" y="1447508"/>
            <a:ext cx="8980205" cy="4057551"/>
          </a:xfrm>
          <a:prstGeom prst="rect">
            <a:avLst/>
          </a:prstGeom>
          <a:noFill/>
          <a:ln>
            <a:noFill/>
          </a:ln>
        </p:spPr>
      </p:pic>
    </p:spTree>
    <p:extLst>
      <p:ext uri="{BB962C8B-B14F-4D97-AF65-F5344CB8AC3E}">
        <p14:creationId xmlns:p14="http://schemas.microsoft.com/office/powerpoint/2010/main" val="3431507717"/>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sz="2400" dirty="0"/>
              <a:t>System Operators Are Implementing Methods to Accommodate Increased Penetrations of Wind</a:t>
            </a:r>
          </a:p>
        </p:txBody>
      </p:sp>
      <p:sp>
        <p:nvSpPr>
          <p:cNvPr id="147460" name="TextBox 5"/>
          <p:cNvSpPr txBox="1">
            <a:spLocks noChangeArrowheads="1"/>
          </p:cNvSpPr>
          <p:nvPr/>
        </p:nvSpPr>
        <p:spPr bwMode="auto">
          <a:xfrm>
            <a:off x="5318461" y="3893449"/>
            <a:ext cx="3563909" cy="830997"/>
          </a:xfrm>
          <a:prstGeom prst="rect">
            <a:avLst/>
          </a:prstGeom>
          <a:noFill/>
          <a:ln w="9525">
            <a:noFill/>
            <a:miter lim="800000"/>
            <a:headEnd/>
            <a:tailEnd/>
          </a:ln>
        </p:spPr>
        <p:txBody>
          <a:bodyPr wrap="square">
            <a:spAutoFit/>
          </a:bodyPr>
          <a:lstStyle/>
          <a:p>
            <a:r>
              <a:rPr lang="en-US" sz="1200" i="1" dirty="0">
                <a:latin typeface="+mn-lt"/>
              </a:rPr>
              <a:t>Notes:  Because methods vary and a consistent set of operational impacts has not been included in each study, results from the different analyses of integration costs are not fully comparable. </a:t>
            </a:r>
          </a:p>
        </p:txBody>
      </p:sp>
      <p:sp>
        <p:nvSpPr>
          <p:cNvPr id="2" name="Rectangle 1"/>
          <p:cNvSpPr/>
          <p:nvPr/>
        </p:nvSpPr>
        <p:spPr>
          <a:xfrm>
            <a:off x="360363" y="1187808"/>
            <a:ext cx="4295613" cy="1200329"/>
          </a:xfrm>
          <a:prstGeom prst="rect">
            <a:avLst/>
          </a:prstGeom>
        </p:spPr>
        <p:txBody>
          <a:bodyPr wrap="square">
            <a:spAutoFit/>
          </a:bodyPr>
          <a:lstStyle/>
          <a:p>
            <a:r>
              <a:rPr lang="en-US" dirty="0">
                <a:latin typeface="+mj-lt"/>
              </a:rPr>
              <a:t>Integrating wind energy into power systems is manageable, but not free of additional costs</a:t>
            </a:r>
          </a:p>
        </p:txBody>
      </p:sp>
      <p:sp>
        <p:nvSpPr>
          <p:cNvPr id="9" name="Rectangle 3"/>
          <p:cNvSpPr txBox="1">
            <a:spLocks noChangeArrowheads="1"/>
          </p:cNvSpPr>
          <p:nvPr/>
        </p:nvSpPr>
        <p:spPr>
          <a:xfrm>
            <a:off x="577483" y="3342252"/>
            <a:ext cx="4216880" cy="47389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Bef>
                <a:spcPct val="30000"/>
              </a:spcBef>
              <a:spcAft>
                <a:spcPts val="0"/>
              </a:spcAft>
              <a:buNone/>
            </a:pPr>
            <a:r>
              <a:rPr lang="en-US" sz="2400" b="1" u="sng" dirty="0">
                <a:latin typeface="+mj-lt"/>
              </a:rPr>
              <a:t>Transmission Barriers Remain</a:t>
            </a:r>
          </a:p>
        </p:txBody>
      </p:sp>
      <p:pic>
        <p:nvPicPr>
          <p:cNvPr id="10" name="Picture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4797" y="1187808"/>
            <a:ext cx="4194068" cy="2704349"/>
          </a:xfrm>
          <a:prstGeom prst="rect">
            <a:avLst/>
          </a:prstGeom>
          <a:noFill/>
          <a:ln>
            <a:noFill/>
          </a:ln>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663" y="3761285"/>
            <a:ext cx="4879364" cy="2792837"/>
          </a:xfrm>
          <a:prstGeom prst="rect">
            <a:avLst/>
          </a:prstGeom>
          <a:noFill/>
          <a:ln>
            <a:noFill/>
          </a:ln>
        </p:spPr>
      </p:pic>
    </p:spTree>
    <p:extLst>
      <p:ext uri="{BB962C8B-B14F-4D97-AF65-F5344CB8AC3E}">
        <p14:creationId xmlns:p14="http://schemas.microsoft.com/office/powerpoint/2010/main" val="7175368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a:t>Future Outlook</a:t>
            </a:r>
            <a:endParaRPr lang="en-US" dirty="0"/>
          </a:p>
        </p:txBody>
      </p:sp>
    </p:spTree>
    <p:extLst>
      <p:ext uri="{BB962C8B-B14F-4D97-AF65-F5344CB8AC3E}">
        <p14:creationId xmlns:p14="http://schemas.microsoft.com/office/powerpoint/2010/main" val="15200624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title"/>
          </p:nvPr>
        </p:nvSpPr>
        <p:spPr/>
        <p:txBody>
          <a:bodyPr/>
          <a:lstStyle/>
          <a:p>
            <a:r>
              <a:rPr lang="en-US" sz="2400" dirty="0"/>
              <a:t>Sizable Wind Additions Anticipated for 2018–2020 Given Federal Tax Incentives; Downturn and Uncertainty Beyond 2020</a:t>
            </a:r>
          </a:p>
        </p:txBody>
      </p:sp>
      <p:sp>
        <p:nvSpPr>
          <p:cNvPr id="9" name="Content Placeholder 3"/>
          <p:cNvSpPr txBox="1">
            <a:spLocks/>
          </p:cNvSpPr>
          <p:nvPr/>
        </p:nvSpPr>
        <p:spPr bwMode="auto">
          <a:xfrm>
            <a:off x="348880" y="5898982"/>
            <a:ext cx="8427200" cy="6977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Wind additions through 2020 consistent with deployment trajectory analyzed in DOE’s Wind Vision report; not so after 2020</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031" y="931149"/>
            <a:ext cx="8927615" cy="4807177"/>
          </a:xfrm>
          <a:prstGeom prst="rect">
            <a:avLst/>
          </a:prstGeom>
          <a:noFill/>
          <a:ln>
            <a:noFill/>
          </a:ln>
        </p:spPr>
      </p:pic>
    </p:spTree>
    <p:extLst>
      <p:ext uri="{BB962C8B-B14F-4D97-AF65-F5344CB8AC3E}">
        <p14:creationId xmlns:p14="http://schemas.microsoft.com/office/powerpoint/2010/main" val="2405515568"/>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title"/>
          </p:nvPr>
        </p:nvSpPr>
        <p:spPr/>
        <p:txBody>
          <a:bodyPr/>
          <a:lstStyle/>
          <a:p>
            <a:r>
              <a:rPr lang="en-GB" sz="2400" dirty="0"/>
              <a:t>Future Outlook, Beyond Current PTC Cycle, is Uncertain</a:t>
            </a:r>
          </a:p>
        </p:txBody>
      </p:sp>
      <p:sp>
        <p:nvSpPr>
          <p:cNvPr id="4" name="Content Placeholder 3"/>
          <p:cNvSpPr>
            <a:spLocks noGrp="1"/>
          </p:cNvSpPr>
          <p:nvPr>
            <p:ph sz="quarter" idx="10"/>
          </p:nvPr>
        </p:nvSpPr>
        <p:spPr>
          <a:xfrm>
            <a:off x="358210" y="989381"/>
            <a:ext cx="8599177" cy="5370703"/>
          </a:xfrm>
        </p:spPr>
        <p:txBody>
          <a:bodyPr/>
          <a:lstStyle/>
          <a:p>
            <a:pPr marL="0" indent="0">
              <a:spcBef>
                <a:spcPts val="600"/>
              </a:spcBef>
              <a:spcAft>
                <a:spcPts val="600"/>
              </a:spcAft>
              <a:buNone/>
            </a:pPr>
            <a:r>
              <a:rPr lang="en-US" sz="2800" dirty="0"/>
              <a:t>Current Low Prices for Wind, Future Technological Advancement, and Direct Retail Sales May Support Higher Growth in Future, but Headwinds Include:</a:t>
            </a:r>
          </a:p>
          <a:p>
            <a:pPr>
              <a:spcBef>
                <a:spcPts val="600"/>
              </a:spcBef>
              <a:spcAft>
                <a:spcPts val="600"/>
              </a:spcAft>
            </a:pPr>
            <a:r>
              <a:rPr lang="en-US" sz="2300" dirty="0">
                <a:latin typeface="+mn-lt"/>
              </a:rPr>
              <a:t>Phase-out of federal tax incentives </a:t>
            </a:r>
          </a:p>
          <a:p>
            <a:pPr>
              <a:spcBef>
                <a:spcPts val="600"/>
              </a:spcBef>
              <a:spcAft>
                <a:spcPts val="600"/>
              </a:spcAft>
            </a:pPr>
            <a:r>
              <a:rPr lang="en-US" sz="2300" dirty="0">
                <a:latin typeface="+mn-lt"/>
              </a:rPr>
              <a:t>Continued low natural gas and wholesale electricity prices</a:t>
            </a:r>
          </a:p>
          <a:p>
            <a:pPr>
              <a:spcBef>
                <a:spcPts val="600"/>
              </a:spcBef>
              <a:spcAft>
                <a:spcPts val="600"/>
              </a:spcAft>
            </a:pPr>
            <a:r>
              <a:rPr lang="en-US" sz="2300" dirty="0">
                <a:latin typeface="+mn-lt"/>
              </a:rPr>
              <a:t>Potential decline in market value as wind penetration increases</a:t>
            </a:r>
          </a:p>
          <a:p>
            <a:pPr>
              <a:spcBef>
                <a:spcPts val="600"/>
              </a:spcBef>
              <a:spcAft>
                <a:spcPts val="600"/>
              </a:spcAft>
            </a:pPr>
            <a:r>
              <a:rPr lang="en-US" sz="2300" dirty="0">
                <a:latin typeface="+mn-lt"/>
              </a:rPr>
              <a:t>Modest electricity demand growth</a:t>
            </a:r>
          </a:p>
          <a:p>
            <a:pPr>
              <a:spcBef>
                <a:spcPts val="600"/>
              </a:spcBef>
              <a:spcAft>
                <a:spcPts val="600"/>
              </a:spcAft>
            </a:pPr>
            <a:r>
              <a:rPr lang="en-US" sz="2300" dirty="0">
                <a:latin typeface="+mn-lt"/>
              </a:rPr>
              <a:t>Limited near-term demand from state RPS policies</a:t>
            </a:r>
          </a:p>
          <a:p>
            <a:pPr>
              <a:spcBef>
                <a:spcPts val="600"/>
              </a:spcBef>
              <a:spcAft>
                <a:spcPts val="600"/>
              </a:spcAft>
            </a:pPr>
            <a:r>
              <a:rPr lang="en-US" sz="2300" dirty="0">
                <a:latin typeface="+mn-lt"/>
              </a:rPr>
              <a:t>Limited transmission infrastructure in some areas</a:t>
            </a:r>
          </a:p>
          <a:p>
            <a:pPr>
              <a:spcBef>
                <a:spcPts val="600"/>
              </a:spcBef>
              <a:spcAft>
                <a:spcPts val="600"/>
              </a:spcAft>
            </a:pPr>
            <a:r>
              <a:rPr lang="en-US" sz="2300" dirty="0">
                <a:latin typeface="+mn-lt"/>
              </a:rPr>
              <a:t>Growing competition from solar in some regions</a:t>
            </a:r>
          </a:p>
          <a:p>
            <a:endParaRPr lang="en-US" dirty="0"/>
          </a:p>
        </p:txBody>
      </p:sp>
    </p:spTree>
    <p:extLst>
      <p:ext uri="{BB962C8B-B14F-4D97-AF65-F5344CB8AC3E}">
        <p14:creationId xmlns:p14="http://schemas.microsoft.com/office/powerpoint/2010/main" val="3852012559"/>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Conclusions</a:t>
            </a:r>
          </a:p>
        </p:txBody>
      </p:sp>
      <p:sp>
        <p:nvSpPr>
          <p:cNvPr id="7" name="Content Placeholder 6"/>
          <p:cNvSpPr>
            <a:spLocks noGrp="1"/>
          </p:cNvSpPr>
          <p:nvPr>
            <p:ph sz="quarter" idx="10"/>
          </p:nvPr>
        </p:nvSpPr>
        <p:spPr>
          <a:xfrm>
            <a:off x="358211" y="1046531"/>
            <a:ext cx="8727052" cy="5370703"/>
          </a:xfrm>
        </p:spPr>
        <p:txBody>
          <a:bodyPr>
            <a:noAutofit/>
          </a:bodyPr>
          <a:lstStyle/>
          <a:p>
            <a:pPr>
              <a:spcBef>
                <a:spcPts val="800"/>
              </a:spcBef>
              <a:spcAft>
                <a:spcPts val="800"/>
              </a:spcAft>
            </a:pPr>
            <a:r>
              <a:rPr lang="en-US" sz="2000" dirty="0"/>
              <a:t>Wind capacity additions continued at a rapid pace in 2017, with significant additional new builds anticipated over next three years in part due to PTC </a:t>
            </a:r>
          </a:p>
          <a:p>
            <a:pPr>
              <a:spcBef>
                <a:spcPts val="800"/>
              </a:spcBef>
              <a:spcAft>
                <a:spcPts val="800"/>
              </a:spcAft>
            </a:pPr>
            <a:r>
              <a:rPr lang="en-US" sz="2000" dirty="0"/>
              <a:t>Wind has been a significant source of new electric generation capacity additions in the U.S. in recent years</a:t>
            </a:r>
          </a:p>
          <a:p>
            <a:pPr>
              <a:spcBef>
                <a:spcPts val="800"/>
              </a:spcBef>
              <a:spcAft>
                <a:spcPts val="800"/>
              </a:spcAft>
            </a:pPr>
            <a:r>
              <a:rPr lang="en-US" sz="2000" dirty="0"/>
              <a:t>Supply chain is diverse and multifaceted, with strong domestic content for nacelle assembly, towers, and blades </a:t>
            </a:r>
          </a:p>
          <a:p>
            <a:pPr>
              <a:spcBef>
                <a:spcPts val="800"/>
              </a:spcBef>
              <a:spcAft>
                <a:spcPts val="800"/>
              </a:spcAft>
            </a:pPr>
            <a:r>
              <a:rPr lang="en-US" sz="2000" dirty="0"/>
              <a:t>Turbine scaling is significantly boosting wind project performance, while the installed cost of wind projects has declined </a:t>
            </a:r>
          </a:p>
          <a:p>
            <a:pPr>
              <a:spcBef>
                <a:spcPts val="800"/>
              </a:spcBef>
              <a:spcAft>
                <a:spcPts val="800"/>
              </a:spcAft>
            </a:pPr>
            <a:r>
              <a:rPr lang="en-US" sz="2000" dirty="0"/>
              <a:t>Wind power sales prices are at all-time lows, enabling economic competitiveness (with the PTC) despite low natural gas prices</a:t>
            </a:r>
          </a:p>
          <a:p>
            <a:pPr>
              <a:spcBef>
                <a:spcPts val="800"/>
              </a:spcBef>
              <a:spcAft>
                <a:spcPts val="800"/>
              </a:spcAft>
            </a:pPr>
            <a:r>
              <a:rPr lang="en-US" sz="2000" dirty="0"/>
              <a:t>Growth beyond current PTC cycle remains uncertain: </a:t>
            </a:r>
            <a:r>
              <a:rPr lang="en-GB" sz="2000" dirty="0"/>
              <a:t>could be blunted by declining federal tax support, expectations for low natural gas prices and solar costs, and modest electricity demand growth</a:t>
            </a:r>
            <a:endParaRPr lang="en-US" sz="2000" dirty="0"/>
          </a:p>
        </p:txBody>
      </p:sp>
    </p:spTree>
    <p:extLst>
      <p:ext uri="{BB962C8B-B14F-4D97-AF65-F5344CB8AC3E}">
        <p14:creationId xmlns:p14="http://schemas.microsoft.com/office/powerpoint/2010/main" val="412778523"/>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a:t>For More Information</a:t>
            </a:r>
            <a:endParaRPr lang="en-US" dirty="0"/>
          </a:p>
        </p:txBody>
      </p:sp>
      <p:sp>
        <p:nvSpPr>
          <p:cNvPr id="157699" name="Rectangle 3"/>
          <p:cNvSpPr>
            <a:spLocks noGrp="1" noChangeArrowheads="1"/>
          </p:cNvSpPr>
          <p:nvPr>
            <p:ph sz="quarter" idx="10"/>
          </p:nvPr>
        </p:nvSpPr>
        <p:spPr/>
        <p:txBody>
          <a:bodyPr/>
          <a:lstStyle/>
          <a:p>
            <a:pPr marL="0" indent="0">
              <a:buNone/>
            </a:pPr>
            <a:r>
              <a:rPr lang="en-US" sz="2400" dirty="0">
                <a:solidFill>
                  <a:schemeClr val="tx1"/>
                </a:solidFill>
              </a:rPr>
              <a:t>See full report for additional findings, a discussion of the sources of data used, etc.:</a:t>
            </a:r>
          </a:p>
          <a:p>
            <a:pPr lvl="1"/>
            <a:r>
              <a:rPr lang="en-US" sz="2000" dirty="0">
                <a:solidFill>
                  <a:schemeClr val="tx1"/>
                </a:solidFill>
              </a:rPr>
              <a:t>windreport.lbl.gov </a:t>
            </a:r>
          </a:p>
          <a:p>
            <a:pPr marL="0" indent="0">
              <a:buNone/>
            </a:pPr>
            <a:r>
              <a:rPr lang="en-US" sz="2400" dirty="0">
                <a:solidFill>
                  <a:schemeClr val="tx1"/>
                </a:solidFill>
              </a:rPr>
              <a:t>To contact the primary authors:</a:t>
            </a:r>
          </a:p>
          <a:p>
            <a:pPr lvl="1"/>
            <a:r>
              <a:rPr lang="en-US" sz="2000" dirty="0">
                <a:solidFill>
                  <a:schemeClr val="tx1"/>
                </a:solidFill>
              </a:rPr>
              <a:t>Ryan Wiser, Lawrence Berkeley National Laboratory  </a:t>
            </a:r>
            <a:br>
              <a:rPr lang="en-US" sz="2000" dirty="0">
                <a:solidFill>
                  <a:schemeClr val="tx1"/>
                </a:solidFill>
              </a:rPr>
            </a:br>
            <a:r>
              <a:rPr lang="en-US" sz="2000" dirty="0">
                <a:solidFill>
                  <a:schemeClr val="tx1"/>
                </a:solidFill>
              </a:rPr>
              <a:t>510-486-5474, RHWiser@lbl.gov</a:t>
            </a:r>
          </a:p>
          <a:p>
            <a:pPr lvl="1"/>
            <a:r>
              <a:rPr lang="en-US" sz="2000" dirty="0">
                <a:solidFill>
                  <a:schemeClr val="tx1"/>
                </a:solidFill>
              </a:rPr>
              <a:t>Mark Bolinger, Lawrence Berkeley National Laboratory </a:t>
            </a:r>
            <a:br>
              <a:rPr lang="en-US" sz="2000" dirty="0">
                <a:solidFill>
                  <a:schemeClr val="tx1"/>
                </a:solidFill>
              </a:rPr>
            </a:br>
            <a:r>
              <a:rPr lang="en-US" sz="2000" dirty="0">
                <a:solidFill>
                  <a:schemeClr val="tx1"/>
                </a:solidFill>
              </a:rPr>
              <a:t>603-795-4937, MABolinger@lbl.gov</a:t>
            </a:r>
          </a:p>
          <a:p>
            <a:pPr marL="0" indent="0">
              <a:spcBef>
                <a:spcPts val="1200"/>
              </a:spcBef>
              <a:buNone/>
            </a:pPr>
            <a:endParaRPr lang="en-US" sz="1800" dirty="0"/>
          </a:p>
          <a:p>
            <a:pPr marL="0" indent="0">
              <a:spcBef>
                <a:spcPts val="1200"/>
              </a:spcBef>
              <a:buNone/>
            </a:pPr>
            <a:r>
              <a:rPr lang="en-US" sz="1800" dirty="0"/>
              <a:t>Berkeley Lab’s contributions to this report were funded by the Wind Energy Technologies Office, Office of Energy Efficiency and Renewable Energy of the U.S. Department of Energy under Contract No. DE-AC02-05CH11231. The authors are solely responsible for any omissions or errors contained herein.</a:t>
            </a:r>
          </a:p>
        </p:txBody>
      </p:sp>
    </p:spTree>
    <p:extLst>
      <p:ext uri="{BB962C8B-B14F-4D97-AF65-F5344CB8AC3E}">
        <p14:creationId xmlns:p14="http://schemas.microsoft.com/office/powerpoint/2010/main" val="1564901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a:t>Wind Power Represented 25% of Electric-Generating Capacity Additions in 2017, Behind Solar and Natural Gas</a:t>
            </a:r>
          </a:p>
        </p:txBody>
      </p:sp>
      <p:sp>
        <p:nvSpPr>
          <p:cNvPr id="53251" name="Rectangle 3"/>
          <p:cNvSpPr>
            <a:spLocks noChangeArrowheads="1"/>
          </p:cNvSpPr>
          <p:nvPr/>
        </p:nvSpPr>
        <p:spPr bwMode="auto">
          <a:xfrm>
            <a:off x="5617028" y="1087488"/>
            <a:ext cx="3401633" cy="1657878"/>
          </a:xfrm>
          <a:prstGeom prst="rect">
            <a:avLst/>
          </a:prstGeom>
          <a:noFill/>
          <a:ln w="9525">
            <a:noFill/>
            <a:miter lim="800000"/>
            <a:headEnd/>
            <a:tailEnd/>
          </a:ln>
        </p:spPr>
        <p:txBody>
          <a:bodyPr lIns="0" tIns="0" rIns="0" bIns="0" anchor="ctr"/>
          <a:lstStyle/>
          <a:p>
            <a:pPr defTabSz="742950" eaLnBrk="0" hangingPunct="0">
              <a:lnSpc>
                <a:spcPct val="95000"/>
              </a:lnSpc>
              <a:spcBef>
                <a:spcPct val="25000"/>
              </a:spcBef>
              <a:buClr>
                <a:schemeClr val="tx1"/>
              </a:buClr>
            </a:pPr>
            <a:r>
              <a:rPr lang="en-US" sz="1800" dirty="0">
                <a:latin typeface="+mj-lt"/>
              </a:rPr>
              <a:t>Over the last decade, wind has comprised 30% of capacity additions nationwide, and a much higher proportion in some regions</a:t>
            </a: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7738" y="4281949"/>
            <a:ext cx="3550923" cy="2072197"/>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0" y="3856816"/>
            <a:ext cx="4900546" cy="2749228"/>
          </a:xfrm>
          <a:prstGeom prst="rect">
            <a:avLst/>
          </a:prstGeom>
          <a:noFill/>
          <a:ln>
            <a:noFill/>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7315" y="932942"/>
            <a:ext cx="5148433" cy="2765632"/>
          </a:xfrm>
          <a:prstGeom prst="rect">
            <a:avLst/>
          </a:prstGeom>
          <a:noFill/>
          <a:ln>
            <a:noFill/>
          </a:ln>
        </p:spPr>
      </p:pic>
    </p:spTree>
    <p:extLst>
      <p:ext uri="{BB962C8B-B14F-4D97-AF65-F5344CB8AC3E}">
        <p14:creationId xmlns:p14="http://schemas.microsoft.com/office/powerpoint/2010/main" val="152378783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r>
              <a:rPr lang="en-US" sz="2400" dirty="0"/>
              <a:t>Globally, the U.S. Placed 2nd in Annual Wind Power Capacity Additions in 2017, and in Cumulative Wind Power Capacity</a:t>
            </a:r>
          </a:p>
        </p:txBody>
      </p:sp>
      <p:sp>
        <p:nvSpPr>
          <p:cNvPr id="12" name="Content Placeholder 3"/>
          <p:cNvSpPr txBox="1">
            <a:spLocks/>
          </p:cNvSpPr>
          <p:nvPr/>
        </p:nvSpPr>
        <p:spPr bwMode="auto">
          <a:xfrm>
            <a:off x="358211" y="5419898"/>
            <a:ext cx="8427200" cy="1052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U.S. also remains a distant second to China in cumulative capacity</a:t>
            </a:r>
          </a:p>
          <a:p>
            <a:r>
              <a:rPr lang="en-US" sz="1800" dirty="0"/>
              <a:t>Global wind additions in 2017 were below the 54,600 MW added in 2016 and the record level of 63,000 MW added in 2015</a:t>
            </a:r>
          </a:p>
        </p:txBody>
      </p:sp>
      <p:pic>
        <p:nvPicPr>
          <p:cNvPr id="3" name="Picture 2"/>
          <p:cNvPicPr>
            <a:picLocks noChangeAspect="1"/>
          </p:cNvPicPr>
          <p:nvPr/>
        </p:nvPicPr>
        <p:blipFill>
          <a:blip r:embed="rId3"/>
          <a:stretch>
            <a:fillRect/>
          </a:stretch>
        </p:blipFill>
        <p:spPr>
          <a:xfrm>
            <a:off x="1338" y="1280380"/>
            <a:ext cx="9142662" cy="3849761"/>
          </a:xfrm>
          <a:prstGeom prst="rect">
            <a:avLst/>
          </a:prstGeom>
        </p:spPr>
      </p:pic>
    </p:spTree>
    <p:extLst>
      <p:ext uri="{BB962C8B-B14F-4D97-AF65-F5344CB8AC3E}">
        <p14:creationId xmlns:p14="http://schemas.microsoft.com/office/powerpoint/2010/main" val="653032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139960" y="1040493"/>
            <a:ext cx="8839135" cy="5021483"/>
          </a:xfrm>
          <a:prstGeom prst="rect">
            <a:avLst/>
          </a:prstGeom>
          <a:noFill/>
          <a:ln>
            <a:noFill/>
          </a:ln>
        </p:spPr>
      </p:pic>
      <p:sp>
        <p:nvSpPr>
          <p:cNvPr id="57347" name="Rectangle 3"/>
          <p:cNvSpPr>
            <a:spLocks noGrp="1" noChangeArrowheads="1"/>
          </p:cNvSpPr>
          <p:nvPr>
            <p:ph type="title"/>
          </p:nvPr>
        </p:nvSpPr>
        <p:spPr/>
        <p:txBody>
          <a:bodyPr/>
          <a:lstStyle/>
          <a:p>
            <a:r>
              <a:rPr lang="en-US" sz="2400" dirty="0"/>
              <a:t>The United States is Lagging Other Countries in Wind as a Percentage of Electricity Consumption</a:t>
            </a:r>
          </a:p>
        </p:txBody>
      </p:sp>
      <p:sp>
        <p:nvSpPr>
          <p:cNvPr id="57348" name="Text Box 4"/>
          <p:cNvSpPr txBox="1">
            <a:spLocks noChangeArrowheads="1"/>
          </p:cNvSpPr>
          <p:nvPr/>
        </p:nvSpPr>
        <p:spPr bwMode="auto">
          <a:xfrm>
            <a:off x="304006" y="6327769"/>
            <a:ext cx="8805849" cy="193899"/>
          </a:xfrm>
          <a:prstGeom prst="rect">
            <a:avLst/>
          </a:prstGeom>
          <a:noFill/>
          <a:ln w="12700" algn="ctr">
            <a:noFill/>
            <a:miter lim="800000"/>
            <a:headEnd type="none" w="sm" len="sm"/>
            <a:tailEnd/>
          </a:ln>
        </p:spPr>
        <p:txBody>
          <a:bodyPr wrap="square" lIns="45720" tIns="0" rIns="45720" bIns="0">
            <a:spAutoFit/>
          </a:bodyPr>
          <a:lstStyle/>
          <a:p>
            <a:pPr eaLnBrk="0" hangingPunct="0">
              <a:lnSpc>
                <a:spcPct val="90000"/>
              </a:lnSpc>
            </a:pPr>
            <a:r>
              <a:rPr lang="en-US" sz="1400" i="1" dirty="0">
                <a:latin typeface="+mn-lt"/>
              </a:rPr>
              <a:t>Note: Figure only includes the countries with the most installed wind power capacity at the end of 2017</a:t>
            </a:r>
          </a:p>
        </p:txBody>
      </p:sp>
      <p:sp>
        <p:nvSpPr>
          <p:cNvPr id="57349" name="AutoShape 5" descr="The image “imap://RHWiser@imap4.lbl.gov:993/fetch%3EUID%3E/INBOX%3E133319?part=1.4&amp;type=image/jpeg&amp;filename=fig_03.jpg” cannot be displayed, because it contains errors."/>
          <p:cNvSpPr>
            <a:spLocks noChangeAspect="1" noChangeArrowheads="1"/>
          </p:cNvSpPr>
          <p:nvPr/>
        </p:nvSpPr>
        <p:spPr bwMode="auto">
          <a:xfrm>
            <a:off x="155575" y="-258762"/>
            <a:ext cx="296863" cy="296862"/>
          </a:xfrm>
          <a:prstGeom prst="rect">
            <a:avLst/>
          </a:prstGeom>
          <a:noFill/>
          <a:ln w="9525">
            <a:noFill/>
            <a:miter lim="800000"/>
            <a:headEnd/>
            <a:tailEnd/>
          </a:ln>
        </p:spPr>
        <p:txBody>
          <a:bodyPr/>
          <a:lstStyle/>
          <a:p>
            <a:pPr eaLnBrk="0" hangingPunct="0"/>
            <a:endParaRPr lang="en-US"/>
          </a:p>
        </p:txBody>
      </p:sp>
      <p:sp>
        <p:nvSpPr>
          <p:cNvPr id="57350" name="Oval 6"/>
          <p:cNvSpPr>
            <a:spLocks noChangeArrowheads="1"/>
          </p:cNvSpPr>
          <p:nvPr/>
        </p:nvSpPr>
        <p:spPr bwMode="auto">
          <a:xfrm>
            <a:off x="5619929" y="4674638"/>
            <a:ext cx="414338" cy="1502228"/>
          </a:xfrm>
          <a:prstGeom prst="ellipse">
            <a:avLst/>
          </a:prstGeom>
          <a:noFill/>
          <a:ln w="25400" algn="ctr">
            <a:solidFill>
              <a:srgbClr val="FF0000"/>
            </a:solidFill>
            <a:round/>
            <a:headEnd type="none" w="sm" len="sm"/>
            <a:tailEnd/>
          </a:ln>
        </p:spPr>
        <p:txBody>
          <a:bodyPr wrap="none" anchor="ctr"/>
          <a:lstStyle/>
          <a:p>
            <a:pPr eaLnBrk="0" hangingPunct="0"/>
            <a:endParaRPr lang="en-US"/>
          </a:p>
        </p:txBody>
      </p:sp>
    </p:spTree>
    <p:extLst>
      <p:ext uri="{BB962C8B-B14F-4D97-AF65-F5344CB8AC3E}">
        <p14:creationId xmlns:p14="http://schemas.microsoft.com/office/powerpoint/2010/main" val="972639291"/>
      </p:ext>
    </p:extLst>
  </p:cSld>
  <p:clrMapOvr>
    <a:masterClrMapping/>
  </p:clrMapOvr>
  <p:transition/>
</p:sld>
</file>

<file path=ppt/theme/theme1.xml><?xml version="1.0" encoding="utf-8"?>
<a:theme xmlns:a="http://schemas.openxmlformats.org/drawingml/2006/main" name="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eere_ppt_standard</Template>
  <TotalTime>537</TotalTime>
  <Words>2903</Words>
  <Application>Microsoft Office PowerPoint</Application>
  <PresentationFormat>On-screen Show (4:3)</PresentationFormat>
  <Paragraphs>233</Paragraphs>
  <Slides>69</Slides>
  <Notes>57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ＭＳ Ｐゴシック</vt:lpstr>
      <vt:lpstr>Arial</vt:lpstr>
      <vt:lpstr>Calibri</vt:lpstr>
      <vt:lpstr>Courier New</vt:lpstr>
      <vt:lpstr>Franklin Gothic Book</vt:lpstr>
      <vt:lpstr>Franklin Gothic Medium</vt:lpstr>
      <vt:lpstr>Times New Roman</vt:lpstr>
      <vt:lpstr>Wingdings</vt:lpstr>
      <vt:lpstr>ヒラギノ角ゴ Pro W3</vt:lpstr>
      <vt:lpstr>EERE PPT</vt:lpstr>
      <vt:lpstr>PowerPoint Presentation</vt:lpstr>
      <vt:lpstr>2017 Wind Technologies Market Report</vt:lpstr>
      <vt:lpstr>Report Contents</vt:lpstr>
      <vt:lpstr>Key Findings</vt:lpstr>
      <vt:lpstr>Installation Trends</vt:lpstr>
      <vt:lpstr>Wind Power Additions Continued at a Rapid Pace in 2017, with 7,017 MW of New Capacity, Bringing the Total to 88,973 MW</vt:lpstr>
      <vt:lpstr>Wind Power Represented 25% of Electric-Generating Capacity Additions in 2017, Behind Solar and Natural Gas</vt:lpstr>
      <vt:lpstr>Globally, the U.S. Placed 2nd in Annual Wind Power Capacity Additions in 2017, and in Cumulative Wind Power Capacity</vt:lpstr>
      <vt:lpstr>The United States is Lagging Other Countries in Wind as a Percentage of Electricity Consumption</vt:lpstr>
      <vt:lpstr>The Geographic Spread of Wind Power Projects Across the United States Is Broad, with the Exception of the Southeast</vt:lpstr>
      <vt:lpstr>Texas Installed the Most Wind Power Capacity in 2017; 14 States Exceed 10% Wind Energy, 4 States Exceed 30%</vt:lpstr>
      <vt:lpstr>A Record Level of Wind Power Capacity Entered Transmission Interconnection Queues in 2017; Solar and Storage Also Growing </vt:lpstr>
      <vt:lpstr>Larger Amounts of Wind Power Capacity Planned for Southwest Power Pool, Midwest, Texas, and Mountain Regions</vt:lpstr>
      <vt:lpstr>Industry Trends</vt:lpstr>
      <vt:lpstr>Vestas, GE and Siemens-Gamesa Captured 88% of the U.S. Market in 2017</vt:lpstr>
      <vt:lpstr>The Domestic Supply Chain for Wind Equipment is Diverse</vt:lpstr>
      <vt:lpstr>Domestic Manufacturing Capability for Nacelle Assembly, Towers, &amp; Blades Reasonably Well Balanced Against Historical Demand</vt:lpstr>
      <vt:lpstr>Turbine OEM Profitability Has Generally Been Strong in Recent Years, Compared to Near Breakeven from 2011 through 2013</vt:lpstr>
      <vt:lpstr>Imports of Wind Equipment into the United States Are Sizable; Exports Remained Low in 2017</vt:lpstr>
      <vt:lpstr>Tracked Wind Equipment Imports in 2017: 50% from Asia, 36% from Europe, 14% from the Americas</vt:lpstr>
      <vt:lpstr>Source Markets for Imports Have Varied Over Time, and By Type of Wind Equipment</vt:lpstr>
      <vt:lpstr>Domestic Manufacturing Content is Strong for Nacelle Assembly, Towers, and Blades, but not Equipment Internal to the Nacelle</vt:lpstr>
      <vt:lpstr>The Project Finance Environment Remained Strong in 2017</vt:lpstr>
      <vt:lpstr>Independent Power Producers Own the Majority of Wind Assets Built in 2017</vt:lpstr>
      <vt:lpstr>Long-Term Sales to Utilities Remained Most Common Off-Take, but Direct Retail Sales and Merchant Were Significant</vt:lpstr>
      <vt:lpstr>Technology Trends</vt:lpstr>
      <vt:lpstr>Turbine Capacity, Rotor Diameter, and Hub Height Have All Increased Significantly Over the Long Term, and in 2017</vt:lpstr>
      <vt:lpstr>Growth in Rotor Diameter and Nameplate Capacity Have Outpaced Growth in Hub Height over the Last Two Decades</vt:lpstr>
      <vt:lpstr>Turbines Originally Designed for Lower Wind Speed Sites Have Rapidly Gained Market Share</vt:lpstr>
      <vt:lpstr>Wind Turbines Were Deployed in Somewhat Lower Wind-Speed Sites in 2017 in Comparison to the Previous Three Years</vt:lpstr>
      <vt:lpstr>Low Specific Power Turbines Are Deployed in Low &amp; High Wind Speeds; Taller Towers Predominate in Great Lakes &amp; Northeast</vt:lpstr>
      <vt:lpstr>Wind Power Projects Planned for the Near Future Are Poised to Continue the Trend of Ever-Taller Turbines</vt:lpstr>
      <vt:lpstr>A Large Number of Projects Continued to Employ Multiple Turbine Configurations from a Single Turbine Supplier</vt:lpstr>
      <vt:lpstr>Turbines that Were Partially Repowered in 2017 Now Have Significantly Larger Rotors and Lower Specific Power</vt:lpstr>
      <vt:lpstr>Performance Trends</vt:lpstr>
      <vt:lpstr>Sample-Wide Capacity Factors Have Gradually Increased, but  Are Impacted by Curtailment &amp; Inter-Year Resource Variability</vt:lpstr>
      <vt:lpstr>Wind Curtailment Varies by Region; Was Highest in MISO in 2017, but Highest-Ever in ERCOT in 2009</vt:lpstr>
      <vt:lpstr>Capacity Factors Have Increased Significantly Over Time, by Online Date (i.e., Commercial Online Date, COD) </vt:lpstr>
      <vt:lpstr>Trends Explained by Competing Influences of Lower Specific Power, Higher Hub Heights, Varying Quality Wind Resource Sites</vt:lpstr>
      <vt:lpstr>Controlling for Wind Resource Quality and Specific Power Demonstrates Impact of Turbine Evolution</vt:lpstr>
      <vt:lpstr>Controlling for Wind Resource Quality and Commercial Operation Date Also Illustrates Impact of Turbine Evolution</vt:lpstr>
      <vt:lpstr>Change in Performance as Projects Age Also Impacts Overall Trends; Performance Degradation Shown After Year Nine</vt:lpstr>
      <vt:lpstr>Regional Variations in Capacity Factors Reflect the Strength of the Wind Resource and Adoption of New Turbine Technology</vt:lpstr>
      <vt:lpstr>Cost Trends</vt:lpstr>
      <vt:lpstr>Wind Turbine Prices Remained Well Below the Levels Seen a Decade Ago</vt:lpstr>
      <vt:lpstr>Lower Turbine Prices Have Driven Reductions in Reported Installed Project Costs</vt:lpstr>
      <vt:lpstr>Economies of Scale Are Apparent, Especially when Moving from Small- to Medium-Sized Projects</vt:lpstr>
      <vt:lpstr>Regional Differences in Average Wind Power Project Costs Are Apparent, but Sample Size Is Limited</vt:lpstr>
      <vt:lpstr>Most Projects—and All of the Low-Cost Projects—Are Located in the Interior; Other Regions Have Higher Costs</vt:lpstr>
      <vt:lpstr>O&amp;M Costs Vary By Project Age and Commercial Operations Date</vt:lpstr>
      <vt:lpstr>O&amp;M Costs Are Lower for More-Recent Projects, and Increase with Age for the Older Projects</vt:lpstr>
      <vt:lpstr>Wind Power Price Trends</vt:lpstr>
      <vt:lpstr>Sample of Wind Power Sales Prices</vt:lpstr>
      <vt:lpstr>Wind PPA Prices Remain Very Low, and Are Competitive with the Levelized Fuel Cost of a Gas Plant</vt:lpstr>
      <vt:lpstr>A Smoother Look at the Time Trend Shows a Steep Decline in Pricing Since 2009; Prices Below $20/MWh in Interior Region</vt:lpstr>
      <vt:lpstr>The Relative Competitiveness of Wind Power Has Been Affected by Declines in the Wholesale Market Value of Wind Energy</vt:lpstr>
      <vt:lpstr>The Wholesale Energy Market Value of Wind Energy in 2017 Varied by Region: Lowest in SPP, Highest in CAISO</vt:lpstr>
      <vt:lpstr>Recent Wind Prices Are Competitive with the Expected Future Cost of Burning Fuel in Natural Gas Plants</vt:lpstr>
      <vt:lpstr>Renewable Energy Certificate (REC) Prices in Key RPS Markets Fell Significantly in 2017, Reflecting Growing Supplies</vt:lpstr>
      <vt:lpstr>The Levelized Cost of Wind Energy Is at an All-Time Low</vt:lpstr>
      <vt:lpstr>Policy and Market Drivers</vt:lpstr>
      <vt:lpstr>The Federal Production Tax Credit (PTC) Remains One of the  Core Motivators for Wind Power Deployment </vt:lpstr>
      <vt:lpstr>State Policies Help Direct the Location and Amount of Wind Development, but Wind Growth is Outpacing State Targets</vt:lpstr>
      <vt:lpstr>System Operators Are Implementing Methods to Accommodate Increased Penetrations of Wind</vt:lpstr>
      <vt:lpstr>Future Outlook</vt:lpstr>
      <vt:lpstr>Sizable Wind Additions Anticipated for 2018–2020 Given Federal Tax Incentives; Downturn and Uncertainty Beyond 2020</vt:lpstr>
      <vt:lpstr>Future Outlook, Beyond Current PTC Cycle, is Uncertain</vt:lpstr>
      <vt:lpstr>Conclusions</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Wind Technologies Market Report: Summary </dc:title>
  <dc:subject>Summary presentation for the 2017 Wind Technologies Market Report.</dc:subject>
  <dc:creator>rhwiser</dc:creator>
  <cp:lastModifiedBy>Spencer, Elizabeth</cp:lastModifiedBy>
  <cp:revision>66</cp:revision>
  <dcterms:created xsi:type="dcterms:W3CDTF">2018-01-18T17:11:04Z</dcterms:created>
  <dcterms:modified xsi:type="dcterms:W3CDTF">2018-08-14T18:00:34Z</dcterms:modified>
</cp:coreProperties>
</file>