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83" r:id="rId5"/>
  </p:sldMasterIdLst>
  <p:notesMasterIdLst>
    <p:notesMasterId r:id="rId11"/>
  </p:notesMasterIdLst>
  <p:handoutMasterIdLst>
    <p:handoutMasterId r:id="rId12"/>
  </p:handoutMasterIdLst>
  <p:sldIdLst>
    <p:sldId id="349" r:id="rId6"/>
    <p:sldId id="388" r:id="rId7"/>
    <p:sldId id="384" r:id="rId8"/>
    <p:sldId id="389" r:id="rId9"/>
    <p:sldId id="383" r:id="rId10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3851">
          <p15:clr>
            <a:srgbClr val="A4A3A4"/>
          </p15:clr>
        </p15:guide>
        <p15:guide id="2" orient="horz" pos="3763">
          <p15:clr>
            <a:srgbClr val="A4A3A4"/>
          </p15:clr>
        </p15:guide>
        <p15:guide id="3" orient="horz" pos="332">
          <p15:clr>
            <a:srgbClr val="A4A3A4"/>
          </p15:clr>
        </p15:guide>
        <p15:guide id="4" orient="horz" pos="3154">
          <p15:clr>
            <a:srgbClr val="A4A3A4"/>
          </p15:clr>
        </p15:guide>
        <p15:guide id="5" orient="horz" pos="264">
          <p15:clr>
            <a:srgbClr val="A4A3A4"/>
          </p15:clr>
        </p15:guide>
        <p15:guide id="6" orient="horz" pos="3386">
          <p15:clr>
            <a:srgbClr val="A4A3A4"/>
          </p15:clr>
        </p15:guide>
        <p15:guide id="7" orient="horz" pos="812">
          <p15:clr>
            <a:srgbClr val="A4A3A4"/>
          </p15:clr>
        </p15:guide>
        <p15:guide id="8" pos="281">
          <p15:clr>
            <a:srgbClr val="A4A3A4"/>
          </p15:clr>
        </p15:guide>
        <p15:guide id="9" pos="2880">
          <p15:clr>
            <a:srgbClr val="A4A3A4"/>
          </p15:clr>
        </p15:guide>
        <p15:guide id="10" pos="1483">
          <p15:clr>
            <a:srgbClr val="A4A3A4"/>
          </p15:clr>
        </p15:guide>
        <p15:guide id="11" pos="5478">
          <p15:clr>
            <a:srgbClr val="A4A3A4"/>
          </p15:clr>
        </p15:guide>
        <p15:guide id="12" pos="1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2438" autoAdjust="0"/>
  </p:normalViewPr>
  <p:slideViewPr>
    <p:cSldViewPr snapToGrid="0">
      <p:cViewPr varScale="1">
        <p:scale>
          <a:sx n="112" d="100"/>
          <a:sy n="112" d="100"/>
        </p:scale>
        <p:origin x="1620" y="108"/>
      </p:cViewPr>
      <p:guideLst>
        <p:guide orient="horz" pos="3851"/>
        <p:guide orient="horz" pos="3763"/>
        <p:guide orient="horz" pos="332"/>
        <p:guide orient="horz" pos="3154"/>
        <p:guide orient="horz" pos="264"/>
        <p:guide orient="horz" pos="3386"/>
        <p:guide orient="horz" pos="812"/>
        <p:guide pos="281"/>
        <p:guide pos="2880"/>
        <p:guide pos="1483"/>
        <p:guide pos="5478"/>
        <p:guide pos="1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D81DA-C33A-C640-9AA6-715742CA0973}" type="datetimeFigureOut">
              <a:rPr lang="en-US" smtClean="0"/>
              <a:pPr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3D7DB-47DD-944B-8104-28A75E0AF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25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D3DF7-73EE-3E4D-9809-02B5CBE3A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91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BA3DC-60A9-4764-B90A-671B460364F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1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At</a:t>
            </a:r>
            <a:r>
              <a:rPr lang="en-US" b="1" baseline="0" dirty="0"/>
              <a:t> the point of source, you’re facing increasing cost of water and increasingly challenging </a:t>
            </a:r>
            <a:r>
              <a:rPr lang="en-US" b="1" baseline="0" dirty="0" err="1"/>
              <a:t>feedwater</a:t>
            </a:r>
            <a:r>
              <a:rPr lang="en-US" b="1" baseline="0" dirty="0"/>
              <a:t>, especially when you think of reusing wastewater.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At discharge, more stringent requirements</a:t>
            </a:r>
            <a:r>
              <a:rPr lang="en-US" b="1" baseline="0" dirty="0"/>
              <a:t> – whether to the municipal wastewater treatment plant or any other receiving body – are going to dictate that you do something on that end anyway.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So if we focus on improving water efficiency, or getting more from every drop, it’s going to have a direct impact on your cost picture and bottom line.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D3DF7-73EE-3E4D-9809-02B5CBE3AF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8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Shooting</a:t>
            </a:r>
            <a:r>
              <a:rPr lang="en-US" b="1" baseline="0" dirty="0"/>
              <a:t> for Zero Liquid Discharge is an important goal that we will get to in the future.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For now, the math for recovering the last 5% to get to ZLD is a multiplier jump in cost.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Leveraging Dow Water &amp; Process Solutions’ experience and solutions, we introduced the concept of Minimal Liquid Discharge to the market in early 2015.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MLD has the potential to get water recovery from the average primary wastewater reuse rate of 70% all the way up to 95% with minimal cost impact.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This is a mindset changing approach to looking at water reuse.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0056-7A00-47A0-9961-B0A8B519DB1D}" type="slidenum">
              <a:rPr lang="zh-CN" altLang="en-US" smtClean="0">
                <a:solidFill>
                  <a:srgbClr val="000000"/>
                </a:solidFill>
              </a:rPr>
              <a:pPr/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9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D3DF7-73EE-3E4D-9809-02B5CBE3AF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7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D3DF7-73EE-3E4D-9809-02B5CBE3AF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w logo 300 1.6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41418" y="241342"/>
            <a:ext cx="1463040" cy="48463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881" y="1703110"/>
            <a:ext cx="342030" cy="1546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9" name="Rectangle 8"/>
          <p:cNvSpPr/>
          <p:nvPr userDrawn="1"/>
        </p:nvSpPr>
        <p:spPr>
          <a:xfrm>
            <a:off x="7850188" y="5276850"/>
            <a:ext cx="922337" cy="271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chemeClr val="bg2"/>
                </a:solidFill>
              </a:rPr>
              <a:t>Dow.com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199" y="3594101"/>
            <a:ext cx="8232775" cy="914400"/>
          </a:xfrm>
        </p:spPr>
        <p:txBody>
          <a:bodyPr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dirty="0"/>
              <a:t>Insert Cover Title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199" y="4508501"/>
            <a:ext cx="8232775" cy="749299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000"/>
            </a:lvl1pPr>
          </a:lstStyle>
          <a:p>
            <a:r>
              <a:rPr lang="en-US" dirty="0"/>
              <a:t>Insert subtitle</a:t>
            </a:r>
          </a:p>
        </p:txBody>
      </p:sp>
      <p:pic>
        <p:nvPicPr>
          <p:cNvPr id="10" name="Picture 9" descr="PPT cover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334" y="1622783"/>
            <a:ext cx="6747933" cy="18316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box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420414" y="1333500"/>
            <a:ext cx="8320690" cy="3611394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46690" y="1356795"/>
            <a:ext cx="8259380" cy="3392424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6690" y="4512554"/>
            <a:ext cx="8259379" cy="405318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654"/>
            <a:ext cx="8239125" cy="830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DOW 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420412" y="4513759"/>
            <a:ext cx="8329448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edium, 2 smal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421413" y="1333500"/>
            <a:ext cx="5192861" cy="3328416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46180" y="1356795"/>
            <a:ext cx="5146246" cy="2855266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655"/>
            <a:ext cx="8239125" cy="821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DOW 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V="1">
            <a:off x="440561" y="4215494"/>
            <a:ext cx="5174215" cy="233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5867784" y="1333500"/>
            <a:ext cx="2286000" cy="1536192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892552" y="1356795"/>
            <a:ext cx="2240280" cy="1106622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200">
                <a:solidFill>
                  <a:srgbClr val="FFFFFF"/>
                </a:solidFill>
              </a:defRPr>
            </a:lvl1pPr>
            <a:lvl2pPr marL="139700" indent="-103188">
              <a:defRPr sz="1100">
                <a:solidFill>
                  <a:srgbClr val="FFFFFF"/>
                </a:solidFill>
              </a:defRPr>
            </a:lvl2pPr>
            <a:lvl3pPr marL="300038" indent="-120650">
              <a:defRPr sz="1000">
                <a:solidFill>
                  <a:srgbClr val="FFFFFF"/>
                </a:solidFill>
              </a:defRPr>
            </a:lvl3pPr>
            <a:lvl4pPr marL="414338" indent="-95250">
              <a:defRPr sz="900">
                <a:solidFill>
                  <a:srgbClr val="FFFFFF"/>
                </a:solidFill>
              </a:defRPr>
            </a:lvl4pPr>
            <a:lvl5pPr marL="549275" indent="-109538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5892551" y="2476181"/>
            <a:ext cx="2230795" cy="372784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 flipV="1">
            <a:off x="5886931" y="2464120"/>
            <a:ext cx="2258568" cy="155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 userDrawn="1"/>
        </p:nvSpPr>
        <p:spPr bwMode="auto">
          <a:xfrm>
            <a:off x="5867784" y="3128390"/>
            <a:ext cx="2286000" cy="1536192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26" hasCustomPrompt="1"/>
          </p:nvPr>
        </p:nvSpPr>
        <p:spPr>
          <a:xfrm>
            <a:off x="5892552" y="3151685"/>
            <a:ext cx="2240280" cy="1106622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200">
                <a:solidFill>
                  <a:srgbClr val="FFFFFF"/>
                </a:solidFill>
              </a:defRPr>
            </a:lvl1pPr>
            <a:lvl2pPr marL="139700" indent="-103188">
              <a:defRPr sz="1100">
                <a:solidFill>
                  <a:srgbClr val="FFFFFF"/>
                </a:solidFill>
              </a:defRPr>
            </a:lvl2pPr>
            <a:lvl3pPr marL="300038" indent="-120650">
              <a:defRPr sz="1000">
                <a:solidFill>
                  <a:srgbClr val="FFFFFF"/>
                </a:solidFill>
              </a:defRPr>
            </a:lvl3pPr>
            <a:lvl4pPr marL="414338" indent="-95250">
              <a:defRPr sz="900">
                <a:solidFill>
                  <a:srgbClr val="FFFFFF"/>
                </a:solidFill>
              </a:defRPr>
            </a:lvl4pPr>
            <a:lvl5pPr marL="549275" indent="-109538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5892551" y="4271071"/>
            <a:ext cx="2230795" cy="372784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 flipV="1">
            <a:off x="5886931" y="4259010"/>
            <a:ext cx="2258568" cy="155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6180" y="4220697"/>
            <a:ext cx="5147539" cy="418712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box w/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421413" y="1333500"/>
            <a:ext cx="3695137" cy="3328416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46181" y="1356795"/>
            <a:ext cx="3639008" cy="2855266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6181" y="4229163"/>
            <a:ext cx="3639008" cy="402336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653"/>
            <a:ext cx="8239125" cy="8038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DOW 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440561" y="4217828"/>
            <a:ext cx="3684749" cy="38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21"/>
          <p:cNvCxnSpPr/>
          <p:nvPr userDrawn="1"/>
        </p:nvCxnSpPr>
        <p:spPr>
          <a:xfrm>
            <a:off x="4349718" y="1320864"/>
            <a:ext cx="0" cy="33845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</a:ln>
          <a:effectLst>
            <a:outerShdw dist="127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572001" y="2072439"/>
            <a:ext cx="4118792" cy="2998802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4571757" y="1243724"/>
            <a:ext cx="4124567" cy="275952"/>
          </a:xfrm>
        </p:spPr>
        <p:txBody>
          <a:bodyPr anchor="b" anchorCtr="0"/>
          <a:lstStyle>
            <a:lvl1pPr>
              <a:defRPr sz="1400" b="1"/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4571757" y="1581053"/>
            <a:ext cx="4124568" cy="44715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box w/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653"/>
            <a:ext cx="8239125" cy="786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DOW 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20" name="Connecteur droit 21"/>
          <p:cNvCxnSpPr/>
          <p:nvPr userDrawn="1"/>
        </p:nvCxnSpPr>
        <p:spPr>
          <a:xfrm>
            <a:off x="5974098" y="1320864"/>
            <a:ext cx="0" cy="33845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</a:ln>
          <a:effectLst>
            <a:outerShdw dist="127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198145" y="2072439"/>
            <a:ext cx="2492648" cy="3025078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200181" y="1226207"/>
            <a:ext cx="2496143" cy="293469"/>
          </a:xfrm>
        </p:spPr>
        <p:txBody>
          <a:bodyPr anchor="b" anchorCtr="0"/>
          <a:lstStyle>
            <a:lvl1pPr>
              <a:defRPr sz="1400" b="1"/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200181" y="1581053"/>
            <a:ext cx="2496144" cy="44715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21413" y="1333500"/>
            <a:ext cx="5310783" cy="3328416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46179" y="1356795"/>
            <a:ext cx="5264441" cy="2855266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6179" y="4229163"/>
            <a:ext cx="5264441" cy="402336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 flipV="1">
            <a:off x="440561" y="4209944"/>
            <a:ext cx="5282978" cy="78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creen w/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 cstate="screen"/>
          <a:srcRect b="3373"/>
          <a:stretch>
            <a:fillRect/>
          </a:stretch>
        </p:blipFill>
        <p:spPr bwMode="auto">
          <a:xfrm>
            <a:off x="3025397" y="852499"/>
            <a:ext cx="6003925" cy="425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409221" y="1225513"/>
            <a:ext cx="5109985" cy="3341467"/>
          </a:xfrm>
          <a:noFill/>
          <a:ln w="50800">
            <a:noFill/>
          </a:ln>
          <a:effectLst>
            <a:outerShdw blurRad="254000" dist="25400" dir="1560000">
              <a:schemeClr val="bg2">
                <a:lumMod val="50000"/>
                <a:alpha val="40000"/>
              </a:schemeClr>
            </a:outerShdw>
          </a:effectLst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11655"/>
            <a:ext cx="2590800" cy="8495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DOW 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50402" y="1878458"/>
            <a:ext cx="2492648" cy="3297888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9296" y="1297420"/>
            <a:ext cx="2540215" cy="506986"/>
          </a:xfrm>
          <a:solidFill>
            <a:srgbClr val="E82034"/>
          </a:solidFill>
          <a:ln>
            <a:noFill/>
          </a:ln>
        </p:spPr>
        <p:txBody>
          <a:bodyPr lIns="91440" rIns="91440" anchor="ctr" anchorCtr="0"/>
          <a:lstStyle>
            <a:lvl1pPr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199" y="4513655"/>
            <a:ext cx="8232775" cy="796927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000"/>
            </a:lvl1pPr>
          </a:lstStyle>
          <a:p>
            <a:r>
              <a:rPr lang="en-US" dirty="0"/>
              <a:t>Insert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882" y="1843086"/>
            <a:ext cx="354013" cy="13335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2438" y="1727074"/>
            <a:ext cx="4267200" cy="1554272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E43348"/>
                </a:solidFill>
              </a:rPr>
              <a:t>Thank</a:t>
            </a:r>
          </a:p>
          <a:p>
            <a:pPr>
              <a:lnSpc>
                <a:spcPct val="80000"/>
              </a:lnSpc>
            </a:pPr>
            <a:r>
              <a:rPr lang="en-US" sz="6000" b="1" dirty="0"/>
              <a:t>You</a:t>
            </a:r>
          </a:p>
        </p:txBody>
      </p:sp>
      <p:pic>
        <p:nvPicPr>
          <p:cNvPr id="7" name="Picture 6" descr="Dow logo 300 1.6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41418" y="241342"/>
            <a:ext cx="1463040" cy="484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DOW RESTRICTED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5B919-E3DF-8843-A034-99A3C3E2A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288338" y="5242278"/>
            <a:ext cx="533400" cy="303389"/>
          </a:xfrm>
        </p:spPr>
        <p:txBody>
          <a:bodyPr lIns="91440" tIns="45720" rIns="91440" bIns="45720"/>
          <a:lstStyle>
            <a:lvl1pPr algn="r">
              <a:defRPr sz="1000">
                <a:solidFill>
                  <a:srgbClr val="59595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D94F6FF-A907-4E06-AA2B-D8799BF1D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0503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ow logo 300 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4" y="5327386"/>
            <a:ext cx="733425" cy="2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88" y="411428"/>
            <a:ext cx="354013" cy="133614"/>
          </a:xfrm>
          <a:prstGeom prst="rect">
            <a:avLst/>
          </a:prstGeom>
          <a:solidFill>
            <a:schemeClr val="hlink"/>
          </a:solidFill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1500">
              <a:solidFill>
                <a:srgbClr val="FFFFFF"/>
              </a:solidFill>
              <a:ea typeface="Arial" pitchFamily="-109" charset="0"/>
              <a:cs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9956"/>
            <a:ext cx="6126162" cy="8565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3841" y="1231482"/>
            <a:ext cx="6135873" cy="3614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auto">
          <a:xfrm>
            <a:off x="8461375" y="5373688"/>
            <a:ext cx="228600" cy="1137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667">
                <a:ea typeface="Arial" pitchFamily="-109" charset="0"/>
                <a:cs typeface="Arial" pitchFamily="-109" charset="0"/>
              </a:defRPr>
            </a:lvl1pPr>
          </a:lstStyle>
          <a:p>
            <a:fld id="{EC849F27-BC5F-C64B-A9EB-89AB66F6A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48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865"/>
            <a:ext cx="8331200" cy="4696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81006"/>
            <a:ext cx="353919" cy="133494"/>
          </a:xfrm>
          <a:prstGeom prst="rect">
            <a:avLst/>
          </a:prstGeom>
          <a:solidFill>
            <a:srgbClr val="D2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n-GB" sz="1583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632" y="5361939"/>
            <a:ext cx="1873641" cy="228600"/>
          </a:xfrm>
          <a:prstGeom prst="rect">
            <a:avLst/>
          </a:prstGeom>
        </p:spPr>
        <p:txBody>
          <a:bodyPr/>
          <a:lstStyle>
            <a:lvl1pPr algn="r">
              <a:defRPr sz="91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8415" y="5361939"/>
            <a:ext cx="3962400" cy="228600"/>
          </a:xfrm>
          <a:prstGeom prst="rect">
            <a:avLst/>
          </a:prstGeom>
        </p:spPr>
        <p:txBody>
          <a:bodyPr/>
          <a:lstStyle>
            <a:lvl1pPr>
              <a:defRPr sz="91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DOW RESTRICTED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8" y="5361939"/>
            <a:ext cx="838200" cy="228600"/>
          </a:xfrm>
          <a:prstGeom prst="rect">
            <a:avLst/>
          </a:prstGeom>
        </p:spPr>
        <p:txBody>
          <a:bodyPr/>
          <a:lstStyle>
            <a:lvl1pPr algn="r">
              <a:defRPr sz="91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99EF885-5089-4FA8-9EAD-5AC1D2DFFF6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381006"/>
            <a:ext cx="353919" cy="133494"/>
          </a:xfrm>
          <a:prstGeom prst="rect">
            <a:avLst/>
          </a:prstGeom>
          <a:solidFill>
            <a:srgbClr val="D2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n-GB" sz="1583" dirty="0">
              <a:solidFill>
                <a:prstClr val="white"/>
              </a:solidFill>
            </a:endParaRPr>
          </a:p>
        </p:txBody>
      </p:sp>
      <p:pic>
        <p:nvPicPr>
          <p:cNvPr id="14" name="Picture 3" descr="System_Philosophy_3.pdf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6"/>
          <a:stretch>
            <a:fillRect/>
          </a:stretch>
        </p:blipFill>
        <p:spPr bwMode="auto">
          <a:xfrm>
            <a:off x="325438" y="5264681"/>
            <a:ext cx="895350" cy="41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142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DOW 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w logo 300 1.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18" y="241342"/>
            <a:ext cx="1463040" cy="48463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881" y="1703110"/>
            <a:ext cx="342030" cy="1546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50188" y="5276850"/>
            <a:ext cx="922337" cy="271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 dirty="0">
                <a:solidFill>
                  <a:srgbClr val="E82034"/>
                </a:solidFill>
              </a:rPr>
              <a:t>Dow.com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199" y="3594101"/>
            <a:ext cx="8232775" cy="914400"/>
          </a:xfrm>
        </p:spPr>
        <p:txBody>
          <a:bodyPr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dirty="0"/>
              <a:t>Insert Cover Title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199" y="4508501"/>
            <a:ext cx="8232775" cy="749299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000"/>
            </a:lvl1pPr>
          </a:lstStyle>
          <a:p>
            <a:r>
              <a:rPr lang="en-US" dirty="0"/>
              <a:t>Insert subtitle</a:t>
            </a:r>
          </a:p>
        </p:txBody>
      </p:sp>
      <p:pic>
        <p:nvPicPr>
          <p:cNvPr id="10" name="Picture 9" descr="PPT cover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4" y="1622783"/>
            <a:ext cx="6747933" cy="18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33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50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/4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11269"/>
            <a:ext cx="8222592" cy="891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30492"/>
            <a:ext cx="8231352" cy="37881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90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199" y="1776158"/>
            <a:ext cx="8232775" cy="1639890"/>
          </a:xfrm>
        </p:spPr>
        <p:txBody>
          <a:bodyPr/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Insert Divider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199" y="4513655"/>
            <a:ext cx="8232775" cy="796927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000"/>
            </a:lvl1pPr>
          </a:lstStyle>
          <a:p>
            <a:r>
              <a:rPr lang="en-US" dirty="0"/>
              <a:t>Insert subtitle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882" y="1826610"/>
            <a:ext cx="354013" cy="160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90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–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32000">
                <a:srgbClr val="FF0000"/>
              </a:gs>
              <a:gs pos="99000">
                <a:srgbClr val="792619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199" y="1777872"/>
            <a:ext cx="8232775" cy="1639890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Divider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199" y="4513655"/>
            <a:ext cx="8232775" cy="796927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882" y="1843086"/>
            <a:ext cx="354013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58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Imag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199" y="359793"/>
            <a:ext cx="8232775" cy="1639890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Divider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199" y="4511877"/>
            <a:ext cx="8232775" cy="796927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882" y="425228"/>
            <a:ext cx="354013" cy="160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36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tack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269"/>
            <a:ext cx="8239125" cy="841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9296" y="1297420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9296" y="1665819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380829" y="1301749"/>
            <a:ext cx="5311420" cy="3813285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9296" y="2034120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39296" y="2404533"/>
            <a:ext cx="2540215" cy="347518"/>
          </a:xfrm>
          <a:solidFill>
            <a:srgbClr val="E82034"/>
          </a:solidFill>
          <a:ln>
            <a:noFill/>
          </a:ln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39296" y="2772834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39296" y="3141233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39296" y="3509534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39296" y="3879947"/>
            <a:ext cx="2540215" cy="347518"/>
          </a:xfrm>
          <a:solidFill>
            <a:srgbClr val="E82034"/>
          </a:solidFill>
          <a:ln>
            <a:noFill/>
          </a:ln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39296" y="4252386"/>
            <a:ext cx="2540215" cy="347518"/>
          </a:xfrm>
          <a:solidFill>
            <a:srgbClr val="E82034"/>
          </a:solidFill>
          <a:ln>
            <a:noFill/>
          </a:ln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39296" y="4621215"/>
            <a:ext cx="2540215" cy="347518"/>
          </a:xfrm>
          <a:solidFill>
            <a:srgbClr val="E82034"/>
          </a:solidFill>
          <a:ln>
            <a:noFill/>
          </a:ln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45241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654"/>
            <a:ext cx="8239125" cy="8126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513" y="1695737"/>
            <a:ext cx="2368549" cy="1439849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1778" y="1297420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18513" y="3644000"/>
            <a:ext cx="2368549" cy="1444755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21778" y="3245683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62385" y="1695737"/>
            <a:ext cx="2368549" cy="1439849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65650" y="1297420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262385" y="3644000"/>
            <a:ext cx="2368549" cy="1444755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165650" y="3245683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386322" y="1695737"/>
            <a:ext cx="2368549" cy="1439849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289587" y="1297420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3386322" y="3644000"/>
            <a:ext cx="2368549" cy="1444755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289587" y="3245683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22647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ed box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269"/>
            <a:ext cx="8239125" cy="841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6770814" y="1333500"/>
            <a:ext cx="1996564" cy="3623879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>
          <a:xfrm>
            <a:off x="6799813" y="1356794"/>
            <a:ext cx="1932531" cy="3145137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6799813" y="4501932"/>
            <a:ext cx="1932531" cy="429172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46" name="Straight Connector 45"/>
          <p:cNvCxnSpPr/>
          <p:nvPr userDrawn="1"/>
        </p:nvCxnSpPr>
        <p:spPr bwMode="auto">
          <a:xfrm>
            <a:off x="6777196" y="4500530"/>
            <a:ext cx="1990182" cy="10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tangle 49"/>
          <p:cNvSpPr/>
          <p:nvPr userDrawn="1"/>
        </p:nvSpPr>
        <p:spPr bwMode="auto">
          <a:xfrm>
            <a:off x="4651606" y="1333500"/>
            <a:ext cx="1996564" cy="3623879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5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4680605" y="1356794"/>
            <a:ext cx="1932531" cy="3145137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4680605" y="4501932"/>
            <a:ext cx="1932531" cy="429172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53" name="Straight Connector 52"/>
          <p:cNvCxnSpPr/>
          <p:nvPr userDrawn="1"/>
        </p:nvCxnSpPr>
        <p:spPr bwMode="auto">
          <a:xfrm>
            <a:off x="4657988" y="4500530"/>
            <a:ext cx="1990182" cy="10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 userDrawn="1"/>
        </p:nvSpPr>
        <p:spPr bwMode="auto">
          <a:xfrm>
            <a:off x="2535524" y="1333500"/>
            <a:ext cx="1996564" cy="3623879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5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2564523" y="1356794"/>
            <a:ext cx="1932531" cy="3145137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2564523" y="4501932"/>
            <a:ext cx="1932531" cy="429172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57" name="Straight Connector 56"/>
          <p:cNvCxnSpPr/>
          <p:nvPr userDrawn="1"/>
        </p:nvCxnSpPr>
        <p:spPr bwMode="auto">
          <a:xfrm>
            <a:off x="2541906" y="4500530"/>
            <a:ext cx="1990182" cy="10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57"/>
          <p:cNvSpPr/>
          <p:nvPr userDrawn="1"/>
        </p:nvSpPr>
        <p:spPr bwMode="auto">
          <a:xfrm>
            <a:off x="416811" y="1333500"/>
            <a:ext cx="1996564" cy="3623879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59" name="Content Placeholder 2"/>
          <p:cNvSpPr>
            <a:spLocks noGrp="1"/>
          </p:cNvSpPr>
          <p:nvPr>
            <p:ph idx="34" hasCustomPrompt="1"/>
          </p:nvPr>
        </p:nvSpPr>
        <p:spPr>
          <a:xfrm>
            <a:off x="445810" y="1356794"/>
            <a:ext cx="1932531" cy="3145137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445810" y="4501932"/>
            <a:ext cx="1932531" cy="429172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61" name="Straight Connector 60"/>
          <p:cNvCxnSpPr/>
          <p:nvPr userDrawn="1"/>
        </p:nvCxnSpPr>
        <p:spPr bwMode="auto">
          <a:xfrm>
            <a:off x="423193" y="4500530"/>
            <a:ext cx="1990182" cy="10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21514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box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420414" y="1333500"/>
            <a:ext cx="8320690" cy="3611394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46690" y="1356795"/>
            <a:ext cx="8259380" cy="3392424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6690" y="4512554"/>
            <a:ext cx="8259379" cy="405318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654"/>
            <a:ext cx="8239125" cy="830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420412" y="4513759"/>
            <a:ext cx="8329448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4978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/4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11269"/>
            <a:ext cx="8222592" cy="891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30492"/>
            <a:ext cx="8231352" cy="37881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DOW 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edium, 2 smal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421413" y="1333500"/>
            <a:ext cx="5192861" cy="3328416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46180" y="1356795"/>
            <a:ext cx="5146246" cy="2855266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655"/>
            <a:ext cx="8239125" cy="821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V="1">
            <a:off x="440561" y="4215494"/>
            <a:ext cx="5174215" cy="233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5867784" y="1333500"/>
            <a:ext cx="2286000" cy="1536192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892552" y="1356795"/>
            <a:ext cx="2240280" cy="1106622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200">
                <a:solidFill>
                  <a:srgbClr val="FFFFFF"/>
                </a:solidFill>
              </a:defRPr>
            </a:lvl1pPr>
            <a:lvl2pPr marL="139700" indent="-103188">
              <a:defRPr sz="1100">
                <a:solidFill>
                  <a:srgbClr val="FFFFFF"/>
                </a:solidFill>
              </a:defRPr>
            </a:lvl2pPr>
            <a:lvl3pPr marL="300038" indent="-120650">
              <a:defRPr sz="1000">
                <a:solidFill>
                  <a:srgbClr val="FFFFFF"/>
                </a:solidFill>
              </a:defRPr>
            </a:lvl3pPr>
            <a:lvl4pPr marL="414338" indent="-95250">
              <a:defRPr sz="900">
                <a:solidFill>
                  <a:srgbClr val="FFFFFF"/>
                </a:solidFill>
              </a:defRPr>
            </a:lvl4pPr>
            <a:lvl5pPr marL="549275" indent="-109538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5892551" y="2476181"/>
            <a:ext cx="2230795" cy="372784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 flipV="1">
            <a:off x="5886931" y="2464120"/>
            <a:ext cx="2258568" cy="155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 userDrawn="1"/>
        </p:nvSpPr>
        <p:spPr bwMode="auto">
          <a:xfrm>
            <a:off x="5867784" y="3128390"/>
            <a:ext cx="2286000" cy="1536192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26" hasCustomPrompt="1"/>
          </p:nvPr>
        </p:nvSpPr>
        <p:spPr>
          <a:xfrm>
            <a:off x="5892552" y="3151685"/>
            <a:ext cx="2240280" cy="1106622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200">
                <a:solidFill>
                  <a:srgbClr val="FFFFFF"/>
                </a:solidFill>
              </a:defRPr>
            </a:lvl1pPr>
            <a:lvl2pPr marL="139700" indent="-103188">
              <a:defRPr sz="1100">
                <a:solidFill>
                  <a:srgbClr val="FFFFFF"/>
                </a:solidFill>
              </a:defRPr>
            </a:lvl2pPr>
            <a:lvl3pPr marL="300038" indent="-120650">
              <a:defRPr sz="1000">
                <a:solidFill>
                  <a:srgbClr val="FFFFFF"/>
                </a:solidFill>
              </a:defRPr>
            </a:lvl3pPr>
            <a:lvl4pPr marL="414338" indent="-95250">
              <a:defRPr sz="900">
                <a:solidFill>
                  <a:srgbClr val="FFFFFF"/>
                </a:solidFill>
              </a:defRPr>
            </a:lvl4pPr>
            <a:lvl5pPr marL="549275" indent="-109538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5892551" y="4271071"/>
            <a:ext cx="2230795" cy="372784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 flipV="1">
            <a:off x="5886931" y="4259010"/>
            <a:ext cx="2258568" cy="155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6180" y="4220697"/>
            <a:ext cx="5147539" cy="418712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</p:spTree>
    <p:extLst>
      <p:ext uri="{BB962C8B-B14F-4D97-AF65-F5344CB8AC3E}">
        <p14:creationId xmlns:p14="http://schemas.microsoft.com/office/powerpoint/2010/main" val="1538336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mall box w/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 bwMode="auto">
          <a:xfrm>
            <a:off x="421413" y="1333500"/>
            <a:ext cx="3695137" cy="3328416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46181" y="1356795"/>
            <a:ext cx="3639008" cy="2855266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6181" y="4229163"/>
            <a:ext cx="3639008" cy="402336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653"/>
            <a:ext cx="8239125" cy="8038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440561" y="4217828"/>
            <a:ext cx="3684749" cy="38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21"/>
          <p:cNvCxnSpPr/>
          <p:nvPr userDrawn="1"/>
        </p:nvCxnSpPr>
        <p:spPr>
          <a:xfrm>
            <a:off x="4349718" y="1320864"/>
            <a:ext cx="0" cy="33845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</a:ln>
          <a:effectLst>
            <a:outerShdw dist="127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572001" y="2072439"/>
            <a:ext cx="4118792" cy="2998802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4571757" y="1243724"/>
            <a:ext cx="4124567" cy="275952"/>
          </a:xfrm>
        </p:spPr>
        <p:txBody>
          <a:bodyPr anchor="b" anchorCtr="0"/>
          <a:lstStyle>
            <a:lvl1pPr>
              <a:defRPr sz="1400" b="1"/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4571757" y="1581053"/>
            <a:ext cx="4124568" cy="44715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0102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box w/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653"/>
            <a:ext cx="8239125" cy="786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  <p:cxnSp>
        <p:nvCxnSpPr>
          <p:cNvPr id="20" name="Connecteur droit 21"/>
          <p:cNvCxnSpPr/>
          <p:nvPr userDrawn="1"/>
        </p:nvCxnSpPr>
        <p:spPr>
          <a:xfrm>
            <a:off x="5974098" y="1320864"/>
            <a:ext cx="0" cy="33845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</a:ln>
          <a:effectLst>
            <a:outerShdw dist="12700" algn="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198145" y="2072439"/>
            <a:ext cx="2492648" cy="3025078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200181" y="1226207"/>
            <a:ext cx="2496143" cy="293469"/>
          </a:xfrm>
        </p:spPr>
        <p:txBody>
          <a:bodyPr anchor="b" anchorCtr="0"/>
          <a:lstStyle>
            <a:lvl1pPr>
              <a:defRPr sz="1400" b="1"/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200181" y="1581053"/>
            <a:ext cx="2496144" cy="44715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421413" y="1333500"/>
            <a:ext cx="5310783" cy="3328416"/>
          </a:xfrm>
          <a:prstGeom prst="rect">
            <a:avLst/>
          </a:prstGeom>
          <a:solidFill>
            <a:srgbClr val="E82034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446179" y="1356795"/>
            <a:ext cx="5264441" cy="2855266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46179" y="4229163"/>
            <a:ext cx="5264441" cy="402336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 flipV="1">
            <a:off x="440561" y="4209944"/>
            <a:ext cx="5282978" cy="788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55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creen w/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73"/>
          <a:stretch>
            <a:fillRect/>
          </a:stretch>
        </p:blipFill>
        <p:spPr bwMode="auto">
          <a:xfrm>
            <a:off x="3025397" y="852499"/>
            <a:ext cx="6003925" cy="425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409221" y="1225513"/>
            <a:ext cx="5109985" cy="3341467"/>
          </a:xfrm>
          <a:noFill/>
          <a:ln w="50800">
            <a:noFill/>
          </a:ln>
          <a:effectLst>
            <a:outerShdw blurRad="254000" dist="25400" dir="1560000">
              <a:schemeClr val="bg2">
                <a:lumMod val="50000"/>
                <a:alpha val="40000"/>
              </a:schemeClr>
            </a:outerShdw>
          </a:effectLst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11655"/>
            <a:ext cx="2590800" cy="8495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50402" y="1878458"/>
            <a:ext cx="2492648" cy="3297888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9296" y="1297420"/>
            <a:ext cx="2540215" cy="506986"/>
          </a:xfrm>
          <a:solidFill>
            <a:srgbClr val="E82034"/>
          </a:solidFill>
          <a:ln>
            <a:noFill/>
          </a:ln>
        </p:spPr>
        <p:txBody>
          <a:bodyPr lIns="91440" rIns="91440" anchor="ctr" anchorCtr="0"/>
          <a:lstStyle>
            <a:lvl1pPr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84001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199" y="4513655"/>
            <a:ext cx="8232775" cy="796927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000"/>
            </a:lvl1pPr>
          </a:lstStyle>
          <a:p>
            <a:r>
              <a:rPr lang="en-US" dirty="0"/>
              <a:t>Insert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882" y="1843086"/>
            <a:ext cx="354013" cy="133350"/>
          </a:xfrm>
          <a:prstGeom prst="rect">
            <a:avLst/>
          </a:prstGeom>
          <a:solidFill>
            <a:srgbClr val="E82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2438" y="1727074"/>
            <a:ext cx="4267200" cy="1554272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E43348"/>
                </a:solidFill>
              </a:rPr>
              <a:t>Thank</a:t>
            </a:r>
          </a:p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344447"/>
                </a:solidFill>
              </a:rPr>
              <a:t>You</a:t>
            </a:r>
          </a:p>
        </p:txBody>
      </p:sp>
      <p:pic>
        <p:nvPicPr>
          <p:cNvPr id="7" name="Picture 6" descr="Dow logo 300 1.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18" y="241342"/>
            <a:ext cx="1463040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73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4444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5B919-E3DF-8843-A034-99A3C3E2A01C}" type="slidenum">
              <a:rPr lang="en-US" smtClean="0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30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288338" y="5242278"/>
            <a:ext cx="533400" cy="303389"/>
          </a:xfrm>
        </p:spPr>
        <p:txBody>
          <a:bodyPr lIns="91440" tIns="45720" rIns="91440" bIns="45720"/>
          <a:lstStyle>
            <a:lvl1pPr algn="r">
              <a:defRPr sz="1000">
                <a:solidFill>
                  <a:srgbClr val="59595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D94F6FF-A907-4E06-AA2B-D8799BF1D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2973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FA1CF-913A-9448-B1FE-4CA26FD28A53}" type="slidenum">
              <a:rPr lang="en-US" smtClean="0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09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ow logo 300 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4" y="5327386"/>
            <a:ext cx="733425" cy="2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588" y="411428"/>
            <a:ext cx="354013" cy="133614"/>
          </a:xfrm>
          <a:prstGeom prst="rect">
            <a:avLst/>
          </a:prstGeom>
          <a:solidFill>
            <a:schemeClr val="hlink"/>
          </a:solidFill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GB" sz="1500">
              <a:solidFill>
                <a:srgbClr val="FFFFFF"/>
              </a:solidFill>
              <a:ea typeface="Arial" pitchFamily="-109" charset="0"/>
              <a:cs typeface="Arial" pitchFamily="-10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9956"/>
            <a:ext cx="6126162" cy="8565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3841" y="1231482"/>
            <a:ext cx="6135873" cy="3614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auto">
          <a:xfrm>
            <a:off x="8461375" y="5373688"/>
            <a:ext cx="228600" cy="1137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667">
                <a:ea typeface="Arial" pitchFamily="-109" charset="0"/>
                <a:cs typeface="Arial" pitchFamily="-109" charset="0"/>
              </a:defRPr>
            </a:lvl1pPr>
          </a:lstStyle>
          <a:p>
            <a:fld id="{EC849F27-BC5F-C64B-A9EB-89AB66F6A03F}" type="slidenum">
              <a:rPr lang="en-US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60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865"/>
            <a:ext cx="8331200" cy="46963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81006"/>
            <a:ext cx="353919" cy="133494"/>
          </a:xfrm>
          <a:prstGeom prst="rect">
            <a:avLst/>
          </a:prstGeom>
          <a:solidFill>
            <a:srgbClr val="D2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n-GB" sz="1583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632" y="5361939"/>
            <a:ext cx="1873641" cy="228600"/>
          </a:xfrm>
          <a:prstGeom prst="rect">
            <a:avLst/>
          </a:prstGeom>
        </p:spPr>
        <p:txBody>
          <a:bodyPr/>
          <a:lstStyle>
            <a:lvl1pPr algn="r">
              <a:defRPr sz="91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June 2015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8415" y="5361939"/>
            <a:ext cx="3962400" cy="228600"/>
          </a:xfrm>
          <a:prstGeom prst="rect">
            <a:avLst/>
          </a:prstGeom>
        </p:spPr>
        <p:txBody>
          <a:bodyPr/>
          <a:lstStyle>
            <a:lvl1pPr>
              <a:defRPr sz="91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Dow Confidential - Do not share without permission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8" y="5361939"/>
            <a:ext cx="838200" cy="228600"/>
          </a:xfrm>
          <a:prstGeom prst="rect">
            <a:avLst/>
          </a:prstGeom>
        </p:spPr>
        <p:txBody>
          <a:bodyPr/>
          <a:lstStyle>
            <a:lvl1pPr algn="r">
              <a:defRPr sz="91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99EF885-5089-4FA8-9EAD-5AC1D2DFFF6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381006"/>
            <a:ext cx="353919" cy="133494"/>
          </a:xfrm>
          <a:prstGeom prst="rect">
            <a:avLst/>
          </a:prstGeom>
          <a:solidFill>
            <a:srgbClr val="D2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n-GB" sz="1583" dirty="0">
              <a:solidFill>
                <a:prstClr val="white"/>
              </a:solidFill>
            </a:endParaRPr>
          </a:p>
        </p:txBody>
      </p:sp>
      <p:pic>
        <p:nvPicPr>
          <p:cNvPr id="14" name="Picture 3" descr="System_Philosophy_3.pdf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38" y="5264681"/>
            <a:ext cx="895350" cy="41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49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199" y="1776158"/>
            <a:ext cx="8232775" cy="1639890"/>
          </a:xfrm>
        </p:spPr>
        <p:txBody>
          <a:bodyPr/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Insert Divider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199" y="4513655"/>
            <a:ext cx="8232775" cy="796927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000"/>
            </a:lvl1pPr>
          </a:lstStyle>
          <a:p>
            <a:r>
              <a:rPr lang="en-US" dirty="0"/>
              <a:t>Insert subtitle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882" y="1826610"/>
            <a:ext cx="354013" cy="160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–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32000">
                <a:srgbClr val="FF0000"/>
              </a:gs>
              <a:gs pos="99000">
                <a:srgbClr val="792619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199" y="1777872"/>
            <a:ext cx="8232775" cy="1639890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Divider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199" y="4513655"/>
            <a:ext cx="8232775" cy="796927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882" y="1843086"/>
            <a:ext cx="354013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– Imag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199" y="359793"/>
            <a:ext cx="8232775" cy="1639890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Divider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199" y="4511877"/>
            <a:ext cx="8232775" cy="796927"/>
          </a:xfrm>
        </p:spPr>
        <p:txBody>
          <a:bodyPr anchor="t" anchorCtr="0"/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882" y="425228"/>
            <a:ext cx="354013" cy="160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tack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269"/>
            <a:ext cx="8239125" cy="841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DOW 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9296" y="1297420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9296" y="1665819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380829" y="1301749"/>
            <a:ext cx="5311420" cy="3813285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39296" y="2034120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39296" y="2404533"/>
            <a:ext cx="2540215" cy="347518"/>
          </a:xfrm>
          <a:solidFill>
            <a:srgbClr val="E82034"/>
          </a:solidFill>
          <a:ln>
            <a:noFill/>
          </a:ln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39296" y="2772834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39296" y="3141233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39296" y="3509534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39296" y="3879947"/>
            <a:ext cx="2540215" cy="347518"/>
          </a:xfrm>
          <a:solidFill>
            <a:srgbClr val="E82034"/>
          </a:solidFill>
          <a:ln>
            <a:noFill/>
          </a:ln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39296" y="4252386"/>
            <a:ext cx="2540215" cy="347518"/>
          </a:xfrm>
          <a:solidFill>
            <a:srgbClr val="E82034"/>
          </a:solidFill>
          <a:ln>
            <a:noFill/>
          </a:ln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39296" y="4621215"/>
            <a:ext cx="2540215" cy="347518"/>
          </a:xfrm>
          <a:solidFill>
            <a:srgbClr val="E82034"/>
          </a:solidFill>
          <a:ln>
            <a:noFill/>
          </a:ln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654"/>
            <a:ext cx="8239125" cy="8126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513" y="1695737"/>
            <a:ext cx="2368549" cy="1439849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DOW 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1778" y="1297420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18513" y="3644000"/>
            <a:ext cx="2368549" cy="1444755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21778" y="3245683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62385" y="1695737"/>
            <a:ext cx="2368549" cy="1439849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65650" y="1297420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262385" y="3644000"/>
            <a:ext cx="2368549" cy="1444755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165650" y="3245683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386322" y="1695737"/>
            <a:ext cx="2368549" cy="1439849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289587" y="1297420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3386322" y="3644000"/>
            <a:ext cx="2368549" cy="1444755"/>
          </a:xfrm>
        </p:spPr>
        <p:txBody>
          <a:bodyPr/>
          <a:lstStyle>
            <a:lvl1pPr>
              <a:defRPr sz="1400"/>
            </a:lvl1pPr>
            <a:lvl2pPr marL="150813" indent="-114300">
              <a:defRPr sz="1300"/>
            </a:lvl2pPr>
            <a:lvl3pPr marL="339725" indent="-152400">
              <a:defRPr sz="1200"/>
            </a:lvl3pPr>
            <a:lvl4pPr marL="484188" indent="-109538">
              <a:defRPr sz="1100"/>
            </a:lvl4pPr>
            <a:lvl5pPr marL="649288" indent="-130175"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289587" y="3245683"/>
            <a:ext cx="2540215" cy="347518"/>
          </a:xfrm>
          <a:solidFill>
            <a:srgbClr val="E82034"/>
          </a:solidFill>
        </p:spPr>
        <p:txBody>
          <a:bodyPr lIns="91440" rIns="91440" anchor="ctr" anchorCtr="0"/>
          <a:lstStyle>
            <a:lvl1pPr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ed box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269"/>
            <a:ext cx="8239125" cy="841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DOW RESTRICTED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7E0B00-4FDE-D040-8275-1F4B80113D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6770814" y="1333500"/>
            <a:ext cx="1996564" cy="3623879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>
          <a:xfrm>
            <a:off x="6799813" y="1356794"/>
            <a:ext cx="1932531" cy="3145137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6799813" y="4501932"/>
            <a:ext cx="1932531" cy="429172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46" name="Straight Connector 45"/>
          <p:cNvCxnSpPr/>
          <p:nvPr userDrawn="1"/>
        </p:nvCxnSpPr>
        <p:spPr bwMode="auto">
          <a:xfrm>
            <a:off x="6777196" y="4500530"/>
            <a:ext cx="1990182" cy="10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tangle 49"/>
          <p:cNvSpPr/>
          <p:nvPr userDrawn="1"/>
        </p:nvSpPr>
        <p:spPr bwMode="auto">
          <a:xfrm>
            <a:off x="4651606" y="1333500"/>
            <a:ext cx="1996564" cy="3623879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4680605" y="1356794"/>
            <a:ext cx="1932531" cy="3145137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4680605" y="4501932"/>
            <a:ext cx="1932531" cy="429172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53" name="Straight Connector 52"/>
          <p:cNvCxnSpPr/>
          <p:nvPr userDrawn="1"/>
        </p:nvCxnSpPr>
        <p:spPr bwMode="auto">
          <a:xfrm>
            <a:off x="4657988" y="4500530"/>
            <a:ext cx="1990182" cy="10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 userDrawn="1"/>
        </p:nvSpPr>
        <p:spPr bwMode="auto">
          <a:xfrm>
            <a:off x="2535524" y="1333500"/>
            <a:ext cx="1996564" cy="3623879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Content Placeholder 2"/>
          <p:cNvSpPr>
            <a:spLocks noGrp="1"/>
          </p:cNvSpPr>
          <p:nvPr>
            <p:ph idx="32" hasCustomPrompt="1"/>
          </p:nvPr>
        </p:nvSpPr>
        <p:spPr>
          <a:xfrm>
            <a:off x="2564523" y="1356794"/>
            <a:ext cx="1932531" cy="3145137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2564523" y="4501932"/>
            <a:ext cx="1932531" cy="429172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57" name="Straight Connector 56"/>
          <p:cNvCxnSpPr/>
          <p:nvPr userDrawn="1"/>
        </p:nvCxnSpPr>
        <p:spPr bwMode="auto">
          <a:xfrm>
            <a:off x="2541906" y="4500530"/>
            <a:ext cx="1990182" cy="10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57"/>
          <p:cNvSpPr/>
          <p:nvPr userDrawn="1"/>
        </p:nvSpPr>
        <p:spPr bwMode="auto">
          <a:xfrm>
            <a:off x="416811" y="1333500"/>
            <a:ext cx="1996564" cy="3623879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5400" dir="156000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" name="Content Placeholder 2"/>
          <p:cNvSpPr>
            <a:spLocks noGrp="1"/>
          </p:cNvSpPr>
          <p:nvPr>
            <p:ph idx="34" hasCustomPrompt="1"/>
          </p:nvPr>
        </p:nvSpPr>
        <p:spPr>
          <a:xfrm>
            <a:off x="445810" y="1356794"/>
            <a:ext cx="1932531" cy="3145137"/>
          </a:xfrm>
          <a:solidFill>
            <a:srgbClr val="E82034"/>
          </a:solidFill>
          <a:ln w="50800">
            <a:noFill/>
          </a:ln>
          <a:effectLst/>
        </p:spPr>
        <p:txBody>
          <a:bodyPr lIns="91440" tIns="91440" rIns="91440" bIns="91440"/>
          <a:lstStyle>
            <a:lvl1pPr>
              <a:defRPr sz="1400">
                <a:solidFill>
                  <a:srgbClr val="FFFFFF"/>
                </a:solidFill>
              </a:defRPr>
            </a:lvl1pPr>
            <a:lvl2pPr marL="150813" indent="-114300">
              <a:defRPr sz="1300">
                <a:solidFill>
                  <a:srgbClr val="FFFFFF"/>
                </a:solidFill>
              </a:defRPr>
            </a:lvl2pPr>
            <a:lvl3pPr marL="339725" indent="-152400">
              <a:defRPr sz="1200">
                <a:solidFill>
                  <a:srgbClr val="FFFFFF"/>
                </a:solidFill>
              </a:defRPr>
            </a:lvl3pPr>
            <a:lvl4pPr marL="484188" indent="-109538">
              <a:defRPr sz="1100">
                <a:solidFill>
                  <a:srgbClr val="FFFFFF"/>
                </a:solidFill>
              </a:defRPr>
            </a:lvl4pPr>
            <a:lvl5pPr marL="649288" indent="-130175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445810" y="4501932"/>
            <a:ext cx="1932531" cy="429172"/>
          </a:xfrm>
          <a:solidFill>
            <a:srgbClr val="E82034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91440" rIns="91440" anchor="ctr" anchorCtr="0"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Picture description</a:t>
            </a:r>
          </a:p>
        </p:txBody>
      </p:sp>
      <p:cxnSp>
        <p:nvCxnSpPr>
          <p:cNvPr id="61" name="Straight Connector 60"/>
          <p:cNvCxnSpPr/>
          <p:nvPr userDrawn="1"/>
        </p:nvCxnSpPr>
        <p:spPr bwMode="auto">
          <a:xfrm>
            <a:off x="423193" y="4500530"/>
            <a:ext cx="1990182" cy="10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414864"/>
            <a:ext cx="8229598" cy="89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95400"/>
            <a:ext cx="8229598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11867" y="5397498"/>
            <a:ext cx="3843866" cy="13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/>
                <a:cs typeface="Arial"/>
              </a:defRPr>
            </a:lvl1pPr>
          </a:lstStyle>
          <a:p>
            <a:r>
              <a:rPr lang="en-US"/>
              <a:t>DOW RESTRICTED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5397498"/>
            <a:ext cx="228600" cy="11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/>
                <a:cs typeface="Arial"/>
              </a:defRPr>
            </a:lvl1pPr>
          </a:lstStyle>
          <a:p>
            <a:fld id="{4A15B919-E3DF-8843-A034-99A3C3E2A0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ow logo 300 0.8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349250" y="5329555"/>
            <a:ext cx="731520" cy="2438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882" y="495300"/>
            <a:ext cx="354013" cy="160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74" r:id="rId3"/>
    <p:sldLayoutId id="2147483663" r:id="rId4"/>
    <p:sldLayoutId id="2147483665" r:id="rId5"/>
    <p:sldLayoutId id="2147483664" r:id="rId6"/>
    <p:sldLayoutId id="2147483662" r:id="rId7"/>
    <p:sldLayoutId id="2147483661" r:id="rId8"/>
    <p:sldLayoutId id="2147483660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5" r:id="rId16"/>
    <p:sldLayoutId id="2147483676" r:id="rId17"/>
    <p:sldLayoutId id="2147483681" r:id="rId18"/>
    <p:sldLayoutId id="2147483682" r:id="rId19"/>
  </p:sldLayoutIdLst>
  <p:hf sldNum="0"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algn="l" rtl="0" eaLnBrk="1" fontAlgn="base" hangingPunct="1">
        <a:spcBef>
          <a:spcPct val="40000"/>
        </a:spcBef>
        <a:spcAft>
          <a:spcPct val="0"/>
        </a:spcAft>
        <a:defRPr sz="2000">
          <a:solidFill>
            <a:schemeClr val="tx1"/>
          </a:solidFill>
          <a:latin typeface="Arial"/>
          <a:ea typeface="+mn-ea"/>
          <a:cs typeface="Arial"/>
        </a:defRPr>
      </a:lvl1pPr>
      <a:lvl2pPr marL="225425" indent="-155575" algn="l" rtl="0" eaLnBrk="1" fontAlgn="base" hangingPunct="1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2pPr>
      <a:lvl3pPr marL="465138" indent="-190500" algn="l" rtl="0" eaLnBrk="1" fontAlgn="base" hangingPunct="1">
        <a:spcBef>
          <a:spcPct val="5000"/>
        </a:spcBef>
        <a:spcAft>
          <a:spcPct val="0"/>
        </a:spcAft>
        <a:buChar char="–"/>
        <a:tabLst/>
        <a:defRPr sz="1600">
          <a:solidFill>
            <a:schemeClr val="tx1"/>
          </a:solidFill>
          <a:latin typeface="Arial"/>
          <a:ea typeface="+mn-ea"/>
          <a:cs typeface="Arial"/>
        </a:defRPr>
      </a:lvl3pPr>
      <a:lvl4pPr marL="649288" indent="-134938" algn="l" rtl="0" eaLnBrk="1" fontAlgn="base" hangingPunct="1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Arial"/>
          <a:ea typeface="+mn-ea"/>
          <a:cs typeface="Arial"/>
        </a:defRPr>
      </a:lvl4pPr>
      <a:lvl5pPr marL="854075" indent="-149225" algn="l" rtl="0" eaLnBrk="1" fontAlgn="base" hangingPunct="1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Arial"/>
          <a:ea typeface="+mn-ea"/>
          <a:cs typeface="Arial"/>
        </a:defRPr>
      </a:lvl5pPr>
      <a:lvl6pPr marL="16033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6pPr>
      <a:lvl7pPr marL="20605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7pPr>
      <a:lvl8pPr marL="25177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8pPr>
      <a:lvl9pPr marL="29749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414864"/>
            <a:ext cx="8229598" cy="89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95400"/>
            <a:ext cx="8229598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11867" y="5397498"/>
            <a:ext cx="3843866" cy="13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/>
                <a:cs typeface="Arial"/>
              </a:defRPr>
            </a:lvl1pPr>
          </a:lstStyle>
          <a:p>
            <a:endParaRPr lang="en-US" dirty="0">
              <a:solidFill>
                <a:srgbClr val="344447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5397498"/>
            <a:ext cx="228600" cy="11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/>
                <a:cs typeface="Arial"/>
              </a:defRPr>
            </a:lvl1pPr>
          </a:lstStyle>
          <a:p>
            <a:fld id="{4A15B919-E3DF-8843-A034-99A3C3E2A01C}" type="slidenum">
              <a:rPr lang="en-US" smtClean="0">
                <a:solidFill>
                  <a:srgbClr val="344447"/>
                </a:solidFill>
              </a:rPr>
              <a:pPr/>
              <a:t>‹#›</a:t>
            </a:fld>
            <a:endParaRPr lang="en-US">
              <a:solidFill>
                <a:srgbClr val="344447"/>
              </a:solidFill>
            </a:endParaRPr>
          </a:p>
        </p:txBody>
      </p:sp>
      <p:pic>
        <p:nvPicPr>
          <p:cNvPr id="7" name="Picture 6" descr="Dow logo 300 0.8.jp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50" y="5329555"/>
            <a:ext cx="731520" cy="2438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882" y="495300"/>
            <a:ext cx="354013" cy="160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hf sldNum="0"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algn="l" rtl="0" eaLnBrk="1" fontAlgn="base" hangingPunct="1">
        <a:spcBef>
          <a:spcPct val="40000"/>
        </a:spcBef>
        <a:spcAft>
          <a:spcPct val="0"/>
        </a:spcAft>
        <a:defRPr sz="2000">
          <a:solidFill>
            <a:schemeClr val="tx1"/>
          </a:solidFill>
          <a:latin typeface="Arial"/>
          <a:ea typeface="+mn-ea"/>
          <a:cs typeface="Arial"/>
        </a:defRPr>
      </a:lvl1pPr>
      <a:lvl2pPr marL="225425" indent="-155575" algn="l" rtl="0" eaLnBrk="1" fontAlgn="base" hangingPunct="1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2pPr>
      <a:lvl3pPr marL="465138" indent="-190500" algn="l" rtl="0" eaLnBrk="1" fontAlgn="base" hangingPunct="1">
        <a:spcBef>
          <a:spcPct val="5000"/>
        </a:spcBef>
        <a:spcAft>
          <a:spcPct val="0"/>
        </a:spcAft>
        <a:buChar char="–"/>
        <a:tabLst/>
        <a:defRPr sz="1600">
          <a:solidFill>
            <a:schemeClr val="tx1"/>
          </a:solidFill>
          <a:latin typeface="Arial"/>
          <a:ea typeface="+mn-ea"/>
          <a:cs typeface="Arial"/>
        </a:defRPr>
      </a:lvl3pPr>
      <a:lvl4pPr marL="649288" indent="-134938" algn="l" rtl="0" eaLnBrk="1" fontAlgn="base" hangingPunct="1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Arial"/>
          <a:ea typeface="+mn-ea"/>
          <a:cs typeface="Arial"/>
        </a:defRPr>
      </a:lvl4pPr>
      <a:lvl5pPr marL="854075" indent="-149225" algn="l" rtl="0" eaLnBrk="1" fontAlgn="base" hangingPunct="1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Arial"/>
          <a:ea typeface="+mn-ea"/>
          <a:cs typeface="Arial"/>
        </a:defRPr>
      </a:lvl5pPr>
      <a:lvl6pPr marL="16033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6pPr>
      <a:lvl7pPr marL="20605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7pPr>
      <a:lvl8pPr marL="25177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8pPr>
      <a:lvl9pPr marL="2974975" indent="-174625" algn="l" rtl="0" eaLnBrk="1" fontAlgn="base" hangingPunct="1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8" y="3968750"/>
            <a:ext cx="8232775" cy="914400"/>
          </a:xfrm>
        </p:spPr>
        <p:txBody>
          <a:bodyPr/>
          <a:lstStyle/>
          <a:p>
            <a:r>
              <a:rPr lang="en-US" sz="4800" dirty="0" err="1"/>
              <a:t>Snehal</a:t>
            </a:r>
            <a:r>
              <a:rPr lang="en-US" sz="4800" dirty="0"/>
              <a:t> Desai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Global Business Director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1225609" y="3442705"/>
            <a:ext cx="4002065" cy="6275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33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0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Pressure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6010" y="1656187"/>
            <a:ext cx="5011481" cy="3006447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 bwMode="auto">
          <a:xfrm>
            <a:off x="595815" y="2728084"/>
            <a:ext cx="1357313" cy="514350"/>
          </a:xfrm>
          <a:prstGeom prst="striped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1435" tIns="25718" rIns="51435" bIns="25718"/>
          <a:lstStyle/>
          <a:p>
            <a:pPr defTabSz="514329">
              <a:defRPr/>
            </a:pP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301125" y="3189700"/>
            <a:ext cx="13251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/>
              <a:t>Brackish water</a:t>
            </a:r>
          </a:p>
        </p:txBody>
      </p:sp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382948" y="1088219"/>
            <a:ext cx="13463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 dirty="0"/>
              <a:t>Increasingly challenging </a:t>
            </a:r>
            <a:r>
              <a:rPr lang="en-US" altLang="en-US" sz="1200" b="1" dirty="0" err="1"/>
              <a:t>feedwater</a:t>
            </a:r>
            <a:endParaRPr lang="en-US" alt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19" y="2447715"/>
            <a:ext cx="642938" cy="2135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788" dirty="0"/>
          </a:p>
        </p:txBody>
      </p:sp>
      <p:sp>
        <p:nvSpPr>
          <p:cNvPr id="12" name="TextBox 11"/>
          <p:cNvSpPr txBox="1"/>
          <p:nvPr/>
        </p:nvSpPr>
        <p:spPr>
          <a:xfrm>
            <a:off x="552926" y="2361094"/>
            <a:ext cx="8215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/>
              <a:t>Seawater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760" y="4069922"/>
            <a:ext cx="915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dirty="0"/>
              <a:t>Recovered wastewater</a:t>
            </a:r>
          </a:p>
        </p:txBody>
      </p:sp>
      <p:sp>
        <p:nvSpPr>
          <p:cNvPr id="14" name="Left Arrow 13"/>
          <p:cNvSpPr/>
          <p:nvPr/>
        </p:nvSpPr>
        <p:spPr bwMode="auto">
          <a:xfrm rot="10800000">
            <a:off x="1548316" y="2019898"/>
            <a:ext cx="361950" cy="179785"/>
          </a:xfrm>
          <a:prstGeom prst="lef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1435" tIns="25718" rIns="51435" bIns="25718"/>
          <a:lstStyle/>
          <a:p>
            <a:pPr defTabSz="514329">
              <a:defRPr/>
            </a:pPr>
            <a:endParaRPr lang="en-US" sz="1800"/>
          </a:p>
        </p:txBody>
      </p:sp>
      <p:sp>
        <p:nvSpPr>
          <p:cNvPr id="15" name="Left Arrow 14"/>
          <p:cNvSpPr/>
          <p:nvPr/>
        </p:nvSpPr>
        <p:spPr bwMode="auto">
          <a:xfrm rot="10800000">
            <a:off x="1548316" y="3774987"/>
            <a:ext cx="361950" cy="179785"/>
          </a:xfrm>
          <a:prstGeom prst="lef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1435" tIns="25718" rIns="51435" bIns="25718"/>
          <a:lstStyle/>
          <a:p>
            <a:pPr defTabSz="514329">
              <a:defRPr/>
            </a:pPr>
            <a:endParaRPr lang="en-US" sz="1800"/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256" y="1838329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256" y="2670934"/>
            <a:ext cx="54411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27" y="3526997"/>
            <a:ext cx="53935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0913" y="3471218"/>
            <a:ext cx="471488" cy="47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4140" y="1898242"/>
            <a:ext cx="471488" cy="47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05515" y="4055078"/>
            <a:ext cx="1328738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dirty="0"/>
              <a:t>Receiving body</a:t>
            </a: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7525151" y="1092504"/>
            <a:ext cx="1243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 dirty="0"/>
              <a:t>More stringent discharge requirements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32477" y="2362500"/>
            <a:ext cx="111442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dirty="0"/>
              <a:t>Municipal WWTP</a:t>
            </a:r>
          </a:p>
        </p:txBody>
      </p:sp>
      <p:sp>
        <p:nvSpPr>
          <p:cNvPr id="24" name="Left Arrow 23"/>
          <p:cNvSpPr/>
          <p:nvPr/>
        </p:nvSpPr>
        <p:spPr bwMode="auto">
          <a:xfrm>
            <a:off x="7329551" y="2107006"/>
            <a:ext cx="361950" cy="179784"/>
          </a:xfrm>
          <a:prstGeom prst="lef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1435" tIns="25718" rIns="51435" bIns="25718"/>
          <a:lstStyle/>
          <a:p>
            <a:pPr defTabSz="514329">
              <a:defRPr/>
            </a:pPr>
            <a:endParaRPr lang="en-US" sz="1800"/>
          </a:p>
        </p:txBody>
      </p:sp>
      <p:sp>
        <p:nvSpPr>
          <p:cNvPr id="25" name="Left Arrow 24"/>
          <p:cNvSpPr/>
          <p:nvPr/>
        </p:nvSpPr>
        <p:spPr bwMode="auto">
          <a:xfrm>
            <a:off x="7324540" y="3620046"/>
            <a:ext cx="361950" cy="179784"/>
          </a:xfrm>
          <a:prstGeom prst="lef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1435" tIns="25718" rIns="51435" bIns="25718"/>
          <a:lstStyle/>
          <a:p>
            <a:pPr defTabSz="514329">
              <a:defRPr/>
            </a:pPr>
            <a:endParaRPr lang="en-US" sz="1800"/>
          </a:p>
        </p:txBody>
      </p:sp>
      <p:sp>
        <p:nvSpPr>
          <p:cNvPr id="26" name="Striped Right Arrow 25"/>
          <p:cNvSpPr/>
          <p:nvPr/>
        </p:nvSpPr>
        <p:spPr bwMode="auto">
          <a:xfrm rot="10800000">
            <a:off x="7253104" y="2775100"/>
            <a:ext cx="1345406" cy="514350"/>
          </a:xfrm>
          <a:prstGeom prst="striped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1435" tIns="25718" rIns="51435" bIns="25718"/>
          <a:lstStyle/>
          <a:p>
            <a:pPr defTabSz="514329">
              <a:defRPr/>
            </a:pPr>
            <a:endParaRPr lang="en-US" sz="1800"/>
          </a:p>
        </p:txBody>
      </p:sp>
      <p:pic>
        <p:nvPicPr>
          <p:cNvPr id="27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519" y="2306849"/>
            <a:ext cx="1442462" cy="10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2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DOW RESTRICTED</a:t>
            </a:r>
          </a:p>
        </p:txBody>
      </p:sp>
    </p:spTree>
    <p:extLst>
      <p:ext uri="{BB962C8B-B14F-4D97-AF65-F5344CB8AC3E}">
        <p14:creationId xmlns:p14="http://schemas.microsoft.com/office/powerpoint/2010/main" val="101794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14864"/>
            <a:ext cx="8573588" cy="891822"/>
          </a:xfrm>
        </p:spPr>
        <p:txBody>
          <a:bodyPr/>
          <a:lstStyle/>
          <a:p>
            <a:r>
              <a:rPr lang="en-US" dirty="0"/>
              <a:t>MLD: Reduce Recovery Costs of Last 30% of Water by 60%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B815-6C33-4D25-9B6E-CA43FFEC97CC}" type="slidenum">
              <a:rPr lang="zh-CN" altLang="en-US" smtClean="0">
                <a:solidFill>
                  <a:srgbClr val="344447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rgbClr val="344447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10316" y="1403517"/>
            <a:ext cx="7748899" cy="3541693"/>
            <a:chOff x="628337" y="2124771"/>
            <a:chExt cx="6138690" cy="2780690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084169" y="2129675"/>
              <a:ext cx="504056" cy="43522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1" hangingPunct="1"/>
              <a:endParaRPr lang="en-US" sz="1667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567987" y="4650532"/>
              <a:ext cx="5092246" cy="2500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1" hangingPunct="1"/>
              <a:endParaRPr lang="en-US" sz="1667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1619673" y="4653136"/>
              <a:ext cx="5040560" cy="0"/>
            </a:xfrm>
            <a:prstGeom prst="straightConnector1">
              <a:avLst/>
            </a:prstGeom>
            <a:solidFill>
              <a:srgbClr val="FF99CC"/>
            </a:solidFill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547665" y="4653136"/>
              <a:ext cx="258908" cy="252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E82034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55976" y="4653136"/>
              <a:ext cx="326866" cy="252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E82034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70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2161" y="4653136"/>
              <a:ext cx="326866" cy="252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E82034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95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72201" y="4653136"/>
              <a:ext cx="394826" cy="252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E82034">
                      <a:lumMod val="50000"/>
                    </a:srgbClr>
                  </a:solidFill>
                  <a:latin typeface="Calibri" pitchFamily="34" charset="0"/>
                  <a:cs typeface="Calibri" pitchFamily="34" charset="0"/>
                </a:rPr>
                <a:t>100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V="1">
              <a:off x="4499993" y="2276872"/>
              <a:ext cx="0" cy="2376264"/>
            </a:xfrm>
            <a:prstGeom prst="line">
              <a:avLst/>
            </a:prstGeom>
            <a:solidFill>
              <a:srgbClr val="FF99CC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6156177" y="2276872"/>
              <a:ext cx="0" cy="2376264"/>
            </a:xfrm>
            <a:prstGeom prst="line">
              <a:avLst/>
            </a:prstGeom>
            <a:solidFill>
              <a:srgbClr val="FF99CC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6588225" y="2564904"/>
              <a:ext cx="0" cy="2088232"/>
            </a:xfrm>
            <a:prstGeom prst="line">
              <a:avLst/>
            </a:prstGeom>
            <a:solidFill>
              <a:srgbClr val="FF99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5312607" y="2872584"/>
              <a:ext cx="146343" cy="193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000" dirty="0">
                <a:solidFill>
                  <a:srgbClr val="E82034">
                    <a:lumMod val="50000"/>
                  </a:srgb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8337" y="4662615"/>
              <a:ext cx="964109" cy="193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B2051A"/>
                  </a:solidFill>
                  <a:latin typeface="Calibri" pitchFamily="34" charset="0"/>
                  <a:cs typeface="Calibri" pitchFamily="34" charset="0"/>
                </a:rPr>
                <a:t>Water Recovery (%)</a:t>
              </a: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flipV="1">
              <a:off x="1619673" y="4005064"/>
              <a:ext cx="2880320" cy="360040"/>
            </a:xfrm>
            <a:prstGeom prst="line">
              <a:avLst/>
            </a:prstGeom>
            <a:solidFill>
              <a:srgbClr val="FF99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499993" y="3573016"/>
              <a:ext cx="1656184" cy="432048"/>
            </a:xfrm>
            <a:prstGeom prst="line">
              <a:avLst/>
            </a:prstGeom>
            <a:solidFill>
              <a:srgbClr val="FF99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6156177" y="3252668"/>
              <a:ext cx="413437" cy="320350"/>
            </a:xfrm>
            <a:prstGeom prst="line">
              <a:avLst/>
            </a:prstGeom>
            <a:solidFill>
              <a:srgbClr val="FF99CC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6285531" y="2124771"/>
              <a:ext cx="170134" cy="434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ZLD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11966" y="2725183"/>
              <a:ext cx="146344" cy="193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000" dirty="0">
                <a:solidFill>
                  <a:srgbClr val="E82034">
                    <a:lumMod val="50000"/>
                  </a:srgb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586230" y="3369970"/>
              <a:ext cx="1623802" cy="215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67" dirty="0">
                  <a:solidFill>
                    <a:srgbClr val="B2051A"/>
                  </a:solidFill>
                  <a:latin typeface="Calibri" pitchFamily="34" charset="0"/>
                  <a:cs typeface="Calibri" pitchFamily="34" charset="0"/>
                </a:rPr>
                <a:t>Cost of Water Recovery ($/m3)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619672" y="2129675"/>
              <a:ext cx="2880320" cy="435229"/>
            </a:xfrm>
            <a:prstGeom prst="rect">
              <a:avLst/>
            </a:prstGeom>
            <a:solidFill>
              <a:srgbClr val="E7C62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1" hangingPunct="1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Wastewater Reuse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499992" y="2129675"/>
              <a:ext cx="1656184" cy="435229"/>
            </a:xfrm>
            <a:prstGeom prst="rect">
              <a:avLst/>
            </a:prstGeom>
            <a:solidFill>
              <a:srgbClr val="CD1F67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eaLnBrk="1" hangingPunct="1"/>
              <a:r>
                <a:rPr lang="en-US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Minimal Liquid </a:t>
              </a:r>
            </a:p>
            <a:p>
              <a:pPr algn="ctr" defTabSz="761970" eaLnBrk="1" hangingPunct="1"/>
              <a:r>
                <a:rPr lang="en-US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Discharge (MLD)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1619673" y="2132856"/>
              <a:ext cx="0" cy="2520280"/>
            </a:xfrm>
            <a:prstGeom prst="straightConnector1">
              <a:avLst/>
            </a:prstGeom>
            <a:solidFill>
              <a:srgbClr val="FF99CC"/>
            </a:solidFill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6" name="Straight Connector 5"/>
          <p:cNvCxnSpPr/>
          <p:nvPr/>
        </p:nvCxnSpPr>
        <p:spPr bwMode="auto">
          <a:xfrm flipV="1">
            <a:off x="5322035" y="2092588"/>
            <a:ext cx="2587984" cy="17058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 rot="19522518">
            <a:off x="5899395" y="2742497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344447"/>
                </a:solidFill>
              </a:rPr>
              <a:t>ZLD without MLD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33512" y="1949639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rgbClr val="344447"/>
                </a:solidFill>
              </a:rPr>
              <a:t>$12-13/1000 gal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50456" y="2699271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rgbClr val="344447"/>
                </a:solidFill>
              </a:rPr>
              <a:t>$4-6.6/1000 gal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8712" y="5043763"/>
            <a:ext cx="37946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rgbClr val="344447"/>
                </a:solidFill>
              </a:rPr>
              <a:t>Bond, R.G. and Veerapaneni, S. Journal AWWA, 2008, 100 (9), 76-89.</a:t>
            </a:r>
          </a:p>
        </p:txBody>
      </p:sp>
      <p:sp>
        <p:nvSpPr>
          <p:cNvPr id="32" name="TextBox 31"/>
          <p:cNvSpPr txBox="1"/>
          <p:nvPr/>
        </p:nvSpPr>
        <p:spPr>
          <a:xfrm rot="20712032">
            <a:off x="5977450" y="3498324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344447"/>
                </a:solidFill>
              </a:rPr>
              <a:t>ZLD with MLD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44447"/>
                </a:solidFill>
              </a:rPr>
              <a:t>DOW RESTRICTED</a:t>
            </a:r>
          </a:p>
        </p:txBody>
      </p:sp>
    </p:spTree>
    <p:extLst>
      <p:ext uri="{BB962C8B-B14F-4D97-AF65-F5344CB8AC3E}">
        <p14:creationId xmlns:p14="http://schemas.microsoft.com/office/powerpoint/2010/main" val="67875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freeiconspng.com/uploads/cloud-icon-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82" y="-67546"/>
            <a:ext cx="2280022" cy="15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39861" y="402770"/>
            <a:ext cx="8229600" cy="89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kern="0" dirty="0" err="1"/>
              <a:t>IoT</a:t>
            </a:r>
            <a:r>
              <a:rPr lang="en-US" kern="0" dirty="0"/>
              <a:t> Ecosystem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61375" y="5373688"/>
            <a:ext cx="228600" cy="113771"/>
          </a:xfrm>
        </p:spPr>
        <p:txBody>
          <a:bodyPr/>
          <a:lstStyle/>
          <a:p>
            <a:pPr>
              <a:defRPr/>
            </a:pPr>
            <a:fld id="{C6BE77E7-E1B8-4E88-A820-AE1072C617EC}" type="slidenum">
              <a:rPr lang="en-US" smtClean="0">
                <a:solidFill>
                  <a:srgbClr val="344447"/>
                </a:solidFill>
              </a:rPr>
              <a:pPr>
                <a:defRPr/>
              </a:pPr>
              <a:t>4</a:t>
            </a:fld>
            <a:endParaRPr lang="en-US">
              <a:solidFill>
                <a:srgbClr val="344447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60" y="4254620"/>
            <a:ext cx="1455380" cy="8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 descr="https://360wise.com/wp-content/uploads/2015/05/icon-communication-sender-antenna-broadca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54" y="4069912"/>
            <a:ext cx="350549" cy="2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ttps://image.freepik.com/free-icon/media-signal-tower_318-380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47" y="2052497"/>
            <a:ext cx="766808" cy="76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 descr="http://www.freeiconspng.com/uploads/computer-icon-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2" y="2317785"/>
            <a:ext cx="1263044" cy="126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8439" y="3049158"/>
            <a:ext cx="2181973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167" b="1" dirty="0">
                <a:solidFill>
                  <a:srgbClr val="344447"/>
                </a:solidFill>
                <a:latin typeface="Arial" pitchFamily="34" charset="0"/>
                <a:ea typeface="ＭＳ Ｐゴシック"/>
              </a:rPr>
              <a:t>Performance Data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Data stream to be captured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Customer Partnerships</a:t>
            </a:r>
          </a:p>
          <a:p>
            <a:pPr marL="619100" lvl="1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Industrial</a:t>
            </a:r>
          </a:p>
          <a:p>
            <a:pPr marL="619100" lvl="1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Consumer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1930" y="571500"/>
            <a:ext cx="1638481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167" b="1" dirty="0">
                <a:solidFill>
                  <a:srgbClr val="344447"/>
                </a:solidFill>
                <a:latin typeface="Arial" pitchFamily="34" charset="0"/>
                <a:ea typeface="ＭＳ Ｐゴシック"/>
              </a:rPr>
              <a:t>Dow Water &amp;</a:t>
            </a:r>
          </a:p>
          <a:p>
            <a:pPr algn="ctr" eaLnBrk="1" hangingPunct="1"/>
            <a:r>
              <a:rPr lang="en-US" sz="1167" b="1" dirty="0">
                <a:solidFill>
                  <a:srgbClr val="344447"/>
                </a:solidFill>
                <a:latin typeface="Arial" pitchFamily="34" charset="0"/>
                <a:ea typeface="ＭＳ Ｐゴシック"/>
              </a:rPr>
              <a:t>Process Solutions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94" y="2171832"/>
            <a:ext cx="923343" cy="9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77057" y="3144229"/>
            <a:ext cx="2398618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167" b="1" dirty="0">
                <a:solidFill>
                  <a:srgbClr val="344447"/>
                </a:solidFill>
                <a:latin typeface="Arial" pitchFamily="34" charset="0"/>
                <a:ea typeface="ＭＳ Ｐゴシック"/>
              </a:rPr>
              <a:t>Directed Customer Actions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End User Engagement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Innovation Targets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Drive Innovation Adoption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Potential to Provide value added services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6242" y="2857093"/>
            <a:ext cx="2066886" cy="990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167" b="1" dirty="0">
                <a:solidFill>
                  <a:srgbClr val="344447"/>
                </a:solidFill>
                <a:latin typeface="Arial" pitchFamily="34" charset="0"/>
                <a:ea typeface="ＭＳ Ｐゴシック"/>
              </a:rPr>
              <a:t>Secure </a:t>
            </a:r>
            <a:r>
              <a:rPr lang="en-US" sz="1167" b="1" dirty="0" err="1">
                <a:solidFill>
                  <a:srgbClr val="344447"/>
                </a:solidFill>
                <a:latin typeface="Arial" pitchFamily="34" charset="0"/>
                <a:ea typeface="ＭＳ Ｐゴシック"/>
              </a:rPr>
              <a:t>IoT</a:t>
            </a:r>
            <a:r>
              <a:rPr lang="en-US" sz="1167" b="1" dirty="0">
                <a:solidFill>
                  <a:srgbClr val="344447"/>
                </a:solidFill>
                <a:latin typeface="Arial" pitchFamily="34" charset="0"/>
                <a:ea typeface="ＭＳ Ｐゴシック"/>
              </a:rPr>
              <a:t> Platform</a:t>
            </a:r>
            <a:endParaRPr lang="en-US" sz="1167" dirty="0">
              <a:solidFill>
                <a:srgbClr val="344447"/>
              </a:solidFill>
              <a:latin typeface="Arial" pitchFamily="34" charset="0"/>
              <a:ea typeface="ＭＳ Ｐゴシック"/>
            </a:endParaRP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Hardware + Software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 err="1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IoT</a:t>
            </a: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 Gateway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Security Internet Access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User Interface</a:t>
            </a:r>
          </a:p>
        </p:txBody>
      </p:sp>
      <p:pic>
        <p:nvPicPr>
          <p:cNvPr id="17" name="Picture 4" descr="http://www.freeiconspng.com/uploads/arrow-icon-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9414" y="1381645"/>
            <a:ext cx="455247" cy="4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freeiconspng.com/uploads/arrow-icon-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3570" y="1381645"/>
            <a:ext cx="455247" cy="4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freeiconspng.com/uploads/arrow-icon-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3" y="2406912"/>
            <a:ext cx="455247" cy="4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freeiconspng.com/uploads/arrow-icon-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04" y="2405881"/>
            <a:ext cx="455247" cy="4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freeiconspng.com/uploads/arrow-icon-2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46781" y="3799253"/>
            <a:ext cx="455247" cy="4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99333" y="680213"/>
            <a:ext cx="3793808" cy="116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Dow Database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Dow SDMS – data routing internal and external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Dow Data Transformation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Dow Data Analytics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DW&amp;PS Modelling Software - Wave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DW&amp;PS Expertise R&amp;D/TS&amp;D – Answer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3570" y="4904265"/>
            <a:ext cx="4254500" cy="81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167" b="1" dirty="0">
                <a:solidFill>
                  <a:srgbClr val="344447"/>
                </a:solidFill>
                <a:latin typeface="Arial" pitchFamily="34" charset="0"/>
                <a:ea typeface="ＭＳ Ｐゴシック"/>
              </a:rPr>
              <a:t>DW&amp;PS SMART Element (or Smart HDW System)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External sensor development opportunity</a:t>
            </a:r>
          </a:p>
          <a:p>
            <a:pPr marL="238115" indent="-238115" eaLnBrk="1" hangingPunct="1">
              <a:buFont typeface="Arial" panose="020B0604020202020204" pitchFamily="34" charset="0"/>
              <a:buChar char="•"/>
            </a:pPr>
            <a:r>
              <a:rPr lang="en-US" sz="1167" dirty="0">
                <a:solidFill>
                  <a:srgbClr val="0070C0"/>
                </a:solidFill>
                <a:latin typeface="Arial" pitchFamily="34" charset="0"/>
                <a:ea typeface="ＭＳ Ｐゴシック"/>
              </a:rPr>
              <a:t>Vessel sensors, element sensors, system sensors</a:t>
            </a:r>
          </a:p>
          <a:p>
            <a:pPr eaLnBrk="1" hangingPunct="1"/>
            <a:endParaRPr lang="en-US" sz="1167" dirty="0">
              <a:solidFill>
                <a:srgbClr val="344447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44447"/>
                </a:solidFill>
              </a:rPr>
              <a:t>DOW RESTRICTED</a:t>
            </a:r>
          </a:p>
        </p:txBody>
      </p:sp>
    </p:spTree>
    <p:extLst>
      <p:ext uri="{BB962C8B-B14F-4D97-AF65-F5344CB8AC3E}">
        <p14:creationId xmlns:p14="http://schemas.microsoft.com/office/powerpoint/2010/main" val="9788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3" r="2393"/>
          <a:stretch/>
        </p:blipFill>
        <p:spPr>
          <a:xfrm>
            <a:off x="-1" y="1"/>
            <a:ext cx="9144001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201" y="4893814"/>
            <a:ext cx="225895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4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5" name="Picture 6" descr="C:\Users\NA36545\Desktop\Daily Work Backup - PC\misc\DOWdiamond-PMS185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93" y="4934791"/>
            <a:ext cx="1598489" cy="5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4642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2650-DWPS-PPTtemplate-WideFormat-2007">
  <a:themeElements>
    <a:clrScheme name="Custom 21">
      <a:dk1>
        <a:srgbClr val="344447"/>
      </a:dk1>
      <a:lt1>
        <a:srgbClr val="FFFFFF"/>
      </a:lt1>
      <a:dk2>
        <a:srgbClr val="60858C"/>
      </a:dk2>
      <a:lt2>
        <a:srgbClr val="E82034"/>
      </a:lt2>
      <a:accent1>
        <a:srgbClr val="F82D11"/>
      </a:accent1>
      <a:accent2>
        <a:srgbClr val="F38523"/>
      </a:accent2>
      <a:accent3>
        <a:srgbClr val="E7C62D"/>
      </a:accent3>
      <a:accent4>
        <a:srgbClr val="CD1F67"/>
      </a:accent4>
      <a:accent5>
        <a:srgbClr val="7E0838"/>
      </a:accent5>
      <a:accent6>
        <a:srgbClr val="B2051A"/>
      </a:accent6>
      <a:hlink>
        <a:srgbClr val="E82034"/>
      </a:hlink>
      <a:folHlink>
        <a:srgbClr val="60858C"/>
      </a:folHlink>
    </a:clrScheme>
    <a:fontScheme name="Blank Presentati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W&amp;PS Business Overview 041016 ALT.ppt" id="{303C3079-B4E3-4C1C-85C6-868CA7EDE2E5}" vid="{4708C392-72B1-4E81-A8C2-BE8E324827DC}"/>
    </a:ext>
  </a:extLst>
</a:theme>
</file>

<file path=ppt/theme/theme2.xml><?xml version="1.0" encoding="utf-8"?>
<a:theme xmlns:a="http://schemas.openxmlformats.org/drawingml/2006/main" name="1_42650-DWPS-PPTtemplate-WideFormat-2007">
  <a:themeElements>
    <a:clrScheme name="Custom 21">
      <a:dk1>
        <a:srgbClr val="344447"/>
      </a:dk1>
      <a:lt1>
        <a:srgbClr val="FFFFFF"/>
      </a:lt1>
      <a:dk2>
        <a:srgbClr val="60858C"/>
      </a:dk2>
      <a:lt2>
        <a:srgbClr val="E82034"/>
      </a:lt2>
      <a:accent1>
        <a:srgbClr val="F82D11"/>
      </a:accent1>
      <a:accent2>
        <a:srgbClr val="F38523"/>
      </a:accent2>
      <a:accent3>
        <a:srgbClr val="E7C62D"/>
      </a:accent3>
      <a:accent4>
        <a:srgbClr val="CD1F67"/>
      </a:accent4>
      <a:accent5>
        <a:srgbClr val="7E0838"/>
      </a:accent5>
      <a:accent6>
        <a:srgbClr val="B2051A"/>
      </a:accent6>
      <a:hlink>
        <a:srgbClr val="E82034"/>
      </a:hlink>
      <a:folHlink>
        <a:srgbClr val="60858C"/>
      </a:folHlink>
    </a:clrScheme>
    <a:fontScheme name="Blank Presentati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W&amp;PS Business Overview 041016 ALT.ppt" id="{303C3079-B4E3-4C1C-85C6-868CA7EDE2E5}" vid="{4708C392-72B1-4E81-A8C2-BE8E324827D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8CC39A7A72B4E9AC183A24142B0EE" ma:contentTypeVersion="0" ma:contentTypeDescription="Create a new document." ma:contentTypeScope="" ma:versionID="182ee763e3f72af6b2d9e199b2293f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5D68E3-8355-428A-B856-F90AFE9E1C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C8D0A8-EF6B-4CFD-8B3A-0A70ADDED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F7D238B-97D3-4480-B16F-CEF5ED82FEC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DW&amp;PS Business Overview 041016 ALT.ppt</Template>
  <TotalTime>712</TotalTime>
  <Words>415</Words>
  <Application>Microsoft Office PowerPoint</Application>
  <PresentationFormat>On-screen Show (16:10)</PresentationFormat>
  <Paragraphs>78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Calibri</vt:lpstr>
      <vt:lpstr>Tahoma</vt:lpstr>
      <vt:lpstr>Trebuchet MS</vt:lpstr>
      <vt:lpstr>Wingdings</vt:lpstr>
      <vt:lpstr>42650-DWPS-PPTtemplate-WideFormat-2007</vt:lpstr>
      <vt:lpstr>1_42650-DWPS-PPTtemplate-WideFormat-2007</vt:lpstr>
      <vt:lpstr>Snehal Desai</vt:lpstr>
      <vt:lpstr>Water Pressure</vt:lpstr>
      <vt:lpstr>MLD: Reduce Recovery Costs of Last 30% of Water by 60%</vt:lpstr>
      <vt:lpstr>PowerPoint Presentation</vt:lpstr>
      <vt:lpstr>PowerPoint Presentation</vt:lpstr>
    </vt:vector>
  </TitlesOfParts>
  <Company>The Dow Chemical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Overview</dc:title>
  <dc:creator>Lim, Linda (L)</dc:creator>
  <cp:lastModifiedBy>Laura Fabeny</cp:lastModifiedBy>
  <cp:revision>92</cp:revision>
  <dcterms:created xsi:type="dcterms:W3CDTF">2016-05-18T19:39:40Z</dcterms:created>
  <dcterms:modified xsi:type="dcterms:W3CDTF">2017-08-09T15:03:43Z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Hardy M nb59132</vt:lpwstr>
  </property>
  <property fmtid="{D5CDD505-2E9C-101B-9397-08002B2CF9AE}" pid="3" name="Update_Footer">
    <vt:lpwstr>No</vt:lpwstr>
  </property>
  <property fmtid="{D5CDD505-2E9C-101B-9397-08002B2CF9AE}" pid="4" name="Radio_Button">
    <vt:lpwstr>NONE</vt:lpwstr>
  </property>
  <property fmtid="{D5CDD505-2E9C-101B-9397-08002B2CF9AE}" pid="5" name="Information_Classification">
    <vt:lpwstr>DOW RESTRICTED</vt:lpwstr>
  </property>
  <property fmtid="{D5CDD505-2E9C-101B-9397-08002B2CF9AE}" pid="6" name="Record_Title_ID">
    <vt:lpwstr>72</vt:lpwstr>
  </property>
  <property fmtid="{D5CDD505-2E9C-101B-9397-08002B2CF9AE}" pid="7" name="Initial_Creation_Date">
    <vt:filetime>2013-10-02T19:18:47Z</vt:filetime>
  </property>
  <property fmtid="{D5CDD505-2E9C-101B-9397-08002B2CF9AE}" pid="8" name="Retention_Period_Start_Date">
    <vt:filetime>2017-08-08T19:17:30Z</vt:filetime>
  </property>
  <property fmtid="{D5CDD505-2E9C-101B-9397-08002B2CF9AE}" pid="9" name="Last_Reviewed_Date">
    <vt:lpwstr/>
  </property>
  <property fmtid="{D5CDD505-2E9C-101B-9397-08002B2CF9AE}" pid="10" name="Retention_Review_Frequency">
    <vt:lpwstr/>
  </property>
  <property fmtid="{D5CDD505-2E9C-101B-9397-08002B2CF9AE}" pid="11" name="ContentTypeId">
    <vt:lpwstr>0x0101002068CC39A7A72B4E9AC183A24142B0EE</vt:lpwstr>
  </property>
</Properties>
</file>