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6"/>
    <p:sldMasterId id="2147483767" r:id="rId7"/>
    <p:sldMasterId id="2147483840" r:id="rId8"/>
  </p:sldMasterIdLst>
  <p:notesMasterIdLst>
    <p:notesMasterId r:id="rId65"/>
  </p:notesMasterIdLst>
  <p:handoutMasterIdLst>
    <p:handoutMasterId r:id="rId66"/>
  </p:handoutMasterIdLst>
  <p:sldIdLst>
    <p:sldId id="295" r:id="rId9"/>
    <p:sldId id="765" r:id="rId10"/>
    <p:sldId id="744" r:id="rId11"/>
    <p:sldId id="745" r:id="rId12"/>
    <p:sldId id="751" r:id="rId13"/>
    <p:sldId id="753" r:id="rId14"/>
    <p:sldId id="746" r:id="rId15"/>
    <p:sldId id="793" r:id="rId16"/>
    <p:sldId id="761" r:id="rId17"/>
    <p:sldId id="794" r:id="rId18"/>
    <p:sldId id="795" r:id="rId19"/>
    <p:sldId id="773" r:id="rId20"/>
    <p:sldId id="780" r:id="rId21"/>
    <p:sldId id="779" r:id="rId22"/>
    <p:sldId id="778" r:id="rId23"/>
    <p:sldId id="781" r:id="rId24"/>
    <p:sldId id="782" r:id="rId25"/>
    <p:sldId id="783" r:id="rId26"/>
    <p:sldId id="771" r:id="rId27"/>
    <p:sldId id="796" r:id="rId28"/>
    <p:sldId id="797" r:id="rId29"/>
    <p:sldId id="798" r:id="rId30"/>
    <p:sldId id="799" r:id="rId31"/>
    <p:sldId id="800" r:id="rId32"/>
    <p:sldId id="801" r:id="rId33"/>
    <p:sldId id="802" r:id="rId34"/>
    <p:sldId id="784" r:id="rId35"/>
    <p:sldId id="775" r:id="rId36"/>
    <p:sldId id="808" r:id="rId37"/>
    <p:sldId id="809" r:id="rId38"/>
    <p:sldId id="774" r:id="rId39"/>
    <p:sldId id="810" r:id="rId40"/>
    <p:sldId id="811" r:id="rId41"/>
    <p:sldId id="812" r:id="rId42"/>
    <p:sldId id="813" r:id="rId43"/>
    <p:sldId id="814" r:id="rId44"/>
    <p:sldId id="815" r:id="rId45"/>
    <p:sldId id="816" r:id="rId46"/>
    <p:sldId id="817" r:id="rId47"/>
    <p:sldId id="818" r:id="rId48"/>
    <p:sldId id="820" r:id="rId49"/>
    <p:sldId id="821" r:id="rId50"/>
    <p:sldId id="822" r:id="rId51"/>
    <p:sldId id="823" r:id="rId52"/>
    <p:sldId id="776" r:id="rId53"/>
    <p:sldId id="791" r:id="rId54"/>
    <p:sldId id="772" r:id="rId55"/>
    <p:sldId id="824" r:id="rId56"/>
    <p:sldId id="825" r:id="rId57"/>
    <p:sldId id="826" r:id="rId58"/>
    <p:sldId id="803" r:id="rId59"/>
    <p:sldId id="804" r:id="rId60"/>
    <p:sldId id="805" r:id="rId61"/>
    <p:sldId id="806" r:id="rId62"/>
    <p:sldId id="807" r:id="rId63"/>
    <p:sldId id="617" r:id="rId64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28">
          <p15:clr>
            <a:srgbClr val="A4A3A4"/>
          </p15:clr>
        </p15:guide>
        <p15:guide id="4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6E5E0"/>
    <a:srgbClr val="003366"/>
    <a:srgbClr val="00853F"/>
    <a:srgbClr val="0D3C8C"/>
    <a:srgbClr val="BED4EC"/>
    <a:srgbClr val="E2EBF6"/>
    <a:srgbClr val="02542C"/>
    <a:srgbClr val="E4E4E4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89869" autoAdjust="0"/>
  </p:normalViewPr>
  <p:slideViewPr>
    <p:cSldViewPr>
      <p:cViewPr varScale="1">
        <p:scale>
          <a:sx n="74" d="100"/>
          <a:sy n="74" d="100"/>
        </p:scale>
        <p:origin x="1164" y="72"/>
      </p:cViewPr>
      <p:guideLst>
        <p:guide orient="horz" pos="302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-3354" y="-114"/>
      </p:cViewPr>
      <p:guideLst>
        <p:guide orient="horz" pos="2880"/>
        <p:guide pos="2160"/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43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8323FA-2231-7C4B-945A-753EE36B21AD}" type="doc">
      <dgm:prSet loTypeId="urn:microsoft.com/office/officeart/2005/8/layout/default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D4D48A6-AE55-AE48-BCDD-D509073A2EF3}">
      <dgm:prSet phldrT="[Text]" custT="1"/>
      <dgm:spPr>
        <a:xfrm>
          <a:off x="261577" y="1053"/>
          <a:ext cx="1302351" cy="781410"/>
        </a:xfrm>
        <a:gradFill rotWithShape="0">
          <a:gsLst>
            <a:gs pos="0">
              <a:srgbClr val="C00000"/>
            </a:gs>
            <a:gs pos="100000">
              <a:srgbClr val="F60000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Predictive Simulation Across Scales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A624B22-A373-0C41-ABC6-7AE713E39FDD}" type="parTrans" cxnId="{E1FD75C9-722C-D74C-898C-8826AFD16F1B}">
      <dgm:prSet/>
      <dgm:spPr/>
      <dgm:t>
        <a:bodyPr/>
        <a:lstStyle/>
        <a:p>
          <a:endParaRPr lang="en-US" sz="1200" b="1"/>
        </a:p>
      </dgm:t>
    </dgm:pt>
    <dgm:pt modelId="{EBB44003-4D47-CB4C-95EC-35E1495D4CE7}" type="sibTrans" cxnId="{E1FD75C9-722C-D74C-898C-8826AFD16F1B}">
      <dgm:prSet/>
      <dgm:spPr/>
      <dgm:t>
        <a:bodyPr/>
        <a:lstStyle/>
        <a:p>
          <a:endParaRPr lang="en-US" sz="1200" b="1"/>
        </a:p>
      </dgm:t>
    </dgm:pt>
    <dgm:pt modelId="{C9AA14DD-3AFE-6E48-A8DE-96007454E9E0}">
      <dgm:prSet phldrT="[Text]" custT="1"/>
      <dgm:spPr>
        <a:xfrm>
          <a:off x="5991924" y="1053"/>
          <a:ext cx="1302351" cy="781410"/>
        </a:xfrm>
        <a:gradFill rotWithShape="0">
          <a:gsLst>
            <a:gs pos="0">
              <a:srgbClr val="FF993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F993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 Scalability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4FF702B-8E15-9442-9760-DA33147E63FD}" type="parTrans" cxnId="{E3B8CB6C-D425-8D40-9466-950A00626949}">
      <dgm:prSet/>
      <dgm:spPr/>
      <dgm:t>
        <a:bodyPr/>
        <a:lstStyle/>
        <a:p>
          <a:endParaRPr lang="en-US" sz="1200" b="1"/>
        </a:p>
      </dgm:t>
    </dgm:pt>
    <dgm:pt modelId="{A8D92961-CA35-6946-A804-10C15B77FB4C}" type="sibTrans" cxnId="{E3B8CB6C-D425-8D40-9466-950A00626949}">
      <dgm:prSet/>
      <dgm:spPr/>
      <dgm:t>
        <a:bodyPr/>
        <a:lstStyle/>
        <a:p>
          <a:endParaRPr lang="en-US" sz="1200" b="1"/>
        </a:p>
      </dgm:t>
    </dgm:pt>
    <dgm:pt modelId="{2E14DFCB-4894-3C42-80C2-CB58081F6135}">
      <dgm:prSet phldrT="[Text]" custT="1"/>
      <dgm:spPr>
        <a:xfrm>
          <a:off x="1694163" y="1053"/>
          <a:ext cx="1302351" cy="781410"/>
        </a:xfrm>
        <a:gradFill rotWithShape="0">
          <a:gsLst>
            <a:gs pos="0">
              <a:srgbClr val="0099CC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0099CC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Synthesis &amp; Characterization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CEAA560-7AA6-1F40-8FF7-E56D9CBFE9B4}" type="parTrans" cxnId="{7FC9C8E6-B306-4249-9680-E0221F6EFD44}">
      <dgm:prSet/>
      <dgm:spPr/>
      <dgm:t>
        <a:bodyPr/>
        <a:lstStyle/>
        <a:p>
          <a:endParaRPr lang="en-US" sz="1200" b="1"/>
        </a:p>
      </dgm:t>
    </dgm:pt>
    <dgm:pt modelId="{84F54856-2447-2549-9C0B-1EFD5AD36651}" type="sibTrans" cxnId="{7FC9C8E6-B306-4249-9680-E0221F6EFD44}">
      <dgm:prSet/>
      <dgm:spPr/>
      <dgm:t>
        <a:bodyPr/>
        <a:lstStyle/>
        <a:p>
          <a:endParaRPr lang="en-US" sz="1200" b="1"/>
        </a:p>
      </dgm:t>
    </dgm:pt>
    <dgm:pt modelId="{1483A91E-2516-3C43-8DC2-F7FE2CA6D2E2}">
      <dgm:prSet phldrT="[Text]" custT="1"/>
      <dgm:spPr>
        <a:xfrm>
          <a:off x="3843044" y="912700"/>
          <a:ext cx="1302351" cy="781410"/>
        </a:xfrm>
        <a:gradFill rotWithShape="0">
          <a:gsLst>
            <a:gs pos="0">
              <a:srgbClr val="00B0F0"/>
            </a:gs>
            <a:gs pos="100000">
              <a:srgbClr val="69D8FF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Reliability Validation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5D5CACE1-0DA4-7D4A-865E-F22AB807625D}" type="parTrans" cxnId="{EC199F9B-19D1-E844-AFF9-C121C5A20B39}">
      <dgm:prSet/>
      <dgm:spPr/>
      <dgm:t>
        <a:bodyPr/>
        <a:lstStyle/>
        <a:p>
          <a:endParaRPr lang="en-US" sz="1200" b="1"/>
        </a:p>
      </dgm:t>
    </dgm:pt>
    <dgm:pt modelId="{36503A52-8DC6-6A44-9D75-2975AE1E7F3D}" type="sibTrans" cxnId="{EC199F9B-19D1-E844-AFF9-C121C5A20B39}">
      <dgm:prSet/>
      <dgm:spPr/>
      <dgm:t>
        <a:bodyPr/>
        <a:lstStyle/>
        <a:p>
          <a:endParaRPr lang="en-US" sz="1200" b="1"/>
        </a:p>
      </dgm:t>
    </dgm:pt>
    <dgm:pt modelId="{2AD39C6D-8796-E845-8F9B-34627ADC8AAA}">
      <dgm:prSet custT="1"/>
      <dgm:spPr>
        <a:xfrm>
          <a:off x="4559337" y="1053"/>
          <a:ext cx="1302351" cy="781410"/>
        </a:xfrm>
        <a:solidFill>
          <a:srgbClr val="99CC33"/>
        </a:soli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End Use Performance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5CACA2D-5C16-F340-8E90-F1750FAB83AC}" type="parTrans" cxnId="{408EE11E-8555-4A47-971C-11A94466A116}">
      <dgm:prSet/>
      <dgm:spPr/>
      <dgm:t>
        <a:bodyPr/>
        <a:lstStyle/>
        <a:p>
          <a:endParaRPr lang="en-US" sz="1200" b="1"/>
        </a:p>
      </dgm:t>
    </dgm:pt>
    <dgm:pt modelId="{09CE30D1-2EDE-BD48-B730-B1B7EC876997}" type="sibTrans" cxnId="{408EE11E-8555-4A47-971C-11A94466A116}">
      <dgm:prSet/>
      <dgm:spPr/>
      <dgm:t>
        <a:bodyPr/>
        <a:lstStyle/>
        <a:p>
          <a:endParaRPr lang="en-US" sz="1200" b="1"/>
        </a:p>
      </dgm:t>
    </dgm:pt>
    <dgm:pt modelId="{C6D834D0-9AC2-D64E-AD26-D1B85B7C6580}">
      <dgm:prSet custT="1"/>
      <dgm:spPr>
        <a:xfrm>
          <a:off x="2410457" y="912700"/>
          <a:ext cx="1302351" cy="781410"/>
        </a:xfrm>
        <a:gradFill rotWithShape="0">
          <a:gsLst>
            <a:gs pos="0">
              <a:srgbClr val="002060"/>
            </a:gs>
            <a:gs pos="100000">
              <a:srgbClr val="0070C0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Real-time Characterization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4FB3CAC-CD46-A44E-A49E-C9BFFD2FAFCE}" type="parTrans" cxnId="{756848D4-D1AC-3D44-B476-849989E02D03}">
      <dgm:prSet/>
      <dgm:spPr/>
      <dgm:t>
        <a:bodyPr/>
        <a:lstStyle/>
        <a:p>
          <a:endParaRPr lang="en-US" sz="1200" b="1"/>
        </a:p>
      </dgm:t>
    </dgm:pt>
    <dgm:pt modelId="{AD16F348-7106-E044-9C6D-614235E12259}" type="sibTrans" cxnId="{756848D4-D1AC-3D44-B476-849989E02D03}">
      <dgm:prSet/>
      <dgm:spPr/>
      <dgm:t>
        <a:bodyPr/>
        <a:lstStyle/>
        <a:p>
          <a:endParaRPr lang="en-US" sz="1200" b="1"/>
        </a:p>
      </dgm:t>
    </dgm:pt>
    <dgm:pt modelId="{259E5752-439B-6C4A-A446-175E246F7D39}">
      <dgm:prSet custT="1"/>
      <dgm:spPr>
        <a:xfrm>
          <a:off x="3126750" y="1053"/>
          <a:ext cx="1302351" cy="781410"/>
        </a:xfrm>
        <a:gradFill rotWithShape="0">
          <a:gsLst>
            <a:gs pos="0">
              <a:srgbClr val="00669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00669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Rapid    Screening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48B1D6B-09A9-4645-B293-0413E19526C8}" type="parTrans" cxnId="{902BC3D5-8DCB-DC4B-B250-4C2DEAE3F577}">
      <dgm:prSet/>
      <dgm:spPr/>
      <dgm:t>
        <a:bodyPr/>
        <a:lstStyle/>
        <a:p>
          <a:endParaRPr lang="en-US" sz="1200" b="1"/>
        </a:p>
      </dgm:t>
    </dgm:pt>
    <dgm:pt modelId="{4A35A2E7-B6A0-3D48-B003-4F8D692119B4}" type="sibTrans" cxnId="{902BC3D5-8DCB-DC4B-B250-4C2DEAE3F577}">
      <dgm:prSet/>
      <dgm:spPr/>
      <dgm:t>
        <a:bodyPr/>
        <a:lstStyle/>
        <a:p>
          <a:endParaRPr lang="en-US" sz="1200" b="1"/>
        </a:p>
      </dgm:t>
    </dgm:pt>
    <dgm:pt modelId="{93F5177C-FD24-DE47-986A-77FE6E48420D}">
      <dgm:prSet custT="1"/>
      <dgm:spPr>
        <a:xfrm>
          <a:off x="977870" y="912700"/>
          <a:ext cx="1302351" cy="781410"/>
        </a:xfrm>
        <a:gradFill rotWithShape="0">
          <a:gsLst>
            <a:gs pos="0">
              <a:srgbClr val="7030A0"/>
            </a:gs>
            <a:gs pos="100000">
              <a:srgbClr val="AA71D5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  <dgm:t>
        <a:bodyPr/>
        <a:lstStyle/>
        <a:p>
          <a:r>
            <a:rPr lang="en-US" sz="1200" b="1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    Control</a:t>
          </a:r>
          <a:endParaRPr lang="en-US" sz="1200" b="1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9CA2413-BA7B-D644-AAFB-5549579FF8F1}" type="parTrans" cxnId="{3C3623B1-2D01-0D4A-AA62-71B20AB21377}">
      <dgm:prSet/>
      <dgm:spPr/>
      <dgm:t>
        <a:bodyPr/>
        <a:lstStyle/>
        <a:p>
          <a:endParaRPr lang="en-US" sz="1200" b="1"/>
        </a:p>
      </dgm:t>
    </dgm:pt>
    <dgm:pt modelId="{1CDF739F-22C8-8745-9619-84070CAB960F}" type="sibTrans" cxnId="{3C3623B1-2D01-0D4A-AA62-71B20AB21377}">
      <dgm:prSet/>
      <dgm:spPr/>
      <dgm:t>
        <a:bodyPr/>
        <a:lstStyle/>
        <a:p>
          <a:endParaRPr lang="en-US" sz="1200" b="1"/>
        </a:p>
      </dgm:t>
    </dgm:pt>
    <dgm:pt modelId="{AD56ED0E-DCE7-9540-A8B6-635009840A35}" type="pres">
      <dgm:prSet presAssocID="{5B8323FA-2231-7C4B-945A-753EE36B21A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2FB7048-2A0F-A248-A00B-E227024CC9FE}" type="pres">
      <dgm:prSet presAssocID="{FD4D48A6-AE55-AE48-BCDD-D509073A2EF3}" presName="node" presStyleLbl="node1" presStyleIdx="0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1619269-2E73-BE41-BE43-7A02E5152D8E}" type="pres">
      <dgm:prSet presAssocID="{EBB44003-4D47-CB4C-95EC-35E1495D4CE7}" presName="sibTrans" presStyleCnt="0"/>
      <dgm:spPr/>
      <dgm:t>
        <a:bodyPr/>
        <a:lstStyle/>
        <a:p>
          <a:endParaRPr lang="en-US"/>
        </a:p>
      </dgm:t>
    </dgm:pt>
    <dgm:pt modelId="{01B8207F-6456-BF48-A193-8C9EED6AEA3B}" type="pres">
      <dgm:prSet presAssocID="{2E14DFCB-4894-3C42-80C2-CB58081F6135}" presName="node" presStyleLbl="node1" presStyleIdx="1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1F8626F-C899-134C-AD60-85D30B919B6F}" type="pres">
      <dgm:prSet presAssocID="{84F54856-2447-2549-9C0B-1EFD5AD36651}" presName="sibTrans" presStyleCnt="0"/>
      <dgm:spPr/>
      <dgm:t>
        <a:bodyPr/>
        <a:lstStyle/>
        <a:p>
          <a:endParaRPr lang="en-US"/>
        </a:p>
      </dgm:t>
    </dgm:pt>
    <dgm:pt modelId="{4DDA30EC-5743-EB4B-ADDA-BB0DB2818C6D}" type="pres">
      <dgm:prSet presAssocID="{259E5752-439B-6C4A-A446-175E246F7D39}" presName="node" presStyleLbl="node1" presStyleIdx="2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DE91DCF7-875A-4E4F-886B-9354F35DF670}" type="pres">
      <dgm:prSet presAssocID="{4A35A2E7-B6A0-3D48-B003-4F8D692119B4}" presName="sibTrans" presStyleCnt="0"/>
      <dgm:spPr/>
      <dgm:t>
        <a:bodyPr/>
        <a:lstStyle/>
        <a:p>
          <a:endParaRPr lang="en-US"/>
        </a:p>
      </dgm:t>
    </dgm:pt>
    <dgm:pt modelId="{59BC598C-B587-CE4D-8B2E-57754CE3F74B}" type="pres">
      <dgm:prSet presAssocID="{2AD39C6D-8796-E845-8F9B-34627ADC8AAA}" presName="node" presStyleLbl="node1" presStyleIdx="3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2A50439-AF3B-6040-87CC-EBD18C425DCC}" type="pres">
      <dgm:prSet presAssocID="{09CE30D1-2EDE-BD48-B730-B1B7EC876997}" presName="sibTrans" presStyleCnt="0"/>
      <dgm:spPr/>
      <dgm:t>
        <a:bodyPr/>
        <a:lstStyle/>
        <a:p>
          <a:endParaRPr lang="en-US"/>
        </a:p>
      </dgm:t>
    </dgm:pt>
    <dgm:pt modelId="{F793973C-C3ED-3544-8582-3F988FF0F386}" type="pres">
      <dgm:prSet presAssocID="{C9AA14DD-3AFE-6E48-A8DE-96007454E9E0}" presName="node" presStyleLbl="node1" presStyleIdx="4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E7C40DA2-E04D-EE4B-B2C2-FD4CF4A13F5A}" type="pres">
      <dgm:prSet presAssocID="{A8D92961-CA35-6946-A804-10C15B77FB4C}" presName="sibTrans" presStyleCnt="0"/>
      <dgm:spPr/>
      <dgm:t>
        <a:bodyPr/>
        <a:lstStyle/>
        <a:p>
          <a:endParaRPr lang="en-US"/>
        </a:p>
      </dgm:t>
    </dgm:pt>
    <dgm:pt modelId="{8CBBC930-68FB-734A-8B45-86D732EC7996}" type="pres">
      <dgm:prSet presAssocID="{93F5177C-FD24-DE47-986A-77FE6E48420D}" presName="node" presStyleLbl="node1" presStyleIdx="5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CA675FBF-115E-384E-AD4C-47A6C4346590}" type="pres">
      <dgm:prSet presAssocID="{1CDF739F-22C8-8745-9619-84070CAB960F}" presName="sibTrans" presStyleCnt="0"/>
      <dgm:spPr/>
      <dgm:t>
        <a:bodyPr/>
        <a:lstStyle/>
        <a:p>
          <a:endParaRPr lang="en-US"/>
        </a:p>
      </dgm:t>
    </dgm:pt>
    <dgm:pt modelId="{5F4BC673-231C-4F4F-B17A-3AC9F75A74B8}" type="pres">
      <dgm:prSet presAssocID="{C6D834D0-9AC2-D64E-AD26-D1B85B7C6580}" presName="node" presStyleLbl="node1" presStyleIdx="6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021FBCF8-2C41-7148-A9A6-642914F0D62C}" type="pres">
      <dgm:prSet presAssocID="{AD16F348-7106-E044-9C6D-614235E12259}" presName="sibTrans" presStyleCnt="0"/>
      <dgm:spPr/>
      <dgm:t>
        <a:bodyPr/>
        <a:lstStyle/>
        <a:p>
          <a:endParaRPr lang="en-US"/>
        </a:p>
      </dgm:t>
    </dgm:pt>
    <dgm:pt modelId="{8A2ED44C-2702-3748-B680-D93CF2E4636E}" type="pres">
      <dgm:prSet presAssocID="{1483A91E-2516-3C43-8DC2-F7FE2CA6D2E2}" presName="node" presStyleLbl="node1" presStyleIdx="7" presStyleCnt="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902BC3D5-8DCB-DC4B-B250-4C2DEAE3F577}" srcId="{5B8323FA-2231-7C4B-945A-753EE36B21AD}" destId="{259E5752-439B-6C4A-A446-175E246F7D39}" srcOrd="2" destOrd="0" parTransId="{048B1D6B-09A9-4645-B293-0413E19526C8}" sibTransId="{4A35A2E7-B6A0-3D48-B003-4F8D692119B4}"/>
    <dgm:cxn modelId="{7FC9C8E6-B306-4249-9680-E0221F6EFD44}" srcId="{5B8323FA-2231-7C4B-945A-753EE36B21AD}" destId="{2E14DFCB-4894-3C42-80C2-CB58081F6135}" srcOrd="1" destOrd="0" parTransId="{ACEAA560-7AA6-1F40-8FF7-E56D9CBFE9B4}" sibTransId="{84F54856-2447-2549-9C0B-1EFD5AD36651}"/>
    <dgm:cxn modelId="{FF91CFF6-3636-4883-844D-D38A5FED13EA}" type="presOf" srcId="{C6D834D0-9AC2-D64E-AD26-D1B85B7C6580}" destId="{5F4BC673-231C-4F4F-B17A-3AC9F75A74B8}" srcOrd="0" destOrd="0" presId="urn:microsoft.com/office/officeart/2005/8/layout/default"/>
    <dgm:cxn modelId="{09767D1F-A090-4930-9FC4-563BD65FFD32}" type="presOf" srcId="{1483A91E-2516-3C43-8DC2-F7FE2CA6D2E2}" destId="{8A2ED44C-2702-3748-B680-D93CF2E4636E}" srcOrd="0" destOrd="0" presId="urn:microsoft.com/office/officeart/2005/8/layout/default"/>
    <dgm:cxn modelId="{D8C103F3-02EA-4202-A6DD-AC41DE25E31E}" type="presOf" srcId="{5B8323FA-2231-7C4B-945A-753EE36B21AD}" destId="{AD56ED0E-DCE7-9540-A8B6-635009840A35}" srcOrd="0" destOrd="0" presId="urn:microsoft.com/office/officeart/2005/8/layout/default"/>
    <dgm:cxn modelId="{3C3623B1-2D01-0D4A-AA62-71B20AB21377}" srcId="{5B8323FA-2231-7C4B-945A-753EE36B21AD}" destId="{93F5177C-FD24-DE47-986A-77FE6E48420D}" srcOrd="5" destOrd="0" parTransId="{F9CA2413-BA7B-D644-AAFB-5549579FF8F1}" sibTransId="{1CDF739F-22C8-8745-9619-84070CAB960F}"/>
    <dgm:cxn modelId="{756848D4-D1AC-3D44-B476-849989E02D03}" srcId="{5B8323FA-2231-7C4B-945A-753EE36B21AD}" destId="{C6D834D0-9AC2-D64E-AD26-D1B85B7C6580}" srcOrd="6" destOrd="0" parTransId="{74FB3CAC-CD46-A44E-A49E-C9BFFD2FAFCE}" sibTransId="{AD16F348-7106-E044-9C6D-614235E12259}"/>
    <dgm:cxn modelId="{741BA867-AAD7-48AB-BEB1-BE9031CD2D5D}" type="presOf" srcId="{FD4D48A6-AE55-AE48-BCDD-D509073A2EF3}" destId="{E2FB7048-2A0F-A248-A00B-E227024CC9FE}" srcOrd="0" destOrd="0" presId="urn:microsoft.com/office/officeart/2005/8/layout/default"/>
    <dgm:cxn modelId="{408EE11E-8555-4A47-971C-11A94466A116}" srcId="{5B8323FA-2231-7C4B-945A-753EE36B21AD}" destId="{2AD39C6D-8796-E845-8F9B-34627ADC8AAA}" srcOrd="3" destOrd="0" parTransId="{D5CACA2D-5C16-F340-8E90-F1750FAB83AC}" sibTransId="{09CE30D1-2EDE-BD48-B730-B1B7EC876997}"/>
    <dgm:cxn modelId="{A5FE6C1E-16E7-4B82-8BC3-3C38A903894E}" type="presOf" srcId="{259E5752-439B-6C4A-A446-175E246F7D39}" destId="{4DDA30EC-5743-EB4B-ADDA-BB0DB2818C6D}" srcOrd="0" destOrd="0" presId="urn:microsoft.com/office/officeart/2005/8/layout/default"/>
    <dgm:cxn modelId="{77E00E9A-F7C8-45F7-B1D8-30C3C8FDFF3F}" type="presOf" srcId="{C9AA14DD-3AFE-6E48-A8DE-96007454E9E0}" destId="{F793973C-C3ED-3544-8582-3F988FF0F386}" srcOrd="0" destOrd="0" presId="urn:microsoft.com/office/officeart/2005/8/layout/default"/>
    <dgm:cxn modelId="{F6DB7697-6E8F-42A6-9C04-C3307C9FE061}" type="presOf" srcId="{93F5177C-FD24-DE47-986A-77FE6E48420D}" destId="{8CBBC930-68FB-734A-8B45-86D732EC7996}" srcOrd="0" destOrd="0" presId="urn:microsoft.com/office/officeart/2005/8/layout/default"/>
    <dgm:cxn modelId="{EC199F9B-19D1-E844-AFF9-C121C5A20B39}" srcId="{5B8323FA-2231-7C4B-945A-753EE36B21AD}" destId="{1483A91E-2516-3C43-8DC2-F7FE2CA6D2E2}" srcOrd="7" destOrd="0" parTransId="{5D5CACE1-0DA4-7D4A-865E-F22AB807625D}" sibTransId="{36503A52-8DC6-6A44-9D75-2975AE1E7F3D}"/>
    <dgm:cxn modelId="{46983AB8-0876-40A5-917B-7552F0CD939C}" type="presOf" srcId="{2E14DFCB-4894-3C42-80C2-CB58081F6135}" destId="{01B8207F-6456-BF48-A193-8C9EED6AEA3B}" srcOrd="0" destOrd="0" presId="urn:microsoft.com/office/officeart/2005/8/layout/default"/>
    <dgm:cxn modelId="{71CB53FC-3516-4570-83E3-562C6EB6424D}" type="presOf" srcId="{2AD39C6D-8796-E845-8F9B-34627ADC8AAA}" destId="{59BC598C-B587-CE4D-8B2E-57754CE3F74B}" srcOrd="0" destOrd="0" presId="urn:microsoft.com/office/officeart/2005/8/layout/default"/>
    <dgm:cxn modelId="{E1FD75C9-722C-D74C-898C-8826AFD16F1B}" srcId="{5B8323FA-2231-7C4B-945A-753EE36B21AD}" destId="{FD4D48A6-AE55-AE48-BCDD-D509073A2EF3}" srcOrd="0" destOrd="0" parTransId="{9A624B22-A373-0C41-ABC6-7AE713E39FDD}" sibTransId="{EBB44003-4D47-CB4C-95EC-35E1495D4CE7}"/>
    <dgm:cxn modelId="{E3B8CB6C-D425-8D40-9466-950A00626949}" srcId="{5B8323FA-2231-7C4B-945A-753EE36B21AD}" destId="{C9AA14DD-3AFE-6E48-A8DE-96007454E9E0}" srcOrd="4" destOrd="0" parTransId="{44FF702B-8E15-9442-9760-DA33147E63FD}" sibTransId="{A8D92961-CA35-6946-A804-10C15B77FB4C}"/>
    <dgm:cxn modelId="{6712A7AC-39F0-440D-9C54-7CF5ECB44B95}" type="presParOf" srcId="{AD56ED0E-DCE7-9540-A8B6-635009840A35}" destId="{E2FB7048-2A0F-A248-A00B-E227024CC9FE}" srcOrd="0" destOrd="0" presId="urn:microsoft.com/office/officeart/2005/8/layout/default"/>
    <dgm:cxn modelId="{C2C763CE-3521-4455-ACC5-CE7241DD5116}" type="presParOf" srcId="{AD56ED0E-DCE7-9540-A8B6-635009840A35}" destId="{A1619269-2E73-BE41-BE43-7A02E5152D8E}" srcOrd="1" destOrd="0" presId="urn:microsoft.com/office/officeart/2005/8/layout/default"/>
    <dgm:cxn modelId="{5C55630D-A44B-4A83-B9E5-A263745AE1F8}" type="presParOf" srcId="{AD56ED0E-DCE7-9540-A8B6-635009840A35}" destId="{01B8207F-6456-BF48-A193-8C9EED6AEA3B}" srcOrd="2" destOrd="0" presId="urn:microsoft.com/office/officeart/2005/8/layout/default"/>
    <dgm:cxn modelId="{157DF360-05AC-400D-B746-10AB1B1B6F7A}" type="presParOf" srcId="{AD56ED0E-DCE7-9540-A8B6-635009840A35}" destId="{61F8626F-C899-134C-AD60-85D30B919B6F}" srcOrd="3" destOrd="0" presId="urn:microsoft.com/office/officeart/2005/8/layout/default"/>
    <dgm:cxn modelId="{7BE58A06-0524-457D-A1F1-F40EB5D1221F}" type="presParOf" srcId="{AD56ED0E-DCE7-9540-A8B6-635009840A35}" destId="{4DDA30EC-5743-EB4B-ADDA-BB0DB2818C6D}" srcOrd="4" destOrd="0" presId="urn:microsoft.com/office/officeart/2005/8/layout/default"/>
    <dgm:cxn modelId="{616EDA29-EEFF-4666-9FE9-50CF8CC3EC03}" type="presParOf" srcId="{AD56ED0E-DCE7-9540-A8B6-635009840A35}" destId="{DE91DCF7-875A-4E4F-886B-9354F35DF670}" srcOrd="5" destOrd="0" presId="urn:microsoft.com/office/officeart/2005/8/layout/default"/>
    <dgm:cxn modelId="{BF773592-1D34-41C2-ADA7-41F72AB8CABD}" type="presParOf" srcId="{AD56ED0E-DCE7-9540-A8B6-635009840A35}" destId="{59BC598C-B587-CE4D-8B2E-57754CE3F74B}" srcOrd="6" destOrd="0" presId="urn:microsoft.com/office/officeart/2005/8/layout/default"/>
    <dgm:cxn modelId="{AF8CB70D-48DF-472D-9B1E-FE1D6A5FB79B}" type="presParOf" srcId="{AD56ED0E-DCE7-9540-A8B6-635009840A35}" destId="{42A50439-AF3B-6040-87CC-EBD18C425DCC}" srcOrd="7" destOrd="0" presId="urn:microsoft.com/office/officeart/2005/8/layout/default"/>
    <dgm:cxn modelId="{8DF88325-53DF-454E-B739-B43909EE638A}" type="presParOf" srcId="{AD56ED0E-DCE7-9540-A8B6-635009840A35}" destId="{F793973C-C3ED-3544-8582-3F988FF0F386}" srcOrd="8" destOrd="0" presId="urn:microsoft.com/office/officeart/2005/8/layout/default"/>
    <dgm:cxn modelId="{4B7529F7-ADEA-4E95-B56F-CEA16C313AA7}" type="presParOf" srcId="{AD56ED0E-DCE7-9540-A8B6-635009840A35}" destId="{E7C40DA2-E04D-EE4B-B2C2-FD4CF4A13F5A}" srcOrd="9" destOrd="0" presId="urn:microsoft.com/office/officeart/2005/8/layout/default"/>
    <dgm:cxn modelId="{1B181E38-E3EE-4CFC-9141-81DAB5BF1125}" type="presParOf" srcId="{AD56ED0E-DCE7-9540-A8B6-635009840A35}" destId="{8CBBC930-68FB-734A-8B45-86D732EC7996}" srcOrd="10" destOrd="0" presId="urn:microsoft.com/office/officeart/2005/8/layout/default"/>
    <dgm:cxn modelId="{B4FD4F15-2D78-4260-888F-4A11667447C9}" type="presParOf" srcId="{AD56ED0E-DCE7-9540-A8B6-635009840A35}" destId="{CA675FBF-115E-384E-AD4C-47A6C4346590}" srcOrd="11" destOrd="0" presId="urn:microsoft.com/office/officeart/2005/8/layout/default"/>
    <dgm:cxn modelId="{34F5B574-800F-42A2-B5D0-766BE08A451E}" type="presParOf" srcId="{AD56ED0E-DCE7-9540-A8B6-635009840A35}" destId="{5F4BC673-231C-4F4F-B17A-3AC9F75A74B8}" srcOrd="12" destOrd="0" presId="urn:microsoft.com/office/officeart/2005/8/layout/default"/>
    <dgm:cxn modelId="{4DBCF3AC-A622-4EC4-A137-F32F5BCB265F}" type="presParOf" srcId="{AD56ED0E-DCE7-9540-A8B6-635009840A35}" destId="{021FBCF8-2C41-7148-A9A6-642914F0D62C}" srcOrd="13" destOrd="0" presId="urn:microsoft.com/office/officeart/2005/8/layout/default"/>
    <dgm:cxn modelId="{A88B191F-BCD2-442C-B59D-E7165D53B7E6}" type="presParOf" srcId="{AD56ED0E-DCE7-9540-A8B6-635009840A35}" destId="{8A2ED44C-2702-3748-B680-D93CF2E4636E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8A416-4CFE-4243-94EE-54998FD56C1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3D1811-35CE-4E60-8146-322FBEFD9F7E}">
      <dgm:prSet phldrT="[Text]"/>
      <dgm:spPr/>
      <dgm:t>
        <a:bodyPr/>
        <a:lstStyle/>
        <a:p>
          <a:r>
            <a:rPr lang="en-US" dirty="0" smtClean="0"/>
            <a:t>OEM</a:t>
          </a:r>
          <a:endParaRPr lang="en-US" dirty="0"/>
        </a:p>
      </dgm:t>
    </dgm:pt>
    <dgm:pt modelId="{5F333293-EB66-473D-AB42-8B5BE3B85650}" type="parTrans" cxnId="{B209CE80-A4C7-4172-BDF3-C5EDB70A4EEC}">
      <dgm:prSet/>
      <dgm:spPr/>
      <dgm:t>
        <a:bodyPr/>
        <a:lstStyle/>
        <a:p>
          <a:endParaRPr lang="en-US"/>
        </a:p>
      </dgm:t>
    </dgm:pt>
    <dgm:pt modelId="{EFADD103-3404-4E98-B2E0-31CACE4EED8F}" type="sibTrans" cxnId="{B209CE80-A4C7-4172-BDF3-C5EDB70A4EEC}">
      <dgm:prSet/>
      <dgm:spPr/>
      <dgm:t>
        <a:bodyPr/>
        <a:lstStyle/>
        <a:p>
          <a:endParaRPr lang="en-US"/>
        </a:p>
      </dgm:t>
    </dgm:pt>
    <dgm:pt modelId="{93012C28-F005-43EF-A50B-4F4ADA9EB9DD}">
      <dgm:prSet phldrT="[Text]"/>
      <dgm:spPr/>
      <dgm:t>
        <a:bodyPr/>
        <a:lstStyle/>
        <a:p>
          <a:r>
            <a:rPr lang="en-US" dirty="0" smtClean="0"/>
            <a:t>Tier 1</a:t>
          </a:r>
          <a:endParaRPr lang="en-US" dirty="0"/>
        </a:p>
      </dgm:t>
    </dgm:pt>
    <dgm:pt modelId="{7AD4C0EC-C31B-413E-8E28-8EDFD34F104D}" type="parTrans" cxnId="{6AD2217E-88AC-4DE8-BE66-567C05297C28}">
      <dgm:prSet/>
      <dgm:spPr/>
      <dgm:t>
        <a:bodyPr/>
        <a:lstStyle/>
        <a:p>
          <a:endParaRPr lang="en-US"/>
        </a:p>
      </dgm:t>
    </dgm:pt>
    <dgm:pt modelId="{12B5C042-3F2C-4709-8B33-82891643D10E}" type="sibTrans" cxnId="{6AD2217E-88AC-4DE8-BE66-567C05297C28}">
      <dgm:prSet/>
      <dgm:spPr/>
      <dgm:t>
        <a:bodyPr/>
        <a:lstStyle/>
        <a:p>
          <a:endParaRPr lang="en-US"/>
        </a:p>
      </dgm:t>
    </dgm:pt>
    <dgm:pt modelId="{D67A9BB1-44A2-4DDB-B9E2-98CDAC216AC1}">
      <dgm:prSet phldrT="[Text]"/>
      <dgm:spPr/>
      <dgm:t>
        <a:bodyPr/>
        <a:lstStyle/>
        <a:p>
          <a:r>
            <a:rPr lang="en-US" dirty="0" smtClean="0"/>
            <a:t>Tier 2</a:t>
          </a:r>
          <a:endParaRPr lang="en-US" dirty="0"/>
        </a:p>
      </dgm:t>
    </dgm:pt>
    <dgm:pt modelId="{E147B0D2-40A5-4E26-B3BC-ED9B82CB61CB}" type="parTrans" cxnId="{2629B667-E7F2-4925-8329-C669580FDB89}">
      <dgm:prSet/>
      <dgm:spPr/>
      <dgm:t>
        <a:bodyPr/>
        <a:lstStyle/>
        <a:p>
          <a:endParaRPr lang="en-US"/>
        </a:p>
      </dgm:t>
    </dgm:pt>
    <dgm:pt modelId="{47DB91F7-FA96-43D8-8DDB-3BB46DD30439}" type="sibTrans" cxnId="{2629B667-E7F2-4925-8329-C669580FDB89}">
      <dgm:prSet/>
      <dgm:spPr/>
      <dgm:t>
        <a:bodyPr/>
        <a:lstStyle/>
        <a:p>
          <a:endParaRPr lang="en-US"/>
        </a:p>
      </dgm:t>
    </dgm:pt>
    <dgm:pt modelId="{FC4787B7-9BA3-429E-8CFD-0C6AC7D1D947}">
      <dgm:prSet phldrT="[Text]"/>
      <dgm:spPr/>
      <dgm:t>
        <a:bodyPr/>
        <a:lstStyle/>
        <a:p>
          <a:r>
            <a:rPr lang="en-US" dirty="0" smtClean="0"/>
            <a:t>Tier 2</a:t>
          </a:r>
          <a:endParaRPr lang="en-US" dirty="0"/>
        </a:p>
      </dgm:t>
    </dgm:pt>
    <dgm:pt modelId="{CC46338F-BE34-4E77-89BB-5F4CDC8E17FB}" type="parTrans" cxnId="{169D5259-9371-4B0C-943E-8FFB21AEF204}">
      <dgm:prSet/>
      <dgm:spPr/>
      <dgm:t>
        <a:bodyPr/>
        <a:lstStyle/>
        <a:p>
          <a:endParaRPr lang="en-US"/>
        </a:p>
      </dgm:t>
    </dgm:pt>
    <dgm:pt modelId="{50B44506-0C08-4E3B-9F7E-ACBB045E9954}" type="sibTrans" cxnId="{169D5259-9371-4B0C-943E-8FFB21AEF204}">
      <dgm:prSet/>
      <dgm:spPr/>
      <dgm:t>
        <a:bodyPr/>
        <a:lstStyle/>
        <a:p>
          <a:endParaRPr lang="en-US"/>
        </a:p>
      </dgm:t>
    </dgm:pt>
    <dgm:pt modelId="{90CCED53-C877-4E59-A4DC-DCC2A8E4B046}">
      <dgm:prSet phldrT="[Text]"/>
      <dgm:spPr/>
      <dgm:t>
        <a:bodyPr/>
        <a:lstStyle/>
        <a:p>
          <a:r>
            <a:rPr lang="en-US" dirty="0" smtClean="0"/>
            <a:t>Tier 1</a:t>
          </a:r>
          <a:endParaRPr lang="en-US" dirty="0"/>
        </a:p>
      </dgm:t>
    </dgm:pt>
    <dgm:pt modelId="{FD8F95DF-4BE8-440F-A38E-E8CBC5E22306}" type="parTrans" cxnId="{C2586A20-1708-4856-82F9-B9CE24C0F8C8}">
      <dgm:prSet/>
      <dgm:spPr/>
      <dgm:t>
        <a:bodyPr/>
        <a:lstStyle/>
        <a:p>
          <a:endParaRPr lang="en-US"/>
        </a:p>
      </dgm:t>
    </dgm:pt>
    <dgm:pt modelId="{8F5D796A-B9A0-400B-9DA7-04B910E08B5A}" type="sibTrans" cxnId="{C2586A20-1708-4856-82F9-B9CE24C0F8C8}">
      <dgm:prSet/>
      <dgm:spPr/>
      <dgm:t>
        <a:bodyPr/>
        <a:lstStyle/>
        <a:p>
          <a:endParaRPr lang="en-US"/>
        </a:p>
      </dgm:t>
    </dgm:pt>
    <dgm:pt modelId="{2A4D931D-6556-4CF4-B4F2-8319B7CD19DD}">
      <dgm:prSet phldrT="[Text]"/>
      <dgm:spPr/>
      <dgm:t>
        <a:bodyPr/>
        <a:lstStyle/>
        <a:p>
          <a:r>
            <a:rPr lang="en-US" dirty="0" smtClean="0"/>
            <a:t>Tier 2</a:t>
          </a:r>
          <a:endParaRPr lang="en-US" dirty="0"/>
        </a:p>
      </dgm:t>
    </dgm:pt>
    <dgm:pt modelId="{5AEF1779-4354-4BA2-A9D9-2C04A8351644}" type="parTrans" cxnId="{3BCE695A-A466-4723-8E63-35F8A0E3B247}">
      <dgm:prSet/>
      <dgm:spPr/>
      <dgm:t>
        <a:bodyPr/>
        <a:lstStyle/>
        <a:p>
          <a:endParaRPr lang="en-US"/>
        </a:p>
      </dgm:t>
    </dgm:pt>
    <dgm:pt modelId="{F1015D38-7534-47C4-A689-384C7AD5AE66}" type="sibTrans" cxnId="{3BCE695A-A466-4723-8E63-35F8A0E3B247}">
      <dgm:prSet/>
      <dgm:spPr/>
      <dgm:t>
        <a:bodyPr/>
        <a:lstStyle/>
        <a:p>
          <a:endParaRPr lang="en-US"/>
        </a:p>
      </dgm:t>
    </dgm:pt>
    <dgm:pt modelId="{ECA5A984-D7ED-4186-BDCC-91662F19FF45}">
      <dgm:prSet/>
      <dgm:spPr/>
      <dgm:t>
        <a:bodyPr/>
        <a:lstStyle/>
        <a:p>
          <a:r>
            <a:rPr lang="en-US" dirty="0" smtClean="0"/>
            <a:t>Tier 3</a:t>
          </a:r>
          <a:endParaRPr lang="en-US" dirty="0"/>
        </a:p>
      </dgm:t>
    </dgm:pt>
    <dgm:pt modelId="{D326B7F7-629F-43A0-8916-0DE03DE05B1A}" type="parTrans" cxnId="{9284A243-9259-400B-AD5F-BC490E7B9992}">
      <dgm:prSet/>
      <dgm:spPr/>
      <dgm:t>
        <a:bodyPr/>
        <a:lstStyle/>
        <a:p>
          <a:endParaRPr lang="en-US"/>
        </a:p>
      </dgm:t>
    </dgm:pt>
    <dgm:pt modelId="{A0436E73-AC90-4D29-9512-9E37AD3DE2A2}" type="sibTrans" cxnId="{9284A243-9259-400B-AD5F-BC490E7B9992}">
      <dgm:prSet/>
      <dgm:spPr/>
      <dgm:t>
        <a:bodyPr/>
        <a:lstStyle/>
        <a:p>
          <a:endParaRPr lang="en-US"/>
        </a:p>
      </dgm:t>
    </dgm:pt>
    <dgm:pt modelId="{1B723AAE-29DF-42F1-907C-782E007842A8}">
      <dgm:prSet/>
      <dgm:spPr/>
      <dgm:t>
        <a:bodyPr/>
        <a:lstStyle/>
        <a:p>
          <a:r>
            <a:rPr lang="en-US" dirty="0" smtClean="0"/>
            <a:t>Tier 3</a:t>
          </a:r>
          <a:endParaRPr lang="en-US" dirty="0"/>
        </a:p>
      </dgm:t>
    </dgm:pt>
    <dgm:pt modelId="{0528BE16-EE29-4407-BB43-34D7B7A20C20}" type="parTrans" cxnId="{43F13EC5-8884-4F99-BD0B-D1DED69328B0}">
      <dgm:prSet/>
      <dgm:spPr/>
      <dgm:t>
        <a:bodyPr/>
        <a:lstStyle/>
        <a:p>
          <a:endParaRPr lang="en-US"/>
        </a:p>
      </dgm:t>
    </dgm:pt>
    <dgm:pt modelId="{763404D8-38BE-42DA-9507-9F681992C163}" type="sibTrans" cxnId="{43F13EC5-8884-4F99-BD0B-D1DED69328B0}">
      <dgm:prSet/>
      <dgm:spPr/>
      <dgm:t>
        <a:bodyPr/>
        <a:lstStyle/>
        <a:p>
          <a:endParaRPr lang="en-US"/>
        </a:p>
      </dgm:t>
    </dgm:pt>
    <dgm:pt modelId="{8C4F0967-F79A-423A-AE5B-45A858BB259B}">
      <dgm:prSet/>
      <dgm:spPr/>
      <dgm:t>
        <a:bodyPr/>
        <a:lstStyle/>
        <a:p>
          <a:r>
            <a:rPr lang="en-US" dirty="0" smtClean="0"/>
            <a:t>Tier 3</a:t>
          </a:r>
          <a:endParaRPr lang="en-US" dirty="0"/>
        </a:p>
      </dgm:t>
    </dgm:pt>
    <dgm:pt modelId="{DE669032-3AC5-4370-B7C8-78953A9A0F4C}" type="parTrans" cxnId="{7E5A4ABA-51D3-4A05-BEF2-6EFBE58C331C}">
      <dgm:prSet/>
      <dgm:spPr/>
      <dgm:t>
        <a:bodyPr/>
        <a:lstStyle/>
        <a:p>
          <a:endParaRPr lang="en-US"/>
        </a:p>
      </dgm:t>
    </dgm:pt>
    <dgm:pt modelId="{16BF9EA9-D993-4518-80A9-FC8A524FCAB2}" type="sibTrans" cxnId="{7E5A4ABA-51D3-4A05-BEF2-6EFBE58C331C}">
      <dgm:prSet/>
      <dgm:spPr/>
      <dgm:t>
        <a:bodyPr/>
        <a:lstStyle/>
        <a:p>
          <a:endParaRPr lang="en-US"/>
        </a:p>
      </dgm:t>
    </dgm:pt>
    <dgm:pt modelId="{78BC751F-5C89-4E04-9B2C-4B8D8BAD4EDB}" type="pres">
      <dgm:prSet presAssocID="{96E8A416-4CFE-4243-94EE-54998FD56C1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25A716B-D976-4BDE-A3CC-72405A075E02}" type="pres">
      <dgm:prSet presAssocID="{873D1811-35CE-4E60-8146-322FBEFD9F7E}" presName="hierRoot1" presStyleCnt="0"/>
      <dgm:spPr/>
    </dgm:pt>
    <dgm:pt modelId="{2DF08797-3B86-42E4-8DD3-E8841EB7C492}" type="pres">
      <dgm:prSet presAssocID="{873D1811-35CE-4E60-8146-322FBEFD9F7E}" presName="composite" presStyleCnt="0"/>
      <dgm:spPr/>
    </dgm:pt>
    <dgm:pt modelId="{BA5551C8-802B-474F-85FC-923CE32567F2}" type="pres">
      <dgm:prSet presAssocID="{873D1811-35CE-4E60-8146-322FBEFD9F7E}" presName="background" presStyleLbl="node0" presStyleIdx="0" presStyleCnt="1"/>
      <dgm:spPr/>
    </dgm:pt>
    <dgm:pt modelId="{95018EC9-FF06-4AC0-8172-35D2280C8F80}" type="pres">
      <dgm:prSet presAssocID="{873D1811-35CE-4E60-8146-322FBEFD9F7E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4CDE5D-BC3E-41D2-8CC7-89D3E34BA1F6}" type="pres">
      <dgm:prSet presAssocID="{873D1811-35CE-4E60-8146-322FBEFD9F7E}" presName="hierChild2" presStyleCnt="0"/>
      <dgm:spPr/>
    </dgm:pt>
    <dgm:pt modelId="{01E0FD36-70C4-44F1-8139-C9C432407EBB}" type="pres">
      <dgm:prSet presAssocID="{7AD4C0EC-C31B-413E-8E28-8EDFD34F104D}" presName="Name10" presStyleLbl="parChTrans1D2" presStyleIdx="0" presStyleCnt="2"/>
      <dgm:spPr/>
      <dgm:t>
        <a:bodyPr/>
        <a:lstStyle/>
        <a:p>
          <a:endParaRPr lang="en-US"/>
        </a:p>
      </dgm:t>
    </dgm:pt>
    <dgm:pt modelId="{B1F0393F-75BF-48BE-B2F1-C73D1EF4678F}" type="pres">
      <dgm:prSet presAssocID="{93012C28-F005-43EF-A50B-4F4ADA9EB9DD}" presName="hierRoot2" presStyleCnt="0"/>
      <dgm:spPr/>
    </dgm:pt>
    <dgm:pt modelId="{E1CBE822-80F9-41CA-BE89-F770DC292FB7}" type="pres">
      <dgm:prSet presAssocID="{93012C28-F005-43EF-A50B-4F4ADA9EB9DD}" presName="composite2" presStyleCnt="0"/>
      <dgm:spPr/>
    </dgm:pt>
    <dgm:pt modelId="{47D41D4C-CA1D-4A90-A150-79B4106C19E2}" type="pres">
      <dgm:prSet presAssocID="{93012C28-F005-43EF-A50B-4F4ADA9EB9DD}" presName="background2" presStyleLbl="node2" presStyleIdx="0" presStyleCnt="2"/>
      <dgm:spPr/>
    </dgm:pt>
    <dgm:pt modelId="{BD16CE1A-3BFE-41F0-9157-1D18766E1A70}" type="pres">
      <dgm:prSet presAssocID="{93012C28-F005-43EF-A50B-4F4ADA9EB9DD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9455085-1827-45AF-BBC3-9BA32FFE4DD8}" type="pres">
      <dgm:prSet presAssocID="{93012C28-F005-43EF-A50B-4F4ADA9EB9DD}" presName="hierChild3" presStyleCnt="0"/>
      <dgm:spPr/>
    </dgm:pt>
    <dgm:pt modelId="{89C29828-91AF-4713-A76A-CAFCBDE2DECB}" type="pres">
      <dgm:prSet presAssocID="{E147B0D2-40A5-4E26-B3BC-ED9B82CB61CB}" presName="Name17" presStyleLbl="parChTrans1D3" presStyleIdx="0" presStyleCnt="3"/>
      <dgm:spPr/>
      <dgm:t>
        <a:bodyPr/>
        <a:lstStyle/>
        <a:p>
          <a:endParaRPr lang="en-US"/>
        </a:p>
      </dgm:t>
    </dgm:pt>
    <dgm:pt modelId="{A8189C50-79D4-4DF7-9D45-2316256141E8}" type="pres">
      <dgm:prSet presAssocID="{D67A9BB1-44A2-4DDB-B9E2-98CDAC216AC1}" presName="hierRoot3" presStyleCnt="0"/>
      <dgm:spPr/>
    </dgm:pt>
    <dgm:pt modelId="{26E44FAB-9AE2-4EC5-9F7D-7F11279ED8FF}" type="pres">
      <dgm:prSet presAssocID="{D67A9BB1-44A2-4DDB-B9E2-98CDAC216AC1}" presName="composite3" presStyleCnt="0"/>
      <dgm:spPr/>
    </dgm:pt>
    <dgm:pt modelId="{980ED3D3-3AF7-49D2-B24E-8AB13481B8A5}" type="pres">
      <dgm:prSet presAssocID="{D67A9BB1-44A2-4DDB-B9E2-98CDAC216AC1}" presName="background3" presStyleLbl="node3" presStyleIdx="0" presStyleCnt="3"/>
      <dgm:spPr/>
    </dgm:pt>
    <dgm:pt modelId="{0363B034-0011-49B9-B4FD-3A40141760AD}" type="pres">
      <dgm:prSet presAssocID="{D67A9BB1-44A2-4DDB-B9E2-98CDAC216AC1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41119D6-4E0B-4C0E-962C-457103D3CA5B}" type="pres">
      <dgm:prSet presAssocID="{D67A9BB1-44A2-4DDB-B9E2-98CDAC216AC1}" presName="hierChild4" presStyleCnt="0"/>
      <dgm:spPr/>
    </dgm:pt>
    <dgm:pt modelId="{64F0B7EF-F01E-4304-8DD7-1EE532D4F42B}" type="pres">
      <dgm:prSet presAssocID="{0528BE16-EE29-4407-BB43-34D7B7A20C20}" presName="Name23" presStyleLbl="parChTrans1D4" presStyleIdx="0" presStyleCnt="3"/>
      <dgm:spPr/>
      <dgm:t>
        <a:bodyPr/>
        <a:lstStyle/>
        <a:p>
          <a:endParaRPr lang="en-US"/>
        </a:p>
      </dgm:t>
    </dgm:pt>
    <dgm:pt modelId="{57193037-108D-47EE-99D1-092A13B61127}" type="pres">
      <dgm:prSet presAssocID="{1B723AAE-29DF-42F1-907C-782E007842A8}" presName="hierRoot4" presStyleCnt="0"/>
      <dgm:spPr/>
    </dgm:pt>
    <dgm:pt modelId="{C9A091E2-CC11-4C9E-BDB8-E2F8AA5A0DC1}" type="pres">
      <dgm:prSet presAssocID="{1B723AAE-29DF-42F1-907C-782E007842A8}" presName="composite4" presStyleCnt="0"/>
      <dgm:spPr/>
    </dgm:pt>
    <dgm:pt modelId="{5112540C-2272-40E5-BDB8-CFDF6702FB90}" type="pres">
      <dgm:prSet presAssocID="{1B723AAE-29DF-42F1-907C-782E007842A8}" presName="background4" presStyleLbl="node4" presStyleIdx="0" presStyleCnt="3"/>
      <dgm:spPr/>
    </dgm:pt>
    <dgm:pt modelId="{42627C79-3845-46DD-9366-AC0AF51CD51D}" type="pres">
      <dgm:prSet presAssocID="{1B723AAE-29DF-42F1-907C-782E007842A8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07AEB29-ED54-4F7A-848E-B47ABAFD8299}" type="pres">
      <dgm:prSet presAssocID="{1B723AAE-29DF-42F1-907C-782E007842A8}" presName="hierChild5" presStyleCnt="0"/>
      <dgm:spPr/>
    </dgm:pt>
    <dgm:pt modelId="{CF8B4842-9A0A-4817-A0E9-9B2B9AC48413}" type="pres">
      <dgm:prSet presAssocID="{CC46338F-BE34-4E77-89BB-5F4CDC8E17FB}" presName="Name17" presStyleLbl="parChTrans1D3" presStyleIdx="1" presStyleCnt="3"/>
      <dgm:spPr/>
      <dgm:t>
        <a:bodyPr/>
        <a:lstStyle/>
        <a:p>
          <a:endParaRPr lang="en-US"/>
        </a:p>
      </dgm:t>
    </dgm:pt>
    <dgm:pt modelId="{FFA1791C-FDE6-4501-B988-CA036289E28A}" type="pres">
      <dgm:prSet presAssocID="{FC4787B7-9BA3-429E-8CFD-0C6AC7D1D947}" presName="hierRoot3" presStyleCnt="0"/>
      <dgm:spPr/>
    </dgm:pt>
    <dgm:pt modelId="{98E6EF03-55EC-4214-886D-6815273F34F1}" type="pres">
      <dgm:prSet presAssocID="{FC4787B7-9BA3-429E-8CFD-0C6AC7D1D947}" presName="composite3" presStyleCnt="0"/>
      <dgm:spPr/>
    </dgm:pt>
    <dgm:pt modelId="{45E4EB0C-D186-47F7-8451-AD9364A3083D}" type="pres">
      <dgm:prSet presAssocID="{FC4787B7-9BA3-429E-8CFD-0C6AC7D1D947}" presName="background3" presStyleLbl="node3" presStyleIdx="1" presStyleCnt="3"/>
      <dgm:spPr/>
    </dgm:pt>
    <dgm:pt modelId="{1CA95BE8-FEE3-4B25-B298-07C9B70A53BD}" type="pres">
      <dgm:prSet presAssocID="{FC4787B7-9BA3-429E-8CFD-0C6AC7D1D947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08BB35-8487-48F4-8E0A-21B46AD870A3}" type="pres">
      <dgm:prSet presAssocID="{FC4787B7-9BA3-429E-8CFD-0C6AC7D1D947}" presName="hierChild4" presStyleCnt="0"/>
      <dgm:spPr/>
    </dgm:pt>
    <dgm:pt modelId="{8BEBF6B7-A897-4231-BACA-210C57462C59}" type="pres">
      <dgm:prSet presAssocID="{DE669032-3AC5-4370-B7C8-78953A9A0F4C}" presName="Name23" presStyleLbl="parChTrans1D4" presStyleIdx="1" presStyleCnt="3"/>
      <dgm:spPr/>
      <dgm:t>
        <a:bodyPr/>
        <a:lstStyle/>
        <a:p>
          <a:endParaRPr lang="en-US"/>
        </a:p>
      </dgm:t>
    </dgm:pt>
    <dgm:pt modelId="{1978FF1A-D1BC-43A8-9F39-D3EA011237A5}" type="pres">
      <dgm:prSet presAssocID="{8C4F0967-F79A-423A-AE5B-45A858BB259B}" presName="hierRoot4" presStyleCnt="0"/>
      <dgm:spPr/>
    </dgm:pt>
    <dgm:pt modelId="{DF9D79C5-4AF9-4346-BD16-C918533E1260}" type="pres">
      <dgm:prSet presAssocID="{8C4F0967-F79A-423A-AE5B-45A858BB259B}" presName="composite4" presStyleCnt="0"/>
      <dgm:spPr/>
    </dgm:pt>
    <dgm:pt modelId="{69DE8AA0-DE52-4765-8635-6307AF083324}" type="pres">
      <dgm:prSet presAssocID="{8C4F0967-F79A-423A-AE5B-45A858BB259B}" presName="background4" presStyleLbl="node4" presStyleIdx="1" presStyleCnt="3"/>
      <dgm:spPr/>
    </dgm:pt>
    <dgm:pt modelId="{03BD17DC-FB12-461C-AFFB-BA72794FF840}" type="pres">
      <dgm:prSet presAssocID="{8C4F0967-F79A-423A-AE5B-45A858BB259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F8AB49-A52F-4B18-A0DF-DE487A45EE27}" type="pres">
      <dgm:prSet presAssocID="{8C4F0967-F79A-423A-AE5B-45A858BB259B}" presName="hierChild5" presStyleCnt="0"/>
      <dgm:spPr/>
    </dgm:pt>
    <dgm:pt modelId="{4E62BA3C-C0AB-4CBD-A729-DE6BE1AF2994}" type="pres">
      <dgm:prSet presAssocID="{FD8F95DF-4BE8-440F-A38E-E8CBC5E2230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8B6E62C2-88E8-4351-AC77-9E6FA2D8DBBD}" type="pres">
      <dgm:prSet presAssocID="{90CCED53-C877-4E59-A4DC-DCC2A8E4B046}" presName="hierRoot2" presStyleCnt="0"/>
      <dgm:spPr/>
    </dgm:pt>
    <dgm:pt modelId="{6CAF4D7A-033D-4874-8476-4680D0E9DBA9}" type="pres">
      <dgm:prSet presAssocID="{90CCED53-C877-4E59-A4DC-DCC2A8E4B046}" presName="composite2" presStyleCnt="0"/>
      <dgm:spPr/>
    </dgm:pt>
    <dgm:pt modelId="{83C5C88C-A757-4E31-8A5D-53E475E26999}" type="pres">
      <dgm:prSet presAssocID="{90CCED53-C877-4E59-A4DC-DCC2A8E4B046}" presName="background2" presStyleLbl="node2" presStyleIdx="1" presStyleCnt="2"/>
      <dgm:spPr/>
    </dgm:pt>
    <dgm:pt modelId="{DEAE9424-D261-43EF-8FD3-3946F2D85C9D}" type="pres">
      <dgm:prSet presAssocID="{90CCED53-C877-4E59-A4DC-DCC2A8E4B04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BEC591-39D2-4459-A803-A8A476FB38D0}" type="pres">
      <dgm:prSet presAssocID="{90CCED53-C877-4E59-A4DC-DCC2A8E4B046}" presName="hierChild3" presStyleCnt="0"/>
      <dgm:spPr/>
    </dgm:pt>
    <dgm:pt modelId="{863F1D65-CCFE-4664-BCBE-C7EC1A9E230F}" type="pres">
      <dgm:prSet presAssocID="{5AEF1779-4354-4BA2-A9D9-2C04A8351644}" presName="Name17" presStyleLbl="parChTrans1D3" presStyleIdx="2" presStyleCnt="3"/>
      <dgm:spPr/>
      <dgm:t>
        <a:bodyPr/>
        <a:lstStyle/>
        <a:p>
          <a:endParaRPr lang="en-US"/>
        </a:p>
      </dgm:t>
    </dgm:pt>
    <dgm:pt modelId="{C3741138-36D5-4403-B090-D959209A46BD}" type="pres">
      <dgm:prSet presAssocID="{2A4D931D-6556-4CF4-B4F2-8319B7CD19DD}" presName="hierRoot3" presStyleCnt="0"/>
      <dgm:spPr/>
    </dgm:pt>
    <dgm:pt modelId="{42D4D00B-0A1E-4754-B887-214C0905F153}" type="pres">
      <dgm:prSet presAssocID="{2A4D931D-6556-4CF4-B4F2-8319B7CD19DD}" presName="composite3" presStyleCnt="0"/>
      <dgm:spPr/>
    </dgm:pt>
    <dgm:pt modelId="{2DA97587-60F8-4BE6-AE19-5803C0266313}" type="pres">
      <dgm:prSet presAssocID="{2A4D931D-6556-4CF4-B4F2-8319B7CD19DD}" presName="background3" presStyleLbl="node3" presStyleIdx="2" presStyleCnt="3"/>
      <dgm:spPr/>
    </dgm:pt>
    <dgm:pt modelId="{689AA56A-9AAC-4E5F-8921-DFF4F0656B76}" type="pres">
      <dgm:prSet presAssocID="{2A4D931D-6556-4CF4-B4F2-8319B7CD19DD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71BEF93-5CC6-4288-BA2E-127839C421B7}" type="pres">
      <dgm:prSet presAssocID="{2A4D931D-6556-4CF4-B4F2-8319B7CD19DD}" presName="hierChild4" presStyleCnt="0"/>
      <dgm:spPr/>
    </dgm:pt>
    <dgm:pt modelId="{4D72DF24-5263-4C4D-8956-8D8089789D5D}" type="pres">
      <dgm:prSet presAssocID="{D326B7F7-629F-43A0-8916-0DE03DE05B1A}" presName="Name23" presStyleLbl="parChTrans1D4" presStyleIdx="2" presStyleCnt="3"/>
      <dgm:spPr/>
      <dgm:t>
        <a:bodyPr/>
        <a:lstStyle/>
        <a:p>
          <a:endParaRPr lang="en-US"/>
        </a:p>
      </dgm:t>
    </dgm:pt>
    <dgm:pt modelId="{6AB71055-4B4A-4BD3-B26E-3FA4F2540E98}" type="pres">
      <dgm:prSet presAssocID="{ECA5A984-D7ED-4186-BDCC-91662F19FF45}" presName="hierRoot4" presStyleCnt="0"/>
      <dgm:spPr/>
    </dgm:pt>
    <dgm:pt modelId="{0BF967F3-5081-4B76-A14C-C7F655FE3B15}" type="pres">
      <dgm:prSet presAssocID="{ECA5A984-D7ED-4186-BDCC-91662F19FF45}" presName="composite4" presStyleCnt="0"/>
      <dgm:spPr/>
    </dgm:pt>
    <dgm:pt modelId="{DD904750-CFD1-4ED2-B576-DC32AB39F2E7}" type="pres">
      <dgm:prSet presAssocID="{ECA5A984-D7ED-4186-BDCC-91662F19FF45}" presName="background4" presStyleLbl="node4" presStyleIdx="2" presStyleCnt="3"/>
      <dgm:spPr/>
    </dgm:pt>
    <dgm:pt modelId="{86FA0CEB-EC40-43DB-B240-BB1658A6CF9A}" type="pres">
      <dgm:prSet presAssocID="{ECA5A984-D7ED-4186-BDCC-91662F19FF45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BCA3C1-70DE-4597-9C81-1C736CFCD24B}" type="pres">
      <dgm:prSet presAssocID="{ECA5A984-D7ED-4186-BDCC-91662F19FF45}" presName="hierChild5" presStyleCnt="0"/>
      <dgm:spPr/>
    </dgm:pt>
  </dgm:ptLst>
  <dgm:cxnLst>
    <dgm:cxn modelId="{C2CD7FC5-18F1-41DC-A94C-7B5D56C6B1E9}" type="presOf" srcId="{D326B7F7-629F-43A0-8916-0DE03DE05B1A}" destId="{4D72DF24-5263-4C4D-8956-8D8089789D5D}" srcOrd="0" destOrd="0" presId="urn:microsoft.com/office/officeart/2005/8/layout/hierarchy1"/>
    <dgm:cxn modelId="{7703D3D2-6431-4AAA-AE6A-2F28A15AA8C9}" type="presOf" srcId="{5AEF1779-4354-4BA2-A9D9-2C04A8351644}" destId="{863F1D65-CCFE-4664-BCBE-C7EC1A9E230F}" srcOrd="0" destOrd="0" presId="urn:microsoft.com/office/officeart/2005/8/layout/hierarchy1"/>
    <dgm:cxn modelId="{D64CD399-C962-4B9B-A19E-C75CC0337F2C}" type="presOf" srcId="{1B723AAE-29DF-42F1-907C-782E007842A8}" destId="{42627C79-3845-46DD-9366-AC0AF51CD51D}" srcOrd="0" destOrd="0" presId="urn:microsoft.com/office/officeart/2005/8/layout/hierarchy1"/>
    <dgm:cxn modelId="{F7C3B847-6301-4574-A4F2-814BB3FA19C0}" type="presOf" srcId="{8C4F0967-F79A-423A-AE5B-45A858BB259B}" destId="{03BD17DC-FB12-461C-AFFB-BA72794FF840}" srcOrd="0" destOrd="0" presId="urn:microsoft.com/office/officeart/2005/8/layout/hierarchy1"/>
    <dgm:cxn modelId="{7E5A4ABA-51D3-4A05-BEF2-6EFBE58C331C}" srcId="{FC4787B7-9BA3-429E-8CFD-0C6AC7D1D947}" destId="{8C4F0967-F79A-423A-AE5B-45A858BB259B}" srcOrd="0" destOrd="0" parTransId="{DE669032-3AC5-4370-B7C8-78953A9A0F4C}" sibTransId="{16BF9EA9-D993-4518-80A9-FC8A524FCAB2}"/>
    <dgm:cxn modelId="{169D5259-9371-4B0C-943E-8FFB21AEF204}" srcId="{93012C28-F005-43EF-A50B-4F4ADA9EB9DD}" destId="{FC4787B7-9BA3-429E-8CFD-0C6AC7D1D947}" srcOrd="1" destOrd="0" parTransId="{CC46338F-BE34-4E77-89BB-5F4CDC8E17FB}" sibTransId="{50B44506-0C08-4E3B-9F7E-ACBB045E9954}"/>
    <dgm:cxn modelId="{3CEF572B-FB2A-4259-8F57-8DF42E650944}" type="presOf" srcId="{D67A9BB1-44A2-4DDB-B9E2-98CDAC216AC1}" destId="{0363B034-0011-49B9-B4FD-3A40141760AD}" srcOrd="0" destOrd="0" presId="urn:microsoft.com/office/officeart/2005/8/layout/hierarchy1"/>
    <dgm:cxn modelId="{9284A243-9259-400B-AD5F-BC490E7B9992}" srcId="{2A4D931D-6556-4CF4-B4F2-8319B7CD19DD}" destId="{ECA5A984-D7ED-4186-BDCC-91662F19FF45}" srcOrd="0" destOrd="0" parTransId="{D326B7F7-629F-43A0-8916-0DE03DE05B1A}" sibTransId="{A0436E73-AC90-4D29-9512-9E37AD3DE2A2}"/>
    <dgm:cxn modelId="{18E48037-C3D1-4467-BF72-5C7A051CE061}" type="presOf" srcId="{7AD4C0EC-C31B-413E-8E28-8EDFD34F104D}" destId="{01E0FD36-70C4-44F1-8139-C9C432407EBB}" srcOrd="0" destOrd="0" presId="urn:microsoft.com/office/officeart/2005/8/layout/hierarchy1"/>
    <dgm:cxn modelId="{3BCE695A-A466-4723-8E63-35F8A0E3B247}" srcId="{90CCED53-C877-4E59-A4DC-DCC2A8E4B046}" destId="{2A4D931D-6556-4CF4-B4F2-8319B7CD19DD}" srcOrd="0" destOrd="0" parTransId="{5AEF1779-4354-4BA2-A9D9-2C04A8351644}" sibTransId="{F1015D38-7534-47C4-A689-384C7AD5AE66}"/>
    <dgm:cxn modelId="{C2586A20-1708-4856-82F9-B9CE24C0F8C8}" srcId="{873D1811-35CE-4E60-8146-322FBEFD9F7E}" destId="{90CCED53-C877-4E59-A4DC-DCC2A8E4B046}" srcOrd="1" destOrd="0" parTransId="{FD8F95DF-4BE8-440F-A38E-E8CBC5E22306}" sibTransId="{8F5D796A-B9A0-400B-9DA7-04B910E08B5A}"/>
    <dgm:cxn modelId="{E188763B-950A-4F65-BDD9-92A5F514E49C}" type="presOf" srcId="{FC4787B7-9BA3-429E-8CFD-0C6AC7D1D947}" destId="{1CA95BE8-FEE3-4B25-B298-07C9B70A53BD}" srcOrd="0" destOrd="0" presId="urn:microsoft.com/office/officeart/2005/8/layout/hierarchy1"/>
    <dgm:cxn modelId="{275C5818-DF85-4317-BB22-E6C6DD2B1E7E}" type="presOf" srcId="{DE669032-3AC5-4370-B7C8-78953A9A0F4C}" destId="{8BEBF6B7-A897-4231-BACA-210C57462C59}" srcOrd="0" destOrd="0" presId="urn:microsoft.com/office/officeart/2005/8/layout/hierarchy1"/>
    <dgm:cxn modelId="{DC1A9136-1076-46C4-B2C1-640A1BEFAE5C}" type="presOf" srcId="{E147B0D2-40A5-4E26-B3BC-ED9B82CB61CB}" destId="{89C29828-91AF-4713-A76A-CAFCBDE2DECB}" srcOrd="0" destOrd="0" presId="urn:microsoft.com/office/officeart/2005/8/layout/hierarchy1"/>
    <dgm:cxn modelId="{C1F65082-43E2-452E-9BD9-E45D040091C7}" type="presOf" srcId="{96E8A416-4CFE-4243-94EE-54998FD56C18}" destId="{78BC751F-5C89-4E04-9B2C-4B8D8BAD4EDB}" srcOrd="0" destOrd="0" presId="urn:microsoft.com/office/officeart/2005/8/layout/hierarchy1"/>
    <dgm:cxn modelId="{B209CE80-A4C7-4172-BDF3-C5EDB70A4EEC}" srcId="{96E8A416-4CFE-4243-94EE-54998FD56C18}" destId="{873D1811-35CE-4E60-8146-322FBEFD9F7E}" srcOrd="0" destOrd="0" parTransId="{5F333293-EB66-473D-AB42-8B5BE3B85650}" sibTransId="{EFADD103-3404-4E98-B2E0-31CACE4EED8F}"/>
    <dgm:cxn modelId="{89EBAD82-CA0F-4F26-933F-0733F8CA7689}" type="presOf" srcId="{2A4D931D-6556-4CF4-B4F2-8319B7CD19DD}" destId="{689AA56A-9AAC-4E5F-8921-DFF4F0656B76}" srcOrd="0" destOrd="0" presId="urn:microsoft.com/office/officeart/2005/8/layout/hierarchy1"/>
    <dgm:cxn modelId="{6AD2217E-88AC-4DE8-BE66-567C05297C28}" srcId="{873D1811-35CE-4E60-8146-322FBEFD9F7E}" destId="{93012C28-F005-43EF-A50B-4F4ADA9EB9DD}" srcOrd="0" destOrd="0" parTransId="{7AD4C0EC-C31B-413E-8E28-8EDFD34F104D}" sibTransId="{12B5C042-3F2C-4709-8B33-82891643D10E}"/>
    <dgm:cxn modelId="{5AEB7EE3-CA1A-40BA-B25F-8BB4B94A4F28}" type="presOf" srcId="{873D1811-35CE-4E60-8146-322FBEFD9F7E}" destId="{95018EC9-FF06-4AC0-8172-35D2280C8F80}" srcOrd="0" destOrd="0" presId="urn:microsoft.com/office/officeart/2005/8/layout/hierarchy1"/>
    <dgm:cxn modelId="{5A900A5F-BC77-45C8-A8BE-2A3A68304D8E}" type="presOf" srcId="{ECA5A984-D7ED-4186-BDCC-91662F19FF45}" destId="{86FA0CEB-EC40-43DB-B240-BB1658A6CF9A}" srcOrd="0" destOrd="0" presId="urn:microsoft.com/office/officeart/2005/8/layout/hierarchy1"/>
    <dgm:cxn modelId="{43F13EC5-8884-4F99-BD0B-D1DED69328B0}" srcId="{D67A9BB1-44A2-4DDB-B9E2-98CDAC216AC1}" destId="{1B723AAE-29DF-42F1-907C-782E007842A8}" srcOrd="0" destOrd="0" parTransId="{0528BE16-EE29-4407-BB43-34D7B7A20C20}" sibTransId="{763404D8-38BE-42DA-9507-9F681992C163}"/>
    <dgm:cxn modelId="{DD22F6CB-E376-4F54-80D8-E367B244ED85}" type="presOf" srcId="{93012C28-F005-43EF-A50B-4F4ADA9EB9DD}" destId="{BD16CE1A-3BFE-41F0-9157-1D18766E1A70}" srcOrd="0" destOrd="0" presId="urn:microsoft.com/office/officeart/2005/8/layout/hierarchy1"/>
    <dgm:cxn modelId="{EFBB86E3-3164-4C39-8695-C4ED3CAD1344}" type="presOf" srcId="{90CCED53-C877-4E59-A4DC-DCC2A8E4B046}" destId="{DEAE9424-D261-43EF-8FD3-3946F2D85C9D}" srcOrd="0" destOrd="0" presId="urn:microsoft.com/office/officeart/2005/8/layout/hierarchy1"/>
    <dgm:cxn modelId="{1332719B-C086-4C15-8B69-BE044D13EF73}" type="presOf" srcId="{0528BE16-EE29-4407-BB43-34D7B7A20C20}" destId="{64F0B7EF-F01E-4304-8DD7-1EE532D4F42B}" srcOrd="0" destOrd="0" presId="urn:microsoft.com/office/officeart/2005/8/layout/hierarchy1"/>
    <dgm:cxn modelId="{C1EDAAB4-A27E-4329-9E14-64F10492D88E}" type="presOf" srcId="{CC46338F-BE34-4E77-89BB-5F4CDC8E17FB}" destId="{CF8B4842-9A0A-4817-A0E9-9B2B9AC48413}" srcOrd="0" destOrd="0" presId="urn:microsoft.com/office/officeart/2005/8/layout/hierarchy1"/>
    <dgm:cxn modelId="{2629B667-E7F2-4925-8329-C669580FDB89}" srcId="{93012C28-F005-43EF-A50B-4F4ADA9EB9DD}" destId="{D67A9BB1-44A2-4DDB-B9E2-98CDAC216AC1}" srcOrd="0" destOrd="0" parTransId="{E147B0D2-40A5-4E26-B3BC-ED9B82CB61CB}" sibTransId="{47DB91F7-FA96-43D8-8DDB-3BB46DD30439}"/>
    <dgm:cxn modelId="{102C3805-7417-4470-A61E-03CE8EB5A815}" type="presOf" srcId="{FD8F95DF-4BE8-440F-A38E-E8CBC5E22306}" destId="{4E62BA3C-C0AB-4CBD-A729-DE6BE1AF2994}" srcOrd="0" destOrd="0" presId="urn:microsoft.com/office/officeart/2005/8/layout/hierarchy1"/>
    <dgm:cxn modelId="{3085B228-8615-446D-9DAB-E185D8F98CD9}" type="presParOf" srcId="{78BC751F-5C89-4E04-9B2C-4B8D8BAD4EDB}" destId="{925A716B-D976-4BDE-A3CC-72405A075E02}" srcOrd="0" destOrd="0" presId="urn:microsoft.com/office/officeart/2005/8/layout/hierarchy1"/>
    <dgm:cxn modelId="{28614855-F6E1-48D7-A4FF-0869C94CF68B}" type="presParOf" srcId="{925A716B-D976-4BDE-A3CC-72405A075E02}" destId="{2DF08797-3B86-42E4-8DD3-E8841EB7C492}" srcOrd="0" destOrd="0" presId="urn:microsoft.com/office/officeart/2005/8/layout/hierarchy1"/>
    <dgm:cxn modelId="{AD3DB6A2-C87B-43DA-AE93-BC70724AD7DF}" type="presParOf" srcId="{2DF08797-3B86-42E4-8DD3-E8841EB7C492}" destId="{BA5551C8-802B-474F-85FC-923CE32567F2}" srcOrd="0" destOrd="0" presId="urn:microsoft.com/office/officeart/2005/8/layout/hierarchy1"/>
    <dgm:cxn modelId="{B57CEA8C-64B6-45B9-9FAF-B8FB78409BF5}" type="presParOf" srcId="{2DF08797-3B86-42E4-8DD3-E8841EB7C492}" destId="{95018EC9-FF06-4AC0-8172-35D2280C8F80}" srcOrd="1" destOrd="0" presId="urn:microsoft.com/office/officeart/2005/8/layout/hierarchy1"/>
    <dgm:cxn modelId="{593E79A8-4E3A-4B69-A1AC-448D08AA398D}" type="presParOf" srcId="{925A716B-D976-4BDE-A3CC-72405A075E02}" destId="{734CDE5D-BC3E-41D2-8CC7-89D3E34BA1F6}" srcOrd="1" destOrd="0" presId="urn:microsoft.com/office/officeart/2005/8/layout/hierarchy1"/>
    <dgm:cxn modelId="{CEB7A80F-588B-412F-98D4-D08754D75D35}" type="presParOf" srcId="{734CDE5D-BC3E-41D2-8CC7-89D3E34BA1F6}" destId="{01E0FD36-70C4-44F1-8139-C9C432407EBB}" srcOrd="0" destOrd="0" presId="urn:microsoft.com/office/officeart/2005/8/layout/hierarchy1"/>
    <dgm:cxn modelId="{6702F28D-B00F-4E71-A562-2C99B29F90E8}" type="presParOf" srcId="{734CDE5D-BC3E-41D2-8CC7-89D3E34BA1F6}" destId="{B1F0393F-75BF-48BE-B2F1-C73D1EF4678F}" srcOrd="1" destOrd="0" presId="urn:microsoft.com/office/officeart/2005/8/layout/hierarchy1"/>
    <dgm:cxn modelId="{0AED36A0-0E06-40DD-AA2C-26B16929AB65}" type="presParOf" srcId="{B1F0393F-75BF-48BE-B2F1-C73D1EF4678F}" destId="{E1CBE822-80F9-41CA-BE89-F770DC292FB7}" srcOrd="0" destOrd="0" presId="urn:microsoft.com/office/officeart/2005/8/layout/hierarchy1"/>
    <dgm:cxn modelId="{67560853-FB4A-401D-94BB-7D6E3692DC8C}" type="presParOf" srcId="{E1CBE822-80F9-41CA-BE89-F770DC292FB7}" destId="{47D41D4C-CA1D-4A90-A150-79B4106C19E2}" srcOrd="0" destOrd="0" presId="urn:microsoft.com/office/officeart/2005/8/layout/hierarchy1"/>
    <dgm:cxn modelId="{FB43DAF7-2B05-4D56-9FBB-074C37C18220}" type="presParOf" srcId="{E1CBE822-80F9-41CA-BE89-F770DC292FB7}" destId="{BD16CE1A-3BFE-41F0-9157-1D18766E1A70}" srcOrd="1" destOrd="0" presId="urn:microsoft.com/office/officeart/2005/8/layout/hierarchy1"/>
    <dgm:cxn modelId="{8D45438F-59F2-462C-9694-18F24E29706B}" type="presParOf" srcId="{B1F0393F-75BF-48BE-B2F1-C73D1EF4678F}" destId="{C9455085-1827-45AF-BBC3-9BA32FFE4DD8}" srcOrd="1" destOrd="0" presId="urn:microsoft.com/office/officeart/2005/8/layout/hierarchy1"/>
    <dgm:cxn modelId="{0A5EC90A-17A8-4037-B959-440D7D443C71}" type="presParOf" srcId="{C9455085-1827-45AF-BBC3-9BA32FFE4DD8}" destId="{89C29828-91AF-4713-A76A-CAFCBDE2DECB}" srcOrd="0" destOrd="0" presId="urn:microsoft.com/office/officeart/2005/8/layout/hierarchy1"/>
    <dgm:cxn modelId="{58A981E9-2405-4FAB-89CD-7243E7B2C023}" type="presParOf" srcId="{C9455085-1827-45AF-BBC3-9BA32FFE4DD8}" destId="{A8189C50-79D4-4DF7-9D45-2316256141E8}" srcOrd="1" destOrd="0" presId="urn:microsoft.com/office/officeart/2005/8/layout/hierarchy1"/>
    <dgm:cxn modelId="{CF337800-E8FA-4D16-93F3-5BF28FD1F925}" type="presParOf" srcId="{A8189C50-79D4-4DF7-9D45-2316256141E8}" destId="{26E44FAB-9AE2-4EC5-9F7D-7F11279ED8FF}" srcOrd="0" destOrd="0" presId="urn:microsoft.com/office/officeart/2005/8/layout/hierarchy1"/>
    <dgm:cxn modelId="{F41C2DE3-BA2C-4B0A-8BA2-8C5B634A73A3}" type="presParOf" srcId="{26E44FAB-9AE2-4EC5-9F7D-7F11279ED8FF}" destId="{980ED3D3-3AF7-49D2-B24E-8AB13481B8A5}" srcOrd="0" destOrd="0" presId="urn:microsoft.com/office/officeart/2005/8/layout/hierarchy1"/>
    <dgm:cxn modelId="{9728D2FE-F3CE-4B7A-9774-3B0D903864CD}" type="presParOf" srcId="{26E44FAB-9AE2-4EC5-9F7D-7F11279ED8FF}" destId="{0363B034-0011-49B9-B4FD-3A40141760AD}" srcOrd="1" destOrd="0" presId="urn:microsoft.com/office/officeart/2005/8/layout/hierarchy1"/>
    <dgm:cxn modelId="{66D51469-CBF8-490B-86E0-EF7FF48B613F}" type="presParOf" srcId="{A8189C50-79D4-4DF7-9D45-2316256141E8}" destId="{B41119D6-4E0B-4C0E-962C-457103D3CA5B}" srcOrd="1" destOrd="0" presId="urn:microsoft.com/office/officeart/2005/8/layout/hierarchy1"/>
    <dgm:cxn modelId="{73E74BCD-62DE-4B98-913B-65FEA76E199F}" type="presParOf" srcId="{B41119D6-4E0B-4C0E-962C-457103D3CA5B}" destId="{64F0B7EF-F01E-4304-8DD7-1EE532D4F42B}" srcOrd="0" destOrd="0" presId="urn:microsoft.com/office/officeart/2005/8/layout/hierarchy1"/>
    <dgm:cxn modelId="{0B9143E2-9974-4BE2-AD44-AC5D41BC4C9C}" type="presParOf" srcId="{B41119D6-4E0B-4C0E-962C-457103D3CA5B}" destId="{57193037-108D-47EE-99D1-092A13B61127}" srcOrd="1" destOrd="0" presId="urn:microsoft.com/office/officeart/2005/8/layout/hierarchy1"/>
    <dgm:cxn modelId="{399EC9F2-6CAC-4BF5-B92F-C8AA1CDF0DFC}" type="presParOf" srcId="{57193037-108D-47EE-99D1-092A13B61127}" destId="{C9A091E2-CC11-4C9E-BDB8-E2F8AA5A0DC1}" srcOrd="0" destOrd="0" presId="urn:microsoft.com/office/officeart/2005/8/layout/hierarchy1"/>
    <dgm:cxn modelId="{E42A07CF-C18F-4842-8274-56D89FF80F7E}" type="presParOf" srcId="{C9A091E2-CC11-4C9E-BDB8-E2F8AA5A0DC1}" destId="{5112540C-2272-40E5-BDB8-CFDF6702FB90}" srcOrd="0" destOrd="0" presId="urn:microsoft.com/office/officeart/2005/8/layout/hierarchy1"/>
    <dgm:cxn modelId="{C976FCB8-0914-4368-A160-C09D9AAF8A8E}" type="presParOf" srcId="{C9A091E2-CC11-4C9E-BDB8-E2F8AA5A0DC1}" destId="{42627C79-3845-46DD-9366-AC0AF51CD51D}" srcOrd="1" destOrd="0" presId="urn:microsoft.com/office/officeart/2005/8/layout/hierarchy1"/>
    <dgm:cxn modelId="{E183B3D7-9D83-4903-A707-C3AF04020185}" type="presParOf" srcId="{57193037-108D-47EE-99D1-092A13B61127}" destId="{407AEB29-ED54-4F7A-848E-B47ABAFD8299}" srcOrd="1" destOrd="0" presId="urn:microsoft.com/office/officeart/2005/8/layout/hierarchy1"/>
    <dgm:cxn modelId="{8D2E2BBB-B33B-45AF-AF61-9797D5663435}" type="presParOf" srcId="{C9455085-1827-45AF-BBC3-9BA32FFE4DD8}" destId="{CF8B4842-9A0A-4817-A0E9-9B2B9AC48413}" srcOrd="2" destOrd="0" presId="urn:microsoft.com/office/officeart/2005/8/layout/hierarchy1"/>
    <dgm:cxn modelId="{30A29BDF-E7CD-4BF8-A20A-6AC39E9B7187}" type="presParOf" srcId="{C9455085-1827-45AF-BBC3-9BA32FFE4DD8}" destId="{FFA1791C-FDE6-4501-B988-CA036289E28A}" srcOrd="3" destOrd="0" presId="urn:microsoft.com/office/officeart/2005/8/layout/hierarchy1"/>
    <dgm:cxn modelId="{58E5E1C4-0B65-4CBC-A8D5-FB45461ED369}" type="presParOf" srcId="{FFA1791C-FDE6-4501-B988-CA036289E28A}" destId="{98E6EF03-55EC-4214-886D-6815273F34F1}" srcOrd="0" destOrd="0" presId="urn:microsoft.com/office/officeart/2005/8/layout/hierarchy1"/>
    <dgm:cxn modelId="{1365FB35-B553-46D7-AA32-7E1C00E19003}" type="presParOf" srcId="{98E6EF03-55EC-4214-886D-6815273F34F1}" destId="{45E4EB0C-D186-47F7-8451-AD9364A3083D}" srcOrd="0" destOrd="0" presId="urn:microsoft.com/office/officeart/2005/8/layout/hierarchy1"/>
    <dgm:cxn modelId="{F9533B6E-F313-446D-83AB-921CB756904C}" type="presParOf" srcId="{98E6EF03-55EC-4214-886D-6815273F34F1}" destId="{1CA95BE8-FEE3-4B25-B298-07C9B70A53BD}" srcOrd="1" destOrd="0" presId="urn:microsoft.com/office/officeart/2005/8/layout/hierarchy1"/>
    <dgm:cxn modelId="{7AF8778B-6A04-44EF-99D9-7EB5CD68164A}" type="presParOf" srcId="{FFA1791C-FDE6-4501-B988-CA036289E28A}" destId="{B608BB35-8487-48F4-8E0A-21B46AD870A3}" srcOrd="1" destOrd="0" presId="urn:microsoft.com/office/officeart/2005/8/layout/hierarchy1"/>
    <dgm:cxn modelId="{959A93C3-023D-4349-A8A7-D3BDBB8A4B61}" type="presParOf" srcId="{B608BB35-8487-48F4-8E0A-21B46AD870A3}" destId="{8BEBF6B7-A897-4231-BACA-210C57462C59}" srcOrd="0" destOrd="0" presId="urn:microsoft.com/office/officeart/2005/8/layout/hierarchy1"/>
    <dgm:cxn modelId="{91F329D6-1F61-4729-8CC4-8DA8E499AB51}" type="presParOf" srcId="{B608BB35-8487-48F4-8E0A-21B46AD870A3}" destId="{1978FF1A-D1BC-43A8-9F39-D3EA011237A5}" srcOrd="1" destOrd="0" presId="urn:microsoft.com/office/officeart/2005/8/layout/hierarchy1"/>
    <dgm:cxn modelId="{ACA6C837-BAF8-40D6-8962-00C83756F4E6}" type="presParOf" srcId="{1978FF1A-D1BC-43A8-9F39-D3EA011237A5}" destId="{DF9D79C5-4AF9-4346-BD16-C918533E1260}" srcOrd="0" destOrd="0" presId="urn:microsoft.com/office/officeart/2005/8/layout/hierarchy1"/>
    <dgm:cxn modelId="{38112158-46B2-4049-B4C8-BF635929C52C}" type="presParOf" srcId="{DF9D79C5-4AF9-4346-BD16-C918533E1260}" destId="{69DE8AA0-DE52-4765-8635-6307AF083324}" srcOrd="0" destOrd="0" presId="urn:microsoft.com/office/officeart/2005/8/layout/hierarchy1"/>
    <dgm:cxn modelId="{1B817253-F297-48A9-8A4B-C438C3FF06BD}" type="presParOf" srcId="{DF9D79C5-4AF9-4346-BD16-C918533E1260}" destId="{03BD17DC-FB12-461C-AFFB-BA72794FF840}" srcOrd="1" destOrd="0" presId="urn:microsoft.com/office/officeart/2005/8/layout/hierarchy1"/>
    <dgm:cxn modelId="{56BF756D-25D1-4C2A-9D17-4AF99B3D39AA}" type="presParOf" srcId="{1978FF1A-D1BC-43A8-9F39-D3EA011237A5}" destId="{20F8AB49-A52F-4B18-A0DF-DE487A45EE27}" srcOrd="1" destOrd="0" presId="urn:microsoft.com/office/officeart/2005/8/layout/hierarchy1"/>
    <dgm:cxn modelId="{7BF37DD0-2E54-487D-9CFE-E39EE6EEF072}" type="presParOf" srcId="{734CDE5D-BC3E-41D2-8CC7-89D3E34BA1F6}" destId="{4E62BA3C-C0AB-4CBD-A729-DE6BE1AF2994}" srcOrd="2" destOrd="0" presId="urn:microsoft.com/office/officeart/2005/8/layout/hierarchy1"/>
    <dgm:cxn modelId="{47904578-3CE8-40EB-A0CB-4D9AC94CB42A}" type="presParOf" srcId="{734CDE5D-BC3E-41D2-8CC7-89D3E34BA1F6}" destId="{8B6E62C2-88E8-4351-AC77-9E6FA2D8DBBD}" srcOrd="3" destOrd="0" presId="urn:microsoft.com/office/officeart/2005/8/layout/hierarchy1"/>
    <dgm:cxn modelId="{21C1FD28-CA27-4498-A794-06C6E8F5E1A0}" type="presParOf" srcId="{8B6E62C2-88E8-4351-AC77-9E6FA2D8DBBD}" destId="{6CAF4D7A-033D-4874-8476-4680D0E9DBA9}" srcOrd="0" destOrd="0" presId="urn:microsoft.com/office/officeart/2005/8/layout/hierarchy1"/>
    <dgm:cxn modelId="{FBD84015-D21B-4863-8C89-7528CDABD008}" type="presParOf" srcId="{6CAF4D7A-033D-4874-8476-4680D0E9DBA9}" destId="{83C5C88C-A757-4E31-8A5D-53E475E26999}" srcOrd="0" destOrd="0" presId="urn:microsoft.com/office/officeart/2005/8/layout/hierarchy1"/>
    <dgm:cxn modelId="{77BB0249-2C84-4FDB-8E29-37E23ACAFE17}" type="presParOf" srcId="{6CAF4D7A-033D-4874-8476-4680D0E9DBA9}" destId="{DEAE9424-D261-43EF-8FD3-3946F2D85C9D}" srcOrd="1" destOrd="0" presId="urn:microsoft.com/office/officeart/2005/8/layout/hierarchy1"/>
    <dgm:cxn modelId="{F1A1DF23-9196-4EB7-98A0-0778D459910A}" type="presParOf" srcId="{8B6E62C2-88E8-4351-AC77-9E6FA2D8DBBD}" destId="{D0BEC591-39D2-4459-A803-A8A476FB38D0}" srcOrd="1" destOrd="0" presId="urn:microsoft.com/office/officeart/2005/8/layout/hierarchy1"/>
    <dgm:cxn modelId="{52F4B565-BB7F-4ABD-BB04-12D09450F40C}" type="presParOf" srcId="{D0BEC591-39D2-4459-A803-A8A476FB38D0}" destId="{863F1D65-CCFE-4664-BCBE-C7EC1A9E230F}" srcOrd="0" destOrd="0" presId="urn:microsoft.com/office/officeart/2005/8/layout/hierarchy1"/>
    <dgm:cxn modelId="{C265A599-3292-4496-ABD6-52F72B3EA75F}" type="presParOf" srcId="{D0BEC591-39D2-4459-A803-A8A476FB38D0}" destId="{C3741138-36D5-4403-B090-D959209A46BD}" srcOrd="1" destOrd="0" presId="urn:microsoft.com/office/officeart/2005/8/layout/hierarchy1"/>
    <dgm:cxn modelId="{87C30D1E-0E0A-42F5-94AF-ECDAFFBA040E}" type="presParOf" srcId="{C3741138-36D5-4403-B090-D959209A46BD}" destId="{42D4D00B-0A1E-4754-B887-214C0905F153}" srcOrd="0" destOrd="0" presId="urn:microsoft.com/office/officeart/2005/8/layout/hierarchy1"/>
    <dgm:cxn modelId="{9499C512-1595-4D42-B2DB-E129296FEBDD}" type="presParOf" srcId="{42D4D00B-0A1E-4754-B887-214C0905F153}" destId="{2DA97587-60F8-4BE6-AE19-5803C0266313}" srcOrd="0" destOrd="0" presId="urn:microsoft.com/office/officeart/2005/8/layout/hierarchy1"/>
    <dgm:cxn modelId="{485A1052-69CD-48F4-AE16-411A1A550BB4}" type="presParOf" srcId="{42D4D00B-0A1E-4754-B887-214C0905F153}" destId="{689AA56A-9AAC-4E5F-8921-DFF4F0656B76}" srcOrd="1" destOrd="0" presId="urn:microsoft.com/office/officeart/2005/8/layout/hierarchy1"/>
    <dgm:cxn modelId="{26FB825F-E13C-4058-9235-5E98C2174F41}" type="presParOf" srcId="{C3741138-36D5-4403-B090-D959209A46BD}" destId="{471BEF93-5CC6-4288-BA2E-127839C421B7}" srcOrd="1" destOrd="0" presId="urn:microsoft.com/office/officeart/2005/8/layout/hierarchy1"/>
    <dgm:cxn modelId="{057A5B5F-FDAC-4F55-92BD-0582C0B6E8E9}" type="presParOf" srcId="{471BEF93-5CC6-4288-BA2E-127839C421B7}" destId="{4D72DF24-5263-4C4D-8956-8D8089789D5D}" srcOrd="0" destOrd="0" presId="urn:microsoft.com/office/officeart/2005/8/layout/hierarchy1"/>
    <dgm:cxn modelId="{E3471DB6-E7E2-4ADF-A7D1-8717152AA874}" type="presParOf" srcId="{471BEF93-5CC6-4288-BA2E-127839C421B7}" destId="{6AB71055-4B4A-4BD3-B26E-3FA4F2540E98}" srcOrd="1" destOrd="0" presId="urn:microsoft.com/office/officeart/2005/8/layout/hierarchy1"/>
    <dgm:cxn modelId="{F6A6A956-77F0-4585-B077-75631002F038}" type="presParOf" srcId="{6AB71055-4B4A-4BD3-B26E-3FA4F2540E98}" destId="{0BF967F3-5081-4B76-A14C-C7F655FE3B15}" srcOrd="0" destOrd="0" presId="urn:microsoft.com/office/officeart/2005/8/layout/hierarchy1"/>
    <dgm:cxn modelId="{50500D99-D4D8-46BE-8E07-A3F948E94481}" type="presParOf" srcId="{0BF967F3-5081-4B76-A14C-C7F655FE3B15}" destId="{DD904750-CFD1-4ED2-B576-DC32AB39F2E7}" srcOrd="0" destOrd="0" presId="urn:microsoft.com/office/officeart/2005/8/layout/hierarchy1"/>
    <dgm:cxn modelId="{93CB0694-42D9-4069-ACBF-256BFB92BEF4}" type="presParOf" srcId="{0BF967F3-5081-4B76-A14C-C7F655FE3B15}" destId="{86FA0CEB-EC40-43DB-B240-BB1658A6CF9A}" srcOrd="1" destOrd="0" presId="urn:microsoft.com/office/officeart/2005/8/layout/hierarchy1"/>
    <dgm:cxn modelId="{769DB31D-93AE-4763-9666-639F2323CE14}" type="presParOf" srcId="{6AB71055-4B4A-4BD3-B26E-3FA4F2540E98}" destId="{92BCA3C1-70DE-4597-9C81-1C736CFCD2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FB7048-2A0F-A248-A00B-E227024CC9FE}">
      <dsp:nvSpPr>
        <dsp:cNvPr id="0" name=""/>
        <dsp:cNvSpPr/>
      </dsp:nvSpPr>
      <dsp:spPr>
        <a:xfrm>
          <a:off x="1451" y="25018"/>
          <a:ext cx="1151185" cy="690711"/>
        </a:xfrm>
        <a:prstGeom prst="rect">
          <a:avLst/>
        </a:prstGeom>
        <a:gradFill rotWithShape="0">
          <a:gsLst>
            <a:gs pos="0">
              <a:srgbClr val="C00000"/>
            </a:gs>
            <a:gs pos="100000">
              <a:srgbClr val="F60000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Predictive Simulation Across Scales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51" y="25018"/>
        <a:ext cx="1151185" cy="690711"/>
      </dsp:txXfrm>
    </dsp:sp>
    <dsp:sp modelId="{01B8207F-6456-BF48-A193-8C9EED6AEA3B}">
      <dsp:nvSpPr>
        <dsp:cNvPr id="0" name=""/>
        <dsp:cNvSpPr/>
      </dsp:nvSpPr>
      <dsp:spPr>
        <a:xfrm>
          <a:off x="1267755" y="25018"/>
          <a:ext cx="1151185" cy="690711"/>
        </a:xfrm>
        <a:prstGeom prst="rect">
          <a:avLst/>
        </a:prstGeom>
        <a:gradFill rotWithShape="0">
          <a:gsLst>
            <a:gs pos="0">
              <a:srgbClr val="0099CC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0099CC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Synthesis &amp; Characterization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67755" y="25018"/>
        <a:ext cx="1151185" cy="690711"/>
      </dsp:txXfrm>
    </dsp:sp>
    <dsp:sp modelId="{4DDA30EC-5743-EB4B-ADDA-BB0DB2818C6D}">
      <dsp:nvSpPr>
        <dsp:cNvPr id="0" name=""/>
        <dsp:cNvSpPr/>
      </dsp:nvSpPr>
      <dsp:spPr>
        <a:xfrm>
          <a:off x="2534059" y="25018"/>
          <a:ext cx="1151185" cy="690711"/>
        </a:xfrm>
        <a:prstGeom prst="rect">
          <a:avLst/>
        </a:prstGeom>
        <a:gradFill rotWithShape="0">
          <a:gsLst>
            <a:gs pos="0">
              <a:srgbClr val="006699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006699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Rapid    Screening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34059" y="25018"/>
        <a:ext cx="1151185" cy="690711"/>
      </dsp:txXfrm>
    </dsp:sp>
    <dsp:sp modelId="{59BC598C-B587-CE4D-8B2E-57754CE3F74B}">
      <dsp:nvSpPr>
        <dsp:cNvPr id="0" name=""/>
        <dsp:cNvSpPr/>
      </dsp:nvSpPr>
      <dsp:spPr>
        <a:xfrm>
          <a:off x="3800363" y="25018"/>
          <a:ext cx="1151185" cy="690711"/>
        </a:xfrm>
        <a:prstGeom prst="rect">
          <a:avLst/>
        </a:prstGeom>
        <a:solidFill>
          <a:srgbClr val="99CC33"/>
        </a:soli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End Use Performance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00363" y="25018"/>
        <a:ext cx="1151185" cy="690711"/>
      </dsp:txXfrm>
    </dsp:sp>
    <dsp:sp modelId="{F793973C-C3ED-3544-8582-3F988FF0F386}">
      <dsp:nvSpPr>
        <dsp:cNvPr id="0" name=""/>
        <dsp:cNvSpPr/>
      </dsp:nvSpPr>
      <dsp:spPr>
        <a:xfrm>
          <a:off x="1451" y="830848"/>
          <a:ext cx="1151185" cy="690711"/>
        </a:xfrm>
        <a:prstGeom prst="rect">
          <a:avLst/>
        </a:prstGeom>
        <a:gradFill rotWithShape="0">
          <a:gsLst>
            <a:gs pos="0">
              <a:srgbClr val="FF9933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rgbClr>
            </a:gs>
            <a:gs pos="100000">
              <a:srgbClr val="FF9933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rgbClr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 Scalability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451" y="830848"/>
        <a:ext cx="1151185" cy="690711"/>
      </dsp:txXfrm>
    </dsp:sp>
    <dsp:sp modelId="{8CBBC930-68FB-734A-8B45-86D732EC7996}">
      <dsp:nvSpPr>
        <dsp:cNvPr id="0" name=""/>
        <dsp:cNvSpPr/>
      </dsp:nvSpPr>
      <dsp:spPr>
        <a:xfrm>
          <a:off x="1267755" y="830848"/>
          <a:ext cx="1151185" cy="690711"/>
        </a:xfrm>
        <a:prstGeom prst="rect">
          <a:avLst/>
        </a:prstGeom>
        <a:gradFill rotWithShape="0">
          <a:gsLst>
            <a:gs pos="0">
              <a:srgbClr val="7030A0"/>
            </a:gs>
            <a:gs pos="100000">
              <a:srgbClr val="AA71D5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Process    Control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267755" y="830848"/>
        <a:ext cx="1151185" cy="690711"/>
      </dsp:txXfrm>
    </dsp:sp>
    <dsp:sp modelId="{5F4BC673-231C-4F4F-B17A-3AC9F75A74B8}">
      <dsp:nvSpPr>
        <dsp:cNvPr id="0" name=""/>
        <dsp:cNvSpPr/>
      </dsp:nvSpPr>
      <dsp:spPr>
        <a:xfrm>
          <a:off x="2534059" y="830848"/>
          <a:ext cx="1151185" cy="690711"/>
        </a:xfrm>
        <a:prstGeom prst="rect">
          <a:avLst/>
        </a:prstGeom>
        <a:gradFill rotWithShape="0">
          <a:gsLst>
            <a:gs pos="0">
              <a:srgbClr val="002060"/>
            </a:gs>
            <a:gs pos="100000">
              <a:srgbClr val="0070C0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Real-time Characterization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2534059" y="830848"/>
        <a:ext cx="1151185" cy="690711"/>
      </dsp:txXfrm>
    </dsp:sp>
    <dsp:sp modelId="{8A2ED44C-2702-3748-B680-D93CF2E4636E}">
      <dsp:nvSpPr>
        <dsp:cNvPr id="0" name=""/>
        <dsp:cNvSpPr/>
      </dsp:nvSpPr>
      <dsp:spPr>
        <a:xfrm>
          <a:off x="3800363" y="830848"/>
          <a:ext cx="1151185" cy="690711"/>
        </a:xfrm>
        <a:prstGeom prst="rect">
          <a:avLst/>
        </a:prstGeom>
        <a:gradFill rotWithShape="0">
          <a:gsLst>
            <a:gs pos="0">
              <a:srgbClr val="00B0F0"/>
            </a:gs>
            <a:gs pos="100000">
              <a:srgbClr val="69D8FF"/>
            </a:gs>
          </a:gsLst>
          <a:lin ang="16200000" scaled="0"/>
        </a:gradFill>
        <a:ln w="12700">
          <a:solidFill>
            <a:schemeClr val="tx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Reliability Validation</a:t>
          </a:r>
          <a:endParaRPr lang="en-US" sz="1200" b="1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800363" y="830848"/>
        <a:ext cx="1151185" cy="6907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2DF24-5263-4C4D-8956-8D8089789D5D}">
      <dsp:nvSpPr>
        <dsp:cNvPr id="0" name=""/>
        <dsp:cNvSpPr/>
      </dsp:nvSpPr>
      <dsp:spPr>
        <a:xfrm>
          <a:off x="2528327" y="2273160"/>
          <a:ext cx="91440" cy="254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3F1D65-CCFE-4664-BCBE-C7EC1A9E230F}">
      <dsp:nvSpPr>
        <dsp:cNvPr id="0" name=""/>
        <dsp:cNvSpPr/>
      </dsp:nvSpPr>
      <dsp:spPr>
        <a:xfrm>
          <a:off x="2528327" y="1463792"/>
          <a:ext cx="91440" cy="254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2BA3C-C0AB-4CBD-A729-DE6BE1AF2994}">
      <dsp:nvSpPr>
        <dsp:cNvPr id="0" name=""/>
        <dsp:cNvSpPr/>
      </dsp:nvSpPr>
      <dsp:spPr>
        <a:xfrm>
          <a:off x="1772693" y="654424"/>
          <a:ext cx="801354" cy="254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62"/>
              </a:lnTo>
              <a:lnTo>
                <a:pt x="801354" y="173262"/>
              </a:lnTo>
              <a:lnTo>
                <a:pt x="801354" y="254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EBF6B7-A897-4231-BACA-210C57462C59}">
      <dsp:nvSpPr>
        <dsp:cNvPr id="0" name=""/>
        <dsp:cNvSpPr/>
      </dsp:nvSpPr>
      <dsp:spPr>
        <a:xfrm>
          <a:off x="1459855" y="2273160"/>
          <a:ext cx="91440" cy="254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8B4842-9A0A-4817-A0E9-9B2B9AC48413}">
      <dsp:nvSpPr>
        <dsp:cNvPr id="0" name=""/>
        <dsp:cNvSpPr/>
      </dsp:nvSpPr>
      <dsp:spPr>
        <a:xfrm>
          <a:off x="971338" y="1463792"/>
          <a:ext cx="534236" cy="2542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262"/>
              </a:lnTo>
              <a:lnTo>
                <a:pt x="534236" y="173262"/>
              </a:lnTo>
              <a:lnTo>
                <a:pt x="534236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F0B7EF-F01E-4304-8DD7-1EE532D4F42B}">
      <dsp:nvSpPr>
        <dsp:cNvPr id="0" name=""/>
        <dsp:cNvSpPr/>
      </dsp:nvSpPr>
      <dsp:spPr>
        <a:xfrm>
          <a:off x="391382" y="2273160"/>
          <a:ext cx="91440" cy="2542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C29828-91AF-4713-A76A-CAFCBDE2DECB}">
      <dsp:nvSpPr>
        <dsp:cNvPr id="0" name=""/>
        <dsp:cNvSpPr/>
      </dsp:nvSpPr>
      <dsp:spPr>
        <a:xfrm>
          <a:off x="437102" y="1463792"/>
          <a:ext cx="534236" cy="254247"/>
        </a:xfrm>
        <a:custGeom>
          <a:avLst/>
          <a:gdLst/>
          <a:ahLst/>
          <a:cxnLst/>
          <a:rect l="0" t="0" r="0" b="0"/>
          <a:pathLst>
            <a:path>
              <a:moveTo>
                <a:pt x="534236" y="0"/>
              </a:moveTo>
              <a:lnTo>
                <a:pt x="534236" y="173262"/>
              </a:lnTo>
              <a:lnTo>
                <a:pt x="0" y="173262"/>
              </a:lnTo>
              <a:lnTo>
                <a:pt x="0" y="25424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E0FD36-70C4-44F1-8139-C9C432407EBB}">
      <dsp:nvSpPr>
        <dsp:cNvPr id="0" name=""/>
        <dsp:cNvSpPr/>
      </dsp:nvSpPr>
      <dsp:spPr>
        <a:xfrm>
          <a:off x="971338" y="654424"/>
          <a:ext cx="801354" cy="254247"/>
        </a:xfrm>
        <a:custGeom>
          <a:avLst/>
          <a:gdLst/>
          <a:ahLst/>
          <a:cxnLst/>
          <a:rect l="0" t="0" r="0" b="0"/>
          <a:pathLst>
            <a:path>
              <a:moveTo>
                <a:pt x="801354" y="0"/>
              </a:moveTo>
              <a:lnTo>
                <a:pt x="801354" y="173262"/>
              </a:lnTo>
              <a:lnTo>
                <a:pt x="0" y="173262"/>
              </a:lnTo>
              <a:lnTo>
                <a:pt x="0" y="25424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551C8-802B-474F-85FC-923CE32567F2}">
      <dsp:nvSpPr>
        <dsp:cNvPr id="0" name=""/>
        <dsp:cNvSpPr/>
      </dsp:nvSpPr>
      <dsp:spPr>
        <a:xfrm>
          <a:off x="1335590" y="99304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018EC9-FF06-4AC0-8172-35D2280C8F80}">
      <dsp:nvSpPr>
        <dsp:cNvPr id="0" name=""/>
        <dsp:cNvSpPr/>
      </dsp:nvSpPr>
      <dsp:spPr>
        <a:xfrm>
          <a:off x="1432724" y="191582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OEM</a:t>
          </a:r>
          <a:endParaRPr lang="en-US" sz="2200" kern="1200" dirty="0"/>
        </a:p>
      </dsp:txBody>
      <dsp:txXfrm>
        <a:off x="1448983" y="207841"/>
        <a:ext cx="841686" cy="522602"/>
      </dsp:txXfrm>
    </dsp:sp>
    <dsp:sp modelId="{47D41D4C-CA1D-4A90-A150-79B4106C19E2}">
      <dsp:nvSpPr>
        <dsp:cNvPr id="0" name=""/>
        <dsp:cNvSpPr/>
      </dsp:nvSpPr>
      <dsp:spPr>
        <a:xfrm>
          <a:off x="534236" y="908672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16CE1A-3BFE-41F0-9157-1D18766E1A70}">
      <dsp:nvSpPr>
        <dsp:cNvPr id="0" name=""/>
        <dsp:cNvSpPr/>
      </dsp:nvSpPr>
      <dsp:spPr>
        <a:xfrm>
          <a:off x="631370" y="1000950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1</a:t>
          </a:r>
          <a:endParaRPr lang="en-US" sz="2200" kern="1200" dirty="0"/>
        </a:p>
      </dsp:txBody>
      <dsp:txXfrm>
        <a:off x="647629" y="1017209"/>
        <a:ext cx="841686" cy="522602"/>
      </dsp:txXfrm>
    </dsp:sp>
    <dsp:sp modelId="{980ED3D3-3AF7-49D2-B24E-8AB13481B8A5}">
      <dsp:nvSpPr>
        <dsp:cNvPr id="0" name=""/>
        <dsp:cNvSpPr/>
      </dsp:nvSpPr>
      <dsp:spPr>
        <a:xfrm>
          <a:off x="0" y="1718040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63B034-0011-49B9-B4FD-3A40141760AD}">
      <dsp:nvSpPr>
        <dsp:cNvPr id="0" name=""/>
        <dsp:cNvSpPr/>
      </dsp:nvSpPr>
      <dsp:spPr>
        <a:xfrm>
          <a:off x="97133" y="1810318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2</a:t>
          </a:r>
          <a:endParaRPr lang="en-US" sz="2200" kern="1200" dirty="0"/>
        </a:p>
      </dsp:txBody>
      <dsp:txXfrm>
        <a:off x="113392" y="1826577"/>
        <a:ext cx="841686" cy="522602"/>
      </dsp:txXfrm>
    </dsp:sp>
    <dsp:sp modelId="{5112540C-2272-40E5-BDB8-CFDF6702FB90}">
      <dsp:nvSpPr>
        <dsp:cNvPr id="0" name=""/>
        <dsp:cNvSpPr/>
      </dsp:nvSpPr>
      <dsp:spPr>
        <a:xfrm>
          <a:off x="0" y="2527408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27C79-3845-46DD-9366-AC0AF51CD51D}">
      <dsp:nvSpPr>
        <dsp:cNvPr id="0" name=""/>
        <dsp:cNvSpPr/>
      </dsp:nvSpPr>
      <dsp:spPr>
        <a:xfrm>
          <a:off x="97133" y="2619686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3</a:t>
          </a:r>
          <a:endParaRPr lang="en-US" sz="2200" kern="1200" dirty="0"/>
        </a:p>
      </dsp:txBody>
      <dsp:txXfrm>
        <a:off x="113392" y="2635945"/>
        <a:ext cx="841686" cy="522602"/>
      </dsp:txXfrm>
    </dsp:sp>
    <dsp:sp modelId="{45E4EB0C-D186-47F7-8451-AD9364A3083D}">
      <dsp:nvSpPr>
        <dsp:cNvPr id="0" name=""/>
        <dsp:cNvSpPr/>
      </dsp:nvSpPr>
      <dsp:spPr>
        <a:xfrm>
          <a:off x="1068472" y="1718040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95BE8-FEE3-4B25-B298-07C9B70A53BD}">
      <dsp:nvSpPr>
        <dsp:cNvPr id="0" name=""/>
        <dsp:cNvSpPr/>
      </dsp:nvSpPr>
      <dsp:spPr>
        <a:xfrm>
          <a:off x="1165606" y="1810318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2</a:t>
          </a:r>
          <a:endParaRPr lang="en-US" sz="2200" kern="1200" dirty="0"/>
        </a:p>
      </dsp:txBody>
      <dsp:txXfrm>
        <a:off x="1181865" y="1826577"/>
        <a:ext cx="841686" cy="522602"/>
      </dsp:txXfrm>
    </dsp:sp>
    <dsp:sp modelId="{69DE8AA0-DE52-4765-8635-6307AF083324}">
      <dsp:nvSpPr>
        <dsp:cNvPr id="0" name=""/>
        <dsp:cNvSpPr/>
      </dsp:nvSpPr>
      <dsp:spPr>
        <a:xfrm>
          <a:off x="1068472" y="2527408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D17DC-FB12-461C-AFFB-BA72794FF840}">
      <dsp:nvSpPr>
        <dsp:cNvPr id="0" name=""/>
        <dsp:cNvSpPr/>
      </dsp:nvSpPr>
      <dsp:spPr>
        <a:xfrm>
          <a:off x="1165606" y="2619686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3</a:t>
          </a:r>
          <a:endParaRPr lang="en-US" sz="2200" kern="1200" dirty="0"/>
        </a:p>
      </dsp:txBody>
      <dsp:txXfrm>
        <a:off x="1181865" y="2635945"/>
        <a:ext cx="841686" cy="522602"/>
      </dsp:txXfrm>
    </dsp:sp>
    <dsp:sp modelId="{83C5C88C-A757-4E31-8A5D-53E475E26999}">
      <dsp:nvSpPr>
        <dsp:cNvPr id="0" name=""/>
        <dsp:cNvSpPr/>
      </dsp:nvSpPr>
      <dsp:spPr>
        <a:xfrm>
          <a:off x="2136945" y="908672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AE9424-D261-43EF-8FD3-3946F2D85C9D}">
      <dsp:nvSpPr>
        <dsp:cNvPr id="0" name=""/>
        <dsp:cNvSpPr/>
      </dsp:nvSpPr>
      <dsp:spPr>
        <a:xfrm>
          <a:off x="2234079" y="1000950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1</a:t>
          </a:r>
          <a:endParaRPr lang="en-US" sz="2200" kern="1200" dirty="0"/>
        </a:p>
      </dsp:txBody>
      <dsp:txXfrm>
        <a:off x="2250338" y="1017209"/>
        <a:ext cx="841686" cy="522602"/>
      </dsp:txXfrm>
    </dsp:sp>
    <dsp:sp modelId="{2DA97587-60F8-4BE6-AE19-5803C0266313}">
      <dsp:nvSpPr>
        <dsp:cNvPr id="0" name=""/>
        <dsp:cNvSpPr/>
      </dsp:nvSpPr>
      <dsp:spPr>
        <a:xfrm>
          <a:off x="2136945" y="1718040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AA56A-9AAC-4E5F-8921-DFF4F0656B76}">
      <dsp:nvSpPr>
        <dsp:cNvPr id="0" name=""/>
        <dsp:cNvSpPr/>
      </dsp:nvSpPr>
      <dsp:spPr>
        <a:xfrm>
          <a:off x="2234079" y="1810318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2</a:t>
          </a:r>
          <a:endParaRPr lang="en-US" sz="2200" kern="1200" dirty="0"/>
        </a:p>
      </dsp:txBody>
      <dsp:txXfrm>
        <a:off x="2250338" y="1826577"/>
        <a:ext cx="841686" cy="522602"/>
      </dsp:txXfrm>
    </dsp:sp>
    <dsp:sp modelId="{DD904750-CFD1-4ED2-B576-DC32AB39F2E7}">
      <dsp:nvSpPr>
        <dsp:cNvPr id="0" name=""/>
        <dsp:cNvSpPr/>
      </dsp:nvSpPr>
      <dsp:spPr>
        <a:xfrm>
          <a:off x="2136945" y="2527408"/>
          <a:ext cx="874204" cy="5551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FA0CEB-EC40-43DB-B240-BB1658A6CF9A}">
      <dsp:nvSpPr>
        <dsp:cNvPr id="0" name=""/>
        <dsp:cNvSpPr/>
      </dsp:nvSpPr>
      <dsp:spPr>
        <a:xfrm>
          <a:off x="2234079" y="2619686"/>
          <a:ext cx="874204" cy="55512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Tier 3</a:t>
          </a:r>
          <a:endParaRPr lang="en-US" sz="2200" kern="1200" dirty="0"/>
        </a:p>
      </dsp:txBody>
      <dsp:txXfrm>
        <a:off x="2250338" y="2635945"/>
        <a:ext cx="841686" cy="522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293" y="1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/>
          <a:lstStyle>
            <a:lvl1pPr algn="r">
              <a:defRPr sz="1200"/>
            </a:lvl1pPr>
          </a:lstStyle>
          <a:p>
            <a:fld id="{AC9F16DD-7689-4D4E-98CD-2B2C2458DAA4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153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293" y="8830153"/>
            <a:ext cx="3037523" cy="464662"/>
          </a:xfrm>
          <a:prstGeom prst="rect">
            <a:avLst/>
          </a:prstGeom>
        </p:spPr>
        <p:txBody>
          <a:bodyPr vert="horz" lIns="91323" tIns="45661" rIns="91323" bIns="45661" rtlCol="0" anchor="b"/>
          <a:lstStyle>
            <a:lvl1pPr algn="r">
              <a:defRPr sz="1200"/>
            </a:lvl1pPr>
          </a:lstStyle>
          <a:p>
            <a:fld id="{9C6D537E-7B5E-4D65-9411-9AF92C69CD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148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369CCE0-184C-4685-8528-10CBA3EC768B}" type="datetimeFigureOut">
              <a:rPr lang="en-US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8" tIns="46580" rIns="93158" bIns="4658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58" tIns="46580" rIns="93158" bIns="4658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58" tIns="46580" rIns="93158" bIns="4658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5F75D11-0079-4D42-8AE6-22398F6E98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746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98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2688" y="698500"/>
            <a:ext cx="4645025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4767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20CEEE-C38E-40CB-AE0D-D7C29017B2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EA2A0D3-FFE1-489C-B5CE-97064419C8D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8/23/2017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AMO Overview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08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Ford River Rouge Complex: http://www.nps.gov/nr/travel/detroit/d38.htm</a:t>
            </a:r>
          </a:p>
          <a:p>
            <a:r>
              <a:rPr lang="en-US" dirty="0" smtClean="0"/>
              <a:t>“By 1927, when Ford shifted its final assembly line from Highland Park to the</a:t>
            </a:r>
            <a:r>
              <a:rPr lang="en-US" baseline="0" dirty="0" smtClean="0"/>
              <a:t> Rouge</a:t>
            </a:r>
            <a:r>
              <a:rPr lang="en-US" dirty="0" smtClean="0"/>
              <a:t>, the complex included virtually every element needed to produce a car: blast furnaces, an open hearth mill, a steel rolling mill, a glass plant, a huge power plant and, of course, an assembly line.”</a:t>
            </a:r>
          </a:p>
          <a:p>
            <a:endParaRPr lang="en-US" dirty="0" smtClean="0"/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Address Market Barriers by providing: 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Proving ground – to demonstrate the costs and efficiency gains of new technologies</a:t>
            </a:r>
          </a:p>
          <a:p>
            <a:pPr marL="241093" lvl="0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50565C">
                    <a:lumMod val="50000"/>
                  </a:srgbClr>
                </a:solidFill>
                <a:ea typeface="Calibri"/>
                <a:cs typeface="Times New Roman"/>
              </a:rPr>
              <a:t>Affordable access – to capital-intensive technologies and capabilities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Focus – to a sector, or set of sectors, around common technical challenges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Accelerated partnership development and supplier relationships</a:t>
            </a:r>
          </a:p>
          <a:p>
            <a:pPr marL="241093" lvl="0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rgbClr val="50565C">
                    <a:lumMod val="50000"/>
                  </a:srgbClr>
                </a:solidFill>
                <a:ea typeface="Calibri"/>
                <a:cs typeface="Times New Roman"/>
              </a:rPr>
              <a:t>Workforce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training location for advanced manufacturing</a:t>
            </a:r>
          </a:p>
          <a:p>
            <a:pPr marL="241093" lvl="0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Positively Impact U.S. competitiveness: 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Increased domestic manufacturing capabilities and expertise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Increased manufacturing collaboration between small, medium and large businesses, and university and government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Positive feedback loop – between production and research/design accelerates both</a:t>
            </a:r>
          </a:p>
          <a:p>
            <a:pPr marL="241093" indent="-24109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Accelerated adoption – of energy efficient technologies and manufacturing processes in existing U.S. manufacturing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09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MII </a:t>
            </a:r>
            <a:r>
              <a:rPr lang="en-US" b="1" baseline="0" dirty="0" smtClean="0"/>
              <a:t>design was based upon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lessons learned from the pilot institute, America Makes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inputs from regional workshops</a:t>
            </a:r>
          </a:p>
          <a:p>
            <a:endParaRPr lang="en-US" dirty="0" smtClean="0"/>
          </a:p>
          <a:p>
            <a:pPr>
              <a:lnSpc>
                <a:spcPct val="115000"/>
              </a:lnSpc>
            </a:pPr>
            <a:r>
              <a:rPr lang="en-US" b="1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MIIs address Market Barriers by providing: 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Proving ground – to demonstrate the costs and efficiency gains of new technologies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rgbClr val="50565C">
                    <a:lumMod val="50000"/>
                  </a:srgbClr>
                </a:solidFill>
                <a:ea typeface="Calibri"/>
                <a:cs typeface="Times New Roman"/>
              </a:rPr>
              <a:t>Affordable access – to capital-intensive technologies and capabilities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Focus – to a sector, or set of sectors, around common technical challenges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Accelerated partnership development and supplier relationships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rgbClr val="50565C">
                    <a:lumMod val="50000"/>
                  </a:srgbClr>
                </a:solidFill>
                <a:ea typeface="Calibri"/>
                <a:cs typeface="Times New Roman"/>
              </a:rPr>
              <a:t>Workforce </a:t>
            </a: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training location for advanced manufacturing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endParaRPr lang="en-US" b="0" i="1" dirty="0" smtClean="0">
              <a:solidFill>
                <a:schemeClr val="tx1">
                  <a:lumMod val="50000"/>
                </a:schemeClr>
              </a:solidFill>
              <a:ea typeface="Calibri"/>
              <a:cs typeface="Times New Roman"/>
            </a:endParaRPr>
          </a:p>
          <a:p>
            <a:pPr>
              <a:lnSpc>
                <a:spcPct val="115000"/>
              </a:lnSpc>
            </a:pPr>
            <a:r>
              <a:rPr lang="en-US" b="1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MIIs positively impact U.S. competitiveness by: 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Increased domestic manufacturing capabilities and expertise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Increased manufacturing collaboration between small, medium and large businesses, and university and government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Positive feedback loop – between production and research/design accelerates both</a:t>
            </a:r>
          </a:p>
          <a:p>
            <a:pPr marL="250086" indent="-250086">
              <a:lnSpc>
                <a:spcPct val="115000"/>
              </a:lnSpc>
              <a:buFont typeface="Arial" pitchFamily="34" charset="0"/>
              <a:buChar char="•"/>
            </a:pPr>
            <a:r>
              <a:rPr lang="en-US" b="0" i="0" dirty="0" smtClean="0">
                <a:solidFill>
                  <a:schemeClr val="tx1">
                    <a:lumMod val="50000"/>
                  </a:schemeClr>
                </a:solidFill>
                <a:ea typeface="Calibri"/>
                <a:cs typeface="Times New Roman"/>
              </a:rPr>
              <a:t>Accelerated adoption – of energy efficient technologies and manufacturing processes in existing U.S. manufacturing</a:t>
            </a:r>
            <a:endParaRPr lang="en-US" dirty="0" smtClean="0"/>
          </a:p>
          <a:p>
            <a:r>
              <a:rPr lang="en-US" baseline="0" dirty="0" smtClean="0"/>
              <a:t>a public RFI.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629684-4079-48D5-B97B-211566D5531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13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00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Federal </a:t>
            </a:r>
            <a:r>
              <a:rPr lang="en-US" dirty="0" err="1" smtClean="0"/>
              <a:t>Govt</a:t>
            </a:r>
            <a:r>
              <a:rPr lang="en-US" dirty="0" smtClean="0"/>
              <a:t> responded by launching 7 institutes, with 3 </a:t>
            </a:r>
            <a:r>
              <a:rPr lang="en-US" baseline="0" dirty="0" smtClean="0"/>
              <a:t>more on the way.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America Makes</a:t>
            </a:r>
            <a:r>
              <a:rPr lang="en-US" baseline="0" dirty="0" smtClean="0"/>
              <a:t>: Aug 16, 2012; DOD. 3D printing/additive manufacturing, including design, materials, technology, workforce. ($30 Fed+40 non-Fed)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Digital </a:t>
            </a:r>
            <a:r>
              <a:rPr lang="en-US" b="1" baseline="0" dirty="0" err="1" smtClean="0"/>
              <a:t>Manuf</a:t>
            </a:r>
            <a:r>
              <a:rPr lang="en-US" b="1" baseline="0" dirty="0" smtClean="0"/>
              <a:t> and Design </a:t>
            </a:r>
            <a:r>
              <a:rPr lang="en-US" b="1" baseline="0" dirty="0" err="1" smtClean="0"/>
              <a:t>Innov</a:t>
            </a:r>
            <a:r>
              <a:rPr lang="en-US" baseline="0" dirty="0" smtClean="0"/>
              <a:t>: Feb 25, 2014; DOD. Integrated digital design and </a:t>
            </a:r>
            <a:r>
              <a:rPr lang="en-US" baseline="0" dirty="0" err="1" smtClean="0"/>
              <a:t>manuf</a:t>
            </a:r>
            <a:r>
              <a:rPr lang="en-US" baseline="0" dirty="0" smtClean="0"/>
              <a:t>, with goal to create product and </a:t>
            </a:r>
            <a:r>
              <a:rPr lang="en-US" baseline="0" dirty="0" err="1" smtClean="0"/>
              <a:t>manuf</a:t>
            </a:r>
            <a:r>
              <a:rPr lang="en-US" baseline="0" dirty="0" smtClean="0"/>
              <a:t> process definitions simultaneously. ($70+250)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Lightweight </a:t>
            </a:r>
            <a:r>
              <a:rPr lang="en-US" b="1" baseline="0" dirty="0" err="1" smtClean="0"/>
              <a:t>innov</a:t>
            </a:r>
            <a:r>
              <a:rPr lang="en-US" b="1" baseline="0" dirty="0" smtClean="0"/>
              <a:t> for tomorrow</a:t>
            </a:r>
            <a:r>
              <a:rPr lang="en-US" baseline="0" dirty="0" smtClean="0"/>
              <a:t>: Feb 25, 2014; DOD. New lightweight metal </a:t>
            </a:r>
            <a:r>
              <a:rPr lang="en-US" baseline="0" dirty="0" err="1" smtClean="0"/>
              <a:t>manuf</a:t>
            </a:r>
            <a:r>
              <a:rPr lang="en-US" baseline="0" dirty="0" smtClean="0"/>
              <a:t> processes, incl. Al, Mg, </a:t>
            </a:r>
            <a:r>
              <a:rPr lang="en-US" baseline="0" dirty="0" err="1" smtClean="0"/>
              <a:t>Ti</a:t>
            </a:r>
            <a:r>
              <a:rPr lang="en-US" baseline="0" dirty="0" smtClean="0"/>
              <a:t>, high-strength steel alloys. Workforce </a:t>
            </a:r>
            <a:r>
              <a:rPr lang="en-US" baseline="0" dirty="0" err="1" smtClean="0"/>
              <a:t>devel</a:t>
            </a:r>
            <a:r>
              <a:rPr lang="en-US" baseline="0" dirty="0" smtClean="0"/>
              <a:t>. ($70+78)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Power America</a:t>
            </a:r>
            <a:r>
              <a:rPr lang="en-US" baseline="0" dirty="0" smtClean="0"/>
              <a:t>: Jan 15, 2015; DOE. Large-scale production of wide bandgap semiconductors (</a:t>
            </a:r>
            <a:r>
              <a:rPr lang="en-US" baseline="0" dirty="0" err="1" smtClean="0"/>
              <a:t>SiC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GaN</a:t>
            </a:r>
            <a:r>
              <a:rPr lang="en-US" baseline="0" dirty="0" smtClean="0"/>
              <a:t>) for smaller, faster, and more efficient electronics than Si. ($70+70)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Institute of </a:t>
            </a:r>
            <a:r>
              <a:rPr lang="en-US" b="1" baseline="0" dirty="0" err="1" smtClean="0"/>
              <a:t>Adv</a:t>
            </a:r>
            <a:r>
              <a:rPr lang="en-US" b="1" baseline="0" dirty="0" smtClean="0"/>
              <a:t> Composites</a:t>
            </a:r>
            <a:r>
              <a:rPr lang="en-US" baseline="0" dirty="0" smtClean="0"/>
              <a:t>: Jan 19, 2015; DOE. Cheaper, faster, more efficient </a:t>
            </a:r>
            <a:r>
              <a:rPr lang="en-US" baseline="0" dirty="0" err="1" smtClean="0"/>
              <a:t>manuf</a:t>
            </a:r>
            <a:r>
              <a:rPr lang="en-US" baseline="0" dirty="0" smtClean="0"/>
              <a:t> and recycling processes for composites. ($70+180)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baseline="0" dirty="0" smtClean="0"/>
              <a:t>Flex hybrid electronics</a:t>
            </a:r>
            <a:r>
              <a:rPr lang="en-US" baseline="0" dirty="0" smtClean="0"/>
              <a:t>: Aug 28, 2015, DOD. </a:t>
            </a:r>
            <a:r>
              <a:rPr lang="en-US" dirty="0"/>
              <a:t>Design, manufacturing, integration of electronics and sensors, and assembly and test automation through technology platform demonstrations of complex flexible hybrid electronics on non-traditional conformal, bendable, stretchable, and foldable substrates</a:t>
            </a:r>
            <a:r>
              <a:rPr lang="en-US" dirty="0" smtClean="0"/>
              <a:t>. ($75+96)</a:t>
            </a:r>
            <a:endParaRPr lang="en-US" dirty="0"/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dirty="0" smtClean="0"/>
              <a:t>Integrated </a:t>
            </a:r>
            <a:r>
              <a:rPr lang="en-US" b="1" dirty="0"/>
              <a:t>photonics</a:t>
            </a:r>
            <a:r>
              <a:rPr lang="en-US" dirty="0" smtClean="0"/>
              <a:t>: Jul 23, 2015, DOD. Integrated </a:t>
            </a:r>
            <a:r>
              <a:rPr lang="en-US" dirty="0"/>
              <a:t>design tools for efficient simulation and design of integrated photonic circuits, domestic photonic device fabrication foundry access, automated packaging, assembly/test, workforce </a:t>
            </a:r>
            <a:r>
              <a:rPr lang="en-US" dirty="0" err="1"/>
              <a:t>devel</a:t>
            </a:r>
            <a:r>
              <a:rPr lang="en-US" dirty="0" smtClean="0"/>
              <a:t>. ($110+500)</a:t>
            </a:r>
            <a:endParaRPr lang="en-US" dirty="0"/>
          </a:p>
          <a:p>
            <a:pPr marL="177845" marR="0" indent="-1778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 smtClean="0"/>
              <a:t>Revolutionary fibers and textiles</a:t>
            </a:r>
            <a:r>
              <a:rPr lang="en-US" dirty="0" smtClean="0"/>
              <a:t>: Apr 22 2015</a:t>
            </a:r>
            <a:r>
              <a:rPr lang="en-US" baseline="0" dirty="0" smtClean="0"/>
              <a:t> proposers day</a:t>
            </a:r>
            <a:r>
              <a:rPr lang="en-US" dirty="0" smtClean="0"/>
              <a:t>, DOD. Technical textiles, exceptionally strong and lightweight, flame resistant, antimicrobial compression bandage, etc. ($75+?)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b="1" dirty="0" smtClean="0"/>
              <a:t>Smart </a:t>
            </a:r>
            <a:r>
              <a:rPr lang="en-US" b="1" dirty="0" err="1"/>
              <a:t>manuf</a:t>
            </a:r>
            <a:r>
              <a:rPr lang="en-US" dirty="0"/>
              <a:t>: </a:t>
            </a:r>
            <a:r>
              <a:rPr lang="en-US" dirty="0" smtClean="0"/>
              <a:t>Sep 16 2015 FOA live, DOE. </a:t>
            </a:r>
            <a:r>
              <a:rPr lang="en-US" dirty="0"/>
              <a:t>Advanced sensing, instrumentation, monitoring, control, and process optimization using both advanced hardware and software platforms, as well as real-time and predictive modeling and simulation technologies, for industrial automation; in particular, real-time in-situ monitoring for HTHP </a:t>
            </a:r>
            <a:r>
              <a:rPr lang="en-US" dirty="0" smtClean="0"/>
              <a:t>processes. ($70+?)</a:t>
            </a:r>
            <a:endParaRPr lang="en-US" dirty="0"/>
          </a:p>
          <a:p>
            <a:pPr marL="177845" indent="-177845">
              <a:buFont typeface="Arial" panose="020B0604020202020204" pitchFamily="34" charset="0"/>
              <a:buChar char="•"/>
            </a:pPr>
            <a:endParaRPr lang="en-US" dirty="0"/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 i="1" dirty="0"/>
              <a:t>DMDII vs. Smart: </a:t>
            </a:r>
            <a:r>
              <a:rPr lang="en-US" i="1" u="sng" dirty="0"/>
              <a:t>key benefit </a:t>
            </a:r>
            <a:r>
              <a:rPr lang="en-US" i="1" dirty="0"/>
              <a:t>= faster time to market vs. energy efficiency and conservation; </a:t>
            </a:r>
            <a:r>
              <a:rPr lang="en-US" i="1" u="sng" dirty="0"/>
              <a:t>cost savings </a:t>
            </a:r>
            <a:r>
              <a:rPr lang="en-US" i="1" dirty="0"/>
              <a:t>by greater accuracy vs. optimized energy use; </a:t>
            </a:r>
            <a:r>
              <a:rPr lang="en-US" i="1" u="sng" dirty="0"/>
              <a:t>cyber security emphasis </a:t>
            </a:r>
            <a:r>
              <a:rPr lang="en-US" i="1" dirty="0"/>
              <a:t>= systems vs. devices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970F6-421B-4449-96AF-770A401782C0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84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536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691D9B-DF79-1C45-A9CF-E08FEA823A5E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3764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20CEEE-C38E-40CB-AE0D-D7C29017B2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EA2A0D3-FFE1-489C-B5CE-97064419C8D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8/23/2017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AMO Overview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440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20CEEE-C38E-40CB-AE0D-D7C29017B2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EA2A0D3-FFE1-489C-B5CE-97064419C8D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8/23/2017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AMO Overview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27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Footer Placeholder 5"/>
          <p:cNvSpPr txBox="1">
            <a:spLocks noGrp="1"/>
          </p:cNvSpPr>
          <p:nvPr/>
        </p:nvSpPr>
        <p:spPr bwMode="auto">
          <a:xfrm>
            <a:off x="2" y="8830154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14" tIns="45656" rIns="91314" bIns="45656"/>
          <a:lstStyle/>
          <a:p>
            <a:pPr defTabSz="456569"/>
            <a:endParaRPr lang="en-US" sz="2800" dirty="0"/>
          </a:p>
        </p:txBody>
      </p:sp>
      <p:sp>
        <p:nvSpPr>
          <p:cNvPr id="97283" name="Slide Number Placeholder 6"/>
          <p:cNvSpPr txBox="1">
            <a:spLocks noGrp="1"/>
          </p:cNvSpPr>
          <p:nvPr/>
        </p:nvSpPr>
        <p:spPr bwMode="auto">
          <a:xfrm>
            <a:off x="3972880" y="8830154"/>
            <a:ext cx="303593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456569"/>
            <a:fld id="{82F725F9-A174-4DD8-B44E-3E45998A978C}" type="slidenum">
              <a:rPr lang="en-US" sz="1000"/>
              <a:pPr algn="r" defTabSz="456569"/>
              <a:t>2</a:t>
            </a:fld>
            <a:endParaRPr lang="en-US" sz="1000"/>
          </a:p>
        </p:txBody>
      </p:sp>
      <p:sp>
        <p:nvSpPr>
          <p:cNvPr id="9728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3147" tIns="46573" rIns="93147" bIns="46573" numCol="1" anchor="t" anchorCtr="0" compatLnSpc="1">
            <a:prstTxWarp prst="textNoShape">
              <a:avLst/>
            </a:prstTxWarp>
          </a:bodyPr>
          <a:lstStyle/>
          <a:p>
            <a:pPr defTabSz="456569"/>
            <a:r>
              <a:rPr lang="en-US" smtClean="0"/>
              <a:t>If Energy is at the nexus of economy, security, and the environment, then Clean Energy is at the nexus of solutions to these challenges.</a:t>
            </a:r>
          </a:p>
        </p:txBody>
      </p:sp>
      <p:sp>
        <p:nvSpPr>
          <p:cNvPr id="97286" name="Slide Number Placeholder 3"/>
          <p:cNvSpPr txBox="1">
            <a:spLocks noGrp="1"/>
          </p:cNvSpPr>
          <p:nvPr/>
        </p:nvSpPr>
        <p:spPr bwMode="auto">
          <a:xfrm>
            <a:off x="3972880" y="8830154"/>
            <a:ext cx="3035938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 anchor="b"/>
          <a:lstStyle/>
          <a:p>
            <a:pPr algn="r" defTabSz="456569"/>
            <a:fld id="{584426C3-FC54-46FA-81F2-0760AF1AAF2B}" type="slidenum">
              <a:rPr lang="en-US" sz="1000"/>
              <a:pPr algn="r" defTabSz="456569"/>
              <a:t>2</a:t>
            </a:fld>
            <a:endParaRPr lang="en-US" sz="1000"/>
          </a:p>
        </p:txBody>
      </p:sp>
      <p:sp>
        <p:nvSpPr>
          <p:cNvPr id="97288" name="Header Placeholder 1"/>
          <p:cNvSpPr txBox="1">
            <a:spLocks noGrp="1"/>
          </p:cNvSpPr>
          <p:nvPr/>
        </p:nvSpPr>
        <p:spPr bwMode="auto">
          <a:xfrm>
            <a:off x="2" y="2"/>
            <a:ext cx="3037523" cy="46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47" tIns="46573" rIns="93147" bIns="46573"/>
          <a:lstStyle/>
          <a:p>
            <a:pPr defTabSz="456569"/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>
          <a:xfrm>
            <a:off x="3972877" y="0"/>
            <a:ext cx="3037840" cy="464820"/>
          </a:xfrm>
        </p:spPr>
        <p:txBody>
          <a:bodyPr/>
          <a:lstStyle/>
          <a:p>
            <a:pPr>
              <a:defRPr/>
            </a:pPr>
            <a:fld id="{D22569E4-EFA6-492C-96B4-EE122A4BFB61}" type="datetime1">
              <a:rPr lang="en-US" smtClean="0"/>
              <a:pPr>
                <a:defRPr/>
              </a:pPr>
              <a:t>8/23/2017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AMO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007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C4B8E-F543-4D79-9354-B50FD7609727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080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0C4B8E-F543-4D79-9354-B50FD7609727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48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88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239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F75D11-0079-4D42-8AE6-22398F6E989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60B551-A001-4FD7-AC63-7B1063B6990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3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80E630B2-DDDB-4069-9CDF-D9863235C932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8/23/2017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AMO Overview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20CEEE-C38E-40CB-AE0D-D7C29017B2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0385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920CEEE-C38E-40CB-AE0D-D7C29017B26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pPr>
              <a:defRPr/>
            </a:pPr>
            <a:fld id="{8EA2A0D3-FFE1-489C-B5CE-97064419C8D6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8/23/2017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prstClr val="black"/>
                </a:solidFill>
              </a:rPr>
              <a:t>AMO Overview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68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293" indent="-285293">
              <a:buFont typeface="Arial" panose="020B0604020202020204" pitchFamily="34" charset="0"/>
              <a:buChar char="•"/>
            </a:pPr>
            <a:r>
              <a:rPr lang="en-US" dirty="0"/>
              <a:t>Predictive capabilities helps to  assure engineers of the quality of each individually-made part</a:t>
            </a:r>
          </a:p>
          <a:p>
            <a:pPr marL="285293" indent="-285293">
              <a:buFont typeface="Arial" panose="020B0604020202020204" pitchFamily="34" charset="0"/>
              <a:buChar char="•"/>
            </a:pPr>
            <a:endParaRPr lang="en-US" dirty="0"/>
          </a:p>
          <a:p>
            <a:pPr marL="285293" indent="-285293">
              <a:buFont typeface="Arial" panose="020B0604020202020204" pitchFamily="34" charset="0"/>
              <a:buChar char="•"/>
            </a:pPr>
            <a:r>
              <a:rPr lang="en-US" dirty="0"/>
              <a:t>Goal of microstructure modeling is to capture mesoscale structure involving a large number of dendrites as well as  microstructural features within each dendrite including solute segregation, primary and secondary dendrite arm spacing</a:t>
            </a:r>
          </a:p>
          <a:p>
            <a:pPr marL="285293" indent="-285293">
              <a:buFont typeface="Arial" panose="020B0604020202020204" pitchFamily="34" charset="0"/>
              <a:buChar char="•"/>
            </a:pPr>
            <a:endParaRPr lang="en-US" dirty="0"/>
          </a:p>
          <a:p>
            <a:pPr marL="285293" indent="-285293">
              <a:buFont typeface="Arial" panose="020B0604020202020204" pitchFamily="34" charset="0"/>
              <a:buChar char="•"/>
            </a:pPr>
            <a:r>
              <a:rPr lang="en-US" dirty="0"/>
              <a:t>High Performance Computing is essential to capture the multi-scale morphology of the solidification microstructure of the Nickel base alloy 718 during Additive Manufacturing </a:t>
            </a:r>
          </a:p>
          <a:p>
            <a:pPr marL="285293" indent="-285293">
              <a:buFont typeface="Arial" panose="020B0604020202020204" pitchFamily="34" charset="0"/>
              <a:buChar char="•"/>
            </a:pPr>
            <a:endParaRPr lang="en-US" dirty="0"/>
          </a:p>
          <a:p>
            <a:pPr marL="285293" indent="-285293">
              <a:buFont typeface="Arial" panose="020B0604020202020204" pitchFamily="34" charset="0"/>
              <a:buChar char="•"/>
            </a:pPr>
            <a:r>
              <a:rPr lang="en-US" dirty="0"/>
              <a:t>Multi-component alloys can be modeled incorporating kinetic and thermodynamic databases using the </a:t>
            </a:r>
            <a:r>
              <a:rPr lang="en-US" dirty="0" err="1"/>
              <a:t>Caliphad</a:t>
            </a:r>
            <a:r>
              <a:rPr lang="en-US" dirty="0"/>
              <a:t> approach</a:t>
            </a:r>
          </a:p>
          <a:p>
            <a:pPr marL="285293" indent="-285293">
              <a:buFont typeface="Arial" panose="020B0604020202020204" pitchFamily="34" charset="0"/>
              <a:buChar char="•"/>
            </a:pPr>
            <a:endParaRPr lang="en-US" dirty="0"/>
          </a:p>
          <a:p>
            <a:pPr marL="456468" indent="-456468">
              <a:buFont typeface="Arial" charset="0"/>
              <a:buChar char="•"/>
            </a:pPr>
            <a:r>
              <a:rPr lang="en-US" dirty="0">
                <a:cs typeface="Arial" panose="020B0604020202020204" pitchFamily="34" charset="0"/>
              </a:rPr>
              <a:t>Evolution of columnar dendrites in a </a:t>
            </a:r>
            <a:r>
              <a:rPr lang="en-US" dirty="0" err="1">
                <a:cs typeface="Arial" panose="020B0604020202020204" pitchFamily="34" charset="0"/>
              </a:rPr>
              <a:t>Ti</a:t>
            </a:r>
            <a:r>
              <a:rPr lang="en-US" dirty="0">
                <a:cs typeface="Arial" panose="020B0604020202020204" pitchFamily="34" charset="0"/>
              </a:rPr>
              <a:t>-V alloy due to imposed temperature gradient shows the dendrite morphology as well as the distribution of V in the inter dendritic space. Simulations used 512 processes in a Cray XC30 cluster </a:t>
            </a:r>
          </a:p>
          <a:p>
            <a:pPr marL="456468" indent="-456468">
              <a:buFont typeface="Arial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456468" indent="-456468">
              <a:buFont typeface="Arial" charset="0"/>
              <a:buChar char="•"/>
            </a:pPr>
            <a:r>
              <a:rPr lang="en-US" dirty="0">
                <a:cs typeface="Arial" panose="020B0604020202020204" pitchFamily="34" charset="0"/>
              </a:rPr>
              <a:t>The thermodynamic module for a model Ni-Fe-</a:t>
            </a:r>
            <a:r>
              <a:rPr lang="en-US" dirty="0" err="1">
                <a:cs typeface="Arial" panose="020B0604020202020204" pitchFamily="34" charset="0"/>
              </a:rPr>
              <a:t>Nb</a:t>
            </a:r>
            <a:r>
              <a:rPr lang="en-US" dirty="0">
                <a:cs typeface="Arial" panose="020B0604020202020204" pitchFamily="34" charset="0"/>
              </a:rPr>
              <a:t> alloy that has the same solidification range as alloy 718  has been developed</a:t>
            </a:r>
          </a:p>
          <a:p>
            <a:pPr marL="456468" indent="-456468">
              <a:buFont typeface="Arial" charset="0"/>
              <a:buChar char="•"/>
            </a:pPr>
            <a:endParaRPr lang="en-US" dirty="0">
              <a:cs typeface="Arial" panose="020B0604020202020204" pitchFamily="34" charset="0"/>
            </a:endParaRPr>
          </a:p>
          <a:p>
            <a:pPr marL="456468" indent="-456468">
              <a:buFont typeface="Arial" charset="0"/>
              <a:buChar char="•"/>
            </a:pPr>
            <a:r>
              <a:rPr lang="en-US" dirty="0">
                <a:cs typeface="Arial" panose="020B0604020202020204" pitchFamily="34" charset="0"/>
              </a:rPr>
              <a:t>Prediction of three-dimensional dendrite morphology using the Ni-Fe-</a:t>
            </a:r>
            <a:r>
              <a:rPr lang="en-US" dirty="0" err="1">
                <a:cs typeface="Arial" panose="020B0604020202020204" pitchFamily="34" charset="0"/>
              </a:rPr>
              <a:t>Nb</a:t>
            </a:r>
            <a:r>
              <a:rPr lang="en-US">
                <a:cs typeface="Arial" panose="020B0604020202020204" pitchFamily="34" charset="0"/>
              </a:rPr>
              <a:t> alloy is ongoing</a:t>
            </a:r>
          </a:p>
          <a:p>
            <a:pPr marL="285293" indent="-285293">
              <a:buFont typeface="Arial" panose="020B0604020202020204" pitchFamily="34" charset="0"/>
              <a:buChar char="•"/>
            </a:pP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E6706-597F-4C60-88B2-BB2EC4C584DB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EERE Black Sl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rgbClr val="008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 userDrawn="1"/>
        </p:nvSpPr>
        <p:spPr>
          <a:xfrm flipH="1">
            <a:off x="5334000" y="3276600"/>
            <a:ext cx="3810000" cy="3365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 userDrawn="1"/>
        </p:nvSpPr>
        <p:spPr>
          <a:xfrm flipH="1">
            <a:off x="0" y="1905000"/>
            <a:ext cx="914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6" descr="vol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1336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Oneturbin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9050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umpwithleaves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1524000"/>
            <a:ext cx="2133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1524000"/>
            <a:ext cx="1676400" cy="1762124"/>
          </a:xfrm>
          <a:prstGeom prst="rect">
            <a:avLst/>
          </a:prstGeom>
        </p:spPr>
      </p:pic>
      <p:pic>
        <p:nvPicPr>
          <p:cNvPr id="13" name="Picture 12" descr="led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21336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nsulat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1523144"/>
            <a:ext cx="2133600" cy="1753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23144"/>
            <a:ext cx="1066800" cy="1753456"/>
          </a:xfrm>
          <a:prstGeom prst="rect">
            <a:avLst/>
          </a:prstGeom>
        </p:spPr>
      </p:pic>
      <p:sp>
        <p:nvSpPr>
          <p:cNvPr id="6" name="Rectangle 15"/>
          <p:cNvSpPr/>
          <p:nvPr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rgbClr val="008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130175" y="6616700"/>
            <a:ext cx="72866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fld id="{24289C06-C21E-485E-9AAF-A99C6B017E3B}" type="slidenum">
              <a:rPr lang="en-US" smtClean="0">
                <a:solidFill>
                  <a:prstClr val="white"/>
                </a:solidFill>
                <a:latin typeface="Calibri"/>
                <a:cs typeface="Calibri"/>
              </a:rPr>
              <a:pPr marL="342900" indent="-342900" defTabSz="457200" fontAlgn="auto">
                <a:spcBef>
                  <a:spcPct val="20000"/>
                </a:spcBef>
                <a:spcAft>
                  <a:spcPts val="0"/>
                </a:spcAft>
                <a:buFont typeface="Arial"/>
                <a:buNone/>
                <a:defRPr/>
              </a:pPr>
              <a:t>‹#›</a:t>
            </a:fld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 | Energy Efficiency and Renewable Energy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5476875" y="6616700"/>
            <a:ext cx="36671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eere.energy.gov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01"/>
            <a:ext cx="3352800" cy="4927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892815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4477719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38800" y="38862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44958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496236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8229600" cy="5181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3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41413"/>
            <a:ext cx="8229600" cy="5110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68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51EDCC-7389-4B4C-BF29-1DB2B91A55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65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B5E1708-F8A3-4564-8049-367EAB969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384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271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456363"/>
            <a:ext cx="9153144" cy="40163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" name="Rectangle 9"/>
          <p:cNvSpPr/>
          <p:nvPr userDrawn="1"/>
        </p:nvSpPr>
        <p:spPr>
          <a:xfrm flipH="1">
            <a:off x="0" y="5092700"/>
            <a:ext cx="4572000" cy="13636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/>
          <p:nvPr userDrawn="1"/>
        </p:nvSpPr>
        <p:spPr>
          <a:xfrm flipH="1">
            <a:off x="4555613" y="5092700"/>
            <a:ext cx="4597085" cy="1363663"/>
          </a:xfrm>
          <a:prstGeom prst="rect">
            <a:avLst/>
          </a:prstGeom>
          <a:solidFill>
            <a:srgbClr val="646D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 defTabSz="457200"/>
            <a:endParaRPr lang="en-US" dirty="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17" name="Picture 32" descr="doe_logo_ppt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121400" y="276225"/>
            <a:ext cx="2743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202680" y="147797"/>
            <a:ext cx="5626620" cy="603505"/>
          </a:xfrm>
          <a:prstGeom prst="rect">
            <a:avLst/>
          </a:prstGeom>
        </p:spPr>
        <p:txBody>
          <a:bodyPr lIns="0" rIns="0" anchor="ctr" anchorCtr="0">
            <a:normAutofit/>
          </a:bodyPr>
          <a:lstStyle>
            <a:lvl1pPr algn="l">
              <a:defRPr sz="2000" b="0">
                <a:solidFill>
                  <a:srgbClr val="FFFFFF"/>
                </a:solidFill>
                <a:latin typeface="+mj-lt"/>
                <a:cs typeface="Arial"/>
              </a:defRPr>
            </a:lvl1pPr>
          </a:lstStyle>
          <a:p>
            <a:r>
              <a:rPr lang="en-US" dirty="0" smtClean="0"/>
              <a:t>PROGRAM NAME (CAPS)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046" y="5253120"/>
            <a:ext cx="4382300" cy="11750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1" i="0">
                <a:solidFill>
                  <a:srgbClr val="FFFFFF"/>
                </a:solidFill>
                <a:latin typeface="+mn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4776303" y="5247265"/>
            <a:ext cx="4171052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 dirty="0" smtClean="0"/>
              <a:t>Presenter </a:t>
            </a:r>
            <a:r>
              <a:rPr lang="en-US" noProof="0" dirty="0" err="1" smtClean="0"/>
              <a:t>Name(s</a:t>
            </a:r>
            <a:r>
              <a:rPr lang="en-US" noProof="0" dirty="0" smtClean="0"/>
              <a:t>)</a:t>
            </a:r>
          </a:p>
        </p:txBody>
      </p:sp>
      <p:sp>
        <p:nvSpPr>
          <p:cNvPr id="21" name="Text Placeholder 22"/>
          <p:cNvSpPr>
            <a:spLocks noGrp="1"/>
          </p:cNvSpPr>
          <p:nvPr>
            <p:ph type="body" sz="quarter" idx="12"/>
          </p:nvPr>
        </p:nvSpPr>
        <p:spPr>
          <a:xfrm>
            <a:off x="4776252" y="5584690"/>
            <a:ext cx="4180863" cy="7349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68100" y="5672913"/>
            <a:ext cx="1390650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grpSp>
        <p:nvGrpSpPr>
          <p:cNvPr id="23" name="Group 21"/>
          <p:cNvGrpSpPr>
            <a:grpSpLocks/>
          </p:cNvGrpSpPr>
          <p:nvPr userDrawn="1"/>
        </p:nvGrpSpPr>
        <p:grpSpPr bwMode="auto">
          <a:xfrm flipH="1" flipV="1">
            <a:off x="-4" y="870857"/>
            <a:ext cx="9144002" cy="80752"/>
            <a:chOff x="2" y="824063"/>
            <a:chExt cx="9144002" cy="62911"/>
          </a:xfrm>
        </p:grpSpPr>
        <p:sp>
          <p:nvSpPr>
            <p:cNvPr id="24" name="Rectangle 23"/>
            <p:cNvSpPr/>
            <p:nvPr userDrawn="1"/>
          </p:nvSpPr>
          <p:spPr>
            <a:xfrm>
              <a:off x="3018119" y="830556"/>
              <a:ext cx="6125885" cy="564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" y="824063"/>
              <a:ext cx="3169632" cy="6291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pic>
        <p:nvPicPr>
          <p:cNvPr id="7" name="Picture 13" descr="08616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auto">
          <a:xfrm>
            <a:off x="-7307" y="942657"/>
            <a:ext cx="9163564" cy="414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2452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" y="10634"/>
            <a:ext cx="87630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805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3000"/>
              </a:lnSpc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05032"/>
            <a:ext cx="8763000" cy="563880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77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9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3B43A780-09F6-984A-AEB5-6C103D61FC56}" type="datetimeFigureOut">
              <a:rPr lang="en-US" smtClean="0">
                <a:solidFill>
                  <a:srgbClr val="4C4C4C"/>
                </a:solidFill>
                <a:latin typeface="Arial" pitchFamily="-106" charset="0"/>
                <a:ea typeface="ＭＳ Ｐゴシック" pitchFamily="-106" charset="-128"/>
              </a:rPr>
              <a:pPr defTabSz="457200"/>
              <a:t>8/23/2017</a:t>
            </a:fld>
            <a:endParaRPr lang="en-US" dirty="0">
              <a:solidFill>
                <a:srgbClr val="4C4C4C"/>
              </a:solidFill>
              <a:latin typeface="Arial" pitchFamily="-106" charset="0"/>
              <a:ea typeface="ＭＳ Ｐゴシック" pitchFamily="-106" charset="-128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4C4C4C"/>
              </a:solidFill>
              <a:latin typeface="Arial" pitchFamily="-106" charset="0"/>
              <a:ea typeface="ＭＳ Ｐゴシック" pitchFamily="-106" charset="-128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B9D081FA-F989-6A4A-B2F0-0898E007A144}" type="slidenum">
              <a:rPr lang="en-US" smtClean="0">
                <a:solidFill>
                  <a:srgbClr val="4C4C4C"/>
                </a:solidFill>
                <a:latin typeface="Arial" pitchFamily="-106" charset="0"/>
                <a:ea typeface="ＭＳ Ｐゴシック" pitchFamily="-106" charset="-128"/>
              </a:rPr>
              <a:pPr defTabSz="457200"/>
              <a:t>‹#›</a:t>
            </a:fld>
            <a:endParaRPr lang="en-US" dirty="0">
              <a:solidFill>
                <a:srgbClr val="4C4C4C"/>
              </a:solidFill>
              <a:latin typeface="Arial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6597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9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8077200" cy="5257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1520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9011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27676"/>
            <a:ext cx="5111750" cy="53984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31085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94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834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4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572000" y="979940"/>
            <a:ext cx="4389120" cy="5394981"/>
          </a:xfrm>
        </p:spPr>
        <p:txBody>
          <a:bodyPr>
            <a:normAutofit/>
          </a:bodyPr>
          <a:lstStyle>
            <a:lvl1pPr>
              <a:defRPr sz="1800"/>
            </a:lvl1pPr>
            <a:lvl2pPr marL="463467" indent="-231733">
              <a:defRPr sz="1600"/>
            </a:lvl2pPr>
            <a:lvl3pPr marL="682503" indent="-219035">
              <a:defRPr sz="1600"/>
            </a:lvl3pPr>
            <a:lvl4pPr marL="914237" indent="-231733">
              <a:defRPr sz="1600"/>
            </a:lvl4pPr>
            <a:lvl5pPr marL="1145971" indent="-231733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489365"/>
            <a:ext cx="381328" cy="37056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C119BEB-F095-4552-A9A7-AB58812D8D8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52399" y="979940"/>
            <a:ext cx="4389120" cy="5394981"/>
          </a:xfrm>
        </p:spPr>
        <p:txBody>
          <a:bodyPr>
            <a:normAutofit/>
          </a:bodyPr>
          <a:lstStyle>
            <a:lvl1pPr>
              <a:defRPr sz="1800"/>
            </a:lvl1pPr>
            <a:lvl2pPr marL="463467" indent="-231733">
              <a:defRPr sz="1600"/>
            </a:lvl2pPr>
            <a:lvl3pPr marL="682503" indent="-219035">
              <a:defRPr sz="1600"/>
            </a:lvl3pPr>
            <a:lvl4pPr marL="914237" indent="-231733">
              <a:defRPr sz="1600"/>
            </a:lvl4pPr>
            <a:lvl5pPr marL="1145971" indent="-231733"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98438" y="0"/>
            <a:ext cx="8724900" cy="81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7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7800" y="0"/>
            <a:ext cx="8813800" cy="901700"/>
          </a:xfrm>
        </p:spPr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7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8103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1"/>
            <a:ext cx="7772400" cy="21971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b="0">
                <a:solidFill>
                  <a:srgbClr val="005C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4C4C4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C4C4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01545C-FF7C-4876-A6D7-42F072A39C50}" type="slidenum">
              <a:rPr lang="en-US" smtClean="0">
                <a:solidFill>
                  <a:srgbClr val="4C4C4C"/>
                </a:solidFill>
              </a:rPr>
              <a:pPr/>
              <a:t>‹#›</a:t>
            </a:fld>
            <a:endParaRPr lang="en-US">
              <a:solidFill>
                <a:srgbClr val="4C4C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633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ERE Black Slid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9"/>
          <p:cNvSpPr/>
          <p:nvPr userDrawn="1"/>
        </p:nvSpPr>
        <p:spPr>
          <a:xfrm>
            <a:off x="0" y="0"/>
            <a:ext cx="9144000" cy="3276600"/>
          </a:xfrm>
          <a:prstGeom prst="rect">
            <a:avLst/>
          </a:prstGeom>
          <a:solidFill>
            <a:srgbClr val="008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9"/>
          <p:cNvSpPr/>
          <p:nvPr userDrawn="1"/>
        </p:nvSpPr>
        <p:spPr>
          <a:xfrm flipH="1">
            <a:off x="5334000" y="3276600"/>
            <a:ext cx="3810000" cy="3365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6"/>
          <p:cNvSpPr/>
          <p:nvPr userDrawn="1"/>
        </p:nvSpPr>
        <p:spPr>
          <a:xfrm flipH="1">
            <a:off x="0" y="1905000"/>
            <a:ext cx="9144000" cy="13716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6" descr="vol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0"/>
            <a:ext cx="2133600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3" descr="Oneturbin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19050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4" descr="pumpwithleaves.JP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34000" y="1524000"/>
            <a:ext cx="21336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00" cy="152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67600" y="1524000"/>
            <a:ext cx="1676400" cy="1762124"/>
          </a:xfrm>
          <a:prstGeom prst="rect">
            <a:avLst/>
          </a:prstGeom>
        </p:spPr>
      </p:pic>
      <p:pic>
        <p:nvPicPr>
          <p:cNvPr id="13" name="Picture 12" descr="led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21336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nsulate.JP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00"/>
            <a:ext cx="2133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6800" y="1523144"/>
            <a:ext cx="2133600" cy="175345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23144"/>
            <a:ext cx="1066800" cy="1753456"/>
          </a:xfrm>
          <a:prstGeom prst="rect">
            <a:avLst/>
          </a:prstGeom>
        </p:spPr>
      </p:pic>
      <p:sp>
        <p:nvSpPr>
          <p:cNvPr id="6" name="Rectangle 15"/>
          <p:cNvSpPr/>
          <p:nvPr/>
        </p:nvSpPr>
        <p:spPr>
          <a:xfrm>
            <a:off x="0" y="6610350"/>
            <a:ext cx="9144000" cy="247650"/>
          </a:xfrm>
          <a:prstGeom prst="rect">
            <a:avLst/>
          </a:prstGeom>
          <a:solidFill>
            <a:srgbClr val="00853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 Placeholder 9"/>
          <p:cNvSpPr txBox="1">
            <a:spLocks/>
          </p:cNvSpPr>
          <p:nvPr/>
        </p:nvSpPr>
        <p:spPr>
          <a:xfrm>
            <a:off x="130175" y="6616700"/>
            <a:ext cx="72866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fld id="{24289C06-C21E-485E-9AAF-A99C6B017E3B}" type="slidenum">
              <a:rPr lang="en-US" smtClean="0">
                <a:solidFill>
                  <a:prstClr val="white"/>
                </a:solidFill>
                <a:latin typeface="Calibri"/>
                <a:cs typeface="Calibri"/>
              </a:rPr>
              <a:pPr marL="342900" indent="-342900" defTabSz="457200" fontAlgn="auto">
                <a:spcBef>
                  <a:spcPct val="20000"/>
                </a:spcBef>
                <a:spcAft>
                  <a:spcPts val="0"/>
                </a:spcAft>
                <a:buFont typeface="Arial"/>
                <a:buNone/>
                <a:defRPr/>
              </a:pPr>
              <a:t>‹#›</a:t>
            </a:fld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 | Energy Efficiency and Renewable Energy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sp>
        <p:nvSpPr>
          <p:cNvPr id="8" name="Text Placeholder 9"/>
          <p:cNvSpPr txBox="1">
            <a:spLocks/>
          </p:cNvSpPr>
          <p:nvPr/>
        </p:nvSpPr>
        <p:spPr>
          <a:xfrm>
            <a:off x="5476875" y="6616700"/>
            <a:ext cx="3667125" cy="2413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>
              <a:buNone/>
              <a:defRPr sz="1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342900" indent="-342900" algn="r"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solidFill>
                  <a:prstClr val="white"/>
                </a:solidFill>
                <a:latin typeface="Calibri"/>
                <a:cs typeface="Calibri"/>
              </a:rPr>
              <a:t>eere.energy.gov</a:t>
            </a:r>
            <a:endParaRPr lang="en-US" dirty="0">
              <a:solidFill>
                <a:prstClr val="white"/>
              </a:solidFill>
              <a:latin typeface="Calibri"/>
              <a:cs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77001"/>
            <a:ext cx="3352800" cy="4927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3892815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800" b="0"/>
            </a:lvl1pPr>
          </a:lstStyle>
          <a:p>
            <a:pPr lvl="0"/>
            <a:r>
              <a:rPr lang="en-US" dirty="0" smtClean="0"/>
              <a:t>Headline</a:t>
            </a:r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4477719"/>
            <a:ext cx="4800600" cy="526785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400" b="0"/>
            </a:lvl1pPr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5638800" y="38862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2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638800" y="4495800"/>
            <a:ext cx="3200400" cy="4572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2126041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8077200" cy="5257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001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1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57200" y="914400"/>
            <a:ext cx="8229600" cy="51816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70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9D344-0F32-413F-B8EE-CD01EB5EAA44}" type="datetimeFigureOut">
              <a:rPr lang="en-US" smtClean="0">
                <a:solidFill>
                  <a:srgbClr val="50565C"/>
                </a:solidFill>
              </a:rPr>
              <a:pPr/>
              <a:t>8/23/2017</a:t>
            </a:fld>
            <a:endParaRPr lang="en-US">
              <a:solidFill>
                <a:srgbClr val="50565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50565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B6F4C-3AD0-4948-8DAA-C680EF4FE580}" type="slidenum">
              <a:rPr lang="en-US" smtClean="0">
                <a:solidFill>
                  <a:srgbClr val="50565C"/>
                </a:solidFill>
              </a:rPr>
              <a:pPr/>
              <a:t>‹#›</a:t>
            </a:fld>
            <a:endParaRPr lang="en-US">
              <a:solidFill>
                <a:srgbClr val="5056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47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" y="10634"/>
            <a:ext cx="87630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318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152400" y="10634"/>
            <a:ext cx="8763000" cy="641349"/>
          </a:xfrm>
        </p:spPr>
        <p:txBody>
          <a:bodyPr/>
          <a:lstStyle>
            <a:lvl1pPr>
              <a:defRPr>
                <a:solidFill>
                  <a:srgbClr val="3C474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92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77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0675"/>
            <a:ext cx="4038600" cy="48768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84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5664200" cy="9017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638" y="1141413"/>
            <a:ext cx="8229600" cy="5110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172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B5E1708-F8A3-4564-8049-367EAB969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68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90675"/>
            <a:ext cx="8229600" cy="487680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 Narrow" pitchFamily="34" charset="0"/>
              </a:defRPr>
            </a:lvl1pPr>
            <a:lvl2pPr>
              <a:defRPr sz="2000">
                <a:latin typeface="Arial Narrow" pitchFamily="34" charset="0"/>
              </a:defRPr>
            </a:lvl2pPr>
            <a:lvl3pPr>
              <a:defRPr>
                <a:latin typeface="Arial Narrow" pitchFamily="34" charset="0"/>
              </a:defRPr>
            </a:lvl3pPr>
            <a:lvl4pPr>
              <a:defRPr>
                <a:latin typeface="Arial Narrow" pitchFamily="34" charset="0"/>
              </a:defRPr>
            </a:lvl4pPr>
            <a:lvl5pPr>
              <a:defRPr>
                <a:latin typeface="Arial Narrow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7800" y="0"/>
            <a:ext cx="8813800" cy="901700"/>
          </a:xfrm>
        </p:spPr>
        <p:txBody>
          <a:bodyPr/>
          <a:lstStyle>
            <a:lvl1pPr>
              <a:defRPr>
                <a:latin typeface="Arial Narrow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98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B5E1708-F8A3-4564-8049-367EAB969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90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8060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755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fld id="{9B5E1708-F8A3-4564-8049-367EAB96939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036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895636-9E42-40CA-8302-CAC5FE1A2BDF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EDB527D-EE55-4560-AACB-8E36AF3A86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14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19D344-0F32-413F-B8EE-CD01EB5EAA44}" type="datetimeFigureOut">
              <a:rPr lang="en-US" smtClean="0"/>
              <a:pPr/>
              <a:t>8/23/2017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C7B6F4C-3AD0-4948-8DAA-C680EF4FE5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0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latin typeface="Calibri"/>
                <a:ea typeface="Arial" pitchFamily="-106" charset="0"/>
                <a:cs typeface="Calibri"/>
              </a:rPr>
              <a:pPr marL="342900" indent="-342900" algn="ctr" defTabSz="457200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7" y="6308608"/>
            <a:ext cx="2743215" cy="4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4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9" r:id="rId3"/>
    <p:sldLayoutId id="2147483730" r:id="rId4"/>
    <p:sldLayoutId id="2147483832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</p:sldLayoutIdLst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6569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838200"/>
            <a:ext cx="8763000" cy="556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21"/>
          <p:cNvGrpSpPr>
            <a:grpSpLocks/>
          </p:cNvGrpSpPr>
          <p:nvPr/>
        </p:nvGrpSpPr>
        <p:grpSpPr bwMode="auto">
          <a:xfrm flipH="1" flipV="1">
            <a:off x="-3" y="656983"/>
            <a:ext cx="9144003" cy="55568"/>
            <a:chOff x="0" y="832104"/>
            <a:chExt cx="9144003" cy="54869"/>
          </a:xfrm>
        </p:grpSpPr>
        <p:sp>
          <p:nvSpPr>
            <p:cNvPr id="11" name="Rectangle 10"/>
            <p:cNvSpPr/>
            <p:nvPr userDrawn="1"/>
          </p:nvSpPr>
          <p:spPr>
            <a:xfrm>
              <a:off x="3305300" y="832137"/>
              <a:ext cx="5838703" cy="548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 dirty="0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14" name="Text Placeholder 9"/>
          <p:cNvSpPr txBox="1">
            <a:spLocks/>
          </p:cNvSpPr>
          <p:nvPr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>
              <a:lnSpc>
                <a:spcPct val="90000"/>
              </a:lnSpc>
              <a:spcBef>
                <a:spcPct val="20000"/>
              </a:spcBef>
              <a:buFont typeface="Arial" pitchFamily="-106" charset="0"/>
              <a:buNone/>
            </a:pPr>
            <a:fld id="{1EF35371-194E-174F-9528-630C4585B8CC}" type="slidenum">
              <a:rPr lang="en-US" sz="1000" smtClean="0">
                <a:solidFill>
                  <a:srgbClr val="4C4C4C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pPr marL="342900" indent="-342900" algn="ctr" defTabSz="457200">
                <a:lnSpc>
                  <a:spcPct val="90000"/>
                </a:lnSpc>
                <a:spcBef>
                  <a:spcPct val="20000"/>
                </a:spcBef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4C4C4C"/>
              </a:solidFill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pic>
        <p:nvPicPr>
          <p:cNvPr id="15" name="Picture 14" descr="US-Department of Energy-hor-green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37686" y="6528121"/>
            <a:ext cx="1604752" cy="24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596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ts val="3000"/>
        </a:lnSpc>
        <a:spcBef>
          <a:spcPct val="0"/>
        </a:spcBef>
        <a:buNone/>
        <a:defRPr lang="en-US" sz="2800" b="1" kern="1200" dirty="0" smtClean="0">
          <a:solidFill>
            <a:schemeClr val="tx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21"/>
          <p:cNvGrpSpPr>
            <a:grpSpLocks/>
          </p:cNvGrpSpPr>
          <p:nvPr userDrawn="1"/>
        </p:nvGrpSpPr>
        <p:grpSpPr bwMode="auto">
          <a:xfrm flipH="1" flipV="1">
            <a:off x="0" y="656987"/>
            <a:ext cx="9144000" cy="55563"/>
            <a:chOff x="0" y="832104"/>
            <a:chExt cx="9144000" cy="54864"/>
          </a:xfrm>
          <a:solidFill>
            <a:schemeClr val="accent5"/>
          </a:solidFill>
        </p:grpSpPr>
        <p:sp>
          <p:nvSpPr>
            <p:cNvPr id="14" name="Rectangle 13"/>
            <p:cNvSpPr/>
            <p:nvPr userDrawn="1"/>
          </p:nvSpPr>
          <p:spPr>
            <a:xfrm>
              <a:off x="4572000" y="832104"/>
              <a:ext cx="4572000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309937" y="832104"/>
              <a:ext cx="1262063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832104"/>
              <a:ext cx="3309937" cy="5486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defTabSz="457200"/>
              <a:endParaRPr lang="en-US">
                <a:solidFill>
                  <a:srgbClr val="FFFFFF"/>
                </a:solidFill>
                <a:ea typeface="ＭＳ Ｐゴシック" pitchFamily="-106" charset="-128"/>
                <a:cs typeface="ＭＳ Ｐゴシック" pitchFamily="-106" charset="-128"/>
              </a:endParaRPr>
            </a:p>
          </p:txBody>
        </p:sp>
      </p:grpSp>
      <p:sp>
        <p:nvSpPr>
          <p:cNvPr id="21" name="Text Placeholder 9"/>
          <p:cNvSpPr txBox="1">
            <a:spLocks/>
          </p:cNvSpPr>
          <p:nvPr userDrawn="1"/>
        </p:nvSpPr>
        <p:spPr>
          <a:xfrm>
            <a:off x="42335" y="6532122"/>
            <a:ext cx="452308" cy="241300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/>
          </a:bodyPr>
          <a:lstStyle/>
          <a:p>
            <a:pPr marL="342900" indent="-342900" algn="ctr" defTabSz="457200">
              <a:lnSpc>
                <a:spcPct val="90000"/>
              </a:lnSpc>
              <a:spcBef>
                <a:spcPct val="20000"/>
              </a:spcBef>
              <a:buFont typeface="Arial" pitchFamily="-106" charset="0"/>
              <a:buNone/>
            </a:pPr>
            <a:fld id="{1EF35371-194E-174F-9528-630C4585B8CC}" type="slidenum">
              <a:rPr lang="en-US" sz="1000">
                <a:solidFill>
                  <a:srgbClr val="50565C"/>
                </a:solidFill>
                <a:latin typeface="Calibri"/>
                <a:ea typeface="Arial" pitchFamily="-106" charset="0"/>
                <a:cs typeface="Calibri"/>
              </a:rPr>
              <a:pPr marL="342900" indent="-342900" algn="ctr" defTabSz="457200">
                <a:lnSpc>
                  <a:spcPct val="90000"/>
                </a:lnSpc>
                <a:spcBef>
                  <a:spcPct val="20000"/>
                </a:spcBef>
                <a:buFont typeface="Arial" pitchFamily="-106" charset="0"/>
                <a:buNone/>
              </a:pPr>
              <a:t>‹#›</a:t>
            </a:fld>
            <a:endParaRPr lang="en-US" sz="1000" dirty="0">
              <a:solidFill>
                <a:srgbClr val="50565C"/>
              </a:solidFill>
              <a:latin typeface="Calibri"/>
              <a:ea typeface="Arial" pitchFamily="-106" charset="0"/>
              <a:cs typeface="Calibri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7" y="6308608"/>
            <a:ext cx="2743215" cy="40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8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txStyles>
    <p:titleStyle>
      <a:lvl1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800" b="1" i="0" kern="1200">
          <a:solidFill>
            <a:srgbClr val="282B2E"/>
          </a:solidFill>
          <a:latin typeface="Calibri"/>
          <a:ea typeface="+mj-ea"/>
          <a:cs typeface="Calibri"/>
        </a:defRPr>
      </a:lvl1pPr>
      <a:lvl2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2pPr>
      <a:lvl3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3pPr>
      <a:lvl4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4pPr>
      <a:lvl5pPr algn="l" defTabSz="457200" rtl="0" eaLnBrk="0" fontAlgn="base" hangingPunct="0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5pPr>
      <a:lvl6pPr marL="4572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6pPr>
      <a:lvl7pPr marL="9144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7pPr>
      <a:lvl8pPr marL="13716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8pPr>
      <a:lvl9pPr marL="1828800" algn="l" defTabSz="457200" rtl="0" fontAlgn="base">
        <a:lnSpc>
          <a:spcPts val="2800"/>
        </a:lnSpc>
        <a:spcBef>
          <a:spcPct val="0"/>
        </a:spcBef>
        <a:spcAft>
          <a:spcPct val="0"/>
        </a:spcAft>
        <a:defRPr sz="2600">
          <a:solidFill>
            <a:srgbClr val="FFFF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>
              <a:lumMod val="50000"/>
            </a:schemeClr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emf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0" Type="http://schemas.openxmlformats.org/officeDocument/2006/relationships/image" Target="../media/image105.png"/><Relationship Id="rId4" Type="http://schemas.openxmlformats.org/officeDocument/2006/relationships/image" Target="../media/image99.png"/><Relationship Id="rId9" Type="http://schemas.openxmlformats.org/officeDocument/2006/relationships/image" Target="../media/image104.jpeg"/><Relationship Id="rId1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www.whitehouse.gov/blog/2016/04/04/depth-look-how-manufacturing-hubs-helped-business-innovate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3.png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3.png"/><Relationship Id="rId3" Type="http://schemas.openxmlformats.org/officeDocument/2006/relationships/image" Target="../media/image110.png"/><Relationship Id="rId7" Type="http://schemas.openxmlformats.org/officeDocument/2006/relationships/image" Target="../media/image119.emf"/><Relationship Id="rId12" Type="http://schemas.openxmlformats.org/officeDocument/2006/relationships/image" Target="../media/image122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8.emf"/><Relationship Id="rId11" Type="http://schemas.openxmlformats.org/officeDocument/2006/relationships/image" Target="../media/image121.jpeg"/><Relationship Id="rId5" Type="http://schemas.openxmlformats.org/officeDocument/2006/relationships/image" Target="../media/image117.emf"/><Relationship Id="rId10" Type="http://schemas.openxmlformats.org/officeDocument/2006/relationships/image" Target="../media/image120.emf"/><Relationship Id="rId4" Type="http://schemas.openxmlformats.org/officeDocument/2006/relationships/image" Target="../media/image116.png"/><Relationship Id="rId9" Type="http://schemas.openxmlformats.org/officeDocument/2006/relationships/image" Target="../media/image100.jpeg"/><Relationship Id="rId14" Type="http://schemas.openxmlformats.org/officeDocument/2006/relationships/image" Target="../media/image12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10" Type="http://schemas.openxmlformats.org/officeDocument/2006/relationships/image" Target="../media/image133.png"/><Relationship Id="rId4" Type="http://schemas.openxmlformats.org/officeDocument/2006/relationships/image" Target="../media/image127.jpeg"/><Relationship Id="rId9" Type="http://schemas.openxmlformats.org/officeDocument/2006/relationships/image" Target="../media/image1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jp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38.png"/><Relationship Id="rId9" Type="http://schemas.openxmlformats.org/officeDocument/2006/relationships/image" Target="../media/image14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image" Target="../media/image156.png"/><Relationship Id="rId3" Type="http://schemas.openxmlformats.org/officeDocument/2006/relationships/image" Target="../media/image148.jpeg"/><Relationship Id="rId7" Type="http://schemas.openxmlformats.org/officeDocument/2006/relationships/image" Target="../media/image151.jpeg"/><Relationship Id="rId12" Type="http://schemas.openxmlformats.org/officeDocument/2006/relationships/image" Target="../media/image155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jpeg"/><Relationship Id="rId11" Type="http://schemas.openxmlformats.org/officeDocument/2006/relationships/image" Target="../media/image82.png"/><Relationship Id="rId5" Type="http://schemas.openxmlformats.org/officeDocument/2006/relationships/image" Target="../media/image149.png"/><Relationship Id="rId15" Type="http://schemas.openxmlformats.org/officeDocument/2006/relationships/image" Target="../media/image158.emf"/><Relationship Id="rId10" Type="http://schemas.openxmlformats.org/officeDocument/2006/relationships/image" Target="../media/image154.jpeg"/><Relationship Id="rId4" Type="http://schemas.openxmlformats.org/officeDocument/2006/relationships/image" Target="../media/image144.png"/><Relationship Id="rId9" Type="http://schemas.openxmlformats.org/officeDocument/2006/relationships/image" Target="../media/image153.png"/><Relationship Id="rId14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200" y="3391611"/>
            <a:ext cx="5105400" cy="178998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b="1" dirty="0" smtClean="0"/>
              <a:t>Advanced Manufacturing Office Overview and Clean Water R&amp;D</a:t>
            </a:r>
          </a:p>
          <a:p>
            <a:pPr>
              <a:spcBef>
                <a:spcPts val="0"/>
              </a:spcBef>
            </a:pPr>
            <a:endParaRPr lang="en-US" sz="2000" b="1" i="1" dirty="0"/>
          </a:p>
          <a:p>
            <a:pPr>
              <a:spcBef>
                <a:spcPts val="0"/>
              </a:spcBef>
            </a:pPr>
            <a:r>
              <a:rPr lang="en-US" sz="2000" b="1" i="1" dirty="0" smtClean="0"/>
              <a:t>2017 Clean Water Technology Workshop</a:t>
            </a:r>
          </a:p>
          <a:p>
            <a:pPr>
              <a:spcBef>
                <a:spcPts val="0"/>
              </a:spcBef>
            </a:pPr>
            <a:r>
              <a:rPr lang="en-US" sz="2000" b="1" i="1" dirty="0" smtClean="0"/>
              <a:t>Cleveland</a:t>
            </a:r>
            <a:r>
              <a:rPr lang="en-US" sz="2000" b="1" i="1" dirty="0" smtClean="0"/>
              <a:t>, </a:t>
            </a:r>
            <a:r>
              <a:rPr lang="en-US" sz="2000" b="1" i="1" dirty="0" smtClean="0"/>
              <a:t>OH</a:t>
            </a:r>
            <a:r>
              <a:rPr lang="en-US" sz="2000" b="1" i="1" dirty="0" smtClean="0"/>
              <a:t>  </a:t>
            </a:r>
            <a:endParaRPr lang="en-US" sz="2000" b="1" i="1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6200" y="6172200"/>
            <a:ext cx="4648200" cy="381000"/>
          </a:xfrm>
        </p:spPr>
        <p:txBody>
          <a:bodyPr/>
          <a:lstStyle/>
          <a:p>
            <a:r>
              <a:rPr lang="en-US" sz="2000" dirty="0" smtClean="0"/>
              <a:t>August</a:t>
            </a:r>
            <a:r>
              <a:rPr lang="en-US" sz="2000" dirty="0" smtClean="0"/>
              <a:t> 23th</a:t>
            </a:r>
            <a:r>
              <a:rPr lang="en-US" sz="2000" dirty="0" smtClean="0"/>
              <a:t>, 2017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410200" y="4038600"/>
            <a:ext cx="3733800" cy="457200"/>
          </a:xfrm>
        </p:spPr>
        <p:txBody>
          <a:bodyPr/>
          <a:lstStyle/>
          <a:p>
            <a:r>
              <a:rPr lang="en-US" dirty="0" smtClean="0"/>
              <a:t>Mark Johnson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10200" y="4495800"/>
            <a:ext cx="3657600" cy="1143000"/>
          </a:xfrm>
        </p:spPr>
        <p:txBody>
          <a:bodyPr/>
          <a:lstStyle/>
          <a:p>
            <a:r>
              <a:rPr lang="en-US" b="1" dirty="0" smtClean="0"/>
              <a:t>Director</a:t>
            </a:r>
          </a:p>
          <a:p>
            <a:r>
              <a:rPr lang="en-US" b="1" dirty="0" smtClean="0"/>
              <a:t>Advanced Manufacturing Office</a:t>
            </a:r>
          </a:p>
          <a:p>
            <a:r>
              <a:rPr lang="en-US" i="1" dirty="0" smtClean="0"/>
              <a:t>www.manufacturing.energy.gov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71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Use in the US Economy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6" t="1489" r="3123" b="1792"/>
          <a:stretch/>
        </p:blipFill>
        <p:spPr>
          <a:xfrm>
            <a:off x="9938" y="1295400"/>
            <a:ext cx="903262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4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437" y="192104"/>
            <a:ext cx="8239125" cy="44767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Clean </a:t>
            </a:r>
            <a:r>
              <a:rPr lang="en-US" sz="3600" dirty="0"/>
              <a:t>w</a:t>
            </a:r>
            <a:r>
              <a:rPr lang="en-US" sz="3600" dirty="0" smtClean="0"/>
              <a:t>ater challenges are Energy</a:t>
            </a:r>
            <a:r>
              <a:rPr lang="en-US" sz="3600" b="1" dirty="0" smtClean="0"/>
              <a:t> </a:t>
            </a:r>
            <a:r>
              <a:rPr lang="en-US" sz="3600" dirty="0" smtClean="0"/>
              <a:t>challenges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7CE61CA0-A49E-4D4B-B0CC-F9F0B0A30F68}" type="datetime1">
              <a:rPr lang="en-US" smtClean="0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496" y="6453547"/>
            <a:ext cx="1066800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11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2" descr="C:\Users\Zachary.Clement\Desktop\Water Energy Sankey Diagr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02" y="1004812"/>
            <a:ext cx="7372698" cy="51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3164675" y="4267200"/>
            <a:ext cx="6858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21896" y="1524000"/>
            <a:ext cx="8382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324600" y="3597692"/>
            <a:ext cx="6858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800600" y="2667000"/>
            <a:ext cx="685800" cy="6096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8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sldNum" sz="quarter" idx="4294967295"/>
          </p:nvPr>
        </p:nvSpPr>
        <p:spPr>
          <a:xfrm>
            <a:off x="149818" y="6532122"/>
            <a:ext cx="237342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29" name="Shape 429"/>
          <p:cNvSpPr/>
          <p:nvPr/>
        </p:nvSpPr>
        <p:spPr>
          <a:xfrm>
            <a:off x="281599" y="152400"/>
            <a:ext cx="6795255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100000"/>
              </a:lnSpc>
              <a:defRPr sz="2800" b="1"/>
            </a:lvl1pPr>
          </a:lstStyle>
          <a:p>
            <a:r>
              <a:t>Advanced Manufacturing -- Opportunity </a:t>
            </a:r>
          </a:p>
        </p:txBody>
      </p:sp>
      <p:sp>
        <p:nvSpPr>
          <p:cNvPr id="430" name="Shape 430"/>
          <p:cNvSpPr/>
          <p:nvPr/>
        </p:nvSpPr>
        <p:spPr>
          <a:xfrm>
            <a:off x="648267" y="6563872"/>
            <a:ext cx="990601" cy="16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defTabSz="457200">
              <a:lnSpc>
                <a:spcPct val="80000"/>
              </a:lnSpc>
              <a:spcBef>
                <a:spcPts val="100"/>
              </a:spcBef>
              <a:defRPr sz="500" b="1">
                <a:solidFill>
                  <a:srgbClr val="06060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QTR, 2015</a:t>
            </a:r>
          </a:p>
        </p:txBody>
      </p:sp>
      <p:pic>
        <p:nvPicPr>
          <p:cNvPr id="431" name="image34.png"/>
          <p:cNvPicPr>
            <a:picLocks noChangeAspect="1"/>
          </p:cNvPicPr>
          <p:nvPr/>
        </p:nvPicPr>
        <p:blipFill rotWithShape="1">
          <a:blip r:embed="rId2">
            <a:extLst/>
          </a:blip>
          <a:srcRect l="15246" b="24572"/>
          <a:stretch/>
        </p:blipFill>
        <p:spPr>
          <a:xfrm>
            <a:off x="4190162" y="3607926"/>
            <a:ext cx="5300225" cy="2382189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>
            <a:spLocks noGrp="1"/>
          </p:cNvSpPr>
          <p:nvPr>
            <p:ph type="body" sz="quarter" idx="4294967295"/>
          </p:nvPr>
        </p:nvSpPr>
        <p:spPr>
          <a:xfrm>
            <a:off x="266700" y="893004"/>
            <a:ext cx="8610600" cy="677109"/>
          </a:xfrm>
          <a:prstGeom prst="rect">
            <a:avLst/>
          </a:prstGeom>
          <a:solidFill>
            <a:srgbClr val="353A3E"/>
          </a:solidFill>
        </p:spPr>
        <p:txBody>
          <a:bodyPr lIns="91439" tIns="91439" rIns="91439" bIns="91439" anchor="ctr"/>
          <a:lstStyle>
            <a:lvl1pPr marL="0" indent="0">
              <a:spcBef>
                <a:spcPts val="300"/>
              </a:spcBef>
              <a:buSz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US" dirty="0" smtClean="0"/>
              <a:t>Technology Innovation through Early Stage R&amp;D in Advanced Manufacturing and Energy is a Foundation for Economic Growth and Jobs in the US</a:t>
            </a:r>
            <a:endParaRPr dirty="0"/>
          </a:p>
        </p:txBody>
      </p:sp>
      <p:pic>
        <p:nvPicPr>
          <p:cNvPr id="433" name="image25.png" descr="Image of the Sankey diagram for the manufacturing sector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2918" y="1858107"/>
            <a:ext cx="3707244" cy="1749819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hape 434"/>
          <p:cNvSpPr/>
          <p:nvPr/>
        </p:nvSpPr>
        <p:spPr>
          <a:xfrm>
            <a:off x="2818808" y="1827165"/>
            <a:ext cx="580932" cy="867059"/>
          </a:xfrm>
          <a:prstGeom prst="ellipse">
            <a:avLst/>
          </a:prstGeom>
          <a:ln w="28575">
            <a:solidFill>
              <a:srgbClr val="9900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lnSpc>
                <a:spcPct val="100000"/>
              </a:lnSpc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5" name="Shape 435"/>
          <p:cNvSpPr/>
          <p:nvPr/>
        </p:nvSpPr>
        <p:spPr>
          <a:xfrm flipH="1">
            <a:off x="2543527" y="2691193"/>
            <a:ext cx="466348" cy="1481544"/>
          </a:xfrm>
          <a:prstGeom prst="line">
            <a:avLst/>
          </a:prstGeom>
          <a:ln w="28575">
            <a:solidFill>
              <a:srgbClr val="9900FF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436" name="image24.png" descr="Image of the Sankey diagram for process energy in the manufacturing sector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8228" y="4224961"/>
            <a:ext cx="3764532" cy="210061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4329949" y="1729948"/>
            <a:ext cx="914400" cy="9144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noAutofit/>
          </a:bodyPr>
          <a:lstStyle/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50565C"/>
                </a:solidFill>
                <a:effectLst/>
                <a:uFillTx/>
                <a:sym typeface="Calibri"/>
              </a:rPr>
              <a:t>$2T Manufacturing GDP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/>
              <a:t>12.4M Manufacturing Direct Employment Jobs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50565C"/>
                </a:solidFill>
                <a:effectLst/>
                <a:uFillTx/>
                <a:sym typeface="Calibri"/>
              </a:rPr>
              <a:t>0.8 / 1.0 – Indirect / Direct</a:t>
            </a:r>
            <a:r>
              <a:rPr lang="en-US" sz="1400" b="1" dirty="0"/>
              <a:t> </a:t>
            </a:r>
            <a:r>
              <a:rPr lang="en-US" sz="1400" b="1" dirty="0" smtClean="0"/>
              <a:t>Jobs - All Manufacturing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50565C"/>
                </a:solidFill>
                <a:effectLst/>
                <a:uFillTx/>
                <a:sym typeface="Calibri"/>
              </a:rPr>
              <a:t>2.2</a:t>
            </a:r>
            <a:r>
              <a:rPr kumimoji="0" lang="en-US" sz="1400" b="1" i="0" u="none" strike="noStrike" cap="none" spc="0" normalizeH="0" dirty="0" smtClean="0">
                <a:ln>
                  <a:noFill/>
                </a:ln>
                <a:solidFill>
                  <a:srgbClr val="50565C"/>
                </a:solidFill>
                <a:effectLst/>
                <a:uFillTx/>
                <a:sym typeface="Calibri"/>
              </a:rPr>
              <a:t> / 1.0 – Indirect / Direct Jobs - Advanced Sub-Sectors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spc="0" normalizeH="0" dirty="0" smtClean="0">
              <a:ln>
                <a:noFill/>
              </a:ln>
              <a:solidFill>
                <a:srgbClr val="50565C"/>
              </a:solidFill>
              <a:effectLst/>
              <a:uFillTx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b="1" baseline="0" dirty="0" smtClean="0"/>
              <a:t>24 QBTU (25%</a:t>
            </a:r>
            <a:r>
              <a:rPr lang="en-US" sz="1400" b="1" dirty="0" smtClean="0"/>
              <a:t> of National Total) – Manufacturing </a:t>
            </a:r>
          </a:p>
          <a:p>
            <a:pPr marL="0" marR="0" indent="0" algn="l" defTabSz="914400" rtl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 smtClean="0">
                <a:ln>
                  <a:noFill/>
                </a:ln>
                <a:solidFill>
                  <a:srgbClr val="50565C"/>
                </a:solidFill>
                <a:effectLst/>
                <a:uFillTx/>
                <a:sym typeface="Calibri"/>
              </a:rPr>
              <a:t>2/3 Manufacturing Energy is in Intensive Sectors</a:t>
            </a:r>
            <a:endParaRPr kumimoji="0" lang="en-US" sz="1400" b="1" i="0" u="none" strike="noStrike" cap="none" spc="0" normalizeH="0" baseline="0" dirty="0">
              <a:ln>
                <a:noFill/>
              </a:ln>
              <a:solidFill>
                <a:srgbClr val="50565C"/>
              </a:solidFill>
              <a:effectLst/>
              <a:uFillTx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99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0"/>
            <a:ext cx="9296400" cy="914400"/>
          </a:xfrm>
        </p:spPr>
        <p:txBody>
          <a:bodyPr>
            <a:normAutofit fontScale="90000"/>
          </a:bodyPr>
          <a:lstStyle/>
          <a:p>
            <a:r>
              <a:rPr lang="en-US" sz="3100" dirty="0" smtClean="0"/>
              <a:t>Manufacturing Bandwidth Studies: Energy Savings Potential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6553200"/>
            <a:ext cx="990600" cy="3048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700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AMO: September 2015</a:t>
            </a:r>
          </a:p>
        </p:txBody>
      </p:sp>
      <p:pic>
        <p:nvPicPr>
          <p:cNvPr id="5" name="Picture 4" descr="C:\Users\hliddell\AppData\Local\Microsoft\Windows\Temporary Internet Files\Content.Outlook\EUOYDY6Z\Bandwidth Combined-043015 (8).jpg"/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08" y="685800"/>
            <a:ext cx="7167092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73646" y="5791200"/>
            <a:ext cx="7696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4C4C4C"/>
                </a:solidFill>
                <a:latin typeface="Calibri"/>
              </a:rPr>
              <a:t>Current opportunities represent energy savings that could be achieved by deploying the most energy-efficient commercial technologies available worldwide. R&amp;D opportunities represent potential savings that could be attained through successful deployment of applied R&amp;D technologies under development worldwide</a:t>
            </a:r>
          </a:p>
        </p:txBody>
      </p:sp>
    </p:spTree>
    <p:extLst>
      <p:ext uri="{BB962C8B-B14F-4D97-AF65-F5344CB8AC3E}">
        <p14:creationId xmlns:p14="http://schemas.microsoft.com/office/powerpoint/2010/main" val="354026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0" b="12539"/>
          <a:stretch/>
        </p:blipFill>
        <p:spPr>
          <a:xfrm>
            <a:off x="0" y="835572"/>
            <a:ext cx="9144000" cy="5073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00" y="1295400"/>
            <a:ext cx="7429500" cy="513813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Focus on Early Stage Applied Research and Development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6300" y="2094426"/>
            <a:ext cx="7429500" cy="990600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Technology Areas with Knowledge Gaps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Narrow"/>
                <a:cs typeface="Arial Narrow"/>
              </a:rPr>
              <a:t>	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Applicable to Manufacturing and Energy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76300" y="3370239"/>
            <a:ext cx="7429500" cy="990600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Merit-based R&amp;D at National Laboratories, Universities,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b="1" dirty="0">
                <a:solidFill>
                  <a:schemeClr val="bg1"/>
                </a:solidFill>
                <a:latin typeface="Arial Narrow"/>
                <a:cs typeface="Arial Narrow"/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Companies (for profit and not for profit) and Consortia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300" y="4646052"/>
            <a:ext cx="7429500" cy="916548"/>
          </a:xfrm>
          <a:prstGeom prst="rect">
            <a:avLst/>
          </a:prstGeom>
          <a:solidFill>
            <a:srgbClr val="000000"/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Partner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with Private Sector to Identify Technical Knowledge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	Gaps and Transfer Learning for Subsequent Adoption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0644" y="44406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Advanced Manufacturing Office Framework</a:t>
            </a:r>
          </a:p>
        </p:txBody>
      </p:sp>
    </p:spTree>
    <p:extLst>
      <p:ext uri="{BB962C8B-B14F-4D97-AF65-F5344CB8AC3E}">
        <p14:creationId xmlns:p14="http://schemas.microsoft.com/office/powerpoint/2010/main" val="134431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229600" cy="685800"/>
          </a:xfrm>
        </p:spPr>
        <p:txBody>
          <a:bodyPr/>
          <a:lstStyle/>
          <a:p>
            <a:r>
              <a:rPr lang="en-US" dirty="0" smtClean="0"/>
              <a:t>AMO Technical Focus Areas (2017 MYPP / DRAFT)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8915400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691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458200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Impact Areas of Cross-Cutting Efficiency Technology </a:t>
            </a:r>
            <a:br>
              <a:rPr lang="en-US" dirty="0" smtClean="0"/>
            </a:br>
            <a:r>
              <a:rPr lang="en-US" dirty="0" smtClean="0"/>
              <a:t> R&amp;D for Energy Intensive Industry Sectors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5800" y="1295400"/>
          <a:ext cx="778044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174"/>
                <a:gridCol w="208280"/>
                <a:gridCol w="1306288"/>
                <a:gridCol w="1238517"/>
                <a:gridCol w="1109730"/>
                <a:gridCol w="1109730"/>
                <a:gridCol w="1109730"/>
              </a:tblGrid>
              <a:tr h="528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Chemicals &amp; Bio-chemicals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Petroleum</a:t>
                      </a:r>
                    </a:p>
                    <a:p>
                      <a:r>
                        <a:rPr lang="en-US" smtClean="0"/>
                        <a:t>Refining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mtClean="0"/>
                        <a:t>Primary</a:t>
                      </a:r>
                      <a:r>
                        <a:rPr lang="en-US" baseline="0" smtClean="0"/>
                        <a:t> </a:t>
                      </a:r>
                    </a:p>
                    <a:p>
                      <a:r>
                        <a:rPr lang="en-US" baseline="0" smtClean="0"/>
                        <a:t>Metals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Forest</a:t>
                      </a:r>
                      <a:r>
                        <a:rPr lang="en-US" baseline="0" dirty="0" smtClean="0"/>
                        <a:t> &amp;</a:t>
                      </a:r>
                    </a:p>
                    <a:p>
                      <a:r>
                        <a:rPr lang="en-US" baseline="0" dirty="0" smtClean="0"/>
                        <a:t>Food Products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Clean Water</a:t>
                      </a:r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en-US" dirty="0" smtClean="0"/>
                        <a:t>SMART 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 Intensification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en-US" dirty="0" smtClean="0"/>
                        <a:t>CHP &amp; Grid Integration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en-US" dirty="0" smtClean="0"/>
                        <a:t>Sustainable </a:t>
                      </a:r>
                    </a:p>
                    <a:p>
                      <a:r>
                        <a:rPr lang="en-US" dirty="0" smtClean="0"/>
                        <a:t>Manufacturing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4343400" y="32385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971800" y="32385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971800" y="2590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343400" y="2590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486400" y="2590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53200" y="2590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553200" y="32004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971800" y="3886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343400" y="3886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86400" y="3886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553200" y="3886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71800" y="4495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553200" y="4495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86400" y="4495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620000" y="2590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620000" y="32004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7620000" y="38862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486400" y="3200400"/>
            <a:ext cx="457200" cy="457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620000" y="4495800"/>
            <a:ext cx="457200" cy="457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343400" y="4498590"/>
            <a:ext cx="457200" cy="45720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8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09800" y="3581400"/>
            <a:ext cx="5257800" cy="14467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Early Stage R&amp;D and Manufacturing Technology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371600"/>
            <a:ext cx="0" cy="388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905000" y="5257800"/>
            <a:ext cx="5562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67000" y="1447800"/>
            <a:ext cx="1066800" cy="3505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7400" y="1447800"/>
            <a:ext cx="1066800" cy="3505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8251" y="5487473"/>
            <a:ext cx="278934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Manufacturing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Scale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86149" y="3414514"/>
            <a:ext cx="278934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Technology Readiness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59125" y="4328373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Research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57517" y="3100589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Develop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857518" y="2016618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Demo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57517" y="1201490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Deploy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894" y="1371600"/>
            <a:ext cx="396820" cy="15663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6124" r="18175" b="3771"/>
          <a:stretch/>
        </p:blipFill>
        <p:spPr>
          <a:xfrm>
            <a:off x="5295899" y="1253008"/>
            <a:ext cx="1143001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39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209800" y="3505200"/>
            <a:ext cx="5257800" cy="1522928"/>
          </a:xfrm>
          <a:prstGeom prst="rect">
            <a:avLst/>
          </a:prstGeom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14400"/>
          </a:xfrm>
        </p:spPr>
        <p:txBody>
          <a:bodyPr/>
          <a:lstStyle/>
          <a:p>
            <a:r>
              <a:rPr lang="en-US" dirty="0" smtClean="0"/>
              <a:t>Early Stage R&amp;D and Manufacturing Technology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1905000" y="1371600"/>
            <a:ext cx="0" cy="3886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905000" y="5257800"/>
            <a:ext cx="55626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667000" y="1447800"/>
            <a:ext cx="1066800" cy="3505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867400" y="1447800"/>
            <a:ext cx="1066800" cy="3505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678251" y="5487473"/>
            <a:ext cx="278934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Manufacturing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Scale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86149" y="3414514"/>
            <a:ext cx="278934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Technology Readiness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859125" y="4328373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Research</a:t>
            </a:r>
          </a:p>
        </p:txBody>
      </p:sp>
      <p:sp>
        <p:nvSpPr>
          <p:cNvPr id="16" name="TextBox 15"/>
          <p:cNvSpPr txBox="1"/>
          <p:nvPr/>
        </p:nvSpPr>
        <p:spPr>
          <a:xfrm rot="16200000">
            <a:off x="857517" y="3100589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Develop</a:t>
            </a:r>
          </a:p>
        </p:txBody>
      </p:sp>
      <p:sp>
        <p:nvSpPr>
          <p:cNvPr id="17" name="TextBox 16"/>
          <p:cNvSpPr txBox="1"/>
          <p:nvPr/>
        </p:nvSpPr>
        <p:spPr>
          <a:xfrm rot="16200000">
            <a:off x="857518" y="2016618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Demo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857517" y="1201490"/>
            <a:ext cx="133081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Deploy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265" y="1676400"/>
            <a:ext cx="1669135" cy="1105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3870" y="1703370"/>
            <a:ext cx="2023930" cy="11375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405926" y="3765999"/>
            <a:ext cx="2789349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New Knowledge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cs typeface="Arial Narrow"/>
              </a:rPr>
              <a:t> 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000" b="1" baseline="0" dirty="0" smtClean="0">
                <a:solidFill>
                  <a:srgbClr val="000000"/>
                </a:solidFill>
                <a:latin typeface="Arial Narrow"/>
                <a:cs typeface="Arial Narrow"/>
              </a:rPr>
              <a:t>Enabling</a:t>
            </a:r>
            <a:r>
              <a:rPr lang="en-US" sz="2000" b="1" dirty="0" smtClean="0">
                <a:solidFill>
                  <a:srgbClr val="000000"/>
                </a:solidFill>
                <a:latin typeface="Arial Narrow"/>
                <a:cs typeface="Arial Narrow"/>
              </a:rPr>
              <a:t> Subsequent Deployment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3438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9469"/>
            <a:ext cx="7886700" cy="874801"/>
          </a:xfrm>
        </p:spPr>
        <p:txBody>
          <a:bodyPr/>
          <a:lstStyle/>
          <a:p>
            <a:r>
              <a:rPr lang="en-US" dirty="0" smtClean="0"/>
              <a:t>AMO: Three complimentary modalities </a:t>
            </a:r>
            <a:endParaRPr lang="en-US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228600" y="851100"/>
            <a:ext cx="8610600" cy="2010984"/>
            <a:chOff x="228600" y="851100"/>
            <a:chExt cx="8610600" cy="2010984"/>
          </a:xfrm>
        </p:grpSpPr>
        <p:sp>
          <p:nvSpPr>
            <p:cNvPr id="7" name="Oval 6"/>
            <p:cNvSpPr/>
            <p:nvPr/>
          </p:nvSpPr>
          <p:spPr>
            <a:xfrm>
              <a:off x="228600" y="851100"/>
              <a:ext cx="1762389" cy="1762389"/>
            </a:xfrm>
            <a:prstGeom prst="ellipse">
              <a:avLst/>
            </a:prstGeom>
            <a:solidFill>
              <a:srgbClr val="003366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21"/>
            <p:cNvSpPr txBox="1"/>
            <p:nvPr/>
          </p:nvSpPr>
          <p:spPr>
            <a:xfrm>
              <a:off x="609600" y="1033085"/>
              <a:ext cx="8229600" cy="5232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white"/>
                  </a:solidFill>
                </a:rPr>
                <a:t>Technical Partnerships with Industry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97284" y="1600200"/>
              <a:ext cx="6553200" cy="1261884"/>
            </a:xfrm>
            <a:prstGeom prst="rect">
              <a:avLst/>
            </a:prstGeom>
            <a:ln w="28575">
              <a:solidFill>
                <a:srgbClr val="003366"/>
              </a:solidFill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 smtClean="0">
                  <a:solidFill>
                    <a:srgbClr val="000000"/>
                  </a:solidFill>
                </a:rPr>
                <a:t>Partnerships and tools to accelerate adoption of early-stage research and development by private sector with potential impact of improved energy efficiency and productivity for U.S. firms and manufacturing facilities. </a:t>
              </a:r>
              <a:endParaRPr lang="en-US" sz="1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4562211"/>
            <a:ext cx="8540620" cy="1863131"/>
            <a:chOff x="222380" y="2733411"/>
            <a:chExt cx="8540620" cy="1863131"/>
          </a:xfrm>
        </p:grpSpPr>
        <p:sp>
          <p:nvSpPr>
            <p:cNvPr id="11" name="Oval 10"/>
            <p:cNvSpPr/>
            <p:nvPr/>
          </p:nvSpPr>
          <p:spPr>
            <a:xfrm>
              <a:off x="222380" y="2733411"/>
              <a:ext cx="1762389" cy="1762389"/>
            </a:xfrm>
            <a:prstGeom prst="ellipse">
              <a:avLst/>
            </a:prstGeom>
            <a:solidFill>
              <a:srgbClr val="003366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21"/>
            <p:cNvSpPr txBox="1"/>
            <p:nvPr/>
          </p:nvSpPr>
          <p:spPr>
            <a:xfrm>
              <a:off x="609600" y="2957384"/>
              <a:ext cx="8153400" cy="5232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white"/>
                  </a:solidFill>
                </a:rPr>
                <a:t>R&amp;D Projects: Creation of New Technical Knowledge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097282" y="3627046"/>
              <a:ext cx="6665717" cy="9694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3366"/>
              </a:solidFill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 smtClean="0">
                  <a:solidFill>
                    <a:srgbClr val="000000"/>
                  </a:solidFill>
                </a:rPr>
                <a:t>Merit-based early-stage research and development projects into manufacturing relevant materials, information </a:t>
              </a:r>
              <a:r>
                <a:rPr lang="en-US" sz="1900" dirty="0">
                  <a:solidFill>
                    <a:srgbClr val="000000"/>
                  </a:solidFill>
                </a:rPr>
                <a:t>and </a:t>
              </a:r>
              <a:r>
                <a:rPr lang="en-US" sz="1900" dirty="0" smtClean="0">
                  <a:solidFill>
                    <a:srgbClr val="000000"/>
                  </a:solidFill>
                </a:rPr>
                <a:t>process technologies</a:t>
              </a:r>
              <a:endParaRPr lang="en-US" sz="19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2680377"/>
            <a:ext cx="8616821" cy="2086707"/>
            <a:chOff x="222379" y="4618655"/>
            <a:chExt cx="8616821" cy="2086707"/>
          </a:xfrm>
        </p:grpSpPr>
        <p:sp>
          <p:nvSpPr>
            <p:cNvPr id="12" name="Oval 11"/>
            <p:cNvSpPr/>
            <p:nvPr/>
          </p:nvSpPr>
          <p:spPr>
            <a:xfrm>
              <a:off x="222379" y="4618655"/>
              <a:ext cx="1762389" cy="1762389"/>
            </a:xfrm>
            <a:prstGeom prst="ellipse">
              <a:avLst/>
            </a:prstGeom>
            <a:solidFill>
              <a:srgbClr val="003366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21"/>
            <p:cNvSpPr txBox="1"/>
            <p:nvPr/>
          </p:nvSpPr>
          <p:spPr>
            <a:xfrm>
              <a:off x="609600" y="4881683"/>
              <a:ext cx="8229600" cy="52322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>
                <a:spcBef>
                  <a:spcPts val="600"/>
                </a:spcBef>
                <a:spcAft>
                  <a:spcPct val="0"/>
                </a:spcAft>
              </a:pPr>
              <a:r>
                <a:rPr lang="en-US" sz="2800" dirty="0" smtClean="0">
                  <a:solidFill>
                    <a:prstClr val="white"/>
                  </a:solidFill>
                </a:rPr>
                <a:t>R&amp;D Consortia: Public-Private Partnerships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097283" y="5443478"/>
              <a:ext cx="6553200" cy="1261884"/>
            </a:xfrm>
            <a:prstGeom prst="rect">
              <a:avLst/>
            </a:prstGeom>
            <a:ln w="28575">
              <a:solidFill>
                <a:srgbClr val="003366"/>
              </a:solidFill>
            </a:ln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 smtClean="0">
                  <a:solidFill>
                    <a:srgbClr val="000000"/>
                  </a:solidFill>
                </a:rPr>
                <a:t>National lab and university-based consortia focused on early stage research and development to create new knowledge about underlying scientific challenges in key manufacturing technical areas. </a:t>
              </a:r>
              <a:endParaRPr lang="en-US" sz="19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965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2881195" y="1504134"/>
            <a:ext cx="3216275" cy="2864696"/>
            <a:chOff x="2817628" y="2381693"/>
            <a:chExt cx="3402419" cy="3338623"/>
          </a:xfrm>
        </p:grpSpPr>
        <p:sp>
          <p:nvSpPr>
            <p:cNvPr id="23" name="Oval 22"/>
            <p:cNvSpPr/>
            <p:nvPr/>
          </p:nvSpPr>
          <p:spPr>
            <a:xfrm>
              <a:off x="2817628" y="2381693"/>
              <a:ext cx="3402419" cy="3338623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00000"/>
                </a:lnSpc>
                <a:defRPr/>
              </a:pPr>
              <a:endParaRPr lang="en-US" sz="2800" b="0"/>
            </a:p>
          </p:txBody>
        </p:sp>
        <p:sp>
          <p:nvSpPr>
            <p:cNvPr id="18456" name="TextBox 23"/>
            <p:cNvSpPr txBox="1">
              <a:spLocks noChangeArrowheads="1"/>
            </p:cNvSpPr>
            <p:nvPr/>
          </p:nvSpPr>
          <p:spPr bwMode="auto">
            <a:xfrm>
              <a:off x="2865779" y="2671902"/>
              <a:ext cx="3203166" cy="161295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lnSpc>
                  <a:spcPct val="10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3600" dirty="0" smtClean="0">
                  <a:solidFill>
                    <a:srgbClr val="FFFFFF"/>
                  </a:solidFill>
                  <a:latin typeface="Calibri" pitchFamily="34" charset="0"/>
                </a:rPr>
                <a:t>Advanced Manufacturing and </a:t>
              </a:r>
              <a:r>
                <a:rPr lang="en-US" sz="3600" dirty="0">
                  <a:solidFill>
                    <a:srgbClr val="FFFFFF"/>
                  </a:solidFill>
                  <a:latin typeface="Calibri" pitchFamily="34" charset="0"/>
                </a:rPr>
                <a:t>Energy </a:t>
              </a:r>
              <a:r>
                <a:rPr lang="en-US" sz="3600" dirty="0" smtClean="0">
                  <a:solidFill>
                    <a:srgbClr val="FFFFFF"/>
                  </a:solidFill>
                  <a:latin typeface="Calibri" pitchFamily="34" charset="0"/>
                </a:rPr>
                <a:t>Innovation</a:t>
              </a:r>
              <a:endParaRPr lang="en-US" sz="3600" dirty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731697" y="3335221"/>
            <a:ext cx="2738476" cy="1033609"/>
            <a:chOff x="5956979" y="4156717"/>
            <a:chExt cx="2987748" cy="925032"/>
          </a:xfrm>
        </p:grpSpPr>
        <p:sp>
          <p:nvSpPr>
            <p:cNvPr id="21" name="Oval 20"/>
            <p:cNvSpPr/>
            <p:nvPr/>
          </p:nvSpPr>
          <p:spPr>
            <a:xfrm>
              <a:off x="5956979" y="4156717"/>
              <a:ext cx="2987748" cy="92503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00000"/>
                </a:lnSpc>
                <a:defRPr/>
              </a:pPr>
              <a:endParaRPr lang="en-US" sz="2800" b="0"/>
            </a:p>
          </p:txBody>
        </p:sp>
        <p:sp>
          <p:nvSpPr>
            <p:cNvPr id="18452" name="TextBox 10"/>
            <p:cNvSpPr txBox="1">
              <a:spLocks noChangeArrowheads="1"/>
            </p:cNvSpPr>
            <p:nvPr/>
          </p:nvSpPr>
          <p:spPr bwMode="auto">
            <a:xfrm>
              <a:off x="5984432" y="4367990"/>
              <a:ext cx="2916066" cy="5310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lnSpc>
                  <a:spcPct val="10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 pitchFamily="34" charset="0"/>
                </a:rPr>
                <a:t>Environment</a:t>
              </a: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2970776" y="762000"/>
            <a:ext cx="2925346" cy="1013936"/>
            <a:chOff x="3076356" y="1630327"/>
            <a:chExt cx="2987748" cy="925032"/>
          </a:xfrm>
        </p:grpSpPr>
        <p:sp>
          <p:nvSpPr>
            <p:cNvPr id="16" name="Oval 15"/>
            <p:cNvSpPr/>
            <p:nvPr/>
          </p:nvSpPr>
          <p:spPr>
            <a:xfrm>
              <a:off x="3076356" y="1630327"/>
              <a:ext cx="2987748" cy="92503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00000"/>
                </a:lnSpc>
                <a:defRPr/>
              </a:pPr>
              <a:endParaRPr lang="en-US" sz="2800" b="0"/>
            </a:p>
          </p:txBody>
        </p:sp>
        <p:sp>
          <p:nvSpPr>
            <p:cNvPr id="18448" name="TextBox 12"/>
            <p:cNvSpPr txBox="1">
              <a:spLocks noChangeArrowheads="1"/>
            </p:cNvSpPr>
            <p:nvPr/>
          </p:nvSpPr>
          <p:spPr bwMode="auto">
            <a:xfrm>
              <a:off x="3167848" y="1770463"/>
              <a:ext cx="2696773" cy="53059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lnSpc>
                  <a:spcPct val="10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 pitchFamily="34" charset="0"/>
                </a:rPr>
                <a:t>Security</a:t>
              </a:r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" y="2578645"/>
            <a:ext cx="2984157" cy="109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 smtClean="0"/>
              <a:t>Competitiveness by energy productivity</a:t>
            </a:r>
            <a:endParaRPr lang="en-US" sz="2000" b="1" dirty="0"/>
          </a:p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/>
              <a:t>Domestic jobs</a:t>
            </a:r>
          </a:p>
          <a:p>
            <a:pPr defTabSz="457200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sz="2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7277178" y="2663652"/>
            <a:ext cx="2697594" cy="106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/>
              <a:t>Clean </a:t>
            </a:r>
            <a:r>
              <a:rPr lang="en-US" sz="2000" b="1" dirty="0" smtClean="0"/>
              <a:t>Air</a:t>
            </a:r>
            <a:endParaRPr lang="en-US" sz="2000" b="1" dirty="0"/>
          </a:p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 smtClean="0"/>
              <a:t>Clean Water</a:t>
            </a:r>
          </a:p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endParaRPr lang="en-US" sz="2000" b="1" dirty="0"/>
          </a:p>
          <a:p>
            <a:pPr defTabSz="457200">
              <a:lnSpc>
                <a:spcPct val="100000"/>
              </a:lnSpc>
              <a:spcBef>
                <a:spcPct val="20000"/>
              </a:spcBef>
              <a:buFont typeface="Arial" charset="0"/>
              <a:buNone/>
            </a:pPr>
            <a:endParaRPr lang="en-US" sz="2000" b="1" dirty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855699" y="762000"/>
            <a:ext cx="3242096" cy="1127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/>
              <a:t>Energy </a:t>
            </a:r>
            <a:r>
              <a:rPr lang="en-US" sz="2000" b="1" dirty="0" smtClean="0"/>
              <a:t>independence</a:t>
            </a:r>
            <a:endParaRPr lang="en-US" sz="2000" b="1" dirty="0"/>
          </a:p>
          <a:p>
            <a:pPr marL="231775" lvl="1" indent="-231775" defTabSz="457200">
              <a:lnSpc>
                <a:spcPct val="100000"/>
              </a:lnSpc>
              <a:buFont typeface="Arial" charset="0"/>
              <a:buChar char="•"/>
            </a:pPr>
            <a:r>
              <a:rPr lang="en-US" sz="2000" b="1" dirty="0"/>
              <a:t>Stable, diverse energy </a:t>
            </a:r>
            <a:r>
              <a:rPr lang="en-US" sz="2000" b="1" dirty="0" smtClean="0"/>
              <a:t>supply</a:t>
            </a:r>
            <a:endParaRPr lang="en-US" sz="2000" b="1" dirty="0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704772" y="3562044"/>
            <a:ext cx="2742805" cy="1013404"/>
            <a:chOff x="265816" y="4104169"/>
            <a:chExt cx="2987748" cy="925032"/>
          </a:xfrm>
        </p:grpSpPr>
        <p:sp>
          <p:nvSpPr>
            <p:cNvPr id="22" name="Oval 21"/>
            <p:cNvSpPr/>
            <p:nvPr/>
          </p:nvSpPr>
          <p:spPr>
            <a:xfrm>
              <a:off x="265816" y="4104169"/>
              <a:ext cx="2987748" cy="925032"/>
            </a:xfrm>
            <a:prstGeom prst="ellipse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lnSpc>
                  <a:spcPct val="100000"/>
                </a:lnSpc>
                <a:defRPr/>
              </a:pPr>
              <a:endParaRPr lang="en-US" sz="2800" b="0"/>
            </a:p>
          </p:txBody>
        </p:sp>
        <p:sp>
          <p:nvSpPr>
            <p:cNvPr id="18444" name="TextBox 24"/>
            <p:cNvSpPr txBox="1">
              <a:spLocks noChangeArrowheads="1"/>
            </p:cNvSpPr>
            <p:nvPr/>
          </p:nvSpPr>
          <p:spPr bwMode="auto">
            <a:xfrm>
              <a:off x="571000" y="4260043"/>
              <a:ext cx="2302610" cy="53094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/>
            <a:lstStyle/>
            <a:p>
              <a:pPr algn="ctr" defTabSz="457200">
                <a:lnSpc>
                  <a:spcPct val="100000"/>
                </a:lnSpc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3600" dirty="0">
                  <a:solidFill>
                    <a:srgbClr val="FFFFFF"/>
                  </a:solidFill>
                  <a:latin typeface="Calibri" pitchFamily="34" charset="0"/>
                </a:rPr>
                <a:t>Economy</a:t>
              </a: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177800" y="0"/>
            <a:ext cx="8813800" cy="674262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282B2E"/>
                </a:solidFill>
                <a:latin typeface="Calibri"/>
                <a:ea typeface="+mj-ea"/>
                <a:cs typeface="Calibri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 smtClean="0"/>
              <a:t>Energy and Manufacturing Innovation Today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27500" y="5334000"/>
            <a:ext cx="914400" cy="914400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noProof="0" dirty="0" smtClean="0">
                <a:solidFill>
                  <a:srgbClr val="000000"/>
                </a:solidFill>
                <a:latin typeface="Arial Narrow"/>
                <a:cs typeface="Arial Narrow"/>
              </a:rPr>
              <a:t>Technology Innovation through Early-Stage Research and Development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noProof="0" dirty="0" smtClean="0">
                <a:solidFill>
                  <a:srgbClr val="000000"/>
                </a:solidFill>
                <a:latin typeface="Arial Narrow"/>
                <a:cs typeface="Arial Narrow"/>
              </a:rPr>
              <a:t>In Manufacturing and Energy is a Foundation for Economic Growth &amp; Jobs</a:t>
            </a:r>
            <a:endParaRPr kumimoji="0" lang="en-US" sz="2323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32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2514600"/>
            <a:ext cx="7620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Overview of DOE Advanced Manufacturing Office</a:t>
            </a:r>
          </a:p>
          <a:p>
            <a:endParaRPr lang="en-US" sz="2800" b="1" dirty="0"/>
          </a:p>
          <a:p>
            <a:r>
              <a:rPr lang="en-US" sz="2800" b="1" dirty="0" smtClean="0"/>
              <a:t>Technology Assistance Partnerships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Projects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Consortia</a:t>
            </a:r>
          </a:p>
          <a:p>
            <a:endParaRPr lang="en-US" sz="2800" b="1" dirty="0"/>
          </a:p>
          <a:p>
            <a:r>
              <a:rPr lang="en-US" sz="2800" b="1" dirty="0" smtClean="0"/>
              <a:t>Clean Water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01269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456878"/>
            <a:ext cx="3733800" cy="3401122"/>
            <a:chOff x="133350" y="2828731"/>
            <a:chExt cx="3810000" cy="3470532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1" t="10240" r="3723"/>
            <a:stretch/>
          </p:blipFill>
          <p:spPr bwMode="auto">
            <a:xfrm>
              <a:off x="133350" y="3200400"/>
              <a:ext cx="3810000" cy="3098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67" t="-796" r="3723" b="91967"/>
            <a:stretch/>
          </p:blipFill>
          <p:spPr bwMode="auto">
            <a:xfrm>
              <a:off x="217717" y="2828731"/>
              <a:ext cx="362902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257" y="817986"/>
            <a:ext cx="4492743" cy="3575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9304"/>
            <a:ext cx="7886700" cy="874801"/>
          </a:xfrm>
        </p:spPr>
        <p:txBody>
          <a:bodyPr/>
          <a:lstStyle/>
          <a:p>
            <a:r>
              <a:rPr lang="en-US" dirty="0" smtClean="0"/>
              <a:t>Technical Assistance: Better Plants Program</a:t>
            </a:r>
            <a:endParaRPr lang="en-US" b="1" dirty="0"/>
          </a:p>
        </p:txBody>
      </p:sp>
      <p:sp>
        <p:nvSpPr>
          <p:cNvPr id="15" name="TextBox 21"/>
          <p:cNvSpPr txBox="1"/>
          <p:nvPr/>
        </p:nvSpPr>
        <p:spPr>
          <a:xfrm>
            <a:off x="0" y="825497"/>
            <a:ext cx="4572000" cy="2462213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Key </a:t>
            </a:r>
            <a:r>
              <a:rPr lang="en-US" dirty="0">
                <a:solidFill>
                  <a:schemeClr val="bg1"/>
                </a:solidFill>
              </a:rPr>
              <a:t>component of </a:t>
            </a:r>
            <a:r>
              <a:rPr lang="en-US" dirty="0" smtClean="0">
                <a:solidFill>
                  <a:schemeClr val="bg1"/>
                </a:solidFill>
              </a:rPr>
              <a:t>Better </a:t>
            </a:r>
            <a:r>
              <a:rPr lang="en-US" dirty="0">
                <a:solidFill>
                  <a:schemeClr val="bg1"/>
                </a:solidFill>
              </a:rPr>
              <a:t>Buildings </a:t>
            </a:r>
            <a:r>
              <a:rPr lang="en-US" dirty="0" smtClean="0">
                <a:solidFill>
                  <a:schemeClr val="bg1"/>
                </a:solidFill>
              </a:rPr>
              <a:t>Initiative to improve energy </a:t>
            </a:r>
            <a:r>
              <a:rPr lang="en-US" dirty="0">
                <a:solidFill>
                  <a:schemeClr val="bg1"/>
                </a:solidFill>
              </a:rPr>
              <a:t>efficiency of commercial and industrial buildings by 20% by 2020.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Voluntary pledge by manufacturers and industrial-scale energy users to reduce energy intensity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DOE provides technical assistance to meet goals and firms report progress</a:t>
            </a:r>
          </a:p>
        </p:txBody>
      </p:sp>
      <p:sp>
        <p:nvSpPr>
          <p:cNvPr id="8" name="TextBox 21"/>
          <p:cNvSpPr txBox="1"/>
          <p:nvPr/>
        </p:nvSpPr>
        <p:spPr>
          <a:xfrm>
            <a:off x="3810000" y="4785559"/>
            <a:ext cx="5334000" cy="1107996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r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chemeClr val="bg1"/>
                </a:solidFill>
              </a:rPr>
              <a:t>To date, Better Plants Partners have reported </a:t>
            </a:r>
            <a:r>
              <a:rPr lang="en-US" sz="2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$2.4 billion in cumulative energy costs </a:t>
            </a:r>
            <a:r>
              <a:rPr lang="en-US" sz="2200" dirty="0" smtClean="0">
                <a:solidFill>
                  <a:schemeClr val="bg1"/>
                </a:solidFill>
              </a:rPr>
              <a:t>(more than 0.45 Quads of energy)</a:t>
            </a:r>
          </a:p>
        </p:txBody>
      </p:sp>
    </p:spTree>
    <p:extLst>
      <p:ext uri="{BB962C8B-B14F-4D97-AF65-F5344CB8AC3E}">
        <p14:creationId xmlns:p14="http://schemas.microsoft.com/office/powerpoint/2010/main" val="7942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3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685800"/>
          </a:xfrm>
        </p:spPr>
        <p:txBody>
          <a:bodyPr rIns="0" bIns="0" rtlCol="0">
            <a:noAutofit/>
          </a:bodyPr>
          <a:lstStyle/>
          <a:p>
            <a:pPr>
              <a:defRPr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ISO 50001–Energy Management Systems (EnMS)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335992" y="1243584"/>
            <a:ext cx="8649514" cy="1109091"/>
          </a:xfrm>
        </p:spPr>
        <p:txBody>
          <a:bodyPr>
            <a:normAutofit/>
          </a:bodyPr>
          <a:lstStyle/>
          <a:p>
            <a:pPr marL="0" indent="0">
              <a:spcBef>
                <a:spcPts val="900"/>
              </a:spcBef>
              <a:buFont typeface="Arial" pitchFamily="34" charset="0"/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nternational standard that draws from </a:t>
            </a:r>
            <a:r>
              <a:rPr lang="en-US" sz="2000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practices around the world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Developed with input from 56 countries, many countries now adopting it as a national standard.</a:t>
            </a:r>
            <a:endParaRPr lang="en-US" sz="1800" dirty="0">
              <a:solidFill>
                <a:srgbClr val="1D428A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7157" y="3377372"/>
            <a:ext cx="290398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ISO 50001 specifies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requirements for establishing, implementing, maintaining and improving an EnMS. 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1632" y="2227980"/>
            <a:ext cx="5551198" cy="33760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11688" y="5623974"/>
            <a:ext cx="4281666" cy="457200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Light blue </a:t>
            </a:r>
            <a:r>
              <a:rPr lang="en-US" sz="1200" dirty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text represents new data-driven sections in </a:t>
            </a: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/>
            </a:r>
            <a:b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</a:b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ISO </a:t>
            </a:r>
            <a:r>
              <a:rPr lang="en-US" sz="1200" dirty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50001 </a:t>
            </a: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that are not </a:t>
            </a:r>
            <a:r>
              <a:rPr lang="en-US" sz="1200" dirty="0">
                <a:solidFill>
                  <a:srgbClr val="0070C0"/>
                </a:solidFill>
                <a:latin typeface="Arial" pitchFamily="34" charset="0"/>
                <a:cs typeface="Arial" panose="020B0604020202020204" pitchFamily="34" charset="0"/>
              </a:rPr>
              <a:t>in ISO 9001 &amp; ISO 14001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3302" y="4857919"/>
            <a:ext cx="29944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It does not prescribe specific energy performance improvement criteria.</a:t>
            </a:r>
            <a:endParaRPr lang="en-US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9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 txBox="1">
            <a:spLocks/>
          </p:cNvSpPr>
          <p:nvPr/>
        </p:nvSpPr>
        <p:spPr>
          <a:xfrm>
            <a:off x="6629400" y="634841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fld id="{DBE0E6A5-8309-9742-BFDA-AA5770EEF0C1}" type="slidenum">
              <a:rPr lang="en-US" smtClean="0">
                <a:solidFill>
                  <a:schemeClr val="bg1"/>
                </a:solidFill>
              </a:rPr>
              <a:pPr algn="r"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/>
          <a:stretch/>
        </p:blipFill>
        <p:spPr>
          <a:xfrm>
            <a:off x="152400" y="485191"/>
            <a:ext cx="8869678" cy="636347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8" y="-8238"/>
            <a:ext cx="7886700" cy="874801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282B2E"/>
                </a:solidFill>
                <a:latin typeface="Calibri"/>
                <a:ea typeface="+mj-ea"/>
                <a:cs typeface="Calibri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 smtClean="0"/>
              <a:t>Combined Heat and Power, Technical Assistance Partnerships (CHP-TAPs)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6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7" y="6178"/>
            <a:ext cx="8229600" cy="914400"/>
          </a:xfrm>
        </p:spPr>
        <p:txBody>
          <a:bodyPr/>
          <a:lstStyle/>
          <a:p>
            <a:r>
              <a:rPr lang="en-US" dirty="0" smtClean="0"/>
              <a:t>Technical Assistance: Industrial Assessment Centers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5623" y="914400"/>
            <a:ext cx="7311577" cy="5257800"/>
            <a:chOff x="4553194" y="3095007"/>
            <a:chExt cx="4664287" cy="3662611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3194" y="3864568"/>
              <a:ext cx="4664287" cy="2893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Content Placeholder 1"/>
            <p:cNvSpPr txBox="1">
              <a:spLocks/>
            </p:cNvSpPr>
            <p:nvPr/>
          </p:nvSpPr>
          <p:spPr bwMode="auto">
            <a:xfrm>
              <a:off x="5249933" y="3095007"/>
              <a:ext cx="3270811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292929"/>
                  </a:solidFill>
                  <a:latin typeface="Arial Narrow" pitchFamily="34" charset="0"/>
                  <a:ea typeface="ＭＳ Ｐゴシック" pitchFamily="-108" charset="-128"/>
                  <a:cs typeface="ＭＳ Ｐゴシック" pitchFamily="-110" charset="-128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rgbClr val="292929"/>
                  </a:solidFill>
                  <a:latin typeface="Arial Narrow" pitchFamily="34" charset="0"/>
                  <a:ea typeface="ＭＳ Ｐゴシック" pitchFamily="-108" charset="-128"/>
                  <a:cs typeface="ＭＳ Ｐゴシック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rgbClr val="292929"/>
                  </a:solidFill>
                  <a:latin typeface="Arial Narrow" pitchFamily="34" charset="0"/>
                  <a:ea typeface="ＭＳ Ｐゴシック" pitchFamily="-108" charset="-128"/>
                  <a:cs typeface="ＭＳ Ｐゴシック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kern="1200">
                  <a:solidFill>
                    <a:srgbClr val="292929"/>
                  </a:solidFill>
                  <a:latin typeface="Arial Narrow" pitchFamily="34" charset="0"/>
                  <a:ea typeface="ＭＳ Ｐゴシック" pitchFamily="-108" charset="-128"/>
                  <a:cs typeface="ＭＳ Ｐゴシック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kern="1200">
                  <a:solidFill>
                    <a:srgbClr val="292929"/>
                  </a:solidFill>
                  <a:latin typeface="Arial Narrow" pitchFamily="34" charset="0"/>
                  <a:ea typeface="ＭＳ Ｐゴシック" pitchFamily="-108" charset="-128"/>
                  <a:cs typeface="ＭＳ Ｐゴシック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en-US" sz="2000" b="1" u="sng" dirty="0">
                  <a:latin typeface="Arial"/>
                  <a:cs typeface="Calibri" pitchFamily="34" charset="0"/>
                </a:rPr>
                <a:t>Energy </a:t>
              </a:r>
              <a:r>
                <a:rPr lang="en-US" sz="2000" b="1" u="sng" dirty="0" smtClean="0">
                  <a:latin typeface="Arial"/>
                  <a:cs typeface="Calibri" pitchFamily="34" charset="0"/>
                </a:rPr>
                <a:t>Assessments &amp; Student Training </a:t>
              </a:r>
            </a:p>
            <a:p>
              <a:pPr marL="0" indent="0" algn="ctr">
                <a:buNone/>
                <a:defRPr/>
              </a:pPr>
              <a:r>
                <a:rPr lang="en-US" sz="1600" dirty="0" smtClean="0">
                  <a:latin typeface="Arial"/>
                  <a:cs typeface="Calibri" pitchFamily="34" charset="0"/>
                </a:rPr>
                <a:t>University-based Industrial Assessment Centers</a:t>
              </a:r>
            </a:p>
            <a:p>
              <a:pPr marL="0" indent="0" algn="ctr">
                <a:buNone/>
                <a:defRPr/>
              </a:pPr>
              <a:r>
                <a:rPr lang="en-US" sz="1600" dirty="0" smtClean="0">
                  <a:latin typeface="Arial"/>
                  <a:cs typeface="Calibri" pitchFamily="34" charset="0"/>
                </a:rPr>
                <a:t>Support for small/medium sized manufacturing</a:t>
              </a:r>
            </a:p>
            <a:p>
              <a:pPr marL="0" indent="0" algn="ctr">
                <a:buNone/>
                <a:defRPr/>
              </a:pPr>
              <a:r>
                <a:rPr lang="en-US" sz="1400" dirty="0" smtClean="0">
                  <a:solidFill>
                    <a:schemeClr val="accent4">
                      <a:lumMod val="75000"/>
                      <a:lumOff val="25000"/>
                    </a:schemeClr>
                  </a:solidFill>
                  <a:latin typeface="Arial"/>
                  <a:cs typeface="Arial" panose="020B0604020202020204" pitchFamily="34" charset="0"/>
                </a:rPr>
                <a:t>Energy.gov/IAC</a:t>
              </a:r>
              <a:endParaRPr lang="en-US" sz="1400" dirty="0">
                <a:latin typeface="Arial"/>
                <a:cs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44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3429000"/>
            <a:ext cx="7620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Overview of DOE Advanced Manufacturing Office</a:t>
            </a:r>
          </a:p>
          <a:p>
            <a:endParaRPr lang="en-US" sz="2800" b="1" dirty="0"/>
          </a:p>
          <a:p>
            <a:r>
              <a:rPr lang="en-US" sz="2800" b="1" dirty="0" smtClean="0"/>
              <a:t>Technology Assistance Partnerships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Projects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Consortia</a:t>
            </a:r>
          </a:p>
          <a:p>
            <a:endParaRPr lang="en-US" sz="2800" b="1" dirty="0"/>
          </a:p>
          <a:p>
            <a:r>
              <a:rPr lang="en-US" sz="2800" b="1" dirty="0" smtClean="0"/>
              <a:t>Clean Water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85336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+mn-lt"/>
              </a:rPr>
              <a:t>R&amp;D Projects: Manufacturing Processes</a:t>
            </a:r>
            <a:endParaRPr lang="en-US" sz="3200" b="1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6"/>
          <a:stretch/>
        </p:blipFill>
        <p:spPr bwMode="auto">
          <a:xfrm>
            <a:off x="440580" y="1164362"/>
            <a:ext cx="4352544" cy="13027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591390"/>
            <a:ext cx="3186667" cy="168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04800" y="2512871"/>
            <a:ext cx="4648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Ultrafast, </a:t>
            </a:r>
            <a:r>
              <a:rPr lang="en-US" b="1" dirty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femtosecond pulse lasers (right) </a:t>
            </a:r>
            <a:r>
              <a:rPr lang="en-US" b="1" dirty="0" smtClean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will eliminate machining defects in fuel injectors.  </a:t>
            </a:r>
            <a:endParaRPr lang="en-US" b="1" dirty="0">
              <a:solidFill>
                <a:srgbClr val="292929"/>
              </a:solidFill>
              <a:latin typeface="Arial"/>
              <a:cs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Image </a:t>
            </a:r>
            <a:r>
              <a:rPr lang="en-US" sz="1400" i="1" dirty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courtesy of Raydiance</a:t>
            </a:r>
            <a:r>
              <a:rPr lang="en-US" sz="1400" dirty="0">
                <a:solidFill>
                  <a:srgbClr val="292929"/>
                </a:solidFill>
                <a:latin typeface="Arial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271835"/>
            <a:ext cx="3894577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292929"/>
                </a:solidFill>
                <a:latin typeface="Arial"/>
              </a:rPr>
              <a:t>Energy-efficient large thin-walled magnesium die casting, for 60% lighter car doors.</a:t>
            </a:r>
            <a:endParaRPr lang="en-US" b="1" dirty="0">
              <a:solidFill>
                <a:srgbClr val="292929"/>
              </a:solidFill>
              <a:latin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i="1" dirty="0" smtClean="0">
                <a:solidFill>
                  <a:srgbClr val="292929"/>
                </a:solidFill>
                <a:latin typeface="Arial"/>
              </a:rPr>
              <a:t>Graphic </a:t>
            </a:r>
            <a:r>
              <a:rPr lang="en-US" sz="1400" i="1" dirty="0">
                <a:solidFill>
                  <a:srgbClr val="292929"/>
                </a:solidFill>
                <a:latin typeface="Arial"/>
              </a:rPr>
              <a:t>image </a:t>
            </a:r>
            <a:r>
              <a:rPr lang="en-US" sz="1400" i="1" dirty="0" smtClean="0">
                <a:solidFill>
                  <a:srgbClr val="292929"/>
                </a:solidFill>
                <a:latin typeface="Arial"/>
              </a:rPr>
              <a:t>provided by General Motors</a:t>
            </a:r>
            <a:r>
              <a:rPr lang="en-US" sz="1400" i="1" dirty="0">
                <a:solidFill>
                  <a:srgbClr val="292929"/>
                </a:solidFill>
                <a:latin typeface="Arial"/>
              </a:rPr>
              <a:t>.</a:t>
            </a:r>
          </a:p>
        </p:txBody>
      </p:sp>
      <p:pic>
        <p:nvPicPr>
          <p:cNvPr id="7" name="Picture 6" descr="Membranes_Antifouling_Coating_WB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1240562"/>
            <a:ext cx="3505201" cy="2636416"/>
          </a:xfrm>
          <a:prstGeom prst="rect">
            <a:avLst/>
          </a:prstGeom>
          <a:ln>
            <a:solidFill>
              <a:schemeClr val="accent5"/>
            </a:solidFill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173434"/>
            <a:ext cx="2393558" cy="1379766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181601" y="3876978"/>
            <a:ext cx="373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292929"/>
                </a:solidFill>
                <a:latin typeface="Arial"/>
              </a:rPr>
              <a:t>Protective coating materials for high-performance membranes, for pulp and paper industry.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 smtClean="0">
                <a:solidFill>
                  <a:srgbClr val="292929"/>
                </a:solidFill>
                <a:latin typeface="Arial"/>
                <a:sym typeface="Helvetica Light" charset="0"/>
              </a:rPr>
              <a:t>Image courtesy of Teledyn</a:t>
            </a:r>
            <a:r>
              <a:rPr lang="en-US" i="1" dirty="0" smtClean="0">
                <a:solidFill>
                  <a:srgbClr val="292929"/>
                </a:solidFill>
                <a:latin typeface="Arial"/>
                <a:sym typeface="Helvetica Light" charset="0"/>
              </a:rPr>
              <a:t>e</a:t>
            </a:r>
            <a:endParaRPr lang="en-US" i="1" dirty="0">
              <a:solidFill>
                <a:srgbClr val="292929"/>
              </a:solidFill>
              <a:latin typeface="Arial"/>
              <a:sym typeface="Helvetica Light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6200" y="5173434"/>
            <a:ext cx="2133043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eaLnBrk="0" hangingPunct="0">
              <a:defRPr b="1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292929"/>
                </a:solidFill>
                <a:latin typeface="Arial"/>
              </a:rPr>
              <a:t>A water-stable protected lithium electrode.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>
                <a:solidFill>
                  <a:srgbClr val="292929"/>
                </a:solidFill>
                <a:latin typeface="Arial"/>
              </a:rPr>
              <a:t>Courtesy of </a:t>
            </a:r>
            <a:r>
              <a:rPr lang="en-US" sz="1400" b="0" i="1" dirty="0" err="1">
                <a:solidFill>
                  <a:srgbClr val="292929"/>
                </a:solidFill>
                <a:latin typeface="Arial"/>
              </a:rPr>
              <a:t>PolyPlus</a:t>
            </a:r>
            <a:r>
              <a:rPr lang="en-US" sz="1400" b="0" i="1" dirty="0">
                <a:solidFill>
                  <a:srgbClr val="292929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864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9469"/>
            <a:ext cx="7886700" cy="874801"/>
          </a:xfrm>
        </p:spPr>
        <p:txBody>
          <a:bodyPr/>
          <a:lstStyle/>
          <a:p>
            <a:r>
              <a:rPr lang="en-US" dirty="0" smtClean="0"/>
              <a:t>R&amp;D: Next Generation Electric Machines (NGEM)</a:t>
            </a:r>
            <a:endParaRPr lang="en-US" b="1" dirty="0"/>
          </a:p>
        </p:txBody>
      </p:sp>
      <p:sp>
        <p:nvSpPr>
          <p:cNvPr id="15" name="TextBox 21"/>
          <p:cNvSpPr txBox="1"/>
          <p:nvPr/>
        </p:nvSpPr>
        <p:spPr>
          <a:xfrm>
            <a:off x="152400" y="882007"/>
            <a:ext cx="5143500" cy="120032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Focus on developing energy efficient, high power density, integrated medium voltage drive systems.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075" y="838726"/>
            <a:ext cx="3429457" cy="5294992"/>
          </a:xfrm>
          <a:prstGeom prst="rect">
            <a:avLst/>
          </a:prstGeom>
        </p:spPr>
      </p:pic>
      <p:sp>
        <p:nvSpPr>
          <p:cNvPr id="6" name="TextBox 21"/>
          <p:cNvSpPr txBox="1"/>
          <p:nvPr/>
        </p:nvSpPr>
        <p:spPr>
          <a:xfrm>
            <a:off x="152400" y="2209800"/>
            <a:ext cx="5143500" cy="2923877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dirty="0" smtClean="0">
                <a:solidFill>
                  <a:schemeClr val="bg1"/>
                </a:solidFill>
              </a:rPr>
              <a:t>Current efforts: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Manufacturing of high performance thermal and electrical conductors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Manufacturing of low-loss silicon steel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 temperature superconducting wire manufacturing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Manufacturing of other enabling technologies to increase performance.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276850"/>
            <a:ext cx="5143500" cy="1200329"/>
          </a:xfrm>
          <a:prstGeom prst="rect">
            <a:avLst/>
          </a:prstGeom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400" b="1" dirty="0">
                <a:solidFill>
                  <a:srgbClr val="003366"/>
                </a:solidFill>
              </a:rPr>
              <a:t>P</a:t>
            </a:r>
            <a:r>
              <a:rPr lang="en-US" sz="2400" b="1" dirty="0" smtClean="0">
                <a:solidFill>
                  <a:srgbClr val="003366"/>
                </a:solidFill>
              </a:rPr>
              <a:t>otential to </a:t>
            </a:r>
            <a:r>
              <a:rPr lang="en-US" sz="2400" b="1" dirty="0">
                <a:solidFill>
                  <a:srgbClr val="003366"/>
                </a:solidFill>
              </a:rPr>
              <a:t>save </a:t>
            </a:r>
            <a:r>
              <a:rPr lang="en-US" sz="2400" b="1" dirty="0" smtClean="0">
                <a:solidFill>
                  <a:srgbClr val="003366"/>
                </a:solidFill>
              </a:rPr>
              <a:t>1.6% of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33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3366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otal U.S. electricity consumption each year</a:t>
            </a:r>
            <a:endParaRPr lang="en-US" sz="2400" b="1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6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75902" y="132856"/>
            <a:ext cx="8991898" cy="49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Arial"/>
                <a:ea typeface="Helvetica" charset="0"/>
                <a:cs typeface="Calibri" pitchFamily="34" charset="0"/>
                <a:sym typeface="Helvetica" charset="0"/>
              </a:rPr>
              <a:t>High Performance Computing for Manufacturing</a:t>
            </a:r>
          </a:p>
        </p:txBody>
      </p:sp>
      <p:sp>
        <p:nvSpPr>
          <p:cNvPr id="24" name="TextBox 21"/>
          <p:cNvSpPr txBox="1"/>
          <p:nvPr/>
        </p:nvSpPr>
        <p:spPr>
          <a:xfrm>
            <a:off x="152251" y="838200"/>
            <a:ext cx="4419600" cy="138499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Apply </a:t>
            </a:r>
            <a:r>
              <a:rPr lang="en-US" sz="2800" dirty="0">
                <a:solidFill>
                  <a:schemeClr val="bg1"/>
                </a:solidFill>
              </a:rPr>
              <a:t>modeling and simulation capabilities to manufacturing challenges 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762000" y="4730129"/>
            <a:ext cx="4419600" cy="172354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Industry defined challenges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Partner with National Labs to Address R&amp;D Using HPC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</a:t>
            </a:r>
            <a:r>
              <a:rPr lang="en-US" sz="2400" dirty="0" smtClean="0">
                <a:solidFill>
                  <a:schemeClr val="bg1"/>
                </a:solidFill>
              </a:rPr>
              <a:t>treamlined </a:t>
            </a:r>
            <a:r>
              <a:rPr lang="en-US" sz="2400" dirty="0">
                <a:solidFill>
                  <a:schemeClr val="bg1"/>
                </a:solidFill>
              </a:rPr>
              <a:t>partnering </a:t>
            </a:r>
            <a:r>
              <a:rPr lang="en-US" sz="2400" dirty="0" smtClean="0">
                <a:solidFill>
                  <a:schemeClr val="bg1"/>
                </a:solidFill>
              </a:rPr>
              <a:t>process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03005" y="3488697"/>
            <a:ext cx="3340995" cy="252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r="28172"/>
          <a:stretch/>
        </p:blipFill>
        <p:spPr bwMode="auto">
          <a:xfrm>
            <a:off x="6092969" y="801173"/>
            <a:ext cx="3051031" cy="267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617647" y="801173"/>
            <a:ext cx="2786063" cy="130067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64294" tIns="32147" rIns="64294" bIns="32147" rtlCol="0">
            <a:noAutofit/>
          </a:bodyPr>
          <a:lstStyle/>
          <a:p>
            <a:pPr defTabSz="321457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50000"/>
                  </a:schemeClr>
                </a:solidFill>
                <a:latin typeface="Arial Narrow"/>
                <a:cs typeface="Arial Narrow"/>
              </a:rPr>
              <a:t>A computer simulation of the virtual blast furnace. </a:t>
            </a: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Arial Narrow"/>
                <a:cs typeface="Arial Narrow"/>
              </a:rPr>
              <a:t>Image courtesy of Purdue University – Calumet.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0" y="2133600"/>
            <a:ext cx="3352800" cy="252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411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fotolia_8020756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3"/>
          <a:stretch/>
        </p:blipFill>
        <p:spPr>
          <a:xfrm>
            <a:off x="6468104" y="2787784"/>
            <a:ext cx="2656251" cy="1308512"/>
          </a:xfrm>
          <a:prstGeom prst="rect">
            <a:avLst/>
          </a:prstGeom>
        </p:spPr>
      </p:pic>
      <p:pic>
        <p:nvPicPr>
          <p:cNvPr id="12" name="Picture 4" descr="C:\Users\mahe1\Desktop\54bf0ee0d362c9233990049ff66cc50ba3b97b61_1600x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4" y="2856288"/>
            <a:ext cx="2332324" cy="174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2"/>
          <p:cNvSpPr txBox="1">
            <a:spLocks/>
          </p:cNvSpPr>
          <p:nvPr/>
        </p:nvSpPr>
        <p:spPr>
          <a:xfrm>
            <a:off x="304800" y="-77055"/>
            <a:ext cx="7467600" cy="7620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0" sz="2400" b="1" kern="1200">
                <a:solidFill>
                  <a:srgbClr val="214A8F"/>
                </a:solidFill>
                <a:effectLst/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HPC has been used to design better processes in a variety of industries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1295400"/>
            <a:ext cx="0" cy="4572000"/>
          </a:xfrm>
          <a:prstGeom prst="line">
            <a:avLst/>
          </a:prstGeom>
          <a:ln w="3175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834705" y="1061596"/>
            <a:ext cx="3512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4F81BD">
                    <a:lumMod val="75000"/>
                  </a:srgbClr>
                </a:solidFill>
              </a:rPr>
              <a:t>Paper Towel </a:t>
            </a:r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</a:rPr>
              <a:t>Manufacturing</a:t>
            </a: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191584"/>
            <a:ext cx="42107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Team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Proctor and Gamble with LLNL</a:t>
            </a:r>
            <a:endParaRPr lang="en-US" sz="1600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66" y="2246945"/>
            <a:ext cx="2798504" cy="2653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152400" y="1590082"/>
            <a:ext cx="3429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Goal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Use HPC to evaluate different microfiber configurations to optimize drying time while maintaining user experience 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799775"/>
            <a:ext cx="3429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Results to date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New mesh tool reduces product design cycle by 2X cycle; additional cores by another 8X; largest non benchmark run of </a:t>
            </a:r>
            <a:r>
              <a:rPr lang="en-US" sz="1600" dirty="0" err="1" smtClean="0">
                <a:solidFill>
                  <a:srgbClr val="4F81BD">
                    <a:lumMod val="75000"/>
                  </a:srgbClr>
                </a:solidFill>
              </a:rPr>
              <a:t>Paradyn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 code at LLNL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13586" y="6191584"/>
            <a:ext cx="4210769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Team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</a:t>
            </a:r>
            <a:r>
              <a:rPr lang="en-US" sz="1600" dirty="0" smtClean="0">
                <a:solidFill>
                  <a:prstClr val="black"/>
                </a:solidFill>
              </a:rPr>
              <a:t>Purdue Calumet with LLNL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50372" y="1092850"/>
            <a:ext cx="38763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4F81BD">
                    <a:lumMod val="75000"/>
                  </a:srgbClr>
                </a:solidFill>
              </a:rPr>
              <a:t>Reducing Coke Usage in Steel</a:t>
            </a:r>
            <a:endParaRPr lang="en-US" sz="2000" b="1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60" y="2685444"/>
            <a:ext cx="1420780" cy="1791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099" y="3645172"/>
            <a:ext cx="1374749" cy="16359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761186" y="4799775"/>
            <a:ext cx="406556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Results to date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1000X improvement in computational speed of parametric studies to examine factors such as CO2 enrichment, wind rate.  Scaling code up to 2000 cores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562600" y="1602952"/>
            <a:ext cx="3429000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4F81BD">
                    <a:lumMod val="75000"/>
                  </a:srgbClr>
                </a:solidFill>
              </a:rPr>
              <a:t>Goal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: Use </a:t>
            </a:r>
            <a:r>
              <a:rPr lang="en-US" sz="1600" dirty="0">
                <a:solidFill>
                  <a:srgbClr val="4F81BD">
                    <a:lumMod val="75000"/>
                  </a:srgbClr>
                </a:solidFill>
              </a:rPr>
              <a:t>models of complex reacting flows 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HPC to optimize blast furnace processes to reduce carbon loads and coke usage; savings up to $80M/</a:t>
            </a:r>
            <a:r>
              <a:rPr lang="en-US" sz="1600" dirty="0" err="1" smtClean="0">
                <a:solidFill>
                  <a:srgbClr val="4F81BD">
                    <a:lumMod val="75000"/>
                  </a:srgbClr>
                </a:solidFill>
              </a:rPr>
              <a:t>yr</a:t>
            </a:r>
            <a:r>
              <a:rPr lang="en-US" sz="1600" dirty="0" smtClean="0">
                <a:solidFill>
                  <a:srgbClr val="4F81BD">
                    <a:lumMod val="75000"/>
                  </a:srgbClr>
                </a:solidFill>
              </a:rPr>
              <a:t> if successful</a:t>
            </a:r>
            <a:endParaRPr lang="en-US" sz="1600" dirty="0">
              <a:solidFill>
                <a:srgbClr val="4F81BD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little history: The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Start of a pair of </a:t>
            </a:r>
            <a:r>
              <a:rPr lang="en-US" dirty="0" smtClean="0"/>
              <a:t>Revolutions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46" t="5086" r="4483" b="12571"/>
          <a:stretch/>
        </p:blipFill>
        <p:spPr>
          <a:xfrm>
            <a:off x="914400" y="1143000"/>
            <a:ext cx="4186383" cy="2819400"/>
          </a:xfrm>
          <a:prstGeom prst="rect">
            <a:avLst/>
          </a:prstGeom>
        </p:spPr>
      </p:pic>
      <p:pic>
        <p:nvPicPr>
          <p:cNvPr id="1026" name="Picture 2" descr="http://www.engineeringhalloffame.org/assets/images/slides/slid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92" y="4191000"/>
            <a:ext cx="534256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2086377"/>
            <a:ext cx="26670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Lexington</a:t>
            </a:r>
            <a:r>
              <a:rPr kumimoji="0" lang="en-US" sz="2400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&amp; Concord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323" b="1" i="1" baseline="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1</a:t>
            </a:r>
            <a:r>
              <a:rPr lang="en-US" sz="2000" b="1" i="1" baseline="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775</a:t>
            </a:r>
            <a:endParaRPr kumimoji="0" lang="en-US" sz="2000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27690" y="3944155"/>
            <a:ext cx="2667000" cy="1200954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70000" lnSpcReduction="20000"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3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rPr>
              <a:t>Watt</a:t>
            </a:r>
            <a:r>
              <a:rPr lang="en-US" sz="3400" b="1" i="1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, B</a:t>
            </a:r>
            <a:r>
              <a:rPr kumimoji="0" lang="en-US" sz="3400" b="1" i="1" u="none" strike="noStrike" kern="1200" cap="none" spc="0" normalizeH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rPr>
              <a:t>oulton</a:t>
            </a:r>
            <a:r>
              <a:rPr kumimoji="0" lang="en-US" sz="3400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cs typeface="Arial Narrow"/>
              </a:rPr>
              <a:t> &amp; Co.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900" b="1" i="1" baseline="0" dirty="0" smtClean="0">
                <a:solidFill>
                  <a:schemeClr val="bg2">
                    <a:lumMod val="10000"/>
                  </a:schemeClr>
                </a:solidFill>
                <a:latin typeface="Arial Narrow"/>
                <a:cs typeface="Arial Narrow"/>
              </a:rPr>
              <a:t>1775 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(intelligence: steam regulation</a:t>
            </a: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323" b="1" i="1" u="none" strike="noStrike" kern="1200" cap="none" spc="0" normalizeH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 for external combustion engines)</a:t>
            </a:r>
            <a:endParaRPr kumimoji="0" lang="en-US" sz="2323" b="1" i="1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811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0" y="6338114"/>
            <a:ext cx="3276600" cy="519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28600" y="4677000"/>
            <a:ext cx="8915400" cy="1800000"/>
            <a:chOff x="228600" y="4753199"/>
            <a:chExt cx="8915400" cy="1800000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9" name="Right Arrow 18"/>
            <p:cNvSpPr/>
            <p:nvPr/>
          </p:nvSpPr>
          <p:spPr>
            <a:xfrm>
              <a:off x="228600" y="4753199"/>
              <a:ext cx="8915400" cy="1800000"/>
            </a:xfrm>
            <a:prstGeom prst="rightArrow">
              <a:avLst/>
            </a:prstGeom>
            <a:sp3d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6410064" y="5188799"/>
              <a:ext cx="2276735" cy="900000"/>
            </a:xfrm>
            <a:custGeom>
              <a:avLst/>
              <a:gdLst>
                <a:gd name="connsiteX0" fmla="*/ 0 w 2276735"/>
                <a:gd name="connsiteY0" fmla="*/ 0 h 900000"/>
                <a:gd name="connsiteX1" fmla="*/ 2276735 w 2276735"/>
                <a:gd name="connsiteY1" fmla="*/ 0 h 900000"/>
                <a:gd name="connsiteX2" fmla="*/ 2276735 w 2276735"/>
                <a:gd name="connsiteY2" fmla="*/ 900000 h 900000"/>
                <a:gd name="connsiteX3" fmla="*/ 0 w 2276735"/>
                <a:gd name="connsiteY3" fmla="*/ 900000 h 900000"/>
                <a:gd name="connsiteX4" fmla="*/ 0 w 2276735"/>
                <a:gd name="connsiteY4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735" h="900000">
                  <a:moveTo>
                    <a:pt x="0" y="0"/>
                  </a:moveTo>
                  <a:lnTo>
                    <a:pt x="2276735" y="0"/>
                  </a:lnTo>
                  <a:lnTo>
                    <a:pt x="2276735" y="900000"/>
                  </a:lnTo>
                  <a:lnTo>
                    <a:pt x="0" y="90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54000" rIns="0" bIns="254000" numCol="1" spcCol="1270" anchor="ctr" anchorCtr="0">
              <a:noAutofit/>
            </a:bodyPr>
            <a:lstStyle/>
            <a:p>
              <a:pPr algn="ctr" defTabSz="111125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FFFFFF"/>
                  </a:solidFill>
                </a:rPr>
                <a:t>Process Scale-Up &amp; Qualification</a:t>
              </a:r>
            </a:p>
          </p:txBody>
        </p:sp>
        <p:sp>
          <p:nvSpPr>
            <p:cNvPr id="24" name="Freeform 23"/>
            <p:cNvSpPr/>
            <p:nvPr/>
          </p:nvSpPr>
          <p:spPr>
            <a:xfrm>
              <a:off x="3677982" y="5181600"/>
              <a:ext cx="2276735" cy="900000"/>
            </a:xfrm>
            <a:custGeom>
              <a:avLst/>
              <a:gdLst>
                <a:gd name="connsiteX0" fmla="*/ 0 w 2276735"/>
                <a:gd name="connsiteY0" fmla="*/ 0 h 900000"/>
                <a:gd name="connsiteX1" fmla="*/ 2276735 w 2276735"/>
                <a:gd name="connsiteY1" fmla="*/ 0 h 900000"/>
                <a:gd name="connsiteX2" fmla="*/ 2276735 w 2276735"/>
                <a:gd name="connsiteY2" fmla="*/ 900000 h 900000"/>
                <a:gd name="connsiteX3" fmla="*/ 0 w 2276735"/>
                <a:gd name="connsiteY3" fmla="*/ 900000 h 900000"/>
                <a:gd name="connsiteX4" fmla="*/ 0 w 2276735"/>
                <a:gd name="connsiteY4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735" h="900000">
                  <a:moveTo>
                    <a:pt x="0" y="0"/>
                  </a:moveTo>
                  <a:lnTo>
                    <a:pt x="2276735" y="0"/>
                  </a:lnTo>
                  <a:lnTo>
                    <a:pt x="2276735" y="900000"/>
                  </a:lnTo>
                  <a:lnTo>
                    <a:pt x="0" y="90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FFFFFF"/>
                  </a:solidFill>
                </a:rPr>
                <a:t>Functional  Design</a:t>
              </a:r>
            </a:p>
          </p:txBody>
        </p:sp>
        <p:sp>
          <p:nvSpPr>
            <p:cNvPr id="25" name="Freeform 24"/>
            <p:cNvSpPr/>
            <p:nvPr/>
          </p:nvSpPr>
          <p:spPr>
            <a:xfrm>
              <a:off x="945899" y="5188799"/>
              <a:ext cx="2276735" cy="900000"/>
            </a:xfrm>
            <a:custGeom>
              <a:avLst/>
              <a:gdLst>
                <a:gd name="connsiteX0" fmla="*/ 0 w 2276735"/>
                <a:gd name="connsiteY0" fmla="*/ 0 h 900000"/>
                <a:gd name="connsiteX1" fmla="*/ 2276735 w 2276735"/>
                <a:gd name="connsiteY1" fmla="*/ 0 h 900000"/>
                <a:gd name="connsiteX2" fmla="*/ 2276735 w 2276735"/>
                <a:gd name="connsiteY2" fmla="*/ 900000 h 900000"/>
                <a:gd name="connsiteX3" fmla="*/ 0 w 2276735"/>
                <a:gd name="connsiteY3" fmla="*/ 900000 h 900000"/>
                <a:gd name="connsiteX4" fmla="*/ 0 w 2276735"/>
                <a:gd name="connsiteY4" fmla="*/ 0 h 9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6735" h="900000">
                  <a:moveTo>
                    <a:pt x="0" y="0"/>
                  </a:moveTo>
                  <a:lnTo>
                    <a:pt x="2276735" y="0"/>
                  </a:lnTo>
                  <a:lnTo>
                    <a:pt x="2276735" y="900000"/>
                  </a:lnTo>
                  <a:lnTo>
                    <a:pt x="0" y="9000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43840" rIns="0" bIns="243840" numCol="1" spcCol="1270" anchor="ctr" anchorCtr="0">
              <a:noAutofit/>
            </a:bodyPr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2400" b="1" dirty="0">
                  <a:solidFill>
                    <a:srgbClr val="FFFFFF"/>
                  </a:solidFill>
                </a:rPr>
                <a:t>Materials Design &amp; Synthesis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4" y="884915"/>
            <a:ext cx="3545449" cy="35278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248" y="4378633"/>
            <a:ext cx="914400" cy="495879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4C4C4C"/>
                </a:solidFill>
                <a:latin typeface="Calibri"/>
                <a:cs typeface="Arial Narrow"/>
              </a:rPr>
              <a:t>MGI - Framework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74866" y="6655282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7652" y="657878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457890"/>
            <a:ext cx="9144000" cy="400110"/>
          </a:xfrm>
          <a:prstGeom prst="rect">
            <a:avLst/>
          </a:prstGeom>
          <a:solidFill>
            <a:srgbClr val="008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rgbClr val="FFFFFF"/>
                </a:solidFill>
                <a:latin typeface="Arial"/>
                <a:cs typeface="Arial"/>
              </a:rPr>
              <a:t>New Material Innovations for Clean Energy 2X Faster and 2X Cheaper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5089" y="1217664"/>
            <a:ext cx="647313" cy="5334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>
            <a:normAutofit fontScale="55000" lnSpcReduction="20000"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4C4C4C"/>
              </a:solidFill>
              <a:latin typeface="Calibri"/>
              <a:cs typeface="Arial Narrow"/>
            </a:endParaRPr>
          </a:p>
        </p:txBody>
      </p:sp>
      <p:graphicFrame>
        <p:nvGraphicFramePr>
          <p:cNvPr id="11" name="Diagram 10"/>
          <p:cNvGraphicFramePr/>
          <p:nvPr>
            <p:extLst/>
          </p:nvPr>
        </p:nvGraphicFramePr>
        <p:xfrm>
          <a:off x="4038600" y="2779931"/>
          <a:ext cx="4953000" cy="1546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038600" y="4380133"/>
            <a:ext cx="4953000" cy="380999"/>
            <a:chOff x="5926616" y="1407119"/>
            <a:chExt cx="1538642" cy="923185"/>
          </a:xfrm>
        </p:grpSpPr>
        <p:sp>
          <p:nvSpPr>
            <p:cNvPr id="20" name="Rectangle 19"/>
            <p:cNvSpPr/>
            <p:nvPr/>
          </p:nvSpPr>
          <p:spPr>
            <a:xfrm>
              <a:off x="5926616" y="1407119"/>
              <a:ext cx="1538642" cy="923185"/>
            </a:xfrm>
            <a:prstGeom prst="rect">
              <a:avLst/>
            </a:prstGeom>
            <a:gradFill rotWithShape="0">
              <a:gsLst>
                <a:gs pos="0">
                  <a:srgbClr val="006633">
                    <a:hueOff val="0"/>
                    <a:satOff val="0"/>
                    <a:lumOff val="0"/>
                    <a:alphaOff val="0"/>
                    <a:tint val="100000"/>
                    <a:shade val="100000"/>
                    <a:satMod val="130000"/>
                  </a:srgbClr>
                </a:gs>
                <a:gs pos="100000">
                  <a:srgbClr val="006633">
                    <a:hueOff val="0"/>
                    <a:satOff val="0"/>
                    <a:lumOff val="0"/>
                    <a:alphaOff val="0"/>
                    <a:tint val="50000"/>
                    <a:shade val="100000"/>
                    <a:satMod val="350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5926616" y="1407119"/>
              <a:ext cx="1538642" cy="9231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00" b="1" dirty="0">
                  <a:solidFill>
                    <a:sysClr val="window" lastClr="FFFFFF"/>
                  </a:solidFill>
                </a:rPr>
                <a:t>Data Management &amp; Informatics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1254154" y="31667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</a:pPr>
            <a:endParaRPr lang="en-US" sz="2323" b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62400" y="2133600"/>
            <a:ext cx="502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rgbClr val="4C4C4C"/>
                </a:solidFill>
              </a:rPr>
              <a:t>Coordinated resource network with a suite of capabilities for advanced materials R&amp;D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990602"/>
            <a:ext cx="4994564" cy="102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R&amp;D for Materials Genome Initiative (MGI)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100487" y="157478"/>
            <a:ext cx="9330631" cy="44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Helvetica" charset="0"/>
                <a:cs typeface="Calibri" pitchFamily="34" charset="0"/>
                <a:sym typeface="Helvetica" charset="0"/>
              </a:rPr>
              <a:t>Post-Doc Innovation Accelerator at National Laboratories </a:t>
            </a: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212220" y="1120732"/>
            <a:ext cx="9027133" cy="9144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0" dirty="0" smtClean="0">
                <a:solidFill>
                  <a:srgbClr val="865640"/>
                </a:solidFill>
                <a:latin typeface="Arial"/>
                <a:cs typeface="Myriad Pro"/>
              </a:rPr>
              <a:t>Lab Embedded Accelerator Model:</a:t>
            </a:r>
            <a:br>
              <a:rPr lang="en-US" sz="3200" b="0" dirty="0" smtClean="0">
                <a:solidFill>
                  <a:srgbClr val="865640"/>
                </a:solidFill>
                <a:latin typeface="Arial"/>
                <a:cs typeface="Myriad Pro"/>
              </a:rPr>
            </a:br>
            <a:r>
              <a:rPr lang="en-US" sz="3000" b="0" kern="0" dirty="0" smtClean="0">
                <a:solidFill>
                  <a:sysClr val="windowText" lastClr="000000"/>
                </a:solidFill>
                <a:cs typeface="Myriad Pro"/>
              </a:rPr>
              <a:t>Post-Doc</a:t>
            </a:r>
            <a:r>
              <a:rPr kumimoji="0" lang="en-US" sz="3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innovators “spin in” to national labs for R&amp;D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0" name="Slide Number Placeholder 3"/>
          <p:cNvSpPr txBox="1">
            <a:spLocks/>
          </p:cNvSpPr>
          <p:nvPr/>
        </p:nvSpPr>
        <p:spPr>
          <a:xfrm>
            <a:off x="8095836" y="6267978"/>
            <a:ext cx="356013" cy="15544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F70A-A669-3540-8175-CEEA6DC5730E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Myriad Pro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/>
              <a:ea typeface="+mn-ea"/>
              <a:cs typeface="Myriad Pro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212220" y="2427785"/>
            <a:ext cx="6476774" cy="3308356"/>
            <a:chOff x="493841" y="2361386"/>
            <a:chExt cx="7603975" cy="3884133"/>
          </a:xfrm>
        </p:grpSpPr>
        <p:sp>
          <p:nvSpPr>
            <p:cNvPr id="61" name="TextBox 60"/>
            <p:cNvSpPr txBox="1"/>
            <p:nvPr/>
          </p:nvSpPr>
          <p:spPr>
            <a:xfrm>
              <a:off x="885842" y="4619484"/>
              <a:ext cx="2312630" cy="13008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Recruit</a:t>
              </a:r>
              <a:r>
                <a:rPr lang="en-US" sz="1800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 the world’s best energy technology innovators</a:t>
              </a:r>
              <a:endParaRPr lang="en-US" sz="1800" b="1" dirty="0" smtClean="0">
                <a:solidFill>
                  <a:srgbClr val="4F4944"/>
                </a:solidFill>
                <a:latin typeface="Myriad Pro"/>
                <a:cs typeface="Myriad Pro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69887" y="4619484"/>
              <a:ext cx="1903796" cy="162603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Leverage </a:t>
              </a:r>
              <a:r>
                <a:rPr lang="en-US" sz="1800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experts and facilities at a world-class R&amp;D institute</a:t>
              </a:r>
              <a:endParaRPr lang="en-US" sz="1800" b="1" dirty="0" smtClean="0">
                <a:solidFill>
                  <a:srgbClr val="4F4944"/>
                </a:solidFill>
                <a:latin typeface="Myriad Pro"/>
                <a:cs typeface="Myriad Pro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005127" y="4619487"/>
              <a:ext cx="2092689" cy="9756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Deploy </a:t>
              </a:r>
              <a:r>
                <a:rPr lang="en-US" sz="1800" dirty="0" smtClean="0">
                  <a:solidFill>
                    <a:srgbClr val="4F4944"/>
                  </a:solidFill>
                  <a:latin typeface="Myriad Pro"/>
                  <a:cs typeface="Myriad Pro"/>
                </a:rPr>
                <a:t>people, IP, and technology 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586431" y="4428704"/>
              <a:ext cx="779286" cy="32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 eaLnBrk="1" fontAlgn="auto" hangingPunct="1">
                <a:spcBef>
                  <a:spcPts val="0"/>
                </a:spcBef>
                <a:spcAft>
                  <a:spcPts val="0"/>
                </a:spcAft>
                <a:buFont typeface="+mj-ea"/>
                <a:buAutoNum type="circleNumDbPlain"/>
              </a:pPr>
              <a:r>
                <a:rPr lang="en-US" dirty="0" smtClean="0">
                  <a:solidFill>
                    <a:srgbClr val="4F4944"/>
                  </a:solidFill>
                  <a:latin typeface="Arial"/>
                  <a:cs typeface="Myriad Pro"/>
                </a:rPr>
                <a:t> 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349340" y="4428704"/>
              <a:ext cx="541034" cy="32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eaLnBrk="1" fontAlgn="auto" hangingPunct="1">
                <a:spcBef>
                  <a:spcPts val="0"/>
                </a:spcBef>
                <a:spcAft>
                  <a:spcPts val="0"/>
                </a:spcAft>
                <a:buFont typeface="+mj-ea"/>
                <a:buAutoNum type="circleNumDbPlain" startAt="2"/>
              </a:pPr>
              <a:r>
                <a:rPr lang="en-US" dirty="0" smtClean="0">
                  <a:solidFill>
                    <a:srgbClr val="4F4944"/>
                  </a:solidFill>
                  <a:latin typeface="Arial"/>
                  <a:cs typeface="Myriad Pro"/>
                </a:rPr>
                <a:t> 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643986" y="4422254"/>
              <a:ext cx="481346" cy="32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indent="-457200" eaLnBrk="1" fontAlgn="auto" hangingPunct="1">
                <a:spcBef>
                  <a:spcPts val="0"/>
                </a:spcBef>
                <a:spcAft>
                  <a:spcPts val="0"/>
                </a:spcAft>
                <a:buFont typeface="+mj-ea"/>
                <a:buAutoNum type="circleNumDbPlain" startAt="3"/>
              </a:pPr>
              <a:r>
                <a:rPr lang="en-US" dirty="0" smtClean="0">
                  <a:solidFill>
                    <a:srgbClr val="4F4944"/>
                  </a:solidFill>
                  <a:latin typeface="Arial"/>
                  <a:cs typeface="Myriad Pro"/>
                </a:rPr>
                <a:t> </a:t>
              </a:r>
            </a:p>
          </p:txBody>
        </p:sp>
        <p:sp>
          <p:nvSpPr>
            <p:cNvPr id="67" name="Plus 66"/>
            <p:cNvSpPr/>
            <p:nvPr/>
          </p:nvSpPr>
          <p:spPr>
            <a:xfrm>
              <a:off x="2985723" y="2967003"/>
              <a:ext cx="670560" cy="670560"/>
            </a:xfrm>
            <a:prstGeom prst="mathPlus">
              <a:avLst/>
            </a:prstGeom>
            <a:solidFill>
              <a:srgbClr val="94A088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pic>
          <p:nvPicPr>
            <p:cNvPr id="68" name="Picture 67" descr="LBL_logo_bl_notext.eps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633" y="2888501"/>
              <a:ext cx="1092200" cy="828252"/>
            </a:xfrm>
            <a:prstGeom prst="rect">
              <a:avLst/>
            </a:prstGeom>
          </p:spPr>
        </p:pic>
        <p:sp>
          <p:nvSpPr>
            <p:cNvPr id="69" name="Plus 68"/>
            <p:cNvSpPr/>
            <p:nvPr/>
          </p:nvSpPr>
          <p:spPr>
            <a:xfrm>
              <a:off x="4841884" y="3036033"/>
              <a:ext cx="670560" cy="670560"/>
            </a:xfrm>
            <a:prstGeom prst="mathPlus">
              <a:avLst/>
            </a:prstGeom>
            <a:solidFill>
              <a:srgbClr val="94A088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 flipV="1">
              <a:off x="5604429" y="2733763"/>
              <a:ext cx="925267" cy="329882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cxnSp>
          <p:nvCxnSpPr>
            <p:cNvPr id="71" name="Straight Arrow Connector 70"/>
            <p:cNvCxnSpPr/>
            <p:nvPr/>
          </p:nvCxnSpPr>
          <p:spPr>
            <a:xfrm>
              <a:off x="5604429" y="3373513"/>
              <a:ext cx="925267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cxnSp>
          <p:nvCxnSpPr>
            <p:cNvPr id="72" name="Straight Arrow Connector 71"/>
            <p:cNvCxnSpPr/>
            <p:nvPr/>
          </p:nvCxnSpPr>
          <p:spPr>
            <a:xfrm>
              <a:off x="5604429" y="3671358"/>
              <a:ext cx="925267" cy="278988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sp>
          <p:nvSpPr>
            <p:cNvPr id="73" name="TextBox 72"/>
            <p:cNvSpPr txBox="1"/>
            <p:nvPr/>
          </p:nvSpPr>
          <p:spPr>
            <a:xfrm>
              <a:off x="6617033" y="3827825"/>
              <a:ext cx="1270710" cy="32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4944"/>
                  </a:solidFill>
                  <a:effectLst/>
                  <a:uLnTx/>
                  <a:uFillTx/>
                  <a:latin typeface="Myriad Pro"/>
                  <a:cs typeface="Myriad Pro"/>
                </a:rPr>
                <a:t>Licensing</a:t>
              </a:r>
            </a:p>
          </p:txBody>
        </p:sp>
        <p:grpSp>
          <p:nvGrpSpPr>
            <p:cNvPr id="74" name="Group 73"/>
            <p:cNvGrpSpPr/>
            <p:nvPr/>
          </p:nvGrpSpPr>
          <p:grpSpPr>
            <a:xfrm>
              <a:off x="1879556" y="2821134"/>
              <a:ext cx="1023877" cy="994310"/>
              <a:chOff x="210350" y="3463180"/>
              <a:chExt cx="1023877" cy="994310"/>
            </a:xfrm>
          </p:grpSpPr>
          <p:sp>
            <p:nvSpPr>
              <p:cNvPr id="75" name="Rounded Rectangle 74"/>
              <p:cNvSpPr/>
              <p:nvPr/>
            </p:nvSpPr>
            <p:spPr>
              <a:xfrm>
                <a:off x="210350" y="3463180"/>
                <a:ext cx="1023877" cy="994310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4F4944"/>
                </a:solidFill>
                <a:prstDash val="solid"/>
              </a:ln>
              <a:effectLst/>
            </p:spPr>
            <p:txBody>
              <a:bodyPr wrap="none" lIns="228600" tIns="228600" rIns="228600" bIns="228600" rtlCol="0" anchor="ctr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Franklin Gothic Demi Cond" panose="020B07060304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6" name="Picture 75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34540" y="3526109"/>
                <a:ext cx="466026" cy="879057"/>
              </a:xfrm>
              <a:prstGeom prst="rect">
                <a:avLst/>
              </a:prstGeom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8511" y="3526109"/>
                <a:ext cx="515716" cy="872849"/>
              </a:xfrm>
              <a:prstGeom prst="rect">
                <a:avLst/>
              </a:prstGeom>
            </p:spPr>
          </p:pic>
        </p:grpSp>
        <p:cxnSp>
          <p:nvCxnSpPr>
            <p:cNvPr id="78" name="Straight Arrow Connector 77"/>
            <p:cNvCxnSpPr/>
            <p:nvPr/>
          </p:nvCxnSpPr>
          <p:spPr>
            <a:xfrm flipV="1">
              <a:off x="677863" y="3588947"/>
              <a:ext cx="1020900" cy="278563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cxnSp>
          <p:nvCxnSpPr>
            <p:cNvPr id="79" name="Straight Arrow Connector 78"/>
            <p:cNvCxnSpPr/>
            <p:nvPr/>
          </p:nvCxnSpPr>
          <p:spPr>
            <a:xfrm>
              <a:off x="677863" y="3290677"/>
              <a:ext cx="10209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cxnSp>
          <p:nvCxnSpPr>
            <p:cNvPr id="80" name="Straight Arrow Connector 79"/>
            <p:cNvCxnSpPr/>
            <p:nvPr/>
          </p:nvCxnSpPr>
          <p:spPr>
            <a:xfrm>
              <a:off x="677863" y="2650927"/>
              <a:ext cx="1020900" cy="329882"/>
            </a:xfrm>
            <a:prstGeom prst="straightConnector1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  <a:tailEnd type="arrow"/>
            </a:ln>
            <a:effectLst/>
          </p:spPr>
        </p:cxnSp>
        <p:sp>
          <p:nvSpPr>
            <p:cNvPr id="81" name="Rounded Rectangle 80"/>
            <p:cNvSpPr/>
            <p:nvPr/>
          </p:nvSpPr>
          <p:spPr>
            <a:xfrm>
              <a:off x="6617034" y="3795187"/>
              <a:ext cx="1270710" cy="356677"/>
            </a:xfrm>
            <a:prstGeom prst="roundRect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583317" y="3212711"/>
              <a:ext cx="1270710" cy="6504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4944"/>
                  </a:solidFill>
                  <a:effectLst/>
                  <a:uLnTx/>
                  <a:uFillTx/>
                  <a:latin typeface="Myriad Pro"/>
                  <a:cs typeface="Myriad Pro"/>
                </a:rPr>
                <a:t>Corp. M&amp;A</a:t>
              </a:r>
            </a:p>
          </p:txBody>
        </p:sp>
        <p:sp>
          <p:nvSpPr>
            <p:cNvPr id="83" name="Rounded Rectangle 82"/>
            <p:cNvSpPr/>
            <p:nvPr/>
          </p:nvSpPr>
          <p:spPr>
            <a:xfrm>
              <a:off x="6600718" y="3195174"/>
              <a:ext cx="1270710" cy="356677"/>
            </a:xfrm>
            <a:prstGeom prst="roundRect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583980" y="2615248"/>
              <a:ext cx="1270710" cy="3252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F4944"/>
                  </a:solidFill>
                  <a:effectLst/>
                  <a:uLnTx/>
                  <a:uFillTx/>
                  <a:latin typeface="Myriad Pro"/>
                  <a:cs typeface="Myriad Pro"/>
                </a:rPr>
                <a:t>VC</a:t>
              </a:r>
            </a:p>
          </p:txBody>
        </p:sp>
        <p:sp>
          <p:nvSpPr>
            <p:cNvPr id="85" name="Rounded Rectangle 84"/>
            <p:cNvSpPr/>
            <p:nvPr/>
          </p:nvSpPr>
          <p:spPr>
            <a:xfrm>
              <a:off x="6583980" y="2582610"/>
              <a:ext cx="1270710" cy="356677"/>
            </a:xfrm>
            <a:prstGeom prst="roundRect">
              <a:avLst/>
            </a:prstGeom>
            <a:noFill/>
            <a:ln w="25400" cap="flat" cmpd="sng" algn="ctr">
              <a:solidFill>
                <a:srgbClr val="4F4944"/>
              </a:solidFill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493841" y="2361386"/>
              <a:ext cx="7571248" cy="2001832"/>
            </a:xfrm>
            <a:prstGeom prst="roundRect">
              <a:avLst/>
            </a:prstGeom>
            <a:noFill/>
            <a:ln w="25400" cap="flat" cmpd="sng" algn="ctr">
              <a:solidFill>
                <a:srgbClr val="4F4944">
                  <a:lumMod val="75000"/>
                </a:srgbClr>
              </a:solidFill>
              <a:prstDash val="solid"/>
            </a:ln>
            <a:effectLst/>
          </p:spPr>
          <p:txBody>
            <a:bodyPr wrap="none" lIns="228600" tIns="228600" rIns="228600" bIns="22860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Franklin Gothic Demi Cond" panose="020B07060304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130" y="2012697"/>
            <a:ext cx="2188290" cy="175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06" y="3276600"/>
            <a:ext cx="2149801" cy="5374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2"/>
          <a:stretch/>
        </p:blipFill>
        <p:spPr>
          <a:xfrm>
            <a:off x="6789623" y="3994209"/>
            <a:ext cx="2337998" cy="94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306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4495800"/>
            <a:ext cx="7620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Overview of DOE Advanced Manufacturing Office</a:t>
            </a:r>
          </a:p>
          <a:p>
            <a:endParaRPr lang="en-US" sz="2800" b="1" dirty="0"/>
          </a:p>
          <a:p>
            <a:r>
              <a:rPr lang="en-US" sz="2800" b="1" dirty="0" smtClean="0"/>
              <a:t>Technology Assistance </a:t>
            </a:r>
            <a:r>
              <a:rPr lang="en-US" sz="2800" b="1" dirty="0" err="1" smtClean="0"/>
              <a:t>Patrnerships</a:t>
            </a:r>
            <a:endParaRPr lang="en-US" sz="2800" b="1" dirty="0" smtClean="0"/>
          </a:p>
          <a:p>
            <a:endParaRPr lang="en-US" sz="2800" b="1" dirty="0"/>
          </a:p>
          <a:p>
            <a:r>
              <a:rPr lang="en-US" sz="2800" b="1" dirty="0" smtClean="0"/>
              <a:t>Research and Development Projects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Consortia</a:t>
            </a:r>
          </a:p>
          <a:p>
            <a:endParaRPr lang="en-US" sz="2800" b="1" dirty="0"/>
          </a:p>
          <a:p>
            <a:r>
              <a:rPr lang="en-US" sz="2800" b="1" dirty="0" smtClean="0"/>
              <a:t>Clean Water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0197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0371" y="762000"/>
            <a:ext cx="8229600" cy="5791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Address market disaggregation challenge to the industrial </a:t>
            </a:r>
            <a:r>
              <a:rPr lang="en-US" dirty="0"/>
              <a:t>c</a:t>
            </a:r>
            <a:r>
              <a:rPr lang="en-US" dirty="0" smtClean="0"/>
              <a:t>ommons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70C0"/>
                </a:solidFill>
              </a:rPr>
              <a:t>How could we get innovation into manufacturing today?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- RD&amp;D Consortia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- Workforce Development and Education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0070C0"/>
                </a:solidFill>
              </a:rPr>
              <a:t>	</a:t>
            </a:r>
            <a:r>
              <a:rPr lang="en-US" b="1" dirty="0" smtClean="0">
                <a:solidFill>
                  <a:srgbClr val="0070C0"/>
                </a:solidFill>
              </a:rPr>
              <a:t>- Public-private Partnership to Scale</a:t>
            </a:r>
          </a:p>
          <a:p>
            <a:pPr marL="0" indent="0">
              <a:buNone/>
            </a:pP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Rectangle 1"/>
          <p:cNvSpPr>
            <a:spLocks/>
          </p:cNvSpPr>
          <p:nvPr/>
        </p:nvSpPr>
        <p:spPr bwMode="auto">
          <a:xfrm>
            <a:off x="228600" y="124178"/>
            <a:ext cx="7696200" cy="54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hangingPunct="0"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Helvetica" charset="0"/>
                <a:cs typeface="Calibri" pitchFamily="34" charset="0"/>
                <a:sym typeface="Helvetica" charset="0"/>
              </a:rPr>
              <a:t>R&amp;D Facilities &amp; Consortia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+mj-lt"/>
              <a:ea typeface="Helvetica" charset="0"/>
              <a:cs typeface="Calibri" pitchFamily="34" charset="0"/>
            </a:endParaRPr>
          </a:p>
        </p:txBody>
      </p:sp>
      <p:pic>
        <p:nvPicPr>
          <p:cNvPr id="7" name="Picture 6" descr="http://upload.wikimedia.org/wikipedia/commons/thumb/8/8d/River_Rouge_aerial_4a25915r.jpg/1280px - Windows Internet Explorer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78" y="1468411"/>
            <a:ext cx="3957049" cy="2812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0090" y="4372792"/>
            <a:ext cx="3665081" cy="762000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 Narrow"/>
              </a:rPr>
              <a:t>Ford River Rouge Complex, 1920s</a:t>
            </a:r>
          </a:p>
          <a:p>
            <a:pPr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1050" dirty="0" smtClean="0">
                <a:latin typeface="+mn-lt"/>
              </a:rPr>
              <a:t>Photo: Library </a:t>
            </a:r>
            <a:r>
              <a:rPr lang="en-US" sz="1050" dirty="0">
                <a:latin typeface="+mn-lt"/>
              </a:rPr>
              <a:t>of Congress, Prints &amp; Photographs Division, Detroit Publishing Company Collection, </a:t>
            </a:r>
            <a:r>
              <a:rPr lang="en-US" sz="1050" dirty="0" err="1">
                <a:latin typeface="+mn-lt"/>
              </a:rPr>
              <a:t>det</a:t>
            </a:r>
            <a:r>
              <a:rPr lang="en-US" sz="1050" dirty="0">
                <a:latin typeface="+mn-lt"/>
              </a:rPr>
              <a:t> </a:t>
            </a:r>
            <a:r>
              <a:rPr lang="en-US" sz="1050" dirty="0" smtClean="0">
                <a:latin typeface="+mn-lt"/>
              </a:rPr>
              <a:t>4a25915. </a:t>
            </a:r>
            <a:endParaRPr kumimoji="0" lang="en-US" sz="105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0383" y="1468411"/>
            <a:ext cx="3665081" cy="381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Arial Narrow"/>
              </a:rPr>
              <a:t>Then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4294" y="1468411"/>
            <a:ext cx="3665081" cy="3810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400" b="1" noProof="0" dirty="0" smtClean="0">
                <a:solidFill>
                  <a:schemeClr val="tx1">
                    <a:lumMod val="50000"/>
                  </a:schemeClr>
                </a:solidFill>
                <a:latin typeface="+mn-lt"/>
                <a:cs typeface="Arial Narrow"/>
              </a:rPr>
              <a:t>Now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cs typeface="Arial Narrow"/>
            </a:endParaRPr>
          </a:p>
        </p:txBody>
      </p:sp>
      <p:graphicFrame>
        <p:nvGraphicFramePr>
          <p:cNvPr id="12" name="Diagram 11"/>
          <p:cNvGraphicFramePr/>
          <p:nvPr>
            <p:extLst/>
          </p:nvPr>
        </p:nvGraphicFramePr>
        <p:xfrm>
          <a:off x="5162692" y="1851909"/>
          <a:ext cx="3108284" cy="3274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5353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121872" y="6077272"/>
            <a:ext cx="1902553" cy="365125"/>
          </a:xfrm>
          <a:prstGeom prst="rect">
            <a:avLst/>
          </a:prstGeom>
        </p:spPr>
        <p:txBody>
          <a:bodyPr/>
          <a:lstStyle/>
          <a:p>
            <a:pPr algn="r"/>
            <a:fld id="{72D7BA27-C16C-1A4F-8D3C-B4A583C22619}" type="slidenum">
              <a:rPr lang="en-US" sz="1400" smtClean="0">
                <a:solidFill>
                  <a:schemeClr val="tx1"/>
                </a:solidFill>
              </a:rPr>
              <a:pPr algn="r"/>
              <a:t>34</a:t>
            </a:fld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7087" y="1331266"/>
            <a:ext cx="364626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Each </a:t>
            </a:r>
            <a:r>
              <a:rPr lang="en-US" sz="2800" u="sng" dirty="0" smtClean="0"/>
              <a:t>Consortia </a:t>
            </a:r>
            <a:r>
              <a:rPr lang="en-US" sz="2800" u="sng" dirty="0"/>
              <a:t>has: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u="sng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Clear technology focus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TRL level suited to specific technology challenge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Shared user facilities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Ability to address critical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A balanced portfolio </a:t>
            </a:r>
            <a:br>
              <a:rPr lang="en-US" sz="2000" dirty="0" smtClean="0"/>
            </a:br>
            <a:r>
              <a:rPr lang="en-US" sz="2000" dirty="0" smtClean="0"/>
              <a:t>of projects</a:t>
            </a:r>
            <a:endParaRPr lang="en-US" sz="2000" dirty="0"/>
          </a:p>
        </p:txBody>
      </p:sp>
      <p:sp>
        <p:nvSpPr>
          <p:cNvPr id="9" name="Rectangle 1"/>
          <p:cNvSpPr>
            <a:spLocks/>
          </p:cNvSpPr>
          <p:nvPr/>
        </p:nvSpPr>
        <p:spPr bwMode="auto">
          <a:xfrm>
            <a:off x="228600" y="124178"/>
            <a:ext cx="7696200" cy="54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hangingPunct="0">
              <a:lnSpc>
                <a:spcPct val="90000"/>
              </a:lnSpc>
            </a:pPr>
            <a:r>
              <a:rPr lang="en-US" sz="3200" b="1" dirty="0" smtClean="0">
                <a:solidFill>
                  <a:schemeClr val="tx1">
                    <a:lumMod val="50000"/>
                  </a:schemeClr>
                </a:solidFill>
                <a:latin typeface="+mj-lt"/>
                <a:ea typeface="Helvetica" charset="0"/>
                <a:cs typeface="Calibri" pitchFamily="34" charset="0"/>
                <a:sym typeface="Helvetica" charset="0"/>
              </a:rPr>
              <a:t>Consortia Model</a:t>
            </a:r>
            <a:endParaRPr lang="en-US" sz="3200" b="1" dirty="0">
              <a:solidFill>
                <a:schemeClr val="tx1">
                  <a:lumMod val="50000"/>
                </a:schemeClr>
              </a:solidFill>
              <a:latin typeface="+mj-lt"/>
              <a:ea typeface="Helvetica" charset="0"/>
              <a:cs typeface="Calibri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410200" y="1600200"/>
            <a:ext cx="2438400" cy="2438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2400" b="1" u="sng" dirty="0" smtClean="0">
                <a:solidFill>
                  <a:schemeClr val="tx1">
                    <a:lumMod val="50000"/>
                    <a:alpha val="77000"/>
                  </a:schemeClr>
                </a:solidFill>
                <a:latin typeface="Corbel" panose="020B0503020204020204" pitchFamily="34" charset="0"/>
                <a:cs typeface="Arial Narrow"/>
              </a:rPr>
              <a:t>Consortia</a:t>
            </a:r>
            <a:endParaRPr lang="en-US" sz="2800" b="1" u="sng" dirty="0" smtClean="0">
              <a:solidFill>
                <a:schemeClr val="tx1">
                  <a:lumMod val="50000"/>
                  <a:alpha val="77000"/>
                </a:schemeClr>
              </a:solidFill>
              <a:latin typeface="Corbel" panose="020B0503020204020204" pitchFamily="34" charset="0"/>
              <a:cs typeface="Arial Narrow"/>
            </a:endParaRP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1">
                    <a:lumMod val="50000"/>
                    <a:alpha val="77000"/>
                  </a:schemeClr>
                </a:solidFill>
                <a:latin typeface="Corbel" panose="020B0503020204020204" pitchFamily="34" charset="0"/>
                <a:cs typeface="Arial Narrow"/>
              </a:rPr>
              <a:t>Lab Facilities</a:t>
            </a: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tx1">
                    <a:lumMod val="50000"/>
                    <a:alpha val="77000"/>
                  </a:schemeClr>
                </a:solidFill>
                <a:latin typeface="Corbel" panose="020B0503020204020204" pitchFamily="34" charset="0"/>
                <a:cs typeface="Arial Narrow"/>
              </a:rPr>
              <a:t>Institutes </a:t>
            </a:r>
            <a:endParaRPr lang="en-US" b="1" dirty="0">
              <a:solidFill>
                <a:schemeClr val="tx1">
                  <a:lumMod val="50000"/>
                  <a:alpha val="77000"/>
                </a:schemeClr>
              </a:solidFill>
              <a:latin typeface="Corbel" panose="020B0503020204020204" pitchFamily="34" charset="0"/>
              <a:cs typeface="Arial Narrow"/>
            </a:endParaRP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50000"/>
                    <a:alpha val="77000"/>
                  </a:schemeClr>
                </a:solidFill>
                <a:latin typeface="Corbel" panose="020B0503020204020204" pitchFamily="34" charset="0"/>
                <a:cs typeface="Arial Narrow"/>
              </a:rPr>
              <a:t>Hubs</a:t>
            </a:r>
          </a:p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b="1" dirty="0">
                <a:solidFill>
                  <a:schemeClr val="tx1">
                    <a:lumMod val="50000"/>
                    <a:alpha val="77000"/>
                  </a:schemeClr>
                </a:solidFill>
                <a:latin typeface="Corbel" panose="020B0503020204020204" pitchFamily="34" charset="0"/>
                <a:cs typeface="Arial Narrow"/>
              </a:rPr>
              <a:t>EFRCs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114800" y="1562360"/>
            <a:ext cx="1155537" cy="2476240"/>
            <a:chOff x="4235878" y="1562360"/>
            <a:chExt cx="1155537" cy="2476240"/>
          </a:xfrm>
        </p:grpSpPr>
        <p:grpSp>
          <p:nvGrpSpPr>
            <p:cNvPr id="8" name="Group 7"/>
            <p:cNvGrpSpPr/>
            <p:nvPr/>
          </p:nvGrpSpPr>
          <p:grpSpPr>
            <a:xfrm>
              <a:off x="4343400" y="1874145"/>
              <a:ext cx="1048015" cy="895615"/>
              <a:chOff x="4190999" y="1760220"/>
              <a:chExt cx="1048015" cy="895615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4267200" y="1760220"/>
                <a:ext cx="895615" cy="8956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endParaRPr lang="en-US" sz="1000" b="1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 Narrow"/>
                </a:endParaRP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4190999" y="2033002"/>
                <a:ext cx="1048015" cy="5334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 fontScale="47500" lnSpcReduction="20000"/>
              </a:bodyPr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rPr>
                  <a:t>Universities &amp; National </a:t>
                </a:r>
                <a:r>
                  <a:rPr lang="en-US" sz="2400" b="1" dirty="0" smtClean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rPr>
                  <a:t>Labs</a:t>
                </a:r>
                <a:endParaRPr lang="en-US" sz="2400" b="1" dirty="0">
                  <a:solidFill>
                    <a:schemeClr val="tx1">
                      <a:lumMod val="75000"/>
                    </a:schemeClr>
                  </a:solidFill>
                  <a:latin typeface="+mn-lt"/>
                  <a:cs typeface="Arial Narrow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4343400" y="2911656"/>
              <a:ext cx="1048015" cy="895615"/>
              <a:chOff x="4190999" y="2936237"/>
              <a:chExt cx="1048015" cy="89561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268547" y="2936237"/>
                <a:ext cx="895615" cy="895615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endParaRPr lang="en-US" sz="1000" b="1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 Narrow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190999" y="3187777"/>
                <a:ext cx="1048015" cy="53340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rPr>
                  <a:t>Community Colleges</a:t>
                </a:r>
                <a:endParaRPr lang="en-US" sz="1100" b="1" dirty="0">
                  <a:solidFill>
                    <a:schemeClr val="tx1">
                      <a:lumMod val="75000"/>
                    </a:schemeClr>
                  </a:solidFill>
                  <a:latin typeface="+mn-lt"/>
                  <a:cs typeface="Arial Narrow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343400" y="1752600"/>
              <a:ext cx="1048015" cy="2286000"/>
            </a:xfrm>
            <a:prstGeom prst="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35878" y="1562360"/>
              <a:ext cx="914400" cy="215367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 fontScale="92500" lnSpcReduction="20000"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>
                      <a:lumMod val="75000"/>
                    </a:schemeClr>
                  </a:solidFill>
                  <a:effectLst/>
                  <a:uLnTx/>
                  <a:uFillTx/>
                  <a:latin typeface="Arial Narrow"/>
                  <a:ea typeface="+mn-ea"/>
                  <a:cs typeface="Arial Narrow"/>
                </a:rPr>
                <a:t>Academia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861268" y="806427"/>
            <a:ext cx="1163157" cy="3390640"/>
            <a:chOff x="7868888" y="1562360"/>
            <a:chExt cx="1163157" cy="3390640"/>
          </a:xfrm>
        </p:grpSpPr>
        <p:grpSp>
          <p:nvGrpSpPr>
            <p:cNvPr id="18" name="Group 17"/>
            <p:cNvGrpSpPr/>
            <p:nvPr/>
          </p:nvGrpSpPr>
          <p:grpSpPr>
            <a:xfrm>
              <a:off x="7868888" y="1562360"/>
              <a:ext cx="1155537" cy="3390640"/>
              <a:chOff x="4235878" y="1562360"/>
              <a:chExt cx="1155537" cy="3390640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343400" y="1874145"/>
                <a:ext cx="1048015" cy="895615"/>
                <a:chOff x="4190999" y="1760220"/>
                <a:chExt cx="1048015" cy="895615"/>
              </a:xfrm>
            </p:grpSpPr>
            <p:sp>
              <p:nvSpPr>
                <p:cNvPr id="25" name="Oval 24"/>
                <p:cNvSpPr/>
                <p:nvPr/>
              </p:nvSpPr>
              <p:spPr>
                <a:xfrm>
                  <a:off x="4267200" y="1760220"/>
                  <a:ext cx="895615" cy="895615"/>
                </a:xfrm>
                <a:prstGeom prst="ellipse">
                  <a:avLst/>
                </a:prstGeom>
                <a:solidFill>
                  <a:schemeClr val="accent4">
                    <a:lumMod val="10000"/>
                    <a:lumOff val="90000"/>
                  </a:schemeClr>
                </a:solidFill>
                <a:ln w="127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endParaRPr lang="en-US" sz="1000" b="1" dirty="0">
                    <a:solidFill>
                      <a:schemeClr val="tx1">
                        <a:lumMod val="50000"/>
                      </a:schemeClr>
                    </a:solidFill>
                    <a:latin typeface="Corbel" panose="020B0503020204020204" pitchFamily="34" charset="0"/>
                    <a:cs typeface="Arial Narrow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4190999" y="1899534"/>
                  <a:ext cx="1048015" cy="533400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r>
                    <a:rPr lang="en-US" sz="1050" b="1" dirty="0" smtClean="0">
                      <a:solidFill>
                        <a:schemeClr val="tx1">
                          <a:lumMod val="75000"/>
                        </a:schemeClr>
                      </a:solidFill>
                      <a:latin typeface="+mn-lt"/>
                      <a:cs typeface="Arial Narrow"/>
                    </a:rPr>
                    <a:t>Large Manufacturing Companies</a:t>
                  </a:r>
                  <a:endParaRPr lang="en-US" sz="1050" b="1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endParaRP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4343400" y="2911656"/>
                <a:ext cx="1048015" cy="895615"/>
                <a:chOff x="4190999" y="2936237"/>
                <a:chExt cx="1048015" cy="895615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4268547" y="2936237"/>
                  <a:ext cx="895615" cy="895615"/>
                </a:xfrm>
                <a:prstGeom prst="ellipse">
                  <a:avLst/>
                </a:prstGeom>
                <a:solidFill>
                  <a:schemeClr val="accent4">
                    <a:lumMod val="10000"/>
                    <a:lumOff val="90000"/>
                  </a:schemeClr>
                </a:solidFill>
                <a:ln w="127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endParaRPr lang="en-US" sz="1000" b="1" dirty="0">
                    <a:solidFill>
                      <a:schemeClr val="tx1">
                        <a:lumMod val="50000"/>
                      </a:schemeClr>
                    </a:solidFill>
                    <a:latin typeface="Corbel" panose="020B0503020204020204" pitchFamily="34" charset="0"/>
                    <a:cs typeface="Arial Narrow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4190999" y="3073962"/>
                  <a:ext cx="1048015" cy="533400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r>
                    <a:rPr lang="en-US" sz="1100" b="1" dirty="0" smtClean="0">
                      <a:solidFill>
                        <a:schemeClr val="tx1">
                          <a:lumMod val="75000"/>
                        </a:schemeClr>
                      </a:solidFill>
                      <a:latin typeface="+mn-lt"/>
                      <a:cs typeface="Arial Narrow"/>
                    </a:rPr>
                    <a:t>Small &amp; Medium Enterprises</a:t>
                  </a:r>
                  <a:endParaRPr lang="en-US" sz="1100" b="1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endParaRPr>
                </a:p>
              </p:txBody>
            </p:sp>
          </p:grpSp>
          <p:sp>
            <p:nvSpPr>
              <p:cNvPr id="21" name="Rectangle 20"/>
              <p:cNvSpPr/>
              <p:nvPr/>
            </p:nvSpPr>
            <p:spPr>
              <a:xfrm>
                <a:off x="4343400" y="1752600"/>
                <a:ext cx="1048015" cy="3200400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75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4235878" y="1562360"/>
                <a:ext cx="914400" cy="215367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92500" lnSpcReduction="20000"/>
              </a:bodyPr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Industry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7984030" y="3932328"/>
              <a:ext cx="1048015" cy="895615"/>
              <a:chOff x="7984030" y="3932328"/>
              <a:chExt cx="1048015" cy="89561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8052611" y="3932328"/>
                <a:ext cx="895615" cy="895615"/>
              </a:xfrm>
              <a:prstGeom prst="ellipse">
                <a:avLst/>
              </a:prstGeom>
              <a:solidFill>
                <a:schemeClr val="accent4">
                  <a:lumMod val="10000"/>
                  <a:lumOff val="90000"/>
                </a:schemeClr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endParaRPr lang="en-US" sz="1000" b="1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 Narrow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984030" y="4244809"/>
                <a:ext cx="1048015" cy="32702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rmAutofit/>
              </a:bodyPr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rPr>
                  <a:t>Start-ups</a:t>
                </a:r>
                <a:endParaRPr lang="en-US" sz="1100" b="1" dirty="0">
                  <a:solidFill>
                    <a:schemeClr val="tx1">
                      <a:lumMod val="75000"/>
                    </a:schemeClr>
                  </a:solidFill>
                  <a:latin typeface="+mn-lt"/>
                  <a:cs typeface="Arial Narrow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 rot="5400000">
            <a:off x="5394424" y="-783594"/>
            <a:ext cx="1255223" cy="3310897"/>
            <a:chOff x="7769202" y="1752600"/>
            <a:chExt cx="1255223" cy="3310897"/>
          </a:xfrm>
        </p:grpSpPr>
        <p:grpSp>
          <p:nvGrpSpPr>
            <p:cNvPr id="32" name="Group 31"/>
            <p:cNvGrpSpPr/>
            <p:nvPr/>
          </p:nvGrpSpPr>
          <p:grpSpPr>
            <a:xfrm>
              <a:off x="7769202" y="1752600"/>
              <a:ext cx="1255223" cy="3310897"/>
              <a:chOff x="4136192" y="1752600"/>
              <a:chExt cx="1255223" cy="3310897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4419601" y="1801799"/>
                <a:ext cx="895615" cy="1048015"/>
                <a:chOff x="4267200" y="1687874"/>
                <a:chExt cx="895615" cy="1048015"/>
              </a:xfrm>
            </p:grpSpPr>
            <p:sp>
              <p:nvSpPr>
                <p:cNvPr id="42" name="Oval 41"/>
                <p:cNvSpPr/>
                <p:nvPr/>
              </p:nvSpPr>
              <p:spPr>
                <a:xfrm>
                  <a:off x="4267200" y="1760220"/>
                  <a:ext cx="895615" cy="895615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endParaRPr lang="en-US" sz="1000" b="1" dirty="0">
                    <a:solidFill>
                      <a:schemeClr val="tx1">
                        <a:lumMod val="50000"/>
                      </a:schemeClr>
                    </a:solidFill>
                    <a:latin typeface="Corbel" panose="020B0503020204020204" pitchFamily="34" charset="0"/>
                    <a:cs typeface="Arial Narrow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 rot="16200000">
                  <a:off x="4135572" y="1945182"/>
                  <a:ext cx="1048015" cy="533400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r>
                    <a:rPr lang="en-US" sz="1050" b="1" dirty="0" smtClean="0">
                      <a:solidFill>
                        <a:schemeClr val="tx1">
                          <a:lumMod val="75000"/>
                        </a:schemeClr>
                      </a:solidFill>
                      <a:latin typeface="+mn-lt"/>
                      <a:cs typeface="Arial Narrow"/>
                    </a:rPr>
                    <a:t>Economic Development Organizations</a:t>
                  </a:r>
                  <a:endParaRPr lang="en-US" sz="1050" b="1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4420948" y="2837382"/>
                <a:ext cx="895615" cy="1048015"/>
                <a:chOff x="4268547" y="2861963"/>
                <a:chExt cx="895615" cy="1048015"/>
              </a:xfrm>
            </p:grpSpPr>
            <p:sp>
              <p:nvSpPr>
                <p:cNvPr id="40" name="Oval 39"/>
                <p:cNvSpPr/>
                <p:nvPr/>
              </p:nvSpPr>
              <p:spPr>
                <a:xfrm>
                  <a:off x="4268547" y="2936237"/>
                  <a:ext cx="895615" cy="895615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12700">
                  <a:solidFill>
                    <a:schemeClr val="tx1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endParaRPr lang="en-US" sz="1000" b="1" dirty="0">
                    <a:solidFill>
                      <a:schemeClr val="tx1">
                        <a:lumMod val="50000"/>
                      </a:schemeClr>
                    </a:solidFill>
                    <a:latin typeface="Corbel" panose="020B0503020204020204" pitchFamily="34" charset="0"/>
                    <a:cs typeface="Arial Narrow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 rot="16200000">
                  <a:off x="4243094" y="3119271"/>
                  <a:ext cx="1048015" cy="533400"/>
                </a:xfrm>
                <a:prstGeom prst="rect">
                  <a:avLst/>
                </a:prstGeom>
              </p:spPr>
              <p:txBody>
                <a:bodyPr vert="horz" wrap="square" lIns="91440" tIns="45720" rIns="91440" bIns="45720" rtlCol="0">
                  <a:noAutofit/>
                </a:bodyPr>
                <a:lstStyle/>
                <a:p>
                  <a:pPr algn="ctr" defTabSz="457200" fontAlgn="auto">
                    <a:spcBef>
                      <a:spcPct val="20000"/>
                    </a:spcBef>
                    <a:spcAft>
                      <a:spcPts val="0"/>
                    </a:spcAft>
                  </a:pPr>
                  <a:r>
                    <a:rPr lang="en-US" sz="1100" b="1" dirty="0" smtClean="0">
                      <a:solidFill>
                        <a:schemeClr val="tx1">
                          <a:lumMod val="75000"/>
                        </a:schemeClr>
                      </a:solidFill>
                      <a:latin typeface="+mn-lt"/>
                      <a:cs typeface="Arial Narrow"/>
                    </a:rPr>
                    <a:t>State &amp; Local Governments</a:t>
                  </a:r>
                  <a:endParaRPr lang="en-US" sz="1100" b="1" dirty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4343400" y="1752600"/>
                <a:ext cx="1048015" cy="3200400"/>
              </a:xfrm>
              <a:prstGeom prst="rect">
                <a:avLst/>
              </a:prstGeom>
              <a:noFill/>
              <a:ln w="12700">
                <a:solidFill>
                  <a:srgbClr val="CC33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3786676" y="4498613"/>
                <a:ext cx="914400" cy="215367"/>
              </a:xfrm>
              <a:prstGeom prst="rect">
                <a:avLst/>
              </a:prstGeom>
            </p:spPr>
            <p:txBody>
              <a:bodyPr vert="horz" wrap="none" lIns="91440" tIns="45720" rIns="91440" bIns="45720" rtlCol="0">
                <a:normAutofit fontScale="92500" lnSpcReduction="20000"/>
              </a:bodyPr>
              <a:lstStyle/>
              <a:p>
                <a:pPr marL="0" marR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</a:pPr>
                <a:r>
                  <a:rPr kumimoji="0" lang="en-US" sz="105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 Narrow"/>
                    <a:ea typeface="+mn-ea"/>
                    <a:cs typeface="Arial Narrow"/>
                  </a:rPr>
                  <a:t>Government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052611" y="3855585"/>
              <a:ext cx="895615" cy="1048015"/>
              <a:chOff x="8052611" y="3855585"/>
              <a:chExt cx="895615" cy="1048015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8052611" y="3932328"/>
                <a:ext cx="895615" cy="89561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endParaRPr lang="en-US" sz="1000" b="1" dirty="0">
                  <a:solidFill>
                    <a:schemeClr val="tx1">
                      <a:lumMod val="50000"/>
                    </a:schemeClr>
                  </a:solidFill>
                  <a:latin typeface="Corbel" panose="020B0503020204020204" pitchFamily="34" charset="0"/>
                  <a:cs typeface="Arial Narrow"/>
                </a:endParaRP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6200000">
                <a:off x="7923385" y="4216079"/>
                <a:ext cx="1048015" cy="32702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>
                <a:noAutofit/>
              </a:bodyPr>
              <a:lstStyle/>
              <a:p>
                <a:pPr algn="ctr" defTabSz="457200" fontAlgn="auto">
                  <a:spcBef>
                    <a:spcPct val="20000"/>
                  </a:spcBef>
                  <a:spcAft>
                    <a:spcPts val="0"/>
                  </a:spcAft>
                </a:pPr>
                <a:r>
                  <a:rPr lang="en-US" sz="1100" b="1" dirty="0" smtClean="0">
                    <a:solidFill>
                      <a:schemeClr val="tx1">
                        <a:lumMod val="75000"/>
                      </a:schemeClr>
                    </a:solidFill>
                    <a:latin typeface="+mn-lt"/>
                    <a:cs typeface="Arial Narrow"/>
                  </a:rPr>
                  <a:t>Federal Government</a:t>
                </a:r>
                <a:endParaRPr lang="en-US" sz="1100" b="1" dirty="0">
                  <a:solidFill>
                    <a:schemeClr val="tx1">
                      <a:lumMod val="75000"/>
                    </a:schemeClr>
                  </a:solidFill>
                  <a:latin typeface="+mn-lt"/>
                  <a:cs typeface="Arial Narrow"/>
                </a:endParaRPr>
              </a:p>
            </p:txBody>
          </p:sp>
        </p:grpSp>
      </p:grpSp>
      <p:cxnSp>
        <p:nvCxnSpPr>
          <p:cNvPr id="46" name="Straight Arrow Connector 45"/>
          <p:cNvCxnSpPr/>
          <p:nvPr/>
        </p:nvCxnSpPr>
        <p:spPr>
          <a:xfrm>
            <a:off x="5170313" y="2367790"/>
            <a:ext cx="481024" cy="144805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5170313" y="3216293"/>
            <a:ext cx="543846" cy="127784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136723" y="1287466"/>
            <a:ext cx="676530" cy="827190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 flipV="1">
            <a:off x="6040672" y="1147831"/>
            <a:ext cx="181000" cy="756202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 flipV="1">
            <a:off x="6776318" y="1270287"/>
            <a:ext cx="252949" cy="632399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7561273" y="3300441"/>
            <a:ext cx="541282" cy="395934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H="1">
            <a:off x="7561273" y="2598196"/>
            <a:ext cx="603856" cy="93214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>
            <a:off x="7426501" y="1691592"/>
            <a:ext cx="715600" cy="461032"/>
          </a:xfrm>
          <a:prstGeom prst="straightConnector1">
            <a:avLst/>
          </a:prstGeom>
          <a:ln>
            <a:solidFill>
              <a:srgbClr val="000000">
                <a:alpha val="48000"/>
              </a:srgbClr>
            </a:solidFill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 rot="5400000">
            <a:off x="5603426" y="4090725"/>
            <a:ext cx="2071969" cy="300537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5315275" y="4673372"/>
            <a:ext cx="2577291" cy="5188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5254694" y="4744711"/>
            <a:ext cx="2606574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1050" b="1" dirty="0" smtClean="0">
                <a:solidFill>
                  <a:schemeClr val="tx1">
                    <a:lumMod val="75000"/>
                  </a:schemeClr>
                </a:solidFill>
                <a:latin typeface="+mn-lt"/>
                <a:cs typeface="Arial Narrow"/>
              </a:rPr>
              <a:t>Place-based innovation that builds regional advanced manufacturing ecosystem</a:t>
            </a:r>
            <a:endParaRPr lang="en-US" sz="1050" b="1" u="sng" dirty="0">
              <a:solidFill>
                <a:schemeClr val="tx1">
                  <a:lumMod val="75000"/>
                </a:schemeClr>
              </a:solidFill>
              <a:latin typeface="+mn-lt"/>
              <a:cs typeface="Arial Narrow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642676" y="3953564"/>
            <a:ext cx="0" cy="641966"/>
          </a:xfrm>
          <a:prstGeom prst="straightConnector1">
            <a:avLst/>
          </a:prstGeom>
          <a:ln w="76200">
            <a:solidFill>
              <a:srgbClr val="000000">
                <a:alpha val="48000"/>
              </a:srgbClr>
            </a:solidFill>
            <a:headEnd type="non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6" name="Rounded Rectangle 75"/>
          <p:cNvSpPr/>
          <p:nvPr/>
        </p:nvSpPr>
        <p:spPr>
          <a:xfrm>
            <a:off x="5332502" y="5322937"/>
            <a:ext cx="2577291" cy="5188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/>
          <p:cNvSpPr txBox="1"/>
          <p:nvPr/>
        </p:nvSpPr>
        <p:spPr>
          <a:xfrm>
            <a:off x="5271921" y="5394276"/>
            <a:ext cx="2606574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1050" b="1" dirty="0" smtClean="0">
                <a:solidFill>
                  <a:schemeClr val="tx1">
                    <a:lumMod val="75000"/>
                  </a:schemeClr>
                </a:solidFill>
                <a:latin typeface="+mn-lt"/>
                <a:cs typeface="Arial Narrow"/>
              </a:rPr>
              <a:t>Development of advanced manufacturing workforce in key technology areas</a:t>
            </a:r>
            <a:endParaRPr lang="en-US" sz="1050" b="1" u="sng" dirty="0">
              <a:solidFill>
                <a:schemeClr val="tx1">
                  <a:lumMod val="75000"/>
                </a:schemeClr>
              </a:solidFill>
              <a:latin typeface="+mn-lt"/>
              <a:cs typeface="Arial Narrow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5332502" y="5989686"/>
            <a:ext cx="2577291" cy="51888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TextBox 81"/>
          <p:cNvSpPr txBox="1"/>
          <p:nvPr/>
        </p:nvSpPr>
        <p:spPr>
          <a:xfrm>
            <a:off x="5271921" y="6061025"/>
            <a:ext cx="2606574" cy="5334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algn="ctr" defTabSz="457200" fontAlgn="auto">
              <a:spcBef>
                <a:spcPct val="20000"/>
              </a:spcBef>
              <a:spcAft>
                <a:spcPts val="0"/>
              </a:spcAft>
            </a:pPr>
            <a:r>
              <a:rPr lang="en-US" sz="1050" b="1" dirty="0" smtClean="0">
                <a:solidFill>
                  <a:schemeClr val="tx1">
                    <a:lumMod val="75000"/>
                  </a:schemeClr>
                </a:solidFill>
                <a:latin typeface="+mn-lt"/>
                <a:cs typeface="Arial Narrow"/>
              </a:rPr>
              <a:t>Accelerated RD&amp;D and commercialization of new technology products </a:t>
            </a:r>
            <a:r>
              <a:rPr lang="en-US" sz="1050" b="1" u="sng" dirty="0" smtClean="0">
                <a:solidFill>
                  <a:schemeClr val="tx1">
                    <a:lumMod val="75000"/>
                  </a:schemeClr>
                </a:solidFill>
                <a:latin typeface="+mn-lt"/>
                <a:cs typeface="Arial Narrow"/>
              </a:rPr>
              <a:t>in the U.S. </a:t>
            </a:r>
            <a:endParaRPr lang="en-US" sz="1050" b="1" u="sng" dirty="0">
              <a:solidFill>
                <a:schemeClr val="tx1">
                  <a:lumMod val="75000"/>
                </a:schemeClr>
              </a:solidFill>
              <a:latin typeface="+mn-lt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0333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76200"/>
            <a:ext cx="8229600" cy="914400"/>
          </a:xfrm>
        </p:spPr>
        <p:txBody>
          <a:bodyPr/>
          <a:lstStyle/>
          <a:p>
            <a:r>
              <a:rPr lang="en-US" dirty="0" smtClean="0"/>
              <a:t>Manufacturing Technology Maturation</a:t>
            </a:r>
            <a:endParaRPr lang="en-US" dirty="0"/>
          </a:p>
        </p:txBody>
      </p:sp>
      <p:sp>
        <p:nvSpPr>
          <p:cNvPr id="3" name="Snip Diagonal Corner Rectangle 2"/>
          <p:cNvSpPr/>
          <p:nvPr/>
        </p:nvSpPr>
        <p:spPr>
          <a:xfrm>
            <a:off x="1219200" y="1752600"/>
            <a:ext cx="6096000" cy="6096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TRL 6/7:  System Testing in Production Relevant Environment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MRL 6/7: System Components made in Pilot Environment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4" name="Snip Diagonal Corner Rectangle 3"/>
          <p:cNvSpPr/>
          <p:nvPr/>
        </p:nvSpPr>
        <p:spPr>
          <a:xfrm>
            <a:off x="1219200" y="2743200"/>
            <a:ext cx="6096000" cy="6096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TRL 5/6:  Hardware-in-Loop System Testing in Laboratory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MRL 5/6: Investigate Pilot Environment to Make Systems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Snip Diagonal Corner Rectangle 4"/>
          <p:cNvSpPr/>
          <p:nvPr/>
        </p:nvSpPr>
        <p:spPr>
          <a:xfrm>
            <a:off x="1219200" y="3733800"/>
            <a:ext cx="6096000" cy="6096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TRL 4/5:  System Technology Tested in Laboratory  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MRL 4/5: Investigate Pilot Environment to Make Components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1219200" y="4724400"/>
            <a:ext cx="6096000" cy="609600"/>
          </a:xfrm>
          <a:prstGeom prst="snip2Diag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ysClr val="windowText" lastClr="000000"/>
                </a:solidFill>
              </a:rPr>
              <a:t>TRL 3/4:  Enabling Technology Tested in Laboratory  </a:t>
            </a:r>
          </a:p>
          <a:p>
            <a:r>
              <a:rPr lang="en-US" b="1" dirty="0" smtClean="0">
                <a:solidFill>
                  <a:sysClr val="windowText" lastClr="000000"/>
                </a:solidFill>
              </a:rPr>
              <a:t>MRL 3/4: Enabling Components Made in Laboratory</a:t>
            </a:r>
            <a:endParaRPr lang="en-US" b="1" dirty="0">
              <a:solidFill>
                <a:sysClr val="windowText" lastClr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4200" y="5715000"/>
            <a:ext cx="2286000" cy="762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/>
                <a:cs typeface="Arial Narrow"/>
              </a:rPr>
              <a:t>Foundational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2200" b="1" dirty="0" smtClean="0">
                <a:solidFill>
                  <a:srgbClr val="C00000"/>
                </a:solidFill>
                <a:latin typeface="Arial Narrow"/>
                <a:cs typeface="Arial Narrow"/>
              </a:rPr>
              <a:t>Science</a:t>
            </a:r>
            <a:endParaRPr kumimoji="0" lang="en-US" sz="22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76199" y="1371600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noProof="0" dirty="0" smtClean="0">
                <a:latin typeface="Arial Narrow"/>
                <a:cs typeface="Arial Narrow"/>
              </a:rPr>
              <a:t>Deployment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76200" y="2743200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noProof="0" dirty="0" smtClean="0">
                <a:latin typeface="Arial Narrow"/>
                <a:cs typeface="Arial Narrow"/>
              </a:rPr>
              <a:t>Demonstration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76200" y="3886200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noProof="0" dirty="0" smtClean="0">
                <a:latin typeface="Arial Narrow"/>
                <a:cs typeface="Arial Narrow"/>
              </a:rPr>
              <a:t>Development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-190500" y="4838700"/>
            <a:ext cx="914400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cs typeface="Arial Narrow"/>
              </a:rPr>
              <a:t>Applied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dirty="0" smtClean="0">
                <a:latin typeface="Arial Narrow"/>
                <a:cs typeface="Arial Narrow"/>
              </a:rPr>
              <a:t>Research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90500" y="5829300"/>
            <a:ext cx="914400" cy="533400"/>
          </a:xfrm>
          <a:prstGeom prst="rect">
            <a:avLst/>
          </a:prstGeom>
        </p:spPr>
        <p:txBody>
          <a:bodyPr vert="horz" wrap="none" lIns="91440" tIns="45720" rIns="91440" bIns="45720" rtlCol="0">
            <a:no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dirty="0" smtClean="0">
                <a:latin typeface="Arial Narrow"/>
                <a:cs typeface="Arial Narrow"/>
              </a:rPr>
              <a:t>Basic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b="1" dirty="0" smtClean="0">
                <a:latin typeface="Arial Narrow"/>
                <a:cs typeface="Arial Narrow"/>
              </a:rPr>
              <a:t>Research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52600" y="5791200"/>
            <a:ext cx="1295400" cy="609600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dirty="0" smtClean="0">
                <a:solidFill>
                  <a:srgbClr val="000000"/>
                </a:solidFill>
                <a:latin typeface="+mn-lt"/>
                <a:cs typeface="Arial Narrow"/>
              </a:rPr>
              <a:t>TRL 1-3: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 Narrow"/>
            </a:endParaRPr>
          </a:p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noProof="0" dirty="0" smtClean="0">
                <a:solidFill>
                  <a:srgbClr val="000000"/>
                </a:solidFill>
                <a:latin typeface="+mn-lt"/>
                <a:cs typeface="Arial Narrow"/>
              </a:rPr>
              <a:t>MRL 1-3: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cs typeface="Arial Narrow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825322" y="914400"/>
            <a:ext cx="12878" cy="137160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85800" y="1943100"/>
            <a:ext cx="0" cy="148590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838200" y="3048000"/>
            <a:ext cx="0" cy="152400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838200" y="5334000"/>
            <a:ext cx="0" cy="114300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685800" y="4229100"/>
            <a:ext cx="0" cy="1485900"/>
          </a:xfrm>
          <a:prstGeom prst="line">
            <a:avLst/>
          </a:prstGeom>
          <a:ln w="38100">
            <a:solidFill>
              <a:schemeClr val="tx1">
                <a:lumMod val="75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Down Arrow 44"/>
          <p:cNvSpPr/>
          <p:nvPr/>
        </p:nvSpPr>
        <p:spPr>
          <a:xfrm flipV="1">
            <a:off x="4114800" y="5334000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Down Arrow 45"/>
          <p:cNvSpPr/>
          <p:nvPr/>
        </p:nvSpPr>
        <p:spPr>
          <a:xfrm flipV="1">
            <a:off x="4114800" y="4343400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Down Arrow 46"/>
          <p:cNvSpPr/>
          <p:nvPr/>
        </p:nvSpPr>
        <p:spPr>
          <a:xfrm flipV="1">
            <a:off x="4114800" y="3352800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8" name="Down Arrow 47"/>
          <p:cNvSpPr/>
          <p:nvPr/>
        </p:nvSpPr>
        <p:spPr>
          <a:xfrm flipV="1">
            <a:off x="4114800" y="2362200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124200" y="952500"/>
            <a:ext cx="2286000" cy="495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/>
                <a:cs typeface="Arial Narrow"/>
              </a:rPr>
              <a:t>End-Use Adoption</a:t>
            </a:r>
          </a:p>
        </p:txBody>
      </p:sp>
      <p:sp>
        <p:nvSpPr>
          <p:cNvPr id="50" name="Down Arrow 49"/>
          <p:cNvSpPr/>
          <p:nvPr/>
        </p:nvSpPr>
        <p:spPr>
          <a:xfrm flipV="1">
            <a:off x="4114800" y="1371600"/>
            <a:ext cx="304800" cy="304800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 rot="16200000">
            <a:off x="7543800" y="4800601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noProof="0" dirty="0" smtClean="0">
                <a:solidFill>
                  <a:srgbClr val="0000FF"/>
                </a:solidFill>
                <a:latin typeface="+mn-lt"/>
                <a:cs typeface="Arial Narrow"/>
              </a:rPr>
              <a:t>Technology Needs and Requirements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cs typeface="Arial Narrow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153399" y="2514600"/>
            <a:ext cx="0" cy="213360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 rot="16200000">
            <a:off x="8153400" y="4953000"/>
            <a:ext cx="914400" cy="4572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noProof="0" dirty="0" smtClean="0">
                <a:solidFill>
                  <a:srgbClr val="C00000"/>
                </a:solidFill>
                <a:latin typeface="Arial Narrow"/>
                <a:cs typeface="Arial Narrow"/>
              </a:rPr>
              <a:t>Technology Capabilities and Opportunities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V="1">
            <a:off x="8763000" y="2514600"/>
            <a:ext cx="0" cy="213360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990598" y="2514600"/>
            <a:ext cx="6477002" cy="4038600"/>
          </a:xfrm>
          <a:prstGeom prst="rect">
            <a:avLst/>
          </a:prstGeom>
          <a:noFill/>
          <a:ln w="28575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42999" y="838200"/>
            <a:ext cx="6553200" cy="3733800"/>
          </a:xfrm>
          <a:prstGeom prst="rect">
            <a:avLst/>
          </a:prstGeom>
          <a:noFill/>
          <a:ln w="28575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1150513" y="838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 Narrow"/>
                <a:cs typeface="Arial Narrow"/>
              </a:rPr>
              <a:t>Industry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dirty="0" smtClean="0">
                <a:solidFill>
                  <a:srgbClr val="00B050"/>
                </a:solidFill>
                <a:latin typeface="Arial Narrow"/>
                <a:cs typeface="Arial Narrow"/>
              </a:rPr>
              <a:t>Partnerships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66800" y="59436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dirty="0" smtClean="0">
                <a:solidFill>
                  <a:srgbClr val="7030A0"/>
                </a:solidFill>
                <a:latin typeface="Arial Narrow"/>
                <a:cs typeface="Arial Narrow"/>
              </a:rPr>
              <a:t>Lab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cs typeface="Arial Narrow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b="1" noProof="0" dirty="0" smtClean="0">
                <a:solidFill>
                  <a:srgbClr val="7030A0"/>
                </a:solidFill>
                <a:latin typeface="Arial Narrow"/>
                <a:cs typeface="Arial Narrow"/>
              </a:rPr>
              <a:t>Facilities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30556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19600" y="3249362"/>
            <a:ext cx="4495800" cy="1828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b="1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Selected Goals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Materials </a:t>
            </a:r>
            <a:r>
              <a:rPr lang="en-US" dirty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supply chains assured for clean energy manufacturing in the </a:t>
            </a:r>
            <a:r>
              <a:rPr lang="en-US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US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Commercialize at least one technology in each of its three technical focus areas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Develop updated criticality assessments to ensure relevance of CMI research and identify potential critical materials for clean energy</a:t>
            </a:r>
            <a:endParaRPr lang="en-US" dirty="0">
              <a:solidFill>
                <a:prstClr val="black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  <p:sp>
        <p:nvSpPr>
          <p:cNvPr id="9" name="Content Placeholder 5"/>
          <p:cNvSpPr txBox="1">
            <a:spLocks/>
          </p:cNvSpPr>
          <p:nvPr/>
        </p:nvSpPr>
        <p:spPr>
          <a:xfrm>
            <a:off x="36968" y="1437682"/>
            <a:ext cx="4458832" cy="1877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9400" lvl="1" algn="l"/>
            <a:r>
              <a:rPr lang="en-US" sz="1600" dirty="0" smtClean="0">
                <a:solidFill>
                  <a:prstClr val="black"/>
                </a:solidFill>
                <a:cs typeface="Myriad Pro"/>
              </a:rPr>
              <a:t>Eliminate materials criticality as an impediment to the commercialization of clean energy technologies for today and tomorrow.</a:t>
            </a:r>
            <a:endParaRPr lang="en-US" sz="1600" dirty="0">
              <a:solidFill>
                <a:prstClr val="black"/>
              </a:solidFill>
              <a:cs typeface="Myriad Pro"/>
            </a:endParaRPr>
          </a:p>
        </p:txBody>
      </p:sp>
      <p:pic>
        <p:nvPicPr>
          <p:cNvPr id="20" name="Picture 19" descr="CMI logo_VertTaglineFullCol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24" y="130035"/>
            <a:ext cx="2952087" cy="126518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660234" y="2358577"/>
            <a:ext cx="3040636" cy="613223"/>
            <a:chOff x="119309" y="4765914"/>
            <a:chExt cx="6081264" cy="1226445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31"/>
            <a:stretch/>
          </p:blipFill>
          <p:spPr>
            <a:xfrm>
              <a:off x="5036288" y="4765921"/>
              <a:ext cx="1164285" cy="1222439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7667" y="4769919"/>
              <a:ext cx="1232157" cy="1218441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1460" y="4765914"/>
              <a:ext cx="1236207" cy="1222446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9309" y="4765914"/>
              <a:ext cx="1236201" cy="122244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23874" y="4769919"/>
              <a:ext cx="1212415" cy="1222440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121" y="3048000"/>
            <a:ext cx="616079" cy="609221"/>
          </a:xfrm>
          <a:prstGeom prst="rect">
            <a:avLst/>
          </a:prstGeom>
        </p:spPr>
      </p:pic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790422" y="-161498"/>
            <a:ext cx="3906556" cy="3589635"/>
            <a:chOff x="2650059" y="1322286"/>
            <a:chExt cx="4741341" cy="435670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8488" r="19167" b="23025"/>
            <a:stretch/>
          </p:blipFill>
          <p:spPr>
            <a:xfrm>
              <a:off x="4572000" y="3017733"/>
              <a:ext cx="2819400" cy="263948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43" t="40123" r="31578" b="22654"/>
            <a:stretch/>
          </p:blipFill>
          <p:spPr>
            <a:xfrm>
              <a:off x="3361778" y="3126287"/>
              <a:ext cx="2887529" cy="25527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00" t="14012" r="29383" b="50000"/>
            <a:stretch/>
          </p:blipFill>
          <p:spPr>
            <a:xfrm>
              <a:off x="3653064" y="1322286"/>
              <a:ext cx="2781300" cy="2468033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190" t="38488" r="40394" b="23025"/>
            <a:stretch/>
          </p:blipFill>
          <p:spPr>
            <a:xfrm>
              <a:off x="2650059" y="3017733"/>
              <a:ext cx="2781301" cy="2639483"/>
            </a:xfrm>
            <a:prstGeom prst="rect">
              <a:avLst/>
            </a:prstGeom>
          </p:spPr>
        </p:pic>
      </p:grpSp>
      <p:pic>
        <p:nvPicPr>
          <p:cNvPr id="92" name="Picture 91" descr="Graphic_Rebuild_IntegratedTeam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60" y="4163762"/>
            <a:ext cx="4228340" cy="208463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419600" y="5715000"/>
            <a:ext cx="4495800" cy="1066800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/>
          <a:p>
            <a:pPr defTabSz="457200">
              <a:spcBef>
                <a:spcPct val="20000"/>
              </a:spcBef>
            </a:pPr>
            <a:r>
              <a:rPr lang="en-US" b="1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Initial Support</a:t>
            </a:r>
          </a:p>
          <a:p>
            <a:pPr marL="171450" indent="-171450" defTabSz="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50000"/>
                  </a:prstClr>
                </a:solidFill>
                <a:latin typeface="Arial Narrow"/>
                <a:cs typeface="Arial Narrow"/>
              </a:rPr>
              <a:t>$120M for R&amp;D June 2013-June 2018</a:t>
            </a:r>
            <a:endParaRPr lang="en-US" dirty="0">
              <a:solidFill>
                <a:prstClr val="black">
                  <a:lumMod val="50000"/>
                </a:prstClr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95026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35"/>
          <p:cNvCxnSpPr/>
          <p:nvPr/>
        </p:nvCxnSpPr>
        <p:spPr>
          <a:xfrm>
            <a:off x="8213979" y="2378614"/>
            <a:ext cx="350416" cy="207036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819402" y="2965391"/>
            <a:ext cx="727277" cy="14835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76200"/>
            <a:ext cx="9143999" cy="793840"/>
          </a:xfrm>
        </p:spPr>
        <p:txBody>
          <a:bodyPr>
            <a:noAutofit/>
          </a:bodyPr>
          <a:lstStyle/>
          <a:p>
            <a:r>
              <a:rPr lang="en-US" dirty="0" smtClean="0">
                <a:cs typeface="Cambria"/>
              </a:rPr>
              <a:t>14 Manufacturing Innovation Institutes launched to date</a:t>
            </a:r>
            <a:endParaRPr lang="en-US" i="1" dirty="0">
              <a:cs typeface="Cambr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2909" y="2313801"/>
            <a:ext cx="274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2CAD701-A720-2D4E-B7EF-56869A1E959F}" type="slidenum">
              <a:rPr lang="en-US" sz="1200" smtClean="0">
                <a:solidFill>
                  <a:prstClr val="black"/>
                </a:solidFill>
                <a:latin typeface="Franklin Gothic Book"/>
                <a:cs typeface="Franklin Gothic Book"/>
              </a:rPr>
              <a:pPr/>
              <a:t>37</a:t>
            </a:fld>
            <a:endParaRPr lang="en-US" sz="1200" dirty="0">
              <a:solidFill>
                <a:prstClr val="black"/>
              </a:solidFill>
              <a:latin typeface="Franklin Gothic Book"/>
              <a:cs typeface="Franklin Gothic Book"/>
            </a:endParaRPr>
          </a:p>
        </p:txBody>
      </p:sp>
      <p:grpSp>
        <p:nvGrpSpPr>
          <p:cNvPr id="10" name="Group 1053"/>
          <p:cNvGrpSpPr/>
          <p:nvPr/>
        </p:nvGrpSpPr>
        <p:grpSpPr>
          <a:xfrm>
            <a:off x="0" y="717641"/>
            <a:ext cx="9057093" cy="4844960"/>
            <a:chOff x="4716016" y="4073089"/>
            <a:chExt cx="4012434" cy="21463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719588" y="4077072"/>
              <a:ext cx="4008862" cy="2141036"/>
            </a:xfrm>
            <a:custGeom>
              <a:avLst/>
              <a:gdLst>
                <a:gd name="T0" fmla="*/ 2181 w 2244"/>
                <a:gd name="T1" fmla="*/ 128 h 1198"/>
                <a:gd name="T2" fmla="*/ 2080 w 2244"/>
                <a:gd name="T3" fmla="*/ 238 h 1198"/>
                <a:gd name="T4" fmla="*/ 1877 w 2244"/>
                <a:gd name="T5" fmla="*/ 300 h 1198"/>
                <a:gd name="T6" fmla="*/ 1842 w 2244"/>
                <a:gd name="T7" fmla="*/ 343 h 1198"/>
                <a:gd name="T8" fmla="*/ 1735 w 2244"/>
                <a:gd name="T9" fmla="*/ 402 h 1198"/>
                <a:gd name="T10" fmla="*/ 1623 w 2244"/>
                <a:gd name="T11" fmla="*/ 394 h 1198"/>
                <a:gd name="T12" fmla="*/ 1580 w 2244"/>
                <a:gd name="T13" fmla="*/ 320 h 1198"/>
                <a:gd name="T14" fmla="*/ 1565 w 2244"/>
                <a:gd name="T15" fmla="*/ 214 h 1198"/>
                <a:gd name="T16" fmla="*/ 1506 w 2244"/>
                <a:gd name="T17" fmla="*/ 253 h 1198"/>
                <a:gd name="T18" fmla="*/ 1436 w 2244"/>
                <a:gd name="T19" fmla="*/ 407 h 1198"/>
                <a:gd name="T20" fmla="*/ 1471 w 2244"/>
                <a:gd name="T21" fmla="*/ 210 h 1198"/>
                <a:gd name="T22" fmla="*/ 1580 w 2244"/>
                <a:gd name="T23" fmla="*/ 199 h 1198"/>
                <a:gd name="T24" fmla="*/ 1483 w 2244"/>
                <a:gd name="T25" fmla="*/ 168 h 1198"/>
                <a:gd name="T26" fmla="*/ 1424 w 2244"/>
                <a:gd name="T27" fmla="*/ 113 h 1198"/>
                <a:gd name="T28" fmla="*/ 1264 w 2244"/>
                <a:gd name="T29" fmla="*/ 160 h 1198"/>
                <a:gd name="T30" fmla="*/ 1237 w 2244"/>
                <a:gd name="T31" fmla="*/ 47 h 1198"/>
                <a:gd name="T32" fmla="*/ 798 w 2244"/>
                <a:gd name="T33" fmla="*/ 27 h 1198"/>
                <a:gd name="T34" fmla="*/ 93 w 2244"/>
                <a:gd name="T35" fmla="*/ 97 h 1198"/>
                <a:gd name="T36" fmla="*/ 7 w 2244"/>
                <a:gd name="T37" fmla="*/ 58 h 1198"/>
                <a:gd name="T38" fmla="*/ 35 w 2244"/>
                <a:gd name="T39" fmla="*/ 168 h 1198"/>
                <a:gd name="T40" fmla="*/ 31 w 2244"/>
                <a:gd name="T41" fmla="*/ 230 h 1198"/>
                <a:gd name="T42" fmla="*/ 47 w 2244"/>
                <a:gd name="T43" fmla="*/ 573 h 1198"/>
                <a:gd name="T44" fmla="*/ 97 w 2244"/>
                <a:gd name="T45" fmla="*/ 620 h 1198"/>
                <a:gd name="T46" fmla="*/ 152 w 2244"/>
                <a:gd name="T47" fmla="*/ 745 h 1198"/>
                <a:gd name="T48" fmla="*/ 238 w 2244"/>
                <a:gd name="T49" fmla="*/ 800 h 1198"/>
                <a:gd name="T50" fmla="*/ 700 w 2244"/>
                <a:gd name="T51" fmla="*/ 905 h 1198"/>
                <a:gd name="T52" fmla="*/ 944 w 2244"/>
                <a:gd name="T53" fmla="*/ 1057 h 1198"/>
                <a:gd name="T54" fmla="*/ 1061 w 2244"/>
                <a:gd name="T55" fmla="*/ 1120 h 1198"/>
                <a:gd name="T56" fmla="*/ 1096 w 2244"/>
                <a:gd name="T57" fmla="*/ 1061 h 1198"/>
                <a:gd name="T58" fmla="*/ 1147 w 2244"/>
                <a:gd name="T59" fmla="*/ 1034 h 1198"/>
                <a:gd name="T60" fmla="*/ 1264 w 2244"/>
                <a:gd name="T61" fmla="*/ 995 h 1198"/>
                <a:gd name="T62" fmla="*/ 1354 w 2244"/>
                <a:gd name="T63" fmla="*/ 1014 h 1198"/>
                <a:gd name="T64" fmla="*/ 1354 w 2244"/>
                <a:gd name="T65" fmla="*/ 979 h 1198"/>
                <a:gd name="T66" fmla="*/ 1424 w 2244"/>
                <a:gd name="T67" fmla="*/ 944 h 1198"/>
                <a:gd name="T68" fmla="*/ 1526 w 2244"/>
                <a:gd name="T69" fmla="*/ 995 h 1198"/>
                <a:gd name="T70" fmla="*/ 1627 w 2244"/>
                <a:gd name="T71" fmla="*/ 1081 h 1198"/>
                <a:gd name="T72" fmla="*/ 1686 w 2244"/>
                <a:gd name="T73" fmla="*/ 1194 h 1198"/>
                <a:gd name="T74" fmla="*/ 1698 w 2244"/>
                <a:gd name="T75" fmla="*/ 893 h 1198"/>
                <a:gd name="T76" fmla="*/ 1752 w 2244"/>
                <a:gd name="T77" fmla="*/ 858 h 1198"/>
                <a:gd name="T78" fmla="*/ 1850 w 2244"/>
                <a:gd name="T79" fmla="*/ 776 h 1198"/>
                <a:gd name="T80" fmla="*/ 1877 w 2244"/>
                <a:gd name="T81" fmla="*/ 737 h 1198"/>
                <a:gd name="T82" fmla="*/ 1877 w 2244"/>
                <a:gd name="T83" fmla="*/ 710 h 1198"/>
                <a:gd name="T84" fmla="*/ 1885 w 2244"/>
                <a:gd name="T85" fmla="*/ 659 h 1198"/>
                <a:gd name="T86" fmla="*/ 1842 w 2244"/>
                <a:gd name="T87" fmla="*/ 591 h 1198"/>
                <a:gd name="T88" fmla="*/ 1877 w 2244"/>
                <a:gd name="T89" fmla="*/ 550 h 1198"/>
                <a:gd name="T90" fmla="*/ 1881 w 2244"/>
                <a:gd name="T91" fmla="*/ 589 h 1198"/>
                <a:gd name="T92" fmla="*/ 1920 w 2244"/>
                <a:gd name="T93" fmla="*/ 612 h 1198"/>
                <a:gd name="T94" fmla="*/ 1963 w 2244"/>
                <a:gd name="T95" fmla="*/ 530 h 1198"/>
                <a:gd name="T96" fmla="*/ 1998 w 2244"/>
                <a:gd name="T97" fmla="*/ 459 h 1198"/>
                <a:gd name="T98" fmla="*/ 2088 w 2244"/>
                <a:gd name="T99" fmla="*/ 433 h 1198"/>
                <a:gd name="T100" fmla="*/ 2100 w 2244"/>
                <a:gd name="T101" fmla="*/ 406 h 1198"/>
                <a:gd name="T102" fmla="*/ 2123 w 2244"/>
                <a:gd name="T103" fmla="*/ 316 h 1198"/>
                <a:gd name="T104" fmla="*/ 2170 w 2244"/>
                <a:gd name="T105" fmla="*/ 281 h 1198"/>
                <a:gd name="T106" fmla="*/ 2232 w 2244"/>
                <a:gd name="T107" fmla="*/ 269 h 1198"/>
                <a:gd name="T108" fmla="*/ 1972 w 2244"/>
                <a:gd name="T109" fmla="*/ 479 h 1198"/>
                <a:gd name="T110" fmla="*/ 2034 w 2244"/>
                <a:gd name="T111" fmla="*/ 455 h 1198"/>
                <a:gd name="T112" fmla="*/ 2027 w 2244"/>
                <a:gd name="T113" fmla="*/ 463 h 1198"/>
                <a:gd name="T114" fmla="*/ 2018 w 2244"/>
                <a:gd name="T115" fmla="*/ 464 h 1198"/>
                <a:gd name="T116" fmla="*/ 1980 w 2244"/>
                <a:gd name="T117" fmla="*/ 472 h 1198"/>
                <a:gd name="T118" fmla="*/ 1992 w 2244"/>
                <a:gd name="T119" fmla="*/ 476 h 1198"/>
                <a:gd name="T120" fmla="*/ 2017 w 2244"/>
                <a:gd name="T121" fmla="*/ 472 h 1198"/>
                <a:gd name="T122" fmla="*/ 2037 w 2244"/>
                <a:gd name="T123" fmla="*/ 463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44" h="1198">
                  <a:moveTo>
                    <a:pt x="2240" y="261"/>
                  </a:moveTo>
                  <a:cubicBezTo>
                    <a:pt x="2240" y="257"/>
                    <a:pt x="2240" y="257"/>
                    <a:pt x="2240" y="257"/>
                  </a:cubicBezTo>
                  <a:cubicBezTo>
                    <a:pt x="2240" y="253"/>
                    <a:pt x="2240" y="253"/>
                    <a:pt x="2240" y="253"/>
                  </a:cubicBezTo>
                  <a:cubicBezTo>
                    <a:pt x="2240" y="246"/>
                    <a:pt x="2240" y="246"/>
                    <a:pt x="2240" y="246"/>
                  </a:cubicBezTo>
                  <a:cubicBezTo>
                    <a:pt x="2236" y="246"/>
                    <a:pt x="2236" y="246"/>
                    <a:pt x="2236" y="246"/>
                  </a:cubicBezTo>
                  <a:cubicBezTo>
                    <a:pt x="2228" y="246"/>
                    <a:pt x="2228" y="246"/>
                    <a:pt x="2228" y="246"/>
                  </a:cubicBezTo>
                  <a:cubicBezTo>
                    <a:pt x="2228" y="242"/>
                    <a:pt x="2228" y="242"/>
                    <a:pt x="2228" y="242"/>
                  </a:cubicBezTo>
                  <a:cubicBezTo>
                    <a:pt x="2224" y="238"/>
                    <a:pt x="2224" y="238"/>
                    <a:pt x="2224" y="238"/>
                  </a:cubicBezTo>
                  <a:cubicBezTo>
                    <a:pt x="2221" y="230"/>
                    <a:pt x="2221" y="230"/>
                    <a:pt x="2221" y="230"/>
                  </a:cubicBezTo>
                  <a:cubicBezTo>
                    <a:pt x="2221" y="222"/>
                    <a:pt x="2221" y="222"/>
                    <a:pt x="2221" y="222"/>
                  </a:cubicBezTo>
                  <a:cubicBezTo>
                    <a:pt x="2221" y="218"/>
                    <a:pt x="2221" y="218"/>
                    <a:pt x="2221" y="218"/>
                  </a:cubicBezTo>
                  <a:cubicBezTo>
                    <a:pt x="2213" y="214"/>
                    <a:pt x="2213" y="214"/>
                    <a:pt x="2213" y="214"/>
                  </a:cubicBezTo>
                  <a:cubicBezTo>
                    <a:pt x="2213" y="140"/>
                    <a:pt x="2213" y="140"/>
                    <a:pt x="2213" y="140"/>
                  </a:cubicBezTo>
                  <a:cubicBezTo>
                    <a:pt x="2189" y="121"/>
                    <a:pt x="2189" y="121"/>
                    <a:pt x="2189" y="121"/>
                  </a:cubicBezTo>
                  <a:cubicBezTo>
                    <a:pt x="2185" y="121"/>
                    <a:pt x="2185" y="121"/>
                    <a:pt x="2185" y="121"/>
                  </a:cubicBezTo>
                  <a:cubicBezTo>
                    <a:pt x="2181" y="128"/>
                    <a:pt x="2181" y="128"/>
                    <a:pt x="2181" y="128"/>
                  </a:cubicBezTo>
                  <a:cubicBezTo>
                    <a:pt x="2170" y="132"/>
                    <a:pt x="2170" y="132"/>
                    <a:pt x="2170" y="132"/>
                  </a:cubicBezTo>
                  <a:cubicBezTo>
                    <a:pt x="2162" y="128"/>
                    <a:pt x="2162" y="128"/>
                    <a:pt x="2162" y="128"/>
                  </a:cubicBezTo>
                  <a:cubicBezTo>
                    <a:pt x="2158" y="121"/>
                    <a:pt x="2158" y="121"/>
                    <a:pt x="2158" y="121"/>
                  </a:cubicBezTo>
                  <a:cubicBezTo>
                    <a:pt x="2150" y="117"/>
                    <a:pt x="2150" y="117"/>
                    <a:pt x="2150" y="117"/>
                  </a:cubicBezTo>
                  <a:cubicBezTo>
                    <a:pt x="2146" y="117"/>
                    <a:pt x="2146" y="117"/>
                    <a:pt x="2146" y="117"/>
                  </a:cubicBezTo>
                  <a:cubicBezTo>
                    <a:pt x="2142" y="121"/>
                    <a:pt x="2142" y="121"/>
                    <a:pt x="2142" y="121"/>
                  </a:cubicBezTo>
                  <a:cubicBezTo>
                    <a:pt x="2111" y="191"/>
                    <a:pt x="2111" y="191"/>
                    <a:pt x="2111" y="191"/>
                  </a:cubicBezTo>
                  <a:cubicBezTo>
                    <a:pt x="2111" y="218"/>
                    <a:pt x="2111" y="218"/>
                    <a:pt x="2111" y="218"/>
                  </a:cubicBezTo>
                  <a:cubicBezTo>
                    <a:pt x="2100" y="226"/>
                    <a:pt x="2100" y="226"/>
                    <a:pt x="2100" y="226"/>
                  </a:cubicBezTo>
                  <a:cubicBezTo>
                    <a:pt x="2100" y="230"/>
                    <a:pt x="2100" y="230"/>
                    <a:pt x="2100" y="230"/>
                  </a:cubicBezTo>
                  <a:cubicBezTo>
                    <a:pt x="2100" y="234"/>
                    <a:pt x="2100" y="234"/>
                    <a:pt x="2100" y="234"/>
                  </a:cubicBezTo>
                  <a:cubicBezTo>
                    <a:pt x="2096" y="234"/>
                    <a:pt x="2096" y="234"/>
                    <a:pt x="2096" y="234"/>
                  </a:cubicBezTo>
                  <a:cubicBezTo>
                    <a:pt x="2096" y="238"/>
                    <a:pt x="2096" y="238"/>
                    <a:pt x="2096" y="238"/>
                  </a:cubicBezTo>
                  <a:cubicBezTo>
                    <a:pt x="2094" y="237"/>
                    <a:pt x="2094" y="237"/>
                    <a:pt x="2094" y="237"/>
                  </a:cubicBezTo>
                  <a:cubicBezTo>
                    <a:pt x="2088" y="234"/>
                    <a:pt x="2088" y="234"/>
                    <a:pt x="2088" y="234"/>
                  </a:cubicBezTo>
                  <a:cubicBezTo>
                    <a:pt x="2080" y="238"/>
                    <a:pt x="2080" y="238"/>
                    <a:pt x="2080" y="238"/>
                  </a:cubicBezTo>
                  <a:cubicBezTo>
                    <a:pt x="2072" y="238"/>
                    <a:pt x="2072" y="238"/>
                    <a:pt x="2072" y="238"/>
                  </a:cubicBezTo>
                  <a:cubicBezTo>
                    <a:pt x="2068" y="242"/>
                    <a:pt x="2068" y="242"/>
                    <a:pt x="2068" y="242"/>
                  </a:cubicBezTo>
                  <a:cubicBezTo>
                    <a:pt x="2067" y="246"/>
                    <a:pt x="2067" y="246"/>
                    <a:pt x="2067" y="246"/>
                  </a:cubicBezTo>
                  <a:cubicBezTo>
                    <a:pt x="2066" y="250"/>
                    <a:pt x="2066" y="250"/>
                    <a:pt x="2066" y="250"/>
                  </a:cubicBezTo>
                  <a:cubicBezTo>
                    <a:pt x="2066" y="252"/>
                    <a:pt x="2066" y="252"/>
                    <a:pt x="2066" y="252"/>
                  </a:cubicBezTo>
                  <a:cubicBezTo>
                    <a:pt x="2065" y="252"/>
                    <a:pt x="2065" y="252"/>
                    <a:pt x="2065" y="252"/>
                  </a:cubicBezTo>
                  <a:cubicBezTo>
                    <a:pt x="2064" y="253"/>
                    <a:pt x="2064" y="253"/>
                    <a:pt x="2064" y="253"/>
                  </a:cubicBezTo>
                  <a:cubicBezTo>
                    <a:pt x="2005" y="253"/>
                    <a:pt x="2005" y="253"/>
                    <a:pt x="2005" y="253"/>
                  </a:cubicBezTo>
                  <a:cubicBezTo>
                    <a:pt x="2003" y="253"/>
                    <a:pt x="2003" y="253"/>
                    <a:pt x="2003" y="253"/>
                  </a:cubicBezTo>
                  <a:cubicBezTo>
                    <a:pt x="1928" y="253"/>
                    <a:pt x="1928" y="253"/>
                    <a:pt x="1928" y="253"/>
                  </a:cubicBezTo>
                  <a:cubicBezTo>
                    <a:pt x="1904" y="273"/>
                    <a:pt x="1904" y="273"/>
                    <a:pt x="1904" y="273"/>
                  </a:cubicBezTo>
                  <a:cubicBezTo>
                    <a:pt x="1898" y="286"/>
                    <a:pt x="1897" y="289"/>
                    <a:pt x="1897" y="289"/>
                  </a:cubicBezTo>
                  <a:cubicBezTo>
                    <a:pt x="1897" y="289"/>
                    <a:pt x="1897" y="289"/>
                    <a:pt x="1897" y="289"/>
                  </a:cubicBezTo>
                  <a:cubicBezTo>
                    <a:pt x="1897" y="289"/>
                    <a:pt x="1897" y="289"/>
                    <a:pt x="1897" y="289"/>
                  </a:cubicBezTo>
                  <a:cubicBezTo>
                    <a:pt x="1881" y="296"/>
                    <a:pt x="1881" y="296"/>
                    <a:pt x="1881" y="296"/>
                  </a:cubicBezTo>
                  <a:cubicBezTo>
                    <a:pt x="1877" y="300"/>
                    <a:pt x="1877" y="300"/>
                    <a:pt x="1877" y="300"/>
                  </a:cubicBezTo>
                  <a:cubicBezTo>
                    <a:pt x="1878" y="300"/>
                    <a:pt x="1878" y="300"/>
                    <a:pt x="1878" y="300"/>
                  </a:cubicBezTo>
                  <a:cubicBezTo>
                    <a:pt x="1877" y="301"/>
                    <a:pt x="1877" y="301"/>
                    <a:pt x="1877" y="301"/>
                  </a:cubicBezTo>
                  <a:cubicBezTo>
                    <a:pt x="1881" y="304"/>
                    <a:pt x="1881" y="304"/>
                    <a:pt x="1881" y="304"/>
                  </a:cubicBezTo>
                  <a:cubicBezTo>
                    <a:pt x="1885" y="304"/>
                    <a:pt x="1885" y="304"/>
                    <a:pt x="1885" y="304"/>
                  </a:cubicBezTo>
                  <a:cubicBezTo>
                    <a:pt x="1885" y="308"/>
                    <a:pt x="1885" y="308"/>
                    <a:pt x="1885" y="308"/>
                  </a:cubicBezTo>
                  <a:cubicBezTo>
                    <a:pt x="1885" y="312"/>
                    <a:pt x="1885" y="312"/>
                    <a:pt x="1885" y="312"/>
                  </a:cubicBezTo>
                  <a:cubicBezTo>
                    <a:pt x="1881" y="312"/>
                    <a:pt x="1881" y="312"/>
                    <a:pt x="1881" y="312"/>
                  </a:cubicBezTo>
                  <a:cubicBezTo>
                    <a:pt x="1881" y="312"/>
                    <a:pt x="1881" y="312"/>
                    <a:pt x="1881" y="312"/>
                  </a:cubicBezTo>
                  <a:cubicBezTo>
                    <a:pt x="1881" y="316"/>
                    <a:pt x="1881" y="316"/>
                    <a:pt x="1881" y="316"/>
                  </a:cubicBezTo>
                  <a:cubicBezTo>
                    <a:pt x="1885" y="320"/>
                    <a:pt x="1885" y="320"/>
                    <a:pt x="1885" y="320"/>
                  </a:cubicBezTo>
                  <a:cubicBezTo>
                    <a:pt x="1885" y="324"/>
                    <a:pt x="1885" y="324"/>
                    <a:pt x="1885" y="324"/>
                  </a:cubicBezTo>
                  <a:cubicBezTo>
                    <a:pt x="1885" y="331"/>
                    <a:pt x="1885" y="331"/>
                    <a:pt x="1885" y="331"/>
                  </a:cubicBezTo>
                  <a:cubicBezTo>
                    <a:pt x="1873" y="331"/>
                    <a:pt x="1873" y="331"/>
                    <a:pt x="1873" y="331"/>
                  </a:cubicBezTo>
                  <a:cubicBezTo>
                    <a:pt x="1861" y="343"/>
                    <a:pt x="1861" y="343"/>
                    <a:pt x="1861" y="343"/>
                  </a:cubicBezTo>
                  <a:cubicBezTo>
                    <a:pt x="1854" y="343"/>
                    <a:pt x="1854" y="343"/>
                    <a:pt x="1854" y="343"/>
                  </a:cubicBezTo>
                  <a:cubicBezTo>
                    <a:pt x="1842" y="343"/>
                    <a:pt x="1842" y="343"/>
                    <a:pt x="1842" y="343"/>
                  </a:cubicBezTo>
                  <a:cubicBezTo>
                    <a:pt x="1838" y="343"/>
                    <a:pt x="1838" y="343"/>
                    <a:pt x="1838" y="343"/>
                  </a:cubicBezTo>
                  <a:cubicBezTo>
                    <a:pt x="1831" y="347"/>
                    <a:pt x="1830" y="347"/>
                    <a:pt x="1830" y="347"/>
                  </a:cubicBezTo>
                  <a:cubicBezTo>
                    <a:pt x="1830" y="347"/>
                    <a:pt x="1830" y="347"/>
                    <a:pt x="1830" y="347"/>
                  </a:cubicBezTo>
                  <a:cubicBezTo>
                    <a:pt x="1826" y="343"/>
                    <a:pt x="1826" y="343"/>
                    <a:pt x="1826" y="343"/>
                  </a:cubicBezTo>
                  <a:cubicBezTo>
                    <a:pt x="1811" y="339"/>
                    <a:pt x="1811" y="339"/>
                    <a:pt x="1811" y="339"/>
                  </a:cubicBezTo>
                  <a:cubicBezTo>
                    <a:pt x="1776" y="346"/>
                    <a:pt x="1773" y="347"/>
                    <a:pt x="1772" y="347"/>
                  </a:cubicBezTo>
                  <a:cubicBezTo>
                    <a:pt x="1772" y="347"/>
                    <a:pt x="1772" y="347"/>
                    <a:pt x="1772" y="347"/>
                  </a:cubicBezTo>
                  <a:cubicBezTo>
                    <a:pt x="1772" y="347"/>
                    <a:pt x="1772" y="347"/>
                    <a:pt x="1772" y="347"/>
                  </a:cubicBezTo>
                  <a:cubicBezTo>
                    <a:pt x="1779" y="370"/>
                    <a:pt x="1779" y="370"/>
                    <a:pt x="1779" y="370"/>
                  </a:cubicBezTo>
                  <a:cubicBezTo>
                    <a:pt x="1772" y="374"/>
                    <a:pt x="1772" y="374"/>
                    <a:pt x="1772" y="374"/>
                  </a:cubicBezTo>
                  <a:cubicBezTo>
                    <a:pt x="1768" y="382"/>
                    <a:pt x="1768" y="382"/>
                    <a:pt x="1768" y="382"/>
                  </a:cubicBezTo>
                  <a:cubicBezTo>
                    <a:pt x="1764" y="382"/>
                    <a:pt x="1764" y="382"/>
                    <a:pt x="1764" y="382"/>
                  </a:cubicBezTo>
                  <a:cubicBezTo>
                    <a:pt x="1741" y="399"/>
                    <a:pt x="1738" y="402"/>
                    <a:pt x="1737" y="402"/>
                  </a:cubicBezTo>
                  <a:cubicBezTo>
                    <a:pt x="1737" y="402"/>
                    <a:pt x="1737" y="402"/>
                    <a:pt x="1737" y="402"/>
                  </a:cubicBezTo>
                  <a:cubicBezTo>
                    <a:pt x="1736" y="402"/>
                    <a:pt x="1736" y="402"/>
                    <a:pt x="1736" y="402"/>
                  </a:cubicBezTo>
                  <a:cubicBezTo>
                    <a:pt x="1735" y="402"/>
                    <a:pt x="1735" y="402"/>
                    <a:pt x="1735" y="402"/>
                  </a:cubicBezTo>
                  <a:cubicBezTo>
                    <a:pt x="1735" y="403"/>
                    <a:pt x="1735" y="403"/>
                    <a:pt x="1735" y="403"/>
                  </a:cubicBezTo>
                  <a:cubicBezTo>
                    <a:pt x="1729" y="403"/>
                    <a:pt x="1729" y="403"/>
                    <a:pt x="1729" y="403"/>
                  </a:cubicBezTo>
                  <a:cubicBezTo>
                    <a:pt x="1728" y="402"/>
                    <a:pt x="1728" y="402"/>
                    <a:pt x="1728" y="402"/>
                  </a:cubicBezTo>
                  <a:cubicBezTo>
                    <a:pt x="1711" y="412"/>
                    <a:pt x="1711" y="412"/>
                    <a:pt x="1711" y="412"/>
                  </a:cubicBezTo>
                  <a:cubicBezTo>
                    <a:pt x="1666" y="437"/>
                    <a:pt x="1666" y="437"/>
                    <a:pt x="1666" y="437"/>
                  </a:cubicBezTo>
                  <a:cubicBezTo>
                    <a:pt x="1655" y="437"/>
                    <a:pt x="1655" y="437"/>
                    <a:pt x="1655" y="437"/>
                  </a:cubicBezTo>
                  <a:cubicBezTo>
                    <a:pt x="1643" y="441"/>
                    <a:pt x="1643" y="441"/>
                    <a:pt x="1643" y="441"/>
                  </a:cubicBezTo>
                  <a:cubicBezTo>
                    <a:pt x="1627" y="437"/>
                    <a:pt x="1627" y="437"/>
                    <a:pt x="1627" y="437"/>
                  </a:cubicBezTo>
                  <a:cubicBezTo>
                    <a:pt x="1619" y="437"/>
                    <a:pt x="1619" y="437"/>
                    <a:pt x="1619" y="437"/>
                  </a:cubicBezTo>
                  <a:cubicBezTo>
                    <a:pt x="1612" y="429"/>
                    <a:pt x="1612" y="429"/>
                    <a:pt x="1612" y="429"/>
                  </a:cubicBezTo>
                  <a:cubicBezTo>
                    <a:pt x="1604" y="425"/>
                    <a:pt x="1604" y="425"/>
                    <a:pt x="1604" y="425"/>
                  </a:cubicBezTo>
                  <a:cubicBezTo>
                    <a:pt x="1616" y="413"/>
                    <a:pt x="1616" y="413"/>
                    <a:pt x="1616" y="413"/>
                  </a:cubicBezTo>
                  <a:cubicBezTo>
                    <a:pt x="1616" y="406"/>
                    <a:pt x="1616" y="406"/>
                    <a:pt x="1616" y="406"/>
                  </a:cubicBezTo>
                  <a:cubicBezTo>
                    <a:pt x="1619" y="398"/>
                    <a:pt x="1619" y="398"/>
                    <a:pt x="1619" y="398"/>
                  </a:cubicBezTo>
                  <a:cubicBezTo>
                    <a:pt x="1619" y="394"/>
                    <a:pt x="1619" y="394"/>
                    <a:pt x="1619" y="394"/>
                  </a:cubicBezTo>
                  <a:cubicBezTo>
                    <a:pt x="1623" y="394"/>
                    <a:pt x="1623" y="394"/>
                    <a:pt x="1623" y="394"/>
                  </a:cubicBezTo>
                  <a:cubicBezTo>
                    <a:pt x="1623" y="386"/>
                    <a:pt x="1623" y="386"/>
                    <a:pt x="1623" y="386"/>
                  </a:cubicBezTo>
                  <a:cubicBezTo>
                    <a:pt x="1623" y="382"/>
                    <a:pt x="1623" y="382"/>
                    <a:pt x="1623" y="382"/>
                  </a:cubicBezTo>
                  <a:cubicBezTo>
                    <a:pt x="1627" y="378"/>
                    <a:pt x="1627" y="378"/>
                    <a:pt x="1627" y="378"/>
                  </a:cubicBezTo>
                  <a:cubicBezTo>
                    <a:pt x="1635" y="378"/>
                    <a:pt x="1635" y="378"/>
                    <a:pt x="1635" y="378"/>
                  </a:cubicBezTo>
                  <a:cubicBezTo>
                    <a:pt x="1643" y="355"/>
                    <a:pt x="1643" y="355"/>
                    <a:pt x="1643" y="355"/>
                  </a:cubicBezTo>
                  <a:cubicBezTo>
                    <a:pt x="1639" y="359"/>
                    <a:pt x="1639" y="359"/>
                    <a:pt x="1639" y="359"/>
                  </a:cubicBezTo>
                  <a:cubicBezTo>
                    <a:pt x="1639" y="355"/>
                    <a:pt x="1639" y="355"/>
                    <a:pt x="1639" y="355"/>
                  </a:cubicBezTo>
                  <a:cubicBezTo>
                    <a:pt x="1635" y="347"/>
                    <a:pt x="1635" y="347"/>
                    <a:pt x="1635" y="347"/>
                  </a:cubicBezTo>
                  <a:cubicBezTo>
                    <a:pt x="1635" y="324"/>
                    <a:pt x="1635" y="324"/>
                    <a:pt x="1635" y="324"/>
                  </a:cubicBezTo>
                  <a:cubicBezTo>
                    <a:pt x="1623" y="300"/>
                    <a:pt x="1623" y="300"/>
                    <a:pt x="1623" y="300"/>
                  </a:cubicBezTo>
                  <a:cubicBezTo>
                    <a:pt x="1616" y="304"/>
                    <a:pt x="1616" y="304"/>
                    <a:pt x="1616" y="304"/>
                  </a:cubicBezTo>
                  <a:cubicBezTo>
                    <a:pt x="1604" y="308"/>
                    <a:pt x="1604" y="308"/>
                    <a:pt x="1604" y="308"/>
                  </a:cubicBezTo>
                  <a:cubicBezTo>
                    <a:pt x="1600" y="320"/>
                    <a:pt x="1600" y="320"/>
                    <a:pt x="1600" y="320"/>
                  </a:cubicBezTo>
                  <a:cubicBezTo>
                    <a:pt x="1588" y="324"/>
                    <a:pt x="1588" y="324"/>
                    <a:pt x="1588" y="324"/>
                  </a:cubicBezTo>
                  <a:cubicBezTo>
                    <a:pt x="1584" y="324"/>
                    <a:pt x="1584" y="324"/>
                    <a:pt x="1584" y="324"/>
                  </a:cubicBezTo>
                  <a:cubicBezTo>
                    <a:pt x="1580" y="320"/>
                    <a:pt x="1580" y="320"/>
                    <a:pt x="1580" y="320"/>
                  </a:cubicBezTo>
                  <a:cubicBezTo>
                    <a:pt x="1588" y="308"/>
                    <a:pt x="1588" y="308"/>
                    <a:pt x="1588" y="308"/>
                  </a:cubicBezTo>
                  <a:cubicBezTo>
                    <a:pt x="1596" y="300"/>
                    <a:pt x="1596" y="300"/>
                    <a:pt x="1596" y="300"/>
                  </a:cubicBezTo>
                  <a:cubicBezTo>
                    <a:pt x="1600" y="292"/>
                    <a:pt x="1600" y="292"/>
                    <a:pt x="1600" y="292"/>
                  </a:cubicBezTo>
                  <a:cubicBezTo>
                    <a:pt x="1604" y="289"/>
                    <a:pt x="1604" y="289"/>
                    <a:pt x="1604" y="289"/>
                  </a:cubicBezTo>
                  <a:cubicBezTo>
                    <a:pt x="1608" y="285"/>
                    <a:pt x="1608" y="285"/>
                    <a:pt x="1608" y="285"/>
                  </a:cubicBezTo>
                  <a:cubicBezTo>
                    <a:pt x="1604" y="261"/>
                    <a:pt x="1604" y="261"/>
                    <a:pt x="1604" y="261"/>
                  </a:cubicBezTo>
                  <a:cubicBezTo>
                    <a:pt x="1600" y="257"/>
                    <a:pt x="1600" y="257"/>
                    <a:pt x="1600" y="257"/>
                  </a:cubicBezTo>
                  <a:cubicBezTo>
                    <a:pt x="1600" y="253"/>
                    <a:pt x="1600" y="253"/>
                    <a:pt x="1600" y="253"/>
                  </a:cubicBezTo>
                  <a:cubicBezTo>
                    <a:pt x="1604" y="249"/>
                    <a:pt x="1604" y="249"/>
                    <a:pt x="1604" y="249"/>
                  </a:cubicBezTo>
                  <a:cubicBezTo>
                    <a:pt x="1600" y="238"/>
                    <a:pt x="1600" y="238"/>
                    <a:pt x="1600" y="238"/>
                  </a:cubicBezTo>
                  <a:cubicBezTo>
                    <a:pt x="1596" y="234"/>
                    <a:pt x="1596" y="234"/>
                    <a:pt x="1596" y="234"/>
                  </a:cubicBezTo>
                  <a:cubicBezTo>
                    <a:pt x="1584" y="230"/>
                    <a:pt x="1584" y="230"/>
                    <a:pt x="1584" y="230"/>
                  </a:cubicBezTo>
                  <a:cubicBezTo>
                    <a:pt x="1580" y="226"/>
                    <a:pt x="1580" y="226"/>
                    <a:pt x="1580" y="226"/>
                  </a:cubicBezTo>
                  <a:cubicBezTo>
                    <a:pt x="1577" y="226"/>
                    <a:pt x="1577" y="226"/>
                    <a:pt x="1577" y="226"/>
                  </a:cubicBezTo>
                  <a:cubicBezTo>
                    <a:pt x="1569" y="218"/>
                    <a:pt x="1569" y="218"/>
                    <a:pt x="1569" y="218"/>
                  </a:cubicBezTo>
                  <a:cubicBezTo>
                    <a:pt x="1565" y="214"/>
                    <a:pt x="1565" y="214"/>
                    <a:pt x="1565" y="214"/>
                  </a:cubicBezTo>
                  <a:cubicBezTo>
                    <a:pt x="1557" y="218"/>
                    <a:pt x="1557" y="218"/>
                    <a:pt x="1557" y="218"/>
                  </a:cubicBezTo>
                  <a:cubicBezTo>
                    <a:pt x="1557" y="214"/>
                    <a:pt x="1557" y="214"/>
                    <a:pt x="1557" y="214"/>
                  </a:cubicBezTo>
                  <a:cubicBezTo>
                    <a:pt x="1549" y="214"/>
                    <a:pt x="1549" y="214"/>
                    <a:pt x="1549" y="214"/>
                  </a:cubicBezTo>
                  <a:cubicBezTo>
                    <a:pt x="1541" y="214"/>
                    <a:pt x="1541" y="214"/>
                    <a:pt x="1541" y="214"/>
                  </a:cubicBezTo>
                  <a:cubicBezTo>
                    <a:pt x="1537" y="218"/>
                    <a:pt x="1537" y="218"/>
                    <a:pt x="1537" y="218"/>
                  </a:cubicBezTo>
                  <a:cubicBezTo>
                    <a:pt x="1537" y="226"/>
                    <a:pt x="1537" y="226"/>
                    <a:pt x="1537" y="226"/>
                  </a:cubicBezTo>
                  <a:cubicBezTo>
                    <a:pt x="1541" y="230"/>
                    <a:pt x="1541" y="230"/>
                    <a:pt x="1541" y="230"/>
                  </a:cubicBezTo>
                  <a:cubicBezTo>
                    <a:pt x="1541" y="234"/>
                    <a:pt x="1541" y="234"/>
                    <a:pt x="1541" y="234"/>
                  </a:cubicBezTo>
                  <a:cubicBezTo>
                    <a:pt x="1526" y="238"/>
                    <a:pt x="1526" y="238"/>
                    <a:pt x="1526" y="238"/>
                  </a:cubicBezTo>
                  <a:cubicBezTo>
                    <a:pt x="1522" y="257"/>
                    <a:pt x="1522" y="257"/>
                    <a:pt x="1522" y="257"/>
                  </a:cubicBezTo>
                  <a:cubicBezTo>
                    <a:pt x="1518" y="257"/>
                    <a:pt x="1518" y="257"/>
                    <a:pt x="1518" y="257"/>
                  </a:cubicBezTo>
                  <a:cubicBezTo>
                    <a:pt x="1518" y="261"/>
                    <a:pt x="1518" y="261"/>
                    <a:pt x="1518" y="261"/>
                  </a:cubicBezTo>
                  <a:cubicBezTo>
                    <a:pt x="1514" y="249"/>
                    <a:pt x="1514" y="249"/>
                    <a:pt x="1514" y="249"/>
                  </a:cubicBezTo>
                  <a:cubicBezTo>
                    <a:pt x="1514" y="246"/>
                    <a:pt x="1514" y="246"/>
                    <a:pt x="1514" y="246"/>
                  </a:cubicBezTo>
                  <a:cubicBezTo>
                    <a:pt x="1510" y="249"/>
                    <a:pt x="1510" y="249"/>
                    <a:pt x="1510" y="249"/>
                  </a:cubicBezTo>
                  <a:cubicBezTo>
                    <a:pt x="1506" y="253"/>
                    <a:pt x="1506" y="253"/>
                    <a:pt x="1506" y="253"/>
                  </a:cubicBezTo>
                  <a:cubicBezTo>
                    <a:pt x="1498" y="257"/>
                    <a:pt x="1498" y="257"/>
                    <a:pt x="1498" y="257"/>
                  </a:cubicBezTo>
                  <a:cubicBezTo>
                    <a:pt x="1495" y="265"/>
                    <a:pt x="1495" y="265"/>
                    <a:pt x="1495" y="265"/>
                  </a:cubicBezTo>
                  <a:cubicBezTo>
                    <a:pt x="1491" y="269"/>
                    <a:pt x="1491" y="269"/>
                    <a:pt x="1491" y="269"/>
                  </a:cubicBezTo>
                  <a:cubicBezTo>
                    <a:pt x="1491" y="292"/>
                    <a:pt x="1491" y="292"/>
                    <a:pt x="1491" y="292"/>
                  </a:cubicBezTo>
                  <a:cubicBezTo>
                    <a:pt x="1487" y="296"/>
                    <a:pt x="1487" y="296"/>
                    <a:pt x="1487" y="296"/>
                  </a:cubicBezTo>
                  <a:cubicBezTo>
                    <a:pt x="1479" y="324"/>
                    <a:pt x="1479" y="324"/>
                    <a:pt x="1479" y="324"/>
                  </a:cubicBezTo>
                  <a:cubicBezTo>
                    <a:pt x="1491" y="355"/>
                    <a:pt x="1491" y="355"/>
                    <a:pt x="1491" y="355"/>
                  </a:cubicBezTo>
                  <a:cubicBezTo>
                    <a:pt x="1491" y="378"/>
                    <a:pt x="1491" y="378"/>
                    <a:pt x="1491" y="378"/>
                  </a:cubicBezTo>
                  <a:cubicBezTo>
                    <a:pt x="1475" y="417"/>
                    <a:pt x="1475" y="417"/>
                    <a:pt x="1475" y="417"/>
                  </a:cubicBezTo>
                  <a:cubicBezTo>
                    <a:pt x="1463" y="425"/>
                    <a:pt x="1463" y="425"/>
                    <a:pt x="1463" y="425"/>
                  </a:cubicBezTo>
                  <a:cubicBezTo>
                    <a:pt x="1456" y="429"/>
                    <a:pt x="1456" y="429"/>
                    <a:pt x="1456" y="429"/>
                  </a:cubicBezTo>
                  <a:cubicBezTo>
                    <a:pt x="1452" y="429"/>
                    <a:pt x="1452" y="429"/>
                    <a:pt x="1452" y="429"/>
                  </a:cubicBezTo>
                  <a:cubicBezTo>
                    <a:pt x="1444" y="425"/>
                    <a:pt x="1444" y="425"/>
                    <a:pt x="1444" y="425"/>
                  </a:cubicBezTo>
                  <a:cubicBezTo>
                    <a:pt x="1437" y="409"/>
                    <a:pt x="1437" y="409"/>
                    <a:pt x="1437" y="409"/>
                  </a:cubicBezTo>
                  <a:cubicBezTo>
                    <a:pt x="1436" y="409"/>
                    <a:pt x="1436" y="409"/>
                    <a:pt x="1436" y="409"/>
                  </a:cubicBezTo>
                  <a:cubicBezTo>
                    <a:pt x="1436" y="407"/>
                    <a:pt x="1436" y="407"/>
                    <a:pt x="1436" y="407"/>
                  </a:cubicBezTo>
                  <a:cubicBezTo>
                    <a:pt x="1432" y="398"/>
                    <a:pt x="1432" y="398"/>
                    <a:pt x="1432" y="398"/>
                  </a:cubicBezTo>
                  <a:cubicBezTo>
                    <a:pt x="1428" y="351"/>
                    <a:pt x="1428" y="351"/>
                    <a:pt x="1428" y="351"/>
                  </a:cubicBezTo>
                  <a:cubicBezTo>
                    <a:pt x="1428" y="347"/>
                    <a:pt x="1428" y="347"/>
                    <a:pt x="1428" y="347"/>
                  </a:cubicBezTo>
                  <a:cubicBezTo>
                    <a:pt x="1459" y="246"/>
                    <a:pt x="1459" y="246"/>
                    <a:pt x="1459" y="246"/>
                  </a:cubicBezTo>
                  <a:cubicBezTo>
                    <a:pt x="1459" y="238"/>
                    <a:pt x="1459" y="238"/>
                    <a:pt x="1459" y="238"/>
                  </a:cubicBezTo>
                  <a:cubicBezTo>
                    <a:pt x="1448" y="249"/>
                    <a:pt x="1448" y="249"/>
                    <a:pt x="1448" y="249"/>
                  </a:cubicBezTo>
                  <a:cubicBezTo>
                    <a:pt x="1448" y="261"/>
                    <a:pt x="1448" y="261"/>
                    <a:pt x="1448" y="261"/>
                  </a:cubicBezTo>
                  <a:cubicBezTo>
                    <a:pt x="1440" y="261"/>
                    <a:pt x="1440" y="261"/>
                    <a:pt x="1440" y="261"/>
                  </a:cubicBezTo>
                  <a:cubicBezTo>
                    <a:pt x="1424" y="277"/>
                    <a:pt x="1424" y="277"/>
                    <a:pt x="1424" y="277"/>
                  </a:cubicBezTo>
                  <a:cubicBezTo>
                    <a:pt x="1424" y="273"/>
                    <a:pt x="1424" y="273"/>
                    <a:pt x="1424" y="273"/>
                  </a:cubicBezTo>
                  <a:cubicBezTo>
                    <a:pt x="1431" y="263"/>
                    <a:pt x="1431" y="263"/>
                    <a:pt x="1431" y="263"/>
                  </a:cubicBezTo>
                  <a:cubicBezTo>
                    <a:pt x="1432" y="261"/>
                    <a:pt x="1432" y="261"/>
                    <a:pt x="1432" y="261"/>
                  </a:cubicBezTo>
                  <a:cubicBezTo>
                    <a:pt x="1436" y="253"/>
                    <a:pt x="1436" y="253"/>
                    <a:pt x="1436" y="253"/>
                  </a:cubicBezTo>
                  <a:cubicBezTo>
                    <a:pt x="1463" y="210"/>
                    <a:pt x="1463" y="210"/>
                    <a:pt x="1463" y="210"/>
                  </a:cubicBezTo>
                  <a:cubicBezTo>
                    <a:pt x="1467" y="210"/>
                    <a:pt x="1467" y="210"/>
                    <a:pt x="1467" y="210"/>
                  </a:cubicBezTo>
                  <a:cubicBezTo>
                    <a:pt x="1471" y="210"/>
                    <a:pt x="1471" y="210"/>
                    <a:pt x="1471" y="210"/>
                  </a:cubicBezTo>
                  <a:cubicBezTo>
                    <a:pt x="1479" y="207"/>
                    <a:pt x="1479" y="207"/>
                    <a:pt x="1479" y="207"/>
                  </a:cubicBezTo>
                  <a:cubicBezTo>
                    <a:pt x="1475" y="218"/>
                    <a:pt x="1475" y="218"/>
                    <a:pt x="1475" y="218"/>
                  </a:cubicBezTo>
                  <a:cubicBezTo>
                    <a:pt x="1479" y="218"/>
                    <a:pt x="1479" y="218"/>
                    <a:pt x="1479" y="218"/>
                  </a:cubicBezTo>
                  <a:cubicBezTo>
                    <a:pt x="1495" y="207"/>
                    <a:pt x="1495" y="207"/>
                    <a:pt x="1495" y="207"/>
                  </a:cubicBezTo>
                  <a:cubicBezTo>
                    <a:pt x="1514" y="199"/>
                    <a:pt x="1514" y="199"/>
                    <a:pt x="1514" y="199"/>
                  </a:cubicBezTo>
                  <a:cubicBezTo>
                    <a:pt x="1518" y="195"/>
                    <a:pt x="1518" y="195"/>
                    <a:pt x="1518" y="195"/>
                  </a:cubicBezTo>
                  <a:cubicBezTo>
                    <a:pt x="1526" y="195"/>
                    <a:pt x="1526" y="195"/>
                    <a:pt x="1526" y="195"/>
                  </a:cubicBezTo>
                  <a:cubicBezTo>
                    <a:pt x="1537" y="195"/>
                    <a:pt x="1537" y="195"/>
                    <a:pt x="1537" y="195"/>
                  </a:cubicBezTo>
                  <a:cubicBezTo>
                    <a:pt x="1545" y="199"/>
                    <a:pt x="1545" y="199"/>
                    <a:pt x="1545" y="199"/>
                  </a:cubicBezTo>
                  <a:cubicBezTo>
                    <a:pt x="1549" y="203"/>
                    <a:pt x="1549" y="203"/>
                    <a:pt x="1549" y="203"/>
                  </a:cubicBezTo>
                  <a:cubicBezTo>
                    <a:pt x="1553" y="203"/>
                    <a:pt x="1553" y="203"/>
                    <a:pt x="1553" y="203"/>
                  </a:cubicBezTo>
                  <a:cubicBezTo>
                    <a:pt x="1557" y="199"/>
                    <a:pt x="1557" y="199"/>
                    <a:pt x="1557" y="199"/>
                  </a:cubicBezTo>
                  <a:cubicBezTo>
                    <a:pt x="1557" y="195"/>
                    <a:pt x="1557" y="195"/>
                    <a:pt x="1557" y="195"/>
                  </a:cubicBezTo>
                  <a:cubicBezTo>
                    <a:pt x="1561" y="199"/>
                    <a:pt x="1561" y="199"/>
                    <a:pt x="1561" y="199"/>
                  </a:cubicBezTo>
                  <a:cubicBezTo>
                    <a:pt x="1565" y="203"/>
                    <a:pt x="1565" y="203"/>
                    <a:pt x="1565" y="203"/>
                  </a:cubicBezTo>
                  <a:cubicBezTo>
                    <a:pt x="1580" y="199"/>
                    <a:pt x="1580" y="199"/>
                    <a:pt x="1580" y="199"/>
                  </a:cubicBezTo>
                  <a:cubicBezTo>
                    <a:pt x="1580" y="195"/>
                    <a:pt x="1580" y="195"/>
                    <a:pt x="1580" y="195"/>
                  </a:cubicBezTo>
                  <a:cubicBezTo>
                    <a:pt x="1577" y="195"/>
                    <a:pt x="1577" y="195"/>
                    <a:pt x="1577" y="195"/>
                  </a:cubicBezTo>
                  <a:cubicBezTo>
                    <a:pt x="1573" y="191"/>
                    <a:pt x="1573" y="191"/>
                    <a:pt x="1573" y="191"/>
                  </a:cubicBezTo>
                  <a:cubicBezTo>
                    <a:pt x="1569" y="187"/>
                    <a:pt x="1569" y="187"/>
                    <a:pt x="1569" y="187"/>
                  </a:cubicBezTo>
                  <a:cubicBezTo>
                    <a:pt x="1569" y="179"/>
                    <a:pt x="1569" y="179"/>
                    <a:pt x="1569" y="179"/>
                  </a:cubicBezTo>
                  <a:cubicBezTo>
                    <a:pt x="1569" y="175"/>
                    <a:pt x="1569" y="175"/>
                    <a:pt x="1569" y="175"/>
                  </a:cubicBezTo>
                  <a:cubicBezTo>
                    <a:pt x="1569" y="171"/>
                    <a:pt x="1569" y="171"/>
                    <a:pt x="1569" y="171"/>
                  </a:cubicBezTo>
                  <a:cubicBezTo>
                    <a:pt x="1565" y="171"/>
                    <a:pt x="1565" y="171"/>
                    <a:pt x="1565" y="171"/>
                  </a:cubicBezTo>
                  <a:cubicBezTo>
                    <a:pt x="1549" y="171"/>
                    <a:pt x="1549" y="171"/>
                    <a:pt x="1549" y="171"/>
                  </a:cubicBezTo>
                  <a:cubicBezTo>
                    <a:pt x="1537" y="168"/>
                    <a:pt x="1537" y="168"/>
                    <a:pt x="1537" y="168"/>
                  </a:cubicBezTo>
                  <a:cubicBezTo>
                    <a:pt x="1537" y="160"/>
                    <a:pt x="1537" y="160"/>
                    <a:pt x="1537" y="160"/>
                  </a:cubicBezTo>
                  <a:cubicBezTo>
                    <a:pt x="1537" y="156"/>
                    <a:pt x="1537" y="156"/>
                    <a:pt x="1537" y="156"/>
                  </a:cubicBezTo>
                  <a:cubicBezTo>
                    <a:pt x="1530" y="156"/>
                    <a:pt x="1530" y="156"/>
                    <a:pt x="1530" y="156"/>
                  </a:cubicBezTo>
                  <a:cubicBezTo>
                    <a:pt x="1526" y="160"/>
                    <a:pt x="1526" y="160"/>
                    <a:pt x="1526" y="160"/>
                  </a:cubicBezTo>
                  <a:cubicBezTo>
                    <a:pt x="1495" y="160"/>
                    <a:pt x="1495" y="160"/>
                    <a:pt x="1495" y="160"/>
                  </a:cubicBezTo>
                  <a:cubicBezTo>
                    <a:pt x="1483" y="168"/>
                    <a:pt x="1483" y="168"/>
                    <a:pt x="1483" y="168"/>
                  </a:cubicBezTo>
                  <a:cubicBezTo>
                    <a:pt x="1479" y="171"/>
                    <a:pt x="1479" y="171"/>
                    <a:pt x="1479" y="171"/>
                  </a:cubicBezTo>
                  <a:cubicBezTo>
                    <a:pt x="1475" y="171"/>
                    <a:pt x="1475" y="171"/>
                    <a:pt x="1475" y="171"/>
                  </a:cubicBezTo>
                  <a:cubicBezTo>
                    <a:pt x="1456" y="171"/>
                    <a:pt x="1456" y="171"/>
                    <a:pt x="1456" y="171"/>
                  </a:cubicBezTo>
                  <a:cubicBezTo>
                    <a:pt x="1452" y="171"/>
                    <a:pt x="1452" y="171"/>
                    <a:pt x="1452" y="171"/>
                  </a:cubicBezTo>
                  <a:cubicBezTo>
                    <a:pt x="1440" y="156"/>
                    <a:pt x="1440" y="156"/>
                    <a:pt x="1440" y="156"/>
                  </a:cubicBezTo>
                  <a:cubicBezTo>
                    <a:pt x="1424" y="148"/>
                    <a:pt x="1424" y="148"/>
                    <a:pt x="1424" y="148"/>
                  </a:cubicBezTo>
                  <a:cubicBezTo>
                    <a:pt x="1416" y="152"/>
                    <a:pt x="1416" y="152"/>
                    <a:pt x="1416" y="152"/>
                  </a:cubicBezTo>
                  <a:cubicBezTo>
                    <a:pt x="1413" y="148"/>
                    <a:pt x="1413" y="148"/>
                    <a:pt x="1413" y="148"/>
                  </a:cubicBezTo>
                  <a:cubicBezTo>
                    <a:pt x="1405" y="156"/>
                    <a:pt x="1405" y="156"/>
                    <a:pt x="1405" y="156"/>
                  </a:cubicBezTo>
                  <a:cubicBezTo>
                    <a:pt x="1405" y="144"/>
                    <a:pt x="1405" y="144"/>
                    <a:pt x="1405" y="144"/>
                  </a:cubicBezTo>
                  <a:cubicBezTo>
                    <a:pt x="1409" y="140"/>
                    <a:pt x="1409" y="140"/>
                    <a:pt x="1409" y="140"/>
                  </a:cubicBezTo>
                  <a:cubicBezTo>
                    <a:pt x="1413" y="136"/>
                    <a:pt x="1413" y="136"/>
                    <a:pt x="1413" y="136"/>
                  </a:cubicBezTo>
                  <a:cubicBezTo>
                    <a:pt x="1424" y="121"/>
                    <a:pt x="1424" y="121"/>
                    <a:pt x="1424" y="121"/>
                  </a:cubicBezTo>
                  <a:cubicBezTo>
                    <a:pt x="1432" y="117"/>
                    <a:pt x="1432" y="117"/>
                    <a:pt x="1432" y="117"/>
                  </a:cubicBezTo>
                  <a:cubicBezTo>
                    <a:pt x="1432" y="113"/>
                    <a:pt x="1432" y="113"/>
                    <a:pt x="1432" y="113"/>
                  </a:cubicBezTo>
                  <a:cubicBezTo>
                    <a:pt x="1424" y="113"/>
                    <a:pt x="1424" y="113"/>
                    <a:pt x="1424" y="113"/>
                  </a:cubicBezTo>
                  <a:cubicBezTo>
                    <a:pt x="1409" y="121"/>
                    <a:pt x="1409" y="121"/>
                    <a:pt x="1409" y="121"/>
                  </a:cubicBezTo>
                  <a:cubicBezTo>
                    <a:pt x="1374" y="148"/>
                    <a:pt x="1374" y="148"/>
                    <a:pt x="1374" y="148"/>
                  </a:cubicBezTo>
                  <a:cubicBezTo>
                    <a:pt x="1354" y="156"/>
                    <a:pt x="1354" y="156"/>
                    <a:pt x="1354" y="156"/>
                  </a:cubicBezTo>
                  <a:cubicBezTo>
                    <a:pt x="1338" y="164"/>
                    <a:pt x="1338" y="164"/>
                    <a:pt x="1338" y="164"/>
                  </a:cubicBezTo>
                  <a:cubicBezTo>
                    <a:pt x="1333" y="164"/>
                    <a:pt x="1333" y="164"/>
                    <a:pt x="1333" y="164"/>
                  </a:cubicBezTo>
                  <a:cubicBezTo>
                    <a:pt x="1315" y="164"/>
                    <a:pt x="1315" y="164"/>
                    <a:pt x="1315" y="164"/>
                  </a:cubicBezTo>
                  <a:cubicBezTo>
                    <a:pt x="1315" y="168"/>
                    <a:pt x="1315" y="168"/>
                    <a:pt x="1315" y="168"/>
                  </a:cubicBezTo>
                  <a:cubicBezTo>
                    <a:pt x="1311" y="164"/>
                    <a:pt x="1311" y="164"/>
                    <a:pt x="1311" y="164"/>
                  </a:cubicBezTo>
                  <a:cubicBezTo>
                    <a:pt x="1315" y="156"/>
                    <a:pt x="1315" y="156"/>
                    <a:pt x="1315" y="156"/>
                  </a:cubicBezTo>
                  <a:cubicBezTo>
                    <a:pt x="1315" y="148"/>
                    <a:pt x="1315" y="148"/>
                    <a:pt x="1315" y="148"/>
                  </a:cubicBezTo>
                  <a:cubicBezTo>
                    <a:pt x="1311" y="144"/>
                    <a:pt x="1311" y="144"/>
                    <a:pt x="1311" y="144"/>
                  </a:cubicBezTo>
                  <a:cubicBezTo>
                    <a:pt x="1284" y="164"/>
                    <a:pt x="1284" y="164"/>
                    <a:pt x="1284" y="164"/>
                  </a:cubicBezTo>
                  <a:cubicBezTo>
                    <a:pt x="1276" y="164"/>
                    <a:pt x="1276" y="164"/>
                    <a:pt x="1276" y="164"/>
                  </a:cubicBezTo>
                  <a:cubicBezTo>
                    <a:pt x="1268" y="164"/>
                    <a:pt x="1268" y="164"/>
                    <a:pt x="1268" y="164"/>
                  </a:cubicBezTo>
                  <a:cubicBezTo>
                    <a:pt x="1265" y="160"/>
                    <a:pt x="1265" y="160"/>
                    <a:pt x="1265" y="160"/>
                  </a:cubicBezTo>
                  <a:cubicBezTo>
                    <a:pt x="1264" y="160"/>
                    <a:pt x="1264" y="160"/>
                    <a:pt x="1264" y="160"/>
                  </a:cubicBezTo>
                  <a:cubicBezTo>
                    <a:pt x="1327" y="105"/>
                    <a:pt x="1327" y="105"/>
                    <a:pt x="1327" y="105"/>
                  </a:cubicBezTo>
                  <a:cubicBezTo>
                    <a:pt x="1342" y="101"/>
                    <a:pt x="1342" y="101"/>
                    <a:pt x="1342" y="101"/>
                  </a:cubicBezTo>
                  <a:cubicBezTo>
                    <a:pt x="1346" y="93"/>
                    <a:pt x="1346" y="93"/>
                    <a:pt x="1346" y="93"/>
                  </a:cubicBezTo>
                  <a:cubicBezTo>
                    <a:pt x="1358" y="86"/>
                    <a:pt x="1358" y="86"/>
                    <a:pt x="1358" y="86"/>
                  </a:cubicBezTo>
                  <a:cubicBezTo>
                    <a:pt x="1354" y="86"/>
                    <a:pt x="1354" y="86"/>
                    <a:pt x="1354" y="86"/>
                  </a:cubicBezTo>
                  <a:cubicBezTo>
                    <a:pt x="1342" y="82"/>
                    <a:pt x="1342" y="82"/>
                    <a:pt x="1342" y="82"/>
                  </a:cubicBezTo>
                  <a:cubicBezTo>
                    <a:pt x="1327" y="78"/>
                    <a:pt x="1327" y="78"/>
                    <a:pt x="1327" y="78"/>
                  </a:cubicBezTo>
                  <a:cubicBezTo>
                    <a:pt x="1315" y="74"/>
                    <a:pt x="1315" y="74"/>
                    <a:pt x="1315" y="74"/>
                  </a:cubicBezTo>
                  <a:cubicBezTo>
                    <a:pt x="1307" y="78"/>
                    <a:pt x="1307" y="78"/>
                    <a:pt x="1307" y="78"/>
                  </a:cubicBezTo>
                  <a:cubicBezTo>
                    <a:pt x="1299" y="82"/>
                    <a:pt x="1299" y="82"/>
                    <a:pt x="1299" y="82"/>
                  </a:cubicBezTo>
                  <a:cubicBezTo>
                    <a:pt x="1292" y="82"/>
                    <a:pt x="1292" y="82"/>
                    <a:pt x="1292" y="82"/>
                  </a:cubicBezTo>
                  <a:cubicBezTo>
                    <a:pt x="1284" y="78"/>
                    <a:pt x="1284" y="78"/>
                    <a:pt x="1284" y="78"/>
                  </a:cubicBezTo>
                  <a:cubicBezTo>
                    <a:pt x="1280" y="70"/>
                    <a:pt x="1280" y="70"/>
                    <a:pt x="1280" y="70"/>
                  </a:cubicBezTo>
                  <a:cubicBezTo>
                    <a:pt x="1256" y="58"/>
                    <a:pt x="1256" y="58"/>
                    <a:pt x="1256" y="58"/>
                  </a:cubicBezTo>
                  <a:cubicBezTo>
                    <a:pt x="1253" y="54"/>
                    <a:pt x="1253" y="54"/>
                    <a:pt x="1253" y="54"/>
                  </a:cubicBezTo>
                  <a:cubicBezTo>
                    <a:pt x="1237" y="47"/>
                    <a:pt x="1237" y="47"/>
                    <a:pt x="1237" y="47"/>
                  </a:cubicBezTo>
                  <a:cubicBezTo>
                    <a:pt x="1221" y="47"/>
                    <a:pt x="1221" y="47"/>
                    <a:pt x="1221" y="47"/>
                  </a:cubicBezTo>
                  <a:cubicBezTo>
                    <a:pt x="1214" y="50"/>
                    <a:pt x="1214" y="50"/>
                    <a:pt x="1214" y="50"/>
                  </a:cubicBezTo>
                  <a:cubicBezTo>
                    <a:pt x="1206" y="50"/>
                    <a:pt x="1206" y="50"/>
                    <a:pt x="1206" y="50"/>
                  </a:cubicBezTo>
                  <a:cubicBezTo>
                    <a:pt x="1202" y="50"/>
                    <a:pt x="1202" y="50"/>
                    <a:pt x="1202" y="50"/>
                  </a:cubicBezTo>
                  <a:cubicBezTo>
                    <a:pt x="1202" y="47"/>
                    <a:pt x="1202" y="47"/>
                    <a:pt x="1202" y="47"/>
                  </a:cubicBezTo>
                  <a:cubicBezTo>
                    <a:pt x="1186" y="43"/>
                    <a:pt x="1186" y="43"/>
                    <a:pt x="1186" y="43"/>
                  </a:cubicBezTo>
                  <a:cubicBezTo>
                    <a:pt x="1178" y="43"/>
                    <a:pt x="1178" y="43"/>
                    <a:pt x="1178" y="43"/>
                  </a:cubicBezTo>
                  <a:cubicBezTo>
                    <a:pt x="1174" y="43"/>
                    <a:pt x="1174" y="43"/>
                    <a:pt x="1174" y="43"/>
                  </a:cubicBezTo>
                  <a:cubicBezTo>
                    <a:pt x="1171" y="43"/>
                    <a:pt x="1171" y="43"/>
                    <a:pt x="1171" y="43"/>
                  </a:cubicBezTo>
                  <a:cubicBezTo>
                    <a:pt x="1163" y="27"/>
                    <a:pt x="1163" y="27"/>
                    <a:pt x="1163" y="27"/>
                  </a:cubicBezTo>
                  <a:cubicBezTo>
                    <a:pt x="1163" y="23"/>
                    <a:pt x="1163" y="23"/>
                    <a:pt x="1163" y="23"/>
                  </a:cubicBezTo>
                  <a:cubicBezTo>
                    <a:pt x="1155" y="4"/>
                    <a:pt x="1155" y="4"/>
                    <a:pt x="1155" y="4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1147" y="27"/>
                    <a:pt x="1147" y="27"/>
                    <a:pt x="1147" y="27"/>
                  </a:cubicBezTo>
                  <a:cubicBezTo>
                    <a:pt x="1061" y="27"/>
                    <a:pt x="1061" y="27"/>
                    <a:pt x="1061" y="27"/>
                  </a:cubicBezTo>
                  <a:cubicBezTo>
                    <a:pt x="798" y="27"/>
                    <a:pt x="798" y="27"/>
                    <a:pt x="798" y="27"/>
                  </a:cubicBezTo>
                  <a:cubicBezTo>
                    <a:pt x="337" y="27"/>
                    <a:pt x="337" y="27"/>
                    <a:pt x="337" y="27"/>
                  </a:cubicBezTo>
                  <a:cubicBezTo>
                    <a:pt x="299" y="27"/>
                    <a:pt x="299" y="27"/>
                    <a:pt x="299" y="27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78" y="31"/>
                    <a:pt x="78" y="31"/>
                    <a:pt x="78" y="31"/>
                  </a:cubicBezTo>
                  <a:cubicBezTo>
                    <a:pt x="82" y="39"/>
                    <a:pt x="82" y="39"/>
                    <a:pt x="82" y="39"/>
                  </a:cubicBezTo>
                  <a:cubicBezTo>
                    <a:pt x="86" y="39"/>
                    <a:pt x="86" y="39"/>
                    <a:pt x="86" y="39"/>
                  </a:cubicBezTo>
                  <a:cubicBezTo>
                    <a:pt x="93" y="39"/>
                    <a:pt x="93" y="39"/>
                    <a:pt x="93" y="39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89" y="43"/>
                    <a:pt x="89" y="43"/>
                    <a:pt x="89" y="43"/>
                  </a:cubicBezTo>
                  <a:cubicBezTo>
                    <a:pt x="89" y="50"/>
                    <a:pt x="89" y="50"/>
                    <a:pt x="89" y="50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6" y="58"/>
                    <a:pt x="86" y="58"/>
                    <a:pt x="86" y="58"/>
                  </a:cubicBezTo>
                  <a:cubicBezTo>
                    <a:pt x="89" y="62"/>
                    <a:pt x="89" y="62"/>
                    <a:pt x="89" y="62"/>
                  </a:cubicBezTo>
                  <a:cubicBezTo>
                    <a:pt x="93" y="74"/>
                    <a:pt x="93" y="74"/>
                    <a:pt x="93" y="74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89" y="89"/>
                    <a:pt x="89" y="89"/>
                    <a:pt x="89" y="89"/>
                  </a:cubicBezTo>
                  <a:cubicBezTo>
                    <a:pt x="86" y="93"/>
                    <a:pt x="86" y="93"/>
                    <a:pt x="86" y="93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0" y="109"/>
                    <a:pt x="70" y="109"/>
                    <a:pt x="70" y="109"/>
                  </a:cubicBezTo>
                  <a:cubicBezTo>
                    <a:pt x="70" y="113"/>
                    <a:pt x="70" y="113"/>
                    <a:pt x="70" y="113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09"/>
                    <a:pt x="66" y="109"/>
                    <a:pt x="66" y="109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8" y="89"/>
                    <a:pt x="78" y="89"/>
                    <a:pt x="78" y="89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78" y="78"/>
                    <a:pt x="78" y="78"/>
                    <a:pt x="78" y="78"/>
                  </a:cubicBezTo>
                  <a:cubicBezTo>
                    <a:pt x="70" y="78"/>
                    <a:pt x="70" y="78"/>
                    <a:pt x="70" y="78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7" y="86"/>
                    <a:pt x="7" y="86"/>
                    <a:pt x="7" y="86"/>
                  </a:cubicBezTo>
                  <a:cubicBezTo>
                    <a:pt x="11" y="93"/>
                    <a:pt x="11" y="93"/>
                    <a:pt x="11" y="93"/>
                  </a:cubicBezTo>
                  <a:cubicBezTo>
                    <a:pt x="23" y="140"/>
                    <a:pt x="23" y="140"/>
                    <a:pt x="23" y="140"/>
                  </a:cubicBezTo>
                  <a:cubicBezTo>
                    <a:pt x="27" y="136"/>
                    <a:pt x="27" y="136"/>
                    <a:pt x="27" y="136"/>
                  </a:cubicBezTo>
                  <a:cubicBezTo>
                    <a:pt x="31" y="140"/>
                    <a:pt x="31" y="140"/>
                    <a:pt x="31" y="140"/>
                  </a:cubicBezTo>
                  <a:cubicBezTo>
                    <a:pt x="31" y="144"/>
                    <a:pt x="31" y="144"/>
                    <a:pt x="31" y="144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52"/>
                    <a:pt x="27" y="152"/>
                    <a:pt x="27" y="152"/>
                  </a:cubicBezTo>
                  <a:cubicBezTo>
                    <a:pt x="27" y="156"/>
                    <a:pt x="27" y="156"/>
                    <a:pt x="27" y="156"/>
                  </a:cubicBezTo>
                  <a:cubicBezTo>
                    <a:pt x="31" y="156"/>
                    <a:pt x="31" y="156"/>
                    <a:pt x="31" y="156"/>
                  </a:cubicBezTo>
                  <a:cubicBezTo>
                    <a:pt x="35" y="156"/>
                    <a:pt x="35" y="156"/>
                    <a:pt x="35" y="156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68"/>
                    <a:pt x="35" y="168"/>
                    <a:pt x="35" y="168"/>
                  </a:cubicBezTo>
                  <a:cubicBezTo>
                    <a:pt x="31" y="171"/>
                    <a:pt x="31" y="171"/>
                    <a:pt x="31" y="171"/>
                  </a:cubicBezTo>
                  <a:cubicBezTo>
                    <a:pt x="31" y="164"/>
                    <a:pt x="31" y="164"/>
                    <a:pt x="31" y="164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5" y="179"/>
                    <a:pt x="35" y="179"/>
                    <a:pt x="35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8" y="187"/>
                    <a:pt x="58" y="187"/>
                    <a:pt x="58" y="187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7" y="187"/>
                    <a:pt x="47" y="187"/>
                    <a:pt x="47" y="187"/>
                  </a:cubicBezTo>
                  <a:cubicBezTo>
                    <a:pt x="35" y="187"/>
                    <a:pt x="35" y="187"/>
                    <a:pt x="35" y="187"/>
                  </a:cubicBezTo>
                  <a:cubicBezTo>
                    <a:pt x="31" y="187"/>
                    <a:pt x="31" y="187"/>
                    <a:pt x="31" y="187"/>
                  </a:cubicBezTo>
                  <a:cubicBezTo>
                    <a:pt x="31" y="207"/>
                    <a:pt x="31" y="207"/>
                    <a:pt x="31" y="207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22"/>
                    <a:pt x="31" y="222"/>
                    <a:pt x="31" y="222"/>
                  </a:cubicBezTo>
                  <a:cubicBezTo>
                    <a:pt x="31" y="230"/>
                    <a:pt x="31" y="230"/>
                    <a:pt x="31" y="230"/>
                  </a:cubicBezTo>
                  <a:cubicBezTo>
                    <a:pt x="19" y="328"/>
                    <a:pt x="19" y="328"/>
                    <a:pt x="19" y="328"/>
                  </a:cubicBezTo>
                  <a:cubicBezTo>
                    <a:pt x="23" y="331"/>
                    <a:pt x="23" y="331"/>
                    <a:pt x="23" y="331"/>
                  </a:cubicBezTo>
                  <a:cubicBezTo>
                    <a:pt x="23" y="339"/>
                    <a:pt x="23" y="339"/>
                    <a:pt x="23" y="339"/>
                  </a:cubicBezTo>
                  <a:cubicBezTo>
                    <a:pt x="19" y="339"/>
                    <a:pt x="19" y="339"/>
                    <a:pt x="19" y="339"/>
                  </a:cubicBezTo>
                  <a:cubicBezTo>
                    <a:pt x="15" y="347"/>
                    <a:pt x="15" y="347"/>
                    <a:pt x="15" y="347"/>
                  </a:cubicBezTo>
                  <a:cubicBezTo>
                    <a:pt x="12" y="365"/>
                    <a:pt x="12" y="365"/>
                    <a:pt x="12" y="365"/>
                  </a:cubicBezTo>
                  <a:cubicBezTo>
                    <a:pt x="11" y="367"/>
                    <a:pt x="11" y="367"/>
                    <a:pt x="11" y="367"/>
                  </a:cubicBezTo>
                  <a:cubicBezTo>
                    <a:pt x="27" y="445"/>
                    <a:pt x="27" y="445"/>
                    <a:pt x="27" y="445"/>
                  </a:cubicBezTo>
                  <a:cubicBezTo>
                    <a:pt x="27" y="472"/>
                    <a:pt x="27" y="472"/>
                    <a:pt x="27" y="472"/>
                  </a:cubicBezTo>
                  <a:cubicBezTo>
                    <a:pt x="15" y="488"/>
                    <a:pt x="15" y="488"/>
                    <a:pt x="15" y="488"/>
                  </a:cubicBezTo>
                  <a:cubicBezTo>
                    <a:pt x="19" y="499"/>
                    <a:pt x="19" y="499"/>
                    <a:pt x="19" y="499"/>
                  </a:cubicBezTo>
                  <a:cubicBezTo>
                    <a:pt x="23" y="503"/>
                    <a:pt x="23" y="503"/>
                    <a:pt x="23" y="503"/>
                  </a:cubicBezTo>
                  <a:cubicBezTo>
                    <a:pt x="39" y="530"/>
                    <a:pt x="39" y="530"/>
                    <a:pt x="39" y="530"/>
                  </a:cubicBezTo>
                  <a:cubicBezTo>
                    <a:pt x="39" y="534"/>
                    <a:pt x="39" y="534"/>
                    <a:pt x="39" y="534"/>
                  </a:cubicBezTo>
                  <a:cubicBezTo>
                    <a:pt x="39" y="546"/>
                    <a:pt x="39" y="546"/>
                    <a:pt x="39" y="546"/>
                  </a:cubicBezTo>
                  <a:cubicBezTo>
                    <a:pt x="47" y="573"/>
                    <a:pt x="47" y="573"/>
                    <a:pt x="47" y="573"/>
                  </a:cubicBezTo>
                  <a:cubicBezTo>
                    <a:pt x="66" y="597"/>
                    <a:pt x="66" y="597"/>
                    <a:pt x="66" y="597"/>
                  </a:cubicBezTo>
                  <a:cubicBezTo>
                    <a:pt x="70" y="601"/>
                    <a:pt x="70" y="601"/>
                    <a:pt x="70" y="601"/>
                  </a:cubicBezTo>
                  <a:cubicBezTo>
                    <a:pt x="70" y="609"/>
                    <a:pt x="70" y="609"/>
                    <a:pt x="70" y="609"/>
                  </a:cubicBezTo>
                  <a:cubicBezTo>
                    <a:pt x="70" y="612"/>
                    <a:pt x="70" y="612"/>
                    <a:pt x="70" y="612"/>
                  </a:cubicBezTo>
                  <a:cubicBezTo>
                    <a:pt x="78" y="616"/>
                    <a:pt x="78" y="616"/>
                    <a:pt x="78" y="616"/>
                  </a:cubicBezTo>
                  <a:cubicBezTo>
                    <a:pt x="82" y="616"/>
                    <a:pt x="82" y="616"/>
                    <a:pt x="82" y="616"/>
                  </a:cubicBezTo>
                  <a:cubicBezTo>
                    <a:pt x="86" y="620"/>
                    <a:pt x="86" y="620"/>
                    <a:pt x="86" y="620"/>
                  </a:cubicBezTo>
                  <a:cubicBezTo>
                    <a:pt x="86" y="616"/>
                    <a:pt x="86" y="616"/>
                    <a:pt x="86" y="616"/>
                  </a:cubicBezTo>
                  <a:cubicBezTo>
                    <a:pt x="89" y="616"/>
                    <a:pt x="89" y="616"/>
                    <a:pt x="89" y="616"/>
                  </a:cubicBezTo>
                  <a:cubicBezTo>
                    <a:pt x="89" y="605"/>
                    <a:pt x="89" y="605"/>
                    <a:pt x="89" y="605"/>
                  </a:cubicBezTo>
                  <a:cubicBezTo>
                    <a:pt x="97" y="605"/>
                    <a:pt x="97" y="605"/>
                    <a:pt x="97" y="605"/>
                  </a:cubicBezTo>
                  <a:cubicBezTo>
                    <a:pt x="109" y="609"/>
                    <a:pt x="109" y="609"/>
                    <a:pt x="109" y="609"/>
                  </a:cubicBezTo>
                  <a:cubicBezTo>
                    <a:pt x="101" y="612"/>
                    <a:pt x="101" y="612"/>
                    <a:pt x="101" y="612"/>
                  </a:cubicBezTo>
                  <a:cubicBezTo>
                    <a:pt x="97" y="612"/>
                    <a:pt x="97" y="612"/>
                    <a:pt x="97" y="612"/>
                  </a:cubicBezTo>
                  <a:cubicBezTo>
                    <a:pt x="93" y="616"/>
                    <a:pt x="93" y="616"/>
                    <a:pt x="93" y="616"/>
                  </a:cubicBezTo>
                  <a:cubicBezTo>
                    <a:pt x="97" y="620"/>
                    <a:pt x="97" y="620"/>
                    <a:pt x="97" y="620"/>
                  </a:cubicBezTo>
                  <a:cubicBezTo>
                    <a:pt x="105" y="632"/>
                    <a:pt x="105" y="632"/>
                    <a:pt x="105" y="632"/>
                  </a:cubicBezTo>
                  <a:cubicBezTo>
                    <a:pt x="105" y="636"/>
                    <a:pt x="105" y="636"/>
                    <a:pt x="105" y="636"/>
                  </a:cubicBezTo>
                  <a:cubicBezTo>
                    <a:pt x="93" y="628"/>
                    <a:pt x="93" y="628"/>
                    <a:pt x="93" y="628"/>
                  </a:cubicBezTo>
                  <a:cubicBezTo>
                    <a:pt x="93" y="624"/>
                    <a:pt x="93" y="624"/>
                    <a:pt x="93" y="624"/>
                  </a:cubicBezTo>
                  <a:cubicBezTo>
                    <a:pt x="89" y="624"/>
                    <a:pt x="89" y="624"/>
                    <a:pt x="89" y="624"/>
                  </a:cubicBezTo>
                  <a:cubicBezTo>
                    <a:pt x="89" y="628"/>
                    <a:pt x="89" y="628"/>
                    <a:pt x="89" y="628"/>
                  </a:cubicBezTo>
                  <a:cubicBezTo>
                    <a:pt x="93" y="655"/>
                    <a:pt x="93" y="655"/>
                    <a:pt x="93" y="655"/>
                  </a:cubicBezTo>
                  <a:cubicBezTo>
                    <a:pt x="101" y="663"/>
                    <a:pt x="101" y="663"/>
                    <a:pt x="101" y="663"/>
                  </a:cubicBezTo>
                  <a:cubicBezTo>
                    <a:pt x="113" y="663"/>
                    <a:pt x="113" y="663"/>
                    <a:pt x="113" y="663"/>
                  </a:cubicBezTo>
                  <a:cubicBezTo>
                    <a:pt x="117" y="671"/>
                    <a:pt x="117" y="671"/>
                    <a:pt x="117" y="671"/>
                  </a:cubicBezTo>
                  <a:cubicBezTo>
                    <a:pt x="117" y="679"/>
                    <a:pt x="117" y="679"/>
                    <a:pt x="117" y="679"/>
                  </a:cubicBezTo>
                  <a:cubicBezTo>
                    <a:pt x="109" y="683"/>
                    <a:pt x="109" y="683"/>
                    <a:pt x="109" y="683"/>
                  </a:cubicBezTo>
                  <a:cubicBezTo>
                    <a:pt x="113" y="691"/>
                    <a:pt x="113" y="691"/>
                    <a:pt x="113" y="691"/>
                  </a:cubicBezTo>
                  <a:cubicBezTo>
                    <a:pt x="148" y="733"/>
                    <a:pt x="148" y="733"/>
                    <a:pt x="148" y="733"/>
                  </a:cubicBezTo>
                  <a:cubicBezTo>
                    <a:pt x="152" y="737"/>
                    <a:pt x="152" y="737"/>
                    <a:pt x="152" y="737"/>
                  </a:cubicBezTo>
                  <a:cubicBezTo>
                    <a:pt x="152" y="745"/>
                    <a:pt x="152" y="745"/>
                    <a:pt x="152" y="745"/>
                  </a:cubicBezTo>
                  <a:cubicBezTo>
                    <a:pt x="160" y="749"/>
                    <a:pt x="160" y="749"/>
                    <a:pt x="160" y="749"/>
                  </a:cubicBezTo>
                  <a:cubicBezTo>
                    <a:pt x="160" y="753"/>
                    <a:pt x="160" y="753"/>
                    <a:pt x="160" y="753"/>
                  </a:cubicBezTo>
                  <a:cubicBezTo>
                    <a:pt x="164" y="757"/>
                    <a:pt x="164" y="757"/>
                    <a:pt x="164" y="757"/>
                  </a:cubicBezTo>
                  <a:cubicBezTo>
                    <a:pt x="160" y="761"/>
                    <a:pt x="160" y="761"/>
                    <a:pt x="160" y="761"/>
                  </a:cubicBezTo>
                  <a:cubicBezTo>
                    <a:pt x="164" y="776"/>
                    <a:pt x="164" y="776"/>
                    <a:pt x="164" y="776"/>
                  </a:cubicBezTo>
                  <a:cubicBezTo>
                    <a:pt x="164" y="780"/>
                    <a:pt x="164" y="780"/>
                    <a:pt x="164" y="780"/>
                  </a:cubicBezTo>
                  <a:cubicBezTo>
                    <a:pt x="183" y="784"/>
                    <a:pt x="183" y="784"/>
                    <a:pt x="183" y="784"/>
                  </a:cubicBezTo>
                  <a:cubicBezTo>
                    <a:pt x="191" y="788"/>
                    <a:pt x="191" y="788"/>
                    <a:pt x="191" y="788"/>
                  </a:cubicBezTo>
                  <a:cubicBezTo>
                    <a:pt x="195" y="784"/>
                    <a:pt x="195" y="784"/>
                    <a:pt x="195" y="784"/>
                  </a:cubicBezTo>
                  <a:cubicBezTo>
                    <a:pt x="199" y="784"/>
                    <a:pt x="199" y="784"/>
                    <a:pt x="199" y="784"/>
                  </a:cubicBezTo>
                  <a:cubicBezTo>
                    <a:pt x="210" y="792"/>
                    <a:pt x="210" y="792"/>
                    <a:pt x="210" y="792"/>
                  </a:cubicBezTo>
                  <a:cubicBezTo>
                    <a:pt x="214" y="796"/>
                    <a:pt x="214" y="796"/>
                    <a:pt x="214" y="796"/>
                  </a:cubicBezTo>
                  <a:cubicBezTo>
                    <a:pt x="230" y="804"/>
                    <a:pt x="230" y="804"/>
                    <a:pt x="230" y="804"/>
                  </a:cubicBezTo>
                  <a:cubicBezTo>
                    <a:pt x="234" y="804"/>
                    <a:pt x="234" y="804"/>
                    <a:pt x="234" y="804"/>
                  </a:cubicBezTo>
                  <a:cubicBezTo>
                    <a:pt x="234" y="800"/>
                    <a:pt x="234" y="800"/>
                    <a:pt x="234" y="800"/>
                  </a:cubicBezTo>
                  <a:cubicBezTo>
                    <a:pt x="238" y="800"/>
                    <a:pt x="238" y="800"/>
                    <a:pt x="238" y="800"/>
                  </a:cubicBezTo>
                  <a:cubicBezTo>
                    <a:pt x="242" y="804"/>
                    <a:pt x="242" y="804"/>
                    <a:pt x="242" y="804"/>
                  </a:cubicBezTo>
                  <a:cubicBezTo>
                    <a:pt x="246" y="808"/>
                    <a:pt x="246" y="808"/>
                    <a:pt x="246" y="808"/>
                  </a:cubicBezTo>
                  <a:cubicBezTo>
                    <a:pt x="249" y="815"/>
                    <a:pt x="249" y="815"/>
                    <a:pt x="249" y="815"/>
                  </a:cubicBezTo>
                  <a:cubicBezTo>
                    <a:pt x="257" y="819"/>
                    <a:pt x="257" y="819"/>
                    <a:pt x="257" y="819"/>
                  </a:cubicBezTo>
                  <a:cubicBezTo>
                    <a:pt x="289" y="843"/>
                    <a:pt x="289" y="843"/>
                    <a:pt x="289" y="843"/>
                  </a:cubicBezTo>
                  <a:cubicBezTo>
                    <a:pt x="292" y="851"/>
                    <a:pt x="292" y="851"/>
                    <a:pt x="292" y="851"/>
                  </a:cubicBezTo>
                  <a:cubicBezTo>
                    <a:pt x="292" y="854"/>
                    <a:pt x="292" y="854"/>
                    <a:pt x="292" y="854"/>
                  </a:cubicBezTo>
                  <a:cubicBezTo>
                    <a:pt x="296" y="874"/>
                    <a:pt x="296" y="874"/>
                    <a:pt x="296" y="874"/>
                  </a:cubicBezTo>
                  <a:cubicBezTo>
                    <a:pt x="382" y="866"/>
                    <a:pt x="382" y="866"/>
                    <a:pt x="382" y="866"/>
                  </a:cubicBezTo>
                  <a:cubicBezTo>
                    <a:pt x="386" y="870"/>
                    <a:pt x="386" y="870"/>
                    <a:pt x="386" y="870"/>
                  </a:cubicBezTo>
                  <a:cubicBezTo>
                    <a:pt x="395" y="873"/>
                    <a:pt x="395" y="873"/>
                    <a:pt x="395" y="873"/>
                  </a:cubicBezTo>
                  <a:cubicBezTo>
                    <a:pt x="534" y="925"/>
                    <a:pt x="534" y="925"/>
                    <a:pt x="534" y="925"/>
                  </a:cubicBezTo>
                  <a:cubicBezTo>
                    <a:pt x="612" y="925"/>
                    <a:pt x="612" y="925"/>
                    <a:pt x="612" y="925"/>
                  </a:cubicBezTo>
                  <a:cubicBezTo>
                    <a:pt x="636" y="925"/>
                    <a:pt x="636" y="925"/>
                    <a:pt x="636" y="925"/>
                  </a:cubicBezTo>
                  <a:cubicBezTo>
                    <a:pt x="636" y="905"/>
                    <a:pt x="636" y="905"/>
                    <a:pt x="636" y="905"/>
                  </a:cubicBezTo>
                  <a:cubicBezTo>
                    <a:pt x="700" y="905"/>
                    <a:pt x="700" y="905"/>
                    <a:pt x="700" y="905"/>
                  </a:cubicBezTo>
                  <a:cubicBezTo>
                    <a:pt x="704" y="905"/>
                    <a:pt x="704" y="905"/>
                    <a:pt x="704" y="905"/>
                  </a:cubicBezTo>
                  <a:cubicBezTo>
                    <a:pt x="704" y="906"/>
                    <a:pt x="704" y="906"/>
                    <a:pt x="704" y="906"/>
                  </a:cubicBezTo>
                  <a:cubicBezTo>
                    <a:pt x="714" y="909"/>
                    <a:pt x="714" y="909"/>
                    <a:pt x="714" y="909"/>
                  </a:cubicBezTo>
                  <a:cubicBezTo>
                    <a:pt x="718" y="917"/>
                    <a:pt x="718" y="917"/>
                    <a:pt x="718" y="917"/>
                  </a:cubicBezTo>
                  <a:cubicBezTo>
                    <a:pt x="726" y="921"/>
                    <a:pt x="726" y="921"/>
                    <a:pt x="726" y="921"/>
                  </a:cubicBezTo>
                  <a:cubicBezTo>
                    <a:pt x="733" y="933"/>
                    <a:pt x="733" y="933"/>
                    <a:pt x="733" y="933"/>
                  </a:cubicBezTo>
                  <a:cubicBezTo>
                    <a:pt x="765" y="956"/>
                    <a:pt x="765" y="956"/>
                    <a:pt x="765" y="956"/>
                  </a:cubicBezTo>
                  <a:cubicBezTo>
                    <a:pt x="776" y="991"/>
                    <a:pt x="776" y="991"/>
                    <a:pt x="776" y="991"/>
                  </a:cubicBezTo>
                  <a:cubicBezTo>
                    <a:pt x="815" y="1030"/>
                    <a:pt x="815" y="1030"/>
                    <a:pt x="815" y="1030"/>
                  </a:cubicBezTo>
                  <a:cubicBezTo>
                    <a:pt x="835" y="1030"/>
                    <a:pt x="835" y="1030"/>
                    <a:pt x="835" y="1030"/>
                  </a:cubicBezTo>
                  <a:cubicBezTo>
                    <a:pt x="854" y="995"/>
                    <a:pt x="854" y="995"/>
                    <a:pt x="854" y="995"/>
                  </a:cubicBezTo>
                  <a:cubicBezTo>
                    <a:pt x="858" y="995"/>
                    <a:pt x="858" y="995"/>
                    <a:pt x="858" y="995"/>
                  </a:cubicBezTo>
                  <a:cubicBezTo>
                    <a:pt x="866" y="995"/>
                    <a:pt x="866" y="995"/>
                    <a:pt x="866" y="995"/>
                  </a:cubicBezTo>
                  <a:cubicBezTo>
                    <a:pt x="901" y="995"/>
                    <a:pt x="901" y="995"/>
                    <a:pt x="901" y="995"/>
                  </a:cubicBezTo>
                  <a:cubicBezTo>
                    <a:pt x="929" y="1026"/>
                    <a:pt x="929" y="1026"/>
                    <a:pt x="929" y="1026"/>
                  </a:cubicBezTo>
                  <a:cubicBezTo>
                    <a:pt x="944" y="1057"/>
                    <a:pt x="944" y="1057"/>
                    <a:pt x="944" y="1057"/>
                  </a:cubicBezTo>
                  <a:cubicBezTo>
                    <a:pt x="956" y="1069"/>
                    <a:pt x="956" y="1069"/>
                    <a:pt x="956" y="1069"/>
                  </a:cubicBezTo>
                  <a:cubicBezTo>
                    <a:pt x="960" y="1085"/>
                    <a:pt x="960" y="1085"/>
                    <a:pt x="960" y="1085"/>
                  </a:cubicBezTo>
                  <a:cubicBezTo>
                    <a:pt x="972" y="1093"/>
                    <a:pt x="972" y="1093"/>
                    <a:pt x="972" y="1093"/>
                  </a:cubicBezTo>
                  <a:cubicBezTo>
                    <a:pt x="983" y="1124"/>
                    <a:pt x="983" y="1124"/>
                    <a:pt x="983" y="1124"/>
                  </a:cubicBezTo>
                  <a:cubicBezTo>
                    <a:pt x="995" y="1143"/>
                    <a:pt x="995" y="1143"/>
                    <a:pt x="995" y="1143"/>
                  </a:cubicBezTo>
                  <a:cubicBezTo>
                    <a:pt x="1007" y="1151"/>
                    <a:pt x="1007" y="1151"/>
                    <a:pt x="1007" y="1151"/>
                  </a:cubicBezTo>
                  <a:cubicBezTo>
                    <a:pt x="1018" y="1151"/>
                    <a:pt x="1018" y="1151"/>
                    <a:pt x="1018" y="1151"/>
                  </a:cubicBezTo>
                  <a:cubicBezTo>
                    <a:pt x="1026" y="1159"/>
                    <a:pt x="1026" y="1159"/>
                    <a:pt x="1026" y="1159"/>
                  </a:cubicBezTo>
                  <a:cubicBezTo>
                    <a:pt x="1046" y="1159"/>
                    <a:pt x="1046" y="1159"/>
                    <a:pt x="1046" y="1159"/>
                  </a:cubicBezTo>
                  <a:cubicBezTo>
                    <a:pt x="1061" y="1167"/>
                    <a:pt x="1061" y="1167"/>
                    <a:pt x="1061" y="1167"/>
                  </a:cubicBezTo>
                  <a:cubicBezTo>
                    <a:pt x="1073" y="1167"/>
                    <a:pt x="1073" y="1167"/>
                    <a:pt x="1073" y="1167"/>
                  </a:cubicBezTo>
                  <a:cubicBezTo>
                    <a:pt x="1069" y="1163"/>
                    <a:pt x="1069" y="1163"/>
                    <a:pt x="1069" y="1163"/>
                  </a:cubicBezTo>
                  <a:cubicBezTo>
                    <a:pt x="1065" y="1151"/>
                    <a:pt x="1065" y="1151"/>
                    <a:pt x="1065" y="1151"/>
                  </a:cubicBezTo>
                  <a:cubicBezTo>
                    <a:pt x="1065" y="1147"/>
                    <a:pt x="1065" y="1147"/>
                    <a:pt x="1065" y="1147"/>
                  </a:cubicBezTo>
                  <a:cubicBezTo>
                    <a:pt x="1057" y="1124"/>
                    <a:pt x="1057" y="1124"/>
                    <a:pt x="1057" y="1124"/>
                  </a:cubicBezTo>
                  <a:cubicBezTo>
                    <a:pt x="1061" y="1120"/>
                    <a:pt x="1061" y="1120"/>
                    <a:pt x="1061" y="1120"/>
                  </a:cubicBezTo>
                  <a:cubicBezTo>
                    <a:pt x="1061" y="1112"/>
                    <a:pt x="1061" y="1112"/>
                    <a:pt x="1061" y="1112"/>
                  </a:cubicBezTo>
                  <a:cubicBezTo>
                    <a:pt x="1057" y="1112"/>
                    <a:pt x="1057" y="1112"/>
                    <a:pt x="1057" y="1112"/>
                  </a:cubicBezTo>
                  <a:cubicBezTo>
                    <a:pt x="1057" y="1108"/>
                    <a:pt x="1057" y="1108"/>
                    <a:pt x="1057" y="1108"/>
                  </a:cubicBezTo>
                  <a:cubicBezTo>
                    <a:pt x="1061" y="1108"/>
                    <a:pt x="1061" y="1108"/>
                    <a:pt x="1061" y="1108"/>
                  </a:cubicBezTo>
                  <a:cubicBezTo>
                    <a:pt x="1065" y="1108"/>
                    <a:pt x="1065" y="1108"/>
                    <a:pt x="1065" y="1108"/>
                  </a:cubicBezTo>
                  <a:cubicBezTo>
                    <a:pt x="1069" y="1093"/>
                    <a:pt x="1069" y="1093"/>
                    <a:pt x="1069" y="1093"/>
                  </a:cubicBezTo>
                  <a:cubicBezTo>
                    <a:pt x="1065" y="1085"/>
                    <a:pt x="1065" y="1085"/>
                    <a:pt x="1065" y="1085"/>
                  </a:cubicBezTo>
                  <a:cubicBezTo>
                    <a:pt x="1073" y="1085"/>
                    <a:pt x="1073" y="1085"/>
                    <a:pt x="1073" y="1085"/>
                  </a:cubicBezTo>
                  <a:cubicBezTo>
                    <a:pt x="1077" y="1077"/>
                    <a:pt x="1077" y="1077"/>
                    <a:pt x="1077" y="1077"/>
                  </a:cubicBezTo>
                  <a:cubicBezTo>
                    <a:pt x="1077" y="1073"/>
                    <a:pt x="1077" y="1073"/>
                    <a:pt x="1077" y="1073"/>
                  </a:cubicBezTo>
                  <a:cubicBezTo>
                    <a:pt x="1073" y="1077"/>
                    <a:pt x="1073" y="1077"/>
                    <a:pt x="1073" y="1077"/>
                  </a:cubicBezTo>
                  <a:cubicBezTo>
                    <a:pt x="1073" y="1073"/>
                    <a:pt x="1073" y="1073"/>
                    <a:pt x="1073" y="1073"/>
                  </a:cubicBezTo>
                  <a:cubicBezTo>
                    <a:pt x="1081" y="1069"/>
                    <a:pt x="1081" y="1069"/>
                    <a:pt x="1081" y="1069"/>
                  </a:cubicBezTo>
                  <a:cubicBezTo>
                    <a:pt x="1089" y="1065"/>
                    <a:pt x="1089" y="1065"/>
                    <a:pt x="1089" y="1065"/>
                  </a:cubicBezTo>
                  <a:cubicBezTo>
                    <a:pt x="1089" y="1061"/>
                    <a:pt x="1089" y="1061"/>
                    <a:pt x="1089" y="1061"/>
                  </a:cubicBezTo>
                  <a:cubicBezTo>
                    <a:pt x="1096" y="1061"/>
                    <a:pt x="1096" y="1061"/>
                    <a:pt x="1096" y="1061"/>
                  </a:cubicBezTo>
                  <a:cubicBezTo>
                    <a:pt x="1100" y="1057"/>
                    <a:pt x="1100" y="1057"/>
                    <a:pt x="1100" y="1057"/>
                  </a:cubicBezTo>
                  <a:cubicBezTo>
                    <a:pt x="1100" y="1053"/>
                    <a:pt x="1100" y="1053"/>
                    <a:pt x="1100" y="1053"/>
                  </a:cubicBezTo>
                  <a:cubicBezTo>
                    <a:pt x="1096" y="1050"/>
                    <a:pt x="1096" y="1050"/>
                    <a:pt x="1096" y="1050"/>
                  </a:cubicBezTo>
                  <a:cubicBezTo>
                    <a:pt x="1096" y="1046"/>
                    <a:pt x="1096" y="1046"/>
                    <a:pt x="1096" y="1046"/>
                  </a:cubicBezTo>
                  <a:cubicBezTo>
                    <a:pt x="1100" y="1046"/>
                    <a:pt x="1100" y="1046"/>
                    <a:pt x="1100" y="1046"/>
                  </a:cubicBezTo>
                  <a:cubicBezTo>
                    <a:pt x="1104" y="1050"/>
                    <a:pt x="1104" y="1050"/>
                    <a:pt x="1104" y="1050"/>
                  </a:cubicBezTo>
                  <a:cubicBezTo>
                    <a:pt x="1104" y="1046"/>
                    <a:pt x="1104" y="1046"/>
                    <a:pt x="1104" y="1046"/>
                  </a:cubicBezTo>
                  <a:cubicBezTo>
                    <a:pt x="1108" y="1046"/>
                    <a:pt x="1108" y="1046"/>
                    <a:pt x="1108" y="1046"/>
                  </a:cubicBezTo>
                  <a:cubicBezTo>
                    <a:pt x="1112" y="1046"/>
                    <a:pt x="1112" y="1046"/>
                    <a:pt x="1112" y="1046"/>
                  </a:cubicBezTo>
                  <a:cubicBezTo>
                    <a:pt x="1112" y="1042"/>
                    <a:pt x="1112" y="1042"/>
                    <a:pt x="1112" y="1042"/>
                  </a:cubicBezTo>
                  <a:cubicBezTo>
                    <a:pt x="1116" y="1050"/>
                    <a:pt x="1116" y="1050"/>
                    <a:pt x="1116" y="1050"/>
                  </a:cubicBezTo>
                  <a:cubicBezTo>
                    <a:pt x="1128" y="1046"/>
                    <a:pt x="1128" y="1046"/>
                    <a:pt x="1128" y="1046"/>
                  </a:cubicBezTo>
                  <a:cubicBezTo>
                    <a:pt x="1112" y="1053"/>
                    <a:pt x="1112" y="1053"/>
                    <a:pt x="1112" y="1053"/>
                  </a:cubicBezTo>
                  <a:cubicBezTo>
                    <a:pt x="1108" y="1057"/>
                    <a:pt x="1108" y="1057"/>
                    <a:pt x="1108" y="1057"/>
                  </a:cubicBezTo>
                  <a:cubicBezTo>
                    <a:pt x="1112" y="1057"/>
                    <a:pt x="1112" y="1057"/>
                    <a:pt x="1112" y="1057"/>
                  </a:cubicBezTo>
                  <a:cubicBezTo>
                    <a:pt x="1147" y="1034"/>
                    <a:pt x="1147" y="1034"/>
                    <a:pt x="1147" y="1034"/>
                  </a:cubicBezTo>
                  <a:cubicBezTo>
                    <a:pt x="1155" y="1022"/>
                    <a:pt x="1155" y="1022"/>
                    <a:pt x="1155" y="1022"/>
                  </a:cubicBezTo>
                  <a:cubicBezTo>
                    <a:pt x="1155" y="999"/>
                    <a:pt x="1155" y="999"/>
                    <a:pt x="1155" y="999"/>
                  </a:cubicBezTo>
                  <a:cubicBezTo>
                    <a:pt x="1155" y="995"/>
                    <a:pt x="1155" y="995"/>
                    <a:pt x="1155" y="995"/>
                  </a:cubicBezTo>
                  <a:cubicBezTo>
                    <a:pt x="1159" y="995"/>
                    <a:pt x="1159" y="995"/>
                    <a:pt x="1159" y="995"/>
                  </a:cubicBezTo>
                  <a:cubicBezTo>
                    <a:pt x="1159" y="1003"/>
                    <a:pt x="1159" y="1003"/>
                    <a:pt x="1159" y="1003"/>
                  </a:cubicBezTo>
                  <a:cubicBezTo>
                    <a:pt x="1167" y="1003"/>
                    <a:pt x="1167" y="1003"/>
                    <a:pt x="1167" y="1003"/>
                  </a:cubicBezTo>
                  <a:cubicBezTo>
                    <a:pt x="1167" y="1007"/>
                    <a:pt x="1167" y="1007"/>
                    <a:pt x="1167" y="1007"/>
                  </a:cubicBezTo>
                  <a:cubicBezTo>
                    <a:pt x="1159" y="1007"/>
                    <a:pt x="1159" y="1007"/>
                    <a:pt x="1159" y="1007"/>
                  </a:cubicBezTo>
                  <a:cubicBezTo>
                    <a:pt x="1163" y="1011"/>
                    <a:pt x="1163" y="1011"/>
                    <a:pt x="1163" y="1011"/>
                  </a:cubicBezTo>
                  <a:cubicBezTo>
                    <a:pt x="1182" y="999"/>
                    <a:pt x="1182" y="999"/>
                    <a:pt x="1182" y="999"/>
                  </a:cubicBezTo>
                  <a:cubicBezTo>
                    <a:pt x="1186" y="998"/>
                    <a:pt x="1186" y="998"/>
                    <a:pt x="1186" y="998"/>
                  </a:cubicBezTo>
                  <a:cubicBezTo>
                    <a:pt x="1217" y="995"/>
                    <a:pt x="1217" y="995"/>
                    <a:pt x="1217" y="995"/>
                  </a:cubicBezTo>
                  <a:cubicBezTo>
                    <a:pt x="1256" y="1007"/>
                    <a:pt x="1256" y="1007"/>
                    <a:pt x="1256" y="1007"/>
                  </a:cubicBezTo>
                  <a:cubicBezTo>
                    <a:pt x="1260" y="1003"/>
                    <a:pt x="1260" y="1003"/>
                    <a:pt x="1260" y="1003"/>
                  </a:cubicBezTo>
                  <a:cubicBezTo>
                    <a:pt x="1260" y="999"/>
                    <a:pt x="1260" y="999"/>
                    <a:pt x="1260" y="999"/>
                  </a:cubicBezTo>
                  <a:cubicBezTo>
                    <a:pt x="1264" y="995"/>
                    <a:pt x="1264" y="995"/>
                    <a:pt x="1264" y="995"/>
                  </a:cubicBezTo>
                  <a:cubicBezTo>
                    <a:pt x="1272" y="995"/>
                    <a:pt x="1272" y="995"/>
                    <a:pt x="1272" y="995"/>
                  </a:cubicBezTo>
                  <a:cubicBezTo>
                    <a:pt x="1284" y="1003"/>
                    <a:pt x="1284" y="1003"/>
                    <a:pt x="1284" y="1003"/>
                  </a:cubicBezTo>
                  <a:cubicBezTo>
                    <a:pt x="1288" y="1007"/>
                    <a:pt x="1288" y="1007"/>
                    <a:pt x="1288" y="1007"/>
                  </a:cubicBezTo>
                  <a:cubicBezTo>
                    <a:pt x="1292" y="1007"/>
                    <a:pt x="1292" y="1007"/>
                    <a:pt x="1292" y="1007"/>
                  </a:cubicBezTo>
                  <a:cubicBezTo>
                    <a:pt x="1299" y="1018"/>
                    <a:pt x="1299" y="1018"/>
                    <a:pt x="1299" y="1018"/>
                  </a:cubicBezTo>
                  <a:cubicBezTo>
                    <a:pt x="1307" y="1018"/>
                    <a:pt x="1307" y="1018"/>
                    <a:pt x="1307" y="1018"/>
                  </a:cubicBezTo>
                  <a:cubicBezTo>
                    <a:pt x="1311" y="1022"/>
                    <a:pt x="1311" y="1022"/>
                    <a:pt x="1311" y="1022"/>
                  </a:cubicBezTo>
                  <a:cubicBezTo>
                    <a:pt x="1315" y="1022"/>
                    <a:pt x="1315" y="1022"/>
                    <a:pt x="1315" y="1022"/>
                  </a:cubicBezTo>
                  <a:cubicBezTo>
                    <a:pt x="1323" y="1018"/>
                    <a:pt x="1323" y="1018"/>
                    <a:pt x="1323" y="1018"/>
                  </a:cubicBezTo>
                  <a:cubicBezTo>
                    <a:pt x="1327" y="1022"/>
                    <a:pt x="1327" y="1022"/>
                    <a:pt x="1327" y="1022"/>
                  </a:cubicBezTo>
                  <a:cubicBezTo>
                    <a:pt x="1331" y="1022"/>
                    <a:pt x="1331" y="1022"/>
                    <a:pt x="1331" y="1022"/>
                  </a:cubicBezTo>
                  <a:cubicBezTo>
                    <a:pt x="1338" y="1022"/>
                    <a:pt x="1338" y="1022"/>
                    <a:pt x="1338" y="1022"/>
                  </a:cubicBezTo>
                  <a:cubicBezTo>
                    <a:pt x="1346" y="1014"/>
                    <a:pt x="1346" y="1014"/>
                    <a:pt x="1346" y="1014"/>
                  </a:cubicBezTo>
                  <a:cubicBezTo>
                    <a:pt x="1346" y="1011"/>
                    <a:pt x="1346" y="1011"/>
                    <a:pt x="1346" y="1011"/>
                  </a:cubicBezTo>
                  <a:cubicBezTo>
                    <a:pt x="1350" y="1011"/>
                    <a:pt x="1350" y="1011"/>
                    <a:pt x="1350" y="1011"/>
                  </a:cubicBezTo>
                  <a:cubicBezTo>
                    <a:pt x="1354" y="1014"/>
                    <a:pt x="1354" y="1014"/>
                    <a:pt x="1354" y="1014"/>
                  </a:cubicBezTo>
                  <a:cubicBezTo>
                    <a:pt x="1362" y="1018"/>
                    <a:pt x="1362" y="1018"/>
                    <a:pt x="1362" y="1018"/>
                  </a:cubicBezTo>
                  <a:cubicBezTo>
                    <a:pt x="1370" y="1030"/>
                    <a:pt x="1370" y="1030"/>
                    <a:pt x="1370" y="1030"/>
                  </a:cubicBezTo>
                  <a:cubicBezTo>
                    <a:pt x="1377" y="1026"/>
                    <a:pt x="1377" y="1026"/>
                    <a:pt x="1377" y="1026"/>
                  </a:cubicBezTo>
                  <a:cubicBezTo>
                    <a:pt x="1377" y="1022"/>
                    <a:pt x="1377" y="1022"/>
                    <a:pt x="1377" y="1022"/>
                  </a:cubicBezTo>
                  <a:cubicBezTo>
                    <a:pt x="1377" y="1018"/>
                    <a:pt x="1377" y="1018"/>
                    <a:pt x="1377" y="1018"/>
                  </a:cubicBezTo>
                  <a:cubicBezTo>
                    <a:pt x="1366" y="1011"/>
                    <a:pt x="1366" y="1011"/>
                    <a:pt x="1366" y="1011"/>
                  </a:cubicBezTo>
                  <a:cubicBezTo>
                    <a:pt x="1358" y="1007"/>
                    <a:pt x="1358" y="1007"/>
                    <a:pt x="1358" y="1007"/>
                  </a:cubicBezTo>
                  <a:cubicBezTo>
                    <a:pt x="1358" y="1003"/>
                    <a:pt x="1358" y="1003"/>
                    <a:pt x="1358" y="1003"/>
                  </a:cubicBezTo>
                  <a:cubicBezTo>
                    <a:pt x="1362" y="999"/>
                    <a:pt x="1362" y="999"/>
                    <a:pt x="1362" y="999"/>
                  </a:cubicBezTo>
                  <a:cubicBezTo>
                    <a:pt x="1370" y="991"/>
                    <a:pt x="1370" y="991"/>
                    <a:pt x="1370" y="991"/>
                  </a:cubicBezTo>
                  <a:cubicBezTo>
                    <a:pt x="1374" y="983"/>
                    <a:pt x="1374" y="983"/>
                    <a:pt x="1374" y="983"/>
                  </a:cubicBezTo>
                  <a:cubicBezTo>
                    <a:pt x="1370" y="979"/>
                    <a:pt x="1370" y="979"/>
                    <a:pt x="1370" y="979"/>
                  </a:cubicBezTo>
                  <a:cubicBezTo>
                    <a:pt x="1362" y="983"/>
                    <a:pt x="1362" y="983"/>
                    <a:pt x="1362" y="983"/>
                  </a:cubicBezTo>
                  <a:cubicBezTo>
                    <a:pt x="1358" y="987"/>
                    <a:pt x="1358" y="987"/>
                    <a:pt x="1358" y="987"/>
                  </a:cubicBezTo>
                  <a:cubicBezTo>
                    <a:pt x="1354" y="987"/>
                    <a:pt x="1354" y="987"/>
                    <a:pt x="1354" y="987"/>
                  </a:cubicBezTo>
                  <a:cubicBezTo>
                    <a:pt x="1354" y="979"/>
                    <a:pt x="1354" y="979"/>
                    <a:pt x="1354" y="979"/>
                  </a:cubicBezTo>
                  <a:cubicBezTo>
                    <a:pt x="1350" y="979"/>
                    <a:pt x="1350" y="979"/>
                    <a:pt x="1350" y="979"/>
                  </a:cubicBezTo>
                  <a:cubicBezTo>
                    <a:pt x="1346" y="979"/>
                    <a:pt x="1346" y="979"/>
                    <a:pt x="1346" y="979"/>
                  </a:cubicBezTo>
                  <a:cubicBezTo>
                    <a:pt x="1342" y="983"/>
                    <a:pt x="1342" y="983"/>
                    <a:pt x="1342" y="983"/>
                  </a:cubicBezTo>
                  <a:cubicBezTo>
                    <a:pt x="1335" y="983"/>
                    <a:pt x="1335" y="983"/>
                    <a:pt x="1335" y="983"/>
                  </a:cubicBezTo>
                  <a:cubicBezTo>
                    <a:pt x="1331" y="979"/>
                    <a:pt x="1331" y="979"/>
                    <a:pt x="1331" y="979"/>
                  </a:cubicBezTo>
                  <a:cubicBezTo>
                    <a:pt x="1331" y="972"/>
                    <a:pt x="1331" y="972"/>
                    <a:pt x="1331" y="972"/>
                  </a:cubicBezTo>
                  <a:cubicBezTo>
                    <a:pt x="1332" y="971"/>
                    <a:pt x="1332" y="971"/>
                    <a:pt x="1332" y="971"/>
                  </a:cubicBezTo>
                  <a:cubicBezTo>
                    <a:pt x="1338" y="968"/>
                    <a:pt x="1338" y="968"/>
                    <a:pt x="1338" y="968"/>
                  </a:cubicBezTo>
                  <a:cubicBezTo>
                    <a:pt x="1362" y="975"/>
                    <a:pt x="1362" y="975"/>
                    <a:pt x="1362" y="975"/>
                  </a:cubicBezTo>
                  <a:cubicBezTo>
                    <a:pt x="1370" y="972"/>
                    <a:pt x="1370" y="972"/>
                    <a:pt x="1370" y="972"/>
                  </a:cubicBezTo>
                  <a:cubicBezTo>
                    <a:pt x="1377" y="972"/>
                    <a:pt x="1377" y="972"/>
                    <a:pt x="1377" y="972"/>
                  </a:cubicBezTo>
                  <a:cubicBezTo>
                    <a:pt x="1385" y="968"/>
                    <a:pt x="1385" y="968"/>
                    <a:pt x="1385" y="968"/>
                  </a:cubicBezTo>
                  <a:cubicBezTo>
                    <a:pt x="1401" y="970"/>
                    <a:pt x="1401" y="970"/>
                    <a:pt x="1401" y="970"/>
                  </a:cubicBezTo>
                  <a:cubicBezTo>
                    <a:pt x="1416" y="972"/>
                    <a:pt x="1416" y="972"/>
                    <a:pt x="1416" y="972"/>
                  </a:cubicBezTo>
                  <a:cubicBezTo>
                    <a:pt x="1416" y="968"/>
                    <a:pt x="1416" y="968"/>
                    <a:pt x="1416" y="968"/>
                  </a:cubicBezTo>
                  <a:cubicBezTo>
                    <a:pt x="1424" y="944"/>
                    <a:pt x="1424" y="944"/>
                    <a:pt x="1424" y="944"/>
                  </a:cubicBezTo>
                  <a:cubicBezTo>
                    <a:pt x="1424" y="968"/>
                    <a:pt x="1424" y="968"/>
                    <a:pt x="1424" y="968"/>
                  </a:cubicBezTo>
                  <a:cubicBezTo>
                    <a:pt x="1424" y="972"/>
                    <a:pt x="1424" y="972"/>
                    <a:pt x="1424" y="972"/>
                  </a:cubicBezTo>
                  <a:cubicBezTo>
                    <a:pt x="1424" y="975"/>
                    <a:pt x="1424" y="975"/>
                    <a:pt x="1424" y="975"/>
                  </a:cubicBezTo>
                  <a:cubicBezTo>
                    <a:pt x="1439" y="973"/>
                    <a:pt x="1439" y="973"/>
                    <a:pt x="1439" y="973"/>
                  </a:cubicBezTo>
                  <a:cubicBezTo>
                    <a:pt x="1448" y="972"/>
                    <a:pt x="1448" y="972"/>
                    <a:pt x="1448" y="972"/>
                  </a:cubicBezTo>
                  <a:cubicBezTo>
                    <a:pt x="1452" y="964"/>
                    <a:pt x="1452" y="964"/>
                    <a:pt x="1452" y="964"/>
                  </a:cubicBezTo>
                  <a:cubicBezTo>
                    <a:pt x="1456" y="964"/>
                    <a:pt x="1456" y="964"/>
                    <a:pt x="1456" y="964"/>
                  </a:cubicBezTo>
                  <a:cubicBezTo>
                    <a:pt x="1459" y="960"/>
                    <a:pt x="1459" y="960"/>
                    <a:pt x="1459" y="960"/>
                  </a:cubicBezTo>
                  <a:cubicBezTo>
                    <a:pt x="1459" y="968"/>
                    <a:pt x="1459" y="968"/>
                    <a:pt x="1459" y="968"/>
                  </a:cubicBezTo>
                  <a:cubicBezTo>
                    <a:pt x="1487" y="964"/>
                    <a:pt x="1487" y="964"/>
                    <a:pt x="1487" y="964"/>
                  </a:cubicBezTo>
                  <a:cubicBezTo>
                    <a:pt x="1491" y="964"/>
                    <a:pt x="1491" y="964"/>
                    <a:pt x="1491" y="964"/>
                  </a:cubicBezTo>
                  <a:cubicBezTo>
                    <a:pt x="1491" y="968"/>
                    <a:pt x="1491" y="968"/>
                    <a:pt x="1491" y="968"/>
                  </a:cubicBezTo>
                  <a:cubicBezTo>
                    <a:pt x="1487" y="968"/>
                    <a:pt x="1487" y="968"/>
                    <a:pt x="1487" y="968"/>
                  </a:cubicBezTo>
                  <a:cubicBezTo>
                    <a:pt x="1487" y="972"/>
                    <a:pt x="1487" y="972"/>
                    <a:pt x="1487" y="972"/>
                  </a:cubicBezTo>
                  <a:cubicBezTo>
                    <a:pt x="1518" y="983"/>
                    <a:pt x="1518" y="983"/>
                    <a:pt x="1518" y="983"/>
                  </a:cubicBezTo>
                  <a:cubicBezTo>
                    <a:pt x="1526" y="995"/>
                    <a:pt x="1526" y="995"/>
                    <a:pt x="1526" y="995"/>
                  </a:cubicBezTo>
                  <a:cubicBezTo>
                    <a:pt x="1530" y="999"/>
                    <a:pt x="1530" y="999"/>
                    <a:pt x="1530" y="999"/>
                  </a:cubicBezTo>
                  <a:cubicBezTo>
                    <a:pt x="1549" y="995"/>
                    <a:pt x="1549" y="995"/>
                    <a:pt x="1549" y="995"/>
                  </a:cubicBezTo>
                  <a:cubicBezTo>
                    <a:pt x="1557" y="987"/>
                    <a:pt x="1557" y="987"/>
                    <a:pt x="1557" y="987"/>
                  </a:cubicBezTo>
                  <a:cubicBezTo>
                    <a:pt x="1565" y="987"/>
                    <a:pt x="1565" y="987"/>
                    <a:pt x="1565" y="987"/>
                  </a:cubicBezTo>
                  <a:cubicBezTo>
                    <a:pt x="1565" y="983"/>
                    <a:pt x="1565" y="983"/>
                    <a:pt x="1565" y="983"/>
                  </a:cubicBezTo>
                  <a:cubicBezTo>
                    <a:pt x="1569" y="983"/>
                    <a:pt x="1569" y="983"/>
                    <a:pt x="1569" y="983"/>
                  </a:cubicBezTo>
                  <a:cubicBezTo>
                    <a:pt x="1573" y="983"/>
                    <a:pt x="1573" y="983"/>
                    <a:pt x="1573" y="983"/>
                  </a:cubicBezTo>
                  <a:cubicBezTo>
                    <a:pt x="1584" y="983"/>
                    <a:pt x="1584" y="983"/>
                    <a:pt x="1584" y="983"/>
                  </a:cubicBezTo>
                  <a:cubicBezTo>
                    <a:pt x="1596" y="999"/>
                    <a:pt x="1596" y="999"/>
                    <a:pt x="1596" y="999"/>
                  </a:cubicBezTo>
                  <a:cubicBezTo>
                    <a:pt x="1600" y="999"/>
                    <a:pt x="1600" y="999"/>
                    <a:pt x="1600" y="999"/>
                  </a:cubicBezTo>
                  <a:cubicBezTo>
                    <a:pt x="1600" y="1007"/>
                    <a:pt x="1600" y="1007"/>
                    <a:pt x="1600" y="1007"/>
                  </a:cubicBezTo>
                  <a:cubicBezTo>
                    <a:pt x="1604" y="1007"/>
                    <a:pt x="1604" y="1007"/>
                    <a:pt x="1604" y="1007"/>
                  </a:cubicBezTo>
                  <a:cubicBezTo>
                    <a:pt x="1616" y="1018"/>
                    <a:pt x="1616" y="1018"/>
                    <a:pt x="1616" y="1018"/>
                  </a:cubicBezTo>
                  <a:cubicBezTo>
                    <a:pt x="1623" y="1022"/>
                    <a:pt x="1623" y="1022"/>
                    <a:pt x="1623" y="1022"/>
                  </a:cubicBezTo>
                  <a:cubicBezTo>
                    <a:pt x="1627" y="1026"/>
                    <a:pt x="1627" y="1026"/>
                    <a:pt x="1627" y="1026"/>
                  </a:cubicBezTo>
                  <a:cubicBezTo>
                    <a:pt x="1627" y="1081"/>
                    <a:pt x="1627" y="1081"/>
                    <a:pt x="1627" y="1081"/>
                  </a:cubicBezTo>
                  <a:cubicBezTo>
                    <a:pt x="1631" y="1081"/>
                    <a:pt x="1631" y="1081"/>
                    <a:pt x="1631" y="1081"/>
                  </a:cubicBezTo>
                  <a:cubicBezTo>
                    <a:pt x="1631" y="1077"/>
                    <a:pt x="1631" y="1077"/>
                    <a:pt x="1631" y="1077"/>
                  </a:cubicBezTo>
                  <a:cubicBezTo>
                    <a:pt x="1635" y="1077"/>
                    <a:pt x="1635" y="1077"/>
                    <a:pt x="1635" y="1077"/>
                  </a:cubicBezTo>
                  <a:cubicBezTo>
                    <a:pt x="1631" y="1093"/>
                    <a:pt x="1631" y="1093"/>
                    <a:pt x="1631" y="1093"/>
                  </a:cubicBezTo>
                  <a:cubicBezTo>
                    <a:pt x="1635" y="1100"/>
                    <a:pt x="1635" y="1100"/>
                    <a:pt x="1635" y="1100"/>
                  </a:cubicBezTo>
                  <a:cubicBezTo>
                    <a:pt x="1647" y="1124"/>
                    <a:pt x="1647" y="1124"/>
                    <a:pt x="1647" y="1124"/>
                  </a:cubicBezTo>
                  <a:cubicBezTo>
                    <a:pt x="1655" y="1120"/>
                    <a:pt x="1655" y="1120"/>
                    <a:pt x="1655" y="1120"/>
                  </a:cubicBezTo>
                  <a:cubicBezTo>
                    <a:pt x="1655" y="1132"/>
                    <a:pt x="1655" y="1132"/>
                    <a:pt x="1655" y="1132"/>
                  </a:cubicBezTo>
                  <a:cubicBezTo>
                    <a:pt x="1658" y="1132"/>
                    <a:pt x="1658" y="1132"/>
                    <a:pt x="1658" y="1132"/>
                  </a:cubicBezTo>
                  <a:cubicBezTo>
                    <a:pt x="1655" y="1139"/>
                    <a:pt x="1655" y="1139"/>
                    <a:pt x="1655" y="1139"/>
                  </a:cubicBezTo>
                  <a:cubicBezTo>
                    <a:pt x="1666" y="1163"/>
                    <a:pt x="1666" y="1163"/>
                    <a:pt x="1666" y="1163"/>
                  </a:cubicBezTo>
                  <a:cubicBezTo>
                    <a:pt x="1670" y="1167"/>
                    <a:pt x="1670" y="1167"/>
                    <a:pt x="1670" y="1167"/>
                  </a:cubicBezTo>
                  <a:cubicBezTo>
                    <a:pt x="1678" y="1167"/>
                    <a:pt x="1678" y="1167"/>
                    <a:pt x="1678" y="1167"/>
                  </a:cubicBezTo>
                  <a:cubicBezTo>
                    <a:pt x="1682" y="1171"/>
                    <a:pt x="1682" y="1171"/>
                    <a:pt x="1682" y="1171"/>
                  </a:cubicBezTo>
                  <a:cubicBezTo>
                    <a:pt x="1686" y="1186"/>
                    <a:pt x="1686" y="1186"/>
                    <a:pt x="1686" y="1186"/>
                  </a:cubicBezTo>
                  <a:cubicBezTo>
                    <a:pt x="1686" y="1194"/>
                    <a:pt x="1686" y="1194"/>
                    <a:pt x="1686" y="1194"/>
                  </a:cubicBezTo>
                  <a:cubicBezTo>
                    <a:pt x="1690" y="1194"/>
                    <a:pt x="1690" y="1194"/>
                    <a:pt x="1690" y="1194"/>
                  </a:cubicBezTo>
                  <a:cubicBezTo>
                    <a:pt x="1690" y="1198"/>
                    <a:pt x="1690" y="1198"/>
                    <a:pt x="1690" y="1198"/>
                  </a:cubicBezTo>
                  <a:cubicBezTo>
                    <a:pt x="1705" y="1198"/>
                    <a:pt x="1705" y="1198"/>
                    <a:pt x="1705" y="1198"/>
                  </a:cubicBezTo>
                  <a:cubicBezTo>
                    <a:pt x="1717" y="1190"/>
                    <a:pt x="1717" y="1190"/>
                    <a:pt x="1717" y="1190"/>
                  </a:cubicBezTo>
                  <a:cubicBezTo>
                    <a:pt x="1721" y="1194"/>
                    <a:pt x="1721" y="1194"/>
                    <a:pt x="1721" y="1194"/>
                  </a:cubicBezTo>
                  <a:cubicBezTo>
                    <a:pt x="1725" y="1190"/>
                    <a:pt x="1725" y="1190"/>
                    <a:pt x="1725" y="1190"/>
                  </a:cubicBezTo>
                  <a:cubicBezTo>
                    <a:pt x="1721" y="1186"/>
                    <a:pt x="1721" y="1186"/>
                    <a:pt x="1721" y="1186"/>
                  </a:cubicBezTo>
                  <a:cubicBezTo>
                    <a:pt x="1729" y="1159"/>
                    <a:pt x="1729" y="1159"/>
                    <a:pt x="1729" y="1159"/>
                  </a:cubicBezTo>
                  <a:cubicBezTo>
                    <a:pt x="1729" y="1120"/>
                    <a:pt x="1729" y="1120"/>
                    <a:pt x="1729" y="1120"/>
                  </a:cubicBezTo>
                  <a:cubicBezTo>
                    <a:pt x="1709" y="1069"/>
                    <a:pt x="1709" y="1069"/>
                    <a:pt x="1709" y="1069"/>
                  </a:cubicBezTo>
                  <a:cubicBezTo>
                    <a:pt x="1709" y="1050"/>
                    <a:pt x="1709" y="1050"/>
                    <a:pt x="1709" y="1050"/>
                  </a:cubicBezTo>
                  <a:cubicBezTo>
                    <a:pt x="1674" y="960"/>
                    <a:pt x="1674" y="960"/>
                    <a:pt x="1674" y="960"/>
                  </a:cubicBezTo>
                  <a:cubicBezTo>
                    <a:pt x="1674" y="956"/>
                    <a:pt x="1674" y="956"/>
                    <a:pt x="1674" y="956"/>
                  </a:cubicBezTo>
                  <a:cubicBezTo>
                    <a:pt x="1674" y="944"/>
                    <a:pt x="1674" y="944"/>
                    <a:pt x="1674" y="944"/>
                  </a:cubicBezTo>
                  <a:cubicBezTo>
                    <a:pt x="1675" y="943"/>
                    <a:pt x="1675" y="943"/>
                    <a:pt x="1675" y="943"/>
                  </a:cubicBezTo>
                  <a:cubicBezTo>
                    <a:pt x="1698" y="893"/>
                    <a:pt x="1698" y="893"/>
                    <a:pt x="1698" y="893"/>
                  </a:cubicBezTo>
                  <a:cubicBezTo>
                    <a:pt x="1701" y="893"/>
                    <a:pt x="1701" y="893"/>
                    <a:pt x="1701" y="893"/>
                  </a:cubicBezTo>
                  <a:cubicBezTo>
                    <a:pt x="1698" y="890"/>
                    <a:pt x="1698" y="890"/>
                    <a:pt x="1698" y="890"/>
                  </a:cubicBezTo>
                  <a:cubicBezTo>
                    <a:pt x="1701" y="890"/>
                    <a:pt x="1701" y="890"/>
                    <a:pt x="1701" y="890"/>
                  </a:cubicBezTo>
                  <a:cubicBezTo>
                    <a:pt x="1705" y="886"/>
                    <a:pt x="1705" y="886"/>
                    <a:pt x="1705" y="886"/>
                  </a:cubicBezTo>
                  <a:cubicBezTo>
                    <a:pt x="1709" y="886"/>
                    <a:pt x="1709" y="886"/>
                    <a:pt x="1709" y="886"/>
                  </a:cubicBezTo>
                  <a:cubicBezTo>
                    <a:pt x="1713" y="882"/>
                    <a:pt x="1713" y="882"/>
                    <a:pt x="1713" y="882"/>
                  </a:cubicBezTo>
                  <a:cubicBezTo>
                    <a:pt x="1713" y="881"/>
                    <a:pt x="1713" y="881"/>
                    <a:pt x="1713" y="881"/>
                  </a:cubicBezTo>
                  <a:cubicBezTo>
                    <a:pt x="1711" y="879"/>
                    <a:pt x="1711" y="879"/>
                    <a:pt x="1711" y="879"/>
                  </a:cubicBezTo>
                  <a:cubicBezTo>
                    <a:pt x="1712" y="879"/>
                    <a:pt x="1712" y="879"/>
                    <a:pt x="1712" y="879"/>
                  </a:cubicBezTo>
                  <a:cubicBezTo>
                    <a:pt x="1709" y="874"/>
                    <a:pt x="1709" y="874"/>
                    <a:pt x="1709" y="874"/>
                  </a:cubicBezTo>
                  <a:cubicBezTo>
                    <a:pt x="1705" y="870"/>
                    <a:pt x="1705" y="870"/>
                    <a:pt x="1705" y="870"/>
                  </a:cubicBezTo>
                  <a:cubicBezTo>
                    <a:pt x="1709" y="870"/>
                    <a:pt x="1709" y="870"/>
                    <a:pt x="1709" y="870"/>
                  </a:cubicBezTo>
                  <a:cubicBezTo>
                    <a:pt x="1729" y="870"/>
                    <a:pt x="1729" y="870"/>
                    <a:pt x="1729" y="870"/>
                  </a:cubicBezTo>
                  <a:cubicBezTo>
                    <a:pt x="1733" y="870"/>
                    <a:pt x="1733" y="870"/>
                    <a:pt x="1733" y="870"/>
                  </a:cubicBezTo>
                  <a:cubicBezTo>
                    <a:pt x="1748" y="858"/>
                    <a:pt x="1748" y="858"/>
                    <a:pt x="1748" y="858"/>
                  </a:cubicBezTo>
                  <a:cubicBezTo>
                    <a:pt x="1752" y="858"/>
                    <a:pt x="1752" y="858"/>
                    <a:pt x="1752" y="858"/>
                  </a:cubicBezTo>
                  <a:cubicBezTo>
                    <a:pt x="1752" y="854"/>
                    <a:pt x="1752" y="854"/>
                    <a:pt x="1752" y="854"/>
                  </a:cubicBezTo>
                  <a:cubicBezTo>
                    <a:pt x="1756" y="851"/>
                    <a:pt x="1756" y="851"/>
                    <a:pt x="1756" y="851"/>
                  </a:cubicBezTo>
                  <a:cubicBezTo>
                    <a:pt x="1764" y="847"/>
                    <a:pt x="1764" y="847"/>
                    <a:pt x="1764" y="847"/>
                  </a:cubicBezTo>
                  <a:cubicBezTo>
                    <a:pt x="1768" y="843"/>
                    <a:pt x="1768" y="843"/>
                    <a:pt x="1768" y="843"/>
                  </a:cubicBezTo>
                  <a:cubicBezTo>
                    <a:pt x="1768" y="839"/>
                    <a:pt x="1768" y="839"/>
                    <a:pt x="1768" y="839"/>
                  </a:cubicBezTo>
                  <a:cubicBezTo>
                    <a:pt x="1768" y="835"/>
                    <a:pt x="1768" y="835"/>
                    <a:pt x="1768" y="835"/>
                  </a:cubicBezTo>
                  <a:cubicBezTo>
                    <a:pt x="1772" y="831"/>
                    <a:pt x="1772" y="831"/>
                    <a:pt x="1772" y="831"/>
                  </a:cubicBezTo>
                  <a:cubicBezTo>
                    <a:pt x="1776" y="823"/>
                    <a:pt x="1776" y="823"/>
                    <a:pt x="1776" y="823"/>
                  </a:cubicBezTo>
                  <a:cubicBezTo>
                    <a:pt x="1779" y="819"/>
                    <a:pt x="1779" y="819"/>
                    <a:pt x="1779" y="819"/>
                  </a:cubicBezTo>
                  <a:cubicBezTo>
                    <a:pt x="1791" y="815"/>
                    <a:pt x="1791" y="815"/>
                    <a:pt x="1791" y="815"/>
                  </a:cubicBezTo>
                  <a:cubicBezTo>
                    <a:pt x="1791" y="812"/>
                    <a:pt x="1791" y="812"/>
                    <a:pt x="1791" y="812"/>
                  </a:cubicBezTo>
                  <a:cubicBezTo>
                    <a:pt x="1807" y="808"/>
                    <a:pt x="1807" y="808"/>
                    <a:pt x="1807" y="808"/>
                  </a:cubicBezTo>
                  <a:cubicBezTo>
                    <a:pt x="1822" y="804"/>
                    <a:pt x="1822" y="804"/>
                    <a:pt x="1822" y="804"/>
                  </a:cubicBezTo>
                  <a:cubicBezTo>
                    <a:pt x="1822" y="796"/>
                    <a:pt x="1822" y="796"/>
                    <a:pt x="1822" y="796"/>
                  </a:cubicBezTo>
                  <a:cubicBezTo>
                    <a:pt x="1830" y="784"/>
                    <a:pt x="1830" y="784"/>
                    <a:pt x="1830" y="784"/>
                  </a:cubicBezTo>
                  <a:cubicBezTo>
                    <a:pt x="1850" y="776"/>
                    <a:pt x="1850" y="776"/>
                    <a:pt x="1850" y="776"/>
                  </a:cubicBezTo>
                  <a:cubicBezTo>
                    <a:pt x="1865" y="776"/>
                    <a:pt x="1865" y="776"/>
                    <a:pt x="1865" y="776"/>
                  </a:cubicBezTo>
                  <a:cubicBezTo>
                    <a:pt x="1877" y="769"/>
                    <a:pt x="1877" y="769"/>
                    <a:pt x="1877" y="769"/>
                  </a:cubicBezTo>
                  <a:cubicBezTo>
                    <a:pt x="1877" y="765"/>
                    <a:pt x="1877" y="765"/>
                    <a:pt x="1877" y="765"/>
                  </a:cubicBezTo>
                  <a:cubicBezTo>
                    <a:pt x="1877" y="757"/>
                    <a:pt x="1877" y="757"/>
                    <a:pt x="1877" y="757"/>
                  </a:cubicBezTo>
                  <a:cubicBezTo>
                    <a:pt x="1869" y="757"/>
                    <a:pt x="1869" y="757"/>
                    <a:pt x="1869" y="757"/>
                  </a:cubicBezTo>
                  <a:cubicBezTo>
                    <a:pt x="1869" y="761"/>
                    <a:pt x="1869" y="761"/>
                    <a:pt x="1869" y="761"/>
                  </a:cubicBezTo>
                  <a:cubicBezTo>
                    <a:pt x="1865" y="761"/>
                    <a:pt x="1865" y="761"/>
                    <a:pt x="1865" y="761"/>
                  </a:cubicBezTo>
                  <a:cubicBezTo>
                    <a:pt x="1865" y="757"/>
                    <a:pt x="1865" y="757"/>
                    <a:pt x="1865" y="757"/>
                  </a:cubicBezTo>
                  <a:cubicBezTo>
                    <a:pt x="1869" y="753"/>
                    <a:pt x="1869" y="753"/>
                    <a:pt x="1869" y="753"/>
                  </a:cubicBezTo>
                  <a:cubicBezTo>
                    <a:pt x="1869" y="749"/>
                    <a:pt x="1869" y="749"/>
                    <a:pt x="1869" y="749"/>
                  </a:cubicBezTo>
                  <a:cubicBezTo>
                    <a:pt x="1873" y="745"/>
                    <a:pt x="1873" y="745"/>
                    <a:pt x="1873" y="745"/>
                  </a:cubicBezTo>
                  <a:cubicBezTo>
                    <a:pt x="1873" y="741"/>
                    <a:pt x="1873" y="741"/>
                    <a:pt x="1873" y="741"/>
                  </a:cubicBezTo>
                  <a:cubicBezTo>
                    <a:pt x="1861" y="737"/>
                    <a:pt x="1861" y="737"/>
                    <a:pt x="1861" y="737"/>
                  </a:cubicBezTo>
                  <a:cubicBezTo>
                    <a:pt x="1869" y="737"/>
                    <a:pt x="1869" y="737"/>
                    <a:pt x="1869" y="737"/>
                  </a:cubicBezTo>
                  <a:cubicBezTo>
                    <a:pt x="1873" y="733"/>
                    <a:pt x="1873" y="733"/>
                    <a:pt x="1873" y="733"/>
                  </a:cubicBezTo>
                  <a:cubicBezTo>
                    <a:pt x="1877" y="737"/>
                    <a:pt x="1877" y="737"/>
                    <a:pt x="1877" y="737"/>
                  </a:cubicBezTo>
                  <a:cubicBezTo>
                    <a:pt x="1881" y="741"/>
                    <a:pt x="1881" y="741"/>
                    <a:pt x="1881" y="741"/>
                  </a:cubicBezTo>
                  <a:cubicBezTo>
                    <a:pt x="1889" y="741"/>
                    <a:pt x="1889" y="741"/>
                    <a:pt x="1889" y="741"/>
                  </a:cubicBezTo>
                  <a:cubicBezTo>
                    <a:pt x="1893" y="741"/>
                    <a:pt x="1893" y="741"/>
                    <a:pt x="1893" y="741"/>
                  </a:cubicBezTo>
                  <a:cubicBezTo>
                    <a:pt x="1900" y="730"/>
                    <a:pt x="1900" y="730"/>
                    <a:pt x="1900" y="730"/>
                  </a:cubicBezTo>
                  <a:cubicBezTo>
                    <a:pt x="1904" y="730"/>
                    <a:pt x="1904" y="730"/>
                    <a:pt x="1904" y="730"/>
                  </a:cubicBezTo>
                  <a:cubicBezTo>
                    <a:pt x="1900" y="718"/>
                    <a:pt x="1900" y="718"/>
                    <a:pt x="1900" y="718"/>
                  </a:cubicBezTo>
                  <a:cubicBezTo>
                    <a:pt x="1900" y="714"/>
                    <a:pt x="1900" y="714"/>
                    <a:pt x="1900" y="714"/>
                  </a:cubicBezTo>
                  <a:cubicBezTo>
                    <a:pt x="1893" y="726"/>
                    <a:pt x="1893" y="726"/>
                    <a:pt x="1893" y="726"/>
                  </a:cubicBezTo>
                  <a:cubicBezTo>
                    <a:pt x="1889" y="722"/>
                    <a:pt x="1889" y="722"/>
                    <a:pt x="1889" y="722"/>
                  </a:cubicBezTo>
                  <a:cubicBezTo>
                    <a:pt x="1889" y="714"/>
                    <a:pt x="1889" y="714"/>
                    <a:pt x="1889" y="714"/>
                  </a:cubicBezTo>
                  <a:cubicBezTo>
                    <a:pt x="1869" y="714"/>
                    <a:pt x="1869" y="714"/>
                    <a:pt x="1869" y="714"/>
                  </a:cubicBezTo>
                  <a:cubicBezTo>
                    <a:pt x="1865" y="698"/>
                    <a:pt x="1865" y="698"/>
                    <a:pt x="1865" y="698"/>
                  </a:cubicBezTo>
                  <a:cubicBezTo>
                    <a:pt x="1869" y="698"/>
                    <a:pt x="1869" y="698"/>
                    <a:pt x="1869" y="698"/>
                  </a:cubicBezTo>
                  <a:cubicBezTo>
                    <a:pt x="1869" y="706"/>
                    <a:pt x="1869" y="706"/>
                    <a:pt x="1869" y="706"/>
                  </a:cubicBezTo>
                  <a:cubicBezTo>
                    <a:pt x="1873" y="710"/>
                    <a:pt x="1873" y="710"/>
                    <a:pt x="1873" y="710"/>
                  </a:cubicBezTo>
                  <a:cubicBezTo>
                    <a:pt x="1877" y="710"/>
                    <a:pt x="1877" y="710"/>
                    <a:pt x="1877" y="710"/>
                  </a:cubicBezTo>
                  <a:cubicBezTo>
                    <a:pt x="1885" y="702"/>
                    <a:pt x="1885" y="702"/>
                    <a:pt x="1885" y="702"/>
                  </a:cubicBezTo>
                  <a:cubicBezTo>
                    <a:pt x="1889" y="702"/>
                    <a:pt x="1889" y="702"/>
                    <a:pt x="1889" y="702"/>
                  </a:cubicBezTo>
                  <a:cubicBezTo>
                    <a:pt x="1893" y="702"/>
                    <a:pt x="1893" y="702"/>
                    <a:pt x="1893" y="702"/>
                  </a:cubicBezTo>
                  <a:cubicBezTo>
                    <a:pt x="1898" y="702"/>
                    <a:pt x="1898" y="702"/>
                    <a:pt x="1898" y="702"/>
                  </a:cubicBezTo>
                  <a:cubicBezTo>
                    <a:pt x="1898" y="701"/>
                    <a:pt x="1898" y="701"/>
                    <a:pt x="1898" y="701"/>
                  </a:cubicBezTo>
                  <a:cubicBezTo>
                    <a:pt x="1899" y="701"/>
                    <a:pt x="1899" y="701"/>
                    <a:pt x="1899" y="701"/>
                  </a:cubicBezTo>
                  <a:cubicBezTo>
                    <a:pt x="1897" y="691"/>
                    <a:pt x="1897" y="691"/>
                    <a:pt x="1897" y="691"/>
                  </a:cubicBezTo>
                  <a:cubicBezTo>
                    <a:pt x="1893" y="691"/>
                    <a:pt x="1893" y="691"/>
                    <a:pt x="1893" y="691"/>
                  </a:cubicBezTo>
                  <a:cubicBezTo>
                    <a:pt x="1897" y="679"/>
                    <a:pt x="1897" y="679"/>
                    <a:pt x="1897" y="679"/>
                  </a:cubicBezTo>
                  <a:cubicBezTo>
                    <a:pt x="1897" y="667"/>
                    <a:pt x="1897" y="667"/>
                    <a:pt x="1897" y="667"/>
                  </a:cubicBezTo>
                  <a:cubicBezTo>
                    <a:pt x="1885" y="667"/>
                    <a:pt x="1885" y="667"/>
                    <a:pt x="1885" y="667"/>
                  </a:cubicBezTo>
                  <a:cubicBezTo>
                    <a:pt x="1881" y="667"/>
                    <a:pt x="1881" y="667"/>
                    <a:pt x="1881" y="667"/>
                  </a:cubicBezTo>
                  <a:cubicBezTo>
                    <a:pt x="1873" y="663"/>
                    <a:pt x="1873" y="663"/>
                    <a:pt x="1873" y="663"/>
                  </a:cubicBezTo>
                  <a:cubicBezTo>
                    <a:pt x="1873" y="659"/>
                    <a:pt x="1873" y="659"/>
                    <a:pt x="1873" y="659"/>
                  </a:cubicBezTo>
                  <a:cubicBezTo>
                    <a:pt x="1881" y="659"/>
                    <a:pt x="1881" y="659"/>
                    <a:pt x="1881" y="659"/>
                  </a:cubicBezTo>
                  <a:cubicBezTo>
                    <a:pt x="1885" y="659"/>
                    <a:pt x="1885" y="659"/>
                    <a:pt x="1885" y="659"/>
                  </a:cubicBezTo>
                  <a:cubicBezTo>
                    <a:pt x="1881" y="655"/>
                    <a:pt x="1881" y="655"/>
                    <a:pt x="1881" y="655"/>
                  </a:cubicBezTo>
                  <a:cubicBezTo>
                    <a:pt x="1877" y="655"/>
                    <a:pt x="1877" y="655"/>
                    <a:pt x="1877" y="655"/>
                  </a:cubicBezTo>
                  <a:cubicBezTo>
                    <a:pt x="1877" y="651"/>
                    <a:pt x="1877" y="651"/>
                    <a:pt x="1877" y="651"/>
                  </a:cubicBezTo>
                  <a:cubicBezTo>
                    <a:pt x="1877" y="648"/>
                    <a:pt x="1877" y="648"/>
                    <a:pt x="1877" y="648"/>
                  </a:cubicBezTo>
                  <a:cubicBezTo>
                    <a:pt x="1881" y="644"/>
                    <a:pt x="1881" y="644"/>
                    <a:pt x="1881" y="644"/>
                  </a:cubicBezTo>
                  <a:cubicBezTo>
                    <a:pt x="1881" y="640"/>
                    <a:pt x="1881" y="640"/>
                    <a:pt x="1881" y="640"/>
                  </a:cubicBezTo>
                  <a:cubicBezTo>
                    <a:pt x="1877" y="636"/>
                    <a:pt x="1877" y="636"/>
                    <a:pt x="1877" y="636"/>
                  </a:cubicBezTo>
                  <a:cubicBezTo>
                    <a:pt x="1877" y="632"/>
                    <a:pt x="1877" y="632"/>
                    <a:pt x="1877" y="632"/>
                  </a:cubicBezTo>
                  <a:cubicBezTo>
                    <a:pt x="1877" y="628"/>
                    <a:pt x="1877" y="628"/>
                    <a:pt x="1877" y="628"/>
                  </a:cubicBezTo>
                  <a:cubicBezTo>
                    <a:pt x="1881" y="620"/>
                    <a:pt x="1881" y="620"/>
                    <a:pt x="1881" y="620"/>
                  </a:cubicBezTo>
                  <a:cubicBezTo>
                    <a:pt x="1881" y="616"/>
                    <a:pt x="1881" y="616"/>
                    <a:pt x="1881" y="616"/>
                  </a:cubicBezTo>
                  <a:cubicBezTo>
                    <a:pt x="1877" y="612"/>
                    <a:pt x="1877" y="612"/>
                    <a:pt x="1877" y="612"/>
                  </a:cubicBezTo>
                  <a:cubicBezTo>
                    <a:pt x="1861" y="605"/>
                    <a:pt x="1861" y="605"/>
                    <a:pt x="1861" y="605"/>
                  </a:cubicBezTo>
                  <a:cubicBezTo>
                    <a:pt x="1854" y="601"/>
                    <a:pt x="1854" y="601"/>
                    <a:pt x="1854" y="601"/>
                  </a:cubicBezTo>
                  <a:cubicBezTo>
                    <a:pt x="1842" y="593"/>
                    <a:pt x="1842" y="593"/>
                    <a:pt x="1842" y="593"/>
                  </a:cubicBezTo>
                  <a:cubicBezTo>
                    <a:pt x="1842" y="591"/>
                    <a:pt x="1842" y="591"/>
                    <a:pt x="1842" y="591"/>
                  </a:cubicBezTo>
                  <a:cubicBezTo>
                    <a:pt x="1842" y="589"/>
                    <a:pt x="1842" y="589"/>
                    <a:pt x="1842" y="589"/>
                  </a:cubicBezTo>
                  <a:cubicBezTo>
                    <a:pt x="1846" y="593"/>
                    <a:pt x="1846" y="593"/>
                    <a:pt x="1846" y="593"/>
                  </a:cubicBezTo>
                  <a:cubicBezTo>
                    <a:pt x="1858" y="597"/>
                    <a:pt x="1858" y="597"/>
                    <a:pt x="1858" y="597"/>
                  </a:cubicBezTo>
                  <a:cubicBezTo>
                    <a:pt x="1861" y="597"/>
                    <a:pt x="1861" y="597"/>
                    <a:pt x="1861" y="597"/>
                  </a:cubicBezTo>
                  <a:cubicBezTo>
                    <a:pt x="1865" y="601"/>
                    <a:pt x="1865" y="601"/>
                    <a:pt x="1865" y="601"/>
                  </a:cubicBezTo>
                  <a:cubicBezTo>
                    <a:pt x="1869" y="601"/>
                    <a:pt x="1869" y="601"/>
                    <a:pt x="1869" y="601"/>
                  </a:cubicBezTo>
                  <a:cubicBezTo>
                    <a:pt x="1873" y="605"/>
                    <a:pt x="1873" y="605"/>
                    <a:pt x="1873" y="605"/>
                  </a:cubicBezTo>
                  <a:cubicBezTo>
                    <a:pt x="1877" y="609"/>
                    <a:pt x="1877" y="609"/>
                    <a:pt x="1877" y="609"/>
                  </a:cubicBezTo>
                  <a:cubicBezTo>
                    <a:pt x="1877" y="597"/>
                    <a:pt x="1877" y="597"/>
                    <a:pt x="1877" y="597"/>
                  </a:cubicBezTo>
                  <a:cubicBezTo>
                    <a:pt x="1869" y="593"/>
                    <a:pt x="1869" y="593"/>
                    <a:pt x="1869" y="593"/>
                  </a:cubicBezTo>
                  <a:cubicBezTo>
                    <a:pt x="1873" y="593"/>
                    <a:pt x="1873" y="593"/>
                    <a:pt x="1873" y="593"/>
                  </a:cubicBezTo>
                  <a:cubicBezTo>
                    <a:pt x="1873" y="589"/>
                    <a:pt x="1873" y="589"/>
                    <a:pt x="1873" y="589"/>
                  </a:cubicBezTo>
                  <a:cubicBezTo>
                    <a:pt x="1873" y="577"/>
                    <a:pt x="1873" y="577"/>
                    <a:pt x="1873" y="577"/>
                  </a:cubicBezTo>
                  <a:cubicBezTo>
                    <a:pt x="1873" y="558"/>
                    <a:pt x="1873" y="558"/>
                    <a:pt x="1873" y="558"/>
                  </a:cubicBezTo>
                  <a:cubicBezTo>
                    <a:pt x="1869" y="554"/>
                    <a:pt x="1869" y="554"/>
                    <a:pt x="1869" y="554"/>
                  </a:cubicBezTo>
                  <a:cubicBezTo>
                    <a:pt x="1877" y="550"/>
                    <a:pt x="1877" y="550"/>
                    <a:pt x="1877" y="550"/>
                  </a:cubicBezTo>
                  <a:cubicBezTo>
                    <a:pt x="1885" y="542"/>
                    <a:pt x="1885" y="542"/>
                    <a:pt x="1885" y="542"/>
                  </a:cubicBezTo>
                  <a:cubicBezTo>
                    <a:pt x="1893" y="534"/>
                    <a:pt x="1893" y="534"/>
                    <a:pt x="1893" y="534"/>
                  </a:cubicBezTo>
                  <a:cubicBezTo>
                    <a:pt x="1897" y="538"/>
                    <a:pt x="1897" y="538"/>
                    <a:pt x="1897" y="538"/>
                  </a:cubicBezTo>
                  <a:cubicBezTo>
                    <a:pt x="1893" y="546"/>
                    <a:pt x="1893" y="546"/>
                    <a:pt x="1893" y="546"/>
                  </a:cubicBezTo>
                  <a:cubicBezTo>
                    <a:pt x="1889" y="550"/>
                    <a:pt x="1889" y="550"/>
                    <a:pt x="1889" y="550"/>
                  </a:cubicBezTo>
                  <a:cubicBezTo>
                    <a:pt x="1885" y="550"/>
                    <a:pt x="1885" y="550"/>
                    <a:pt x="1885" y="550"/>
                  </a:cubicBezTo>
                  <a:cubicBezTo>
                    <a:pt x="1885" y="554"/>
                    <a:pt x="1885" y="554"/>
                    <a:pt x="1885" y="554"/>
                  </a:cubicBezTo>
                  <a:cubicBezTo>
                    <a:pt x="1885" y="558"/>
                    <a:pt x="1885" y="558"/>
                    <a:pt x="1885" y="558"/>
                  </a:cubicBezTo>
                  <a:cubicBezTo>
                    <a:pt x="1885" y="562"/>
                    <a:pt x="1885" y="562"/>
                    <a:pt x="1885" y="562"/>
                  </a:cubicBezTo>
                  <a:cubicBezTo>
                    <a:pt x="1881" y="566"/>
                    <a:pt x="1881" y="566"/>
                    <a:pt x="1881" y="566"/>
                  </a:cubicBezTo>
                  <a:cubicBezTo>
                    <a:pt x="1881" y="570"/>
                    <a:pt x="1881" y="570"/>
                    <a:pt x="1881" y="570"/>
                  </a:cubicBezTo>
                  <a:cubicBezTo>
                    <a:pt x="1885" y="570"/>
                    <a:pt x="1885" y="570"/>
                    <a:pt x="1885" y="570"/>
                  </a:cubicBezTo>
                  <a:cubicBezTo>
                    <a:pt x="1889" y="570"/>
                    <a:pt x="1889" y="570"/>
                    <a:pt x="1889" y="570"/>
                  </a:cubicBezTo>
                  <a:cubicBezTo>
                    <a:pt x="1889" y="581"/>
                    <a:pt x="1889" y="581"/>
                    <a:pt x="1889" y="581"/>
                  </a:cubicBezTo>
                  <a:cubicBezTo>
                    <a:pt x="1885" y="585"/>
                    <a:pt x="1885" y="585"/>
                    <a:pt x="1885" y="585"/>
                  </a:cubicBezTo>
                  <a:cubicBezTo>
                    <a:pt x="1881" y="589"/>
                    <a:pt x="1881" y="589"/>
                    <a:pt x="1881" y="589"/>
                  </a:cubicBezTo>
                  <a:cubicBezTo>
                    <a:pt x="1885" y="593"/>
                    <a:pt x="1885" y="593"/>
                    <a:pt x="1885" y="593"/>
                  </a:cubicBezTo>
                  <a:cubicBezTo>
                    <a:pt x="1889" y="601"/>
                    <a:pt x="1889" y="601"/>
                    <a:pt x="1889" y="601"/>
                  </a:cubicBezTo>
                  <a:cubicBezTo>
                    <a:pt x="1893" y="601"/>
                    <a:pt x="1893" y="601"/>
                    <a:pt x="1893" y="601"/>
                  </a:cubicBezTo>
                  <a:cubicBezTo>
                    <a:pt x="1897" y="601"/>
                    <a:pt x="1897" y="601"/>
                    <a:pt x="1897" y="601"/>
                  </a:cubicBezTo>
                  <a:cubicBezTo>
                    <a:pt x="1900" y="609"/>
                    <a:pt x="1900" y="609"/>
                    <a:pt x="1900" y="609"/>
                  </a:cubicBezTo>
                  <a:cubicBezTo>
                    <a:pt x="1900" y="612"/>
                    <a:pt x="1900" y="612"/>
                    <a:pt x="1900" y="612"/>
                  </a:cubicBezTo>
                  <a:cubicBezTo>
                    <a:pt x="1900" y="616"/>
                    <a:pt x="1900" y="616"/>
                    <a:pt x="1900" y="616"/>
                  </a:cubicBezTo>
                  <a:cubicBezTo>
                    <a:pt x="1904" y="616"/>
                    <a:pt x="1904" y="616"/>
                    <a:pt x="1904" y="616"/>
                  </a:cubicBezTo>
                  <a:cubicBezTo>
                    <a:pt x="1904" y="620"/>
                    <a:pt x="1904" y="620"/>
                    <a:pt x="1904" y="620"/>
                  </a:cubicBezTo>
                  <a:cubicBezTo>
                    <a:pt x="1900" y="620"/>
                    <a:pt x="1900" y="620"/>
                    <a:pt x="1900" y="620"/>
                  </a:cubicBezTo>
                  <a:cubicBezTo>
                    <a:pt x="1893" y="640"/>
                    <a:pt x="1893" y="640"/>
                    <a:pt x="1893" y="640"/>
                  </a:cubicBezTo>
                  <a:cubicBezTo>
                    <a:pt x="1893" y="655"/>
                    <a:pt x="1893" y="655"/>
                    <a:pt x="1893" y="655"/>
                  </a:cubicBezTo>
                  <a:cubicBezTo>
                    <a:pt x="1897" y="655"/>
                    <a:pt x="1897" y="655"/>
                    <a:pt x="1897" y="655"/>
                  </a:cubicBezTo>
                  <a:cubicBezTo>
                    <a:pt x="1900" y="655"/>
                    <a:pt x="1900" y="655"/>
                    <a:pt x="1900" y="655"/>
                  </a:cubicBezTo>
                  <a:cubicBezTo>
                    <a:pt x="1900" y="651"/>
                    <a:pt x="1900" y="651"/>
                    <a:pt x="1900" y="651"/>
                  </a:cubicBezTo>
                  <a:cubicBezTo>
                    <a:pt x="1920" y="612"/>
                    <a:pt x="1920" y="612"/>
                    <a:pt x="1920" y="612"/>
                  </a:cubicBezTo>
                  <a:cubicBezTo>
                    <a:pt x="1920" y="605"/>
                    <a:pt x="1920" y="605"/>
                    <a:pt x="1920" y="605"/>
                  </a:cubicBezTo>
                  <a:cubicBezTo>
                    <a:pt x="1924" y="597"/>
                    <a:pt x="1924" y="597"/>
                    <a:pt x="1924" y="597"/>
                  </a:cubicBezTo>
                  <a:cubicBezTo>
                    <a:pt x="1932" y="589"/>
                    <a:pt x="1932" y="589"/>
                    <a:pt x="1932" y="589"/>
                  </a:cubicBezTo>
                  <a:cubicBezTo>
                    <a:pt x="1930" y="586"/>
                    <a:pt x="1930" y="586"/>
                    <a:pt x="1930" y="586"/>
                  </a:cubicBezTo>
                  <a:cubicBezTo>
                    <a:pt x="1908" y="542"/>
                    <a:pt x="1908" y="542"/>
                    <a:pt x="1908" y="542"/>
                  </a:cubicBezTo>
                  <a:cubicBezTo>
                    <a:pt x="1908" y="534"/>
                    <a:pt x="1908" y="534"/>
                    <a:pt x="1908" y="534"/>
                  </a:cubicBezTo>
                  <a:cubicBezTo>
                    <a:pt x="1920" y="546"/>
                    <a:pt x="1920" y="546"/>
                    <a:pt x="1920" y="546"/>
                  </a:cubicBezTo>
                  <a:cubicBezTo>
                    <a:pt x="1924" y="550"/>
                    <a:pt x="1924" y="550"/>
                    <a:pt x="1924" y="550"/>
                  </a:cubicBezTo>
                  <a:cubicBezTo>
                    <a:pt x="1928" y="554"/>
                    <a:pt x="1928" y="554"/>
                    <a:pt x="1928" y="554"/>
                  </a:cubicBezTo>
                  <a:cubicBezTo>
                    <a:pt x="1936" y="554"/>
                    <a:pt x="1936" y="554"/>
                    <a:pt x="1936" y="554"/>
                  </a:cubicBezTo>
                  <a:cubicBezTo>
                    <a:pt x="1936" y="562"/>
                    <a:pt x="1936" y="562"/>
                    <a:pt x="1936" y="562"/>
                  </a:cubicBezTo>
                  <a:cubicBezTo>
                    <a:pt x="1936" y="566"/>
                    <a:pt x="1936" y="566"/>
                    <a:pt x="1936" y="566"/>
                  </a:cubicBezTo>
                  <a:cubicBezTo>
                    <a:pt x="1955" y="538"/>
                    <a:pt x="1955" y="538"/>
                    <a:pt x="1955" y="538"/>
                  </a:cubicBezTo>
                  <a:cubicBezTo>
                    <a:pt x="1955" y="534"/>
                    <a:pt x="1955" y="534"/>
                    <a:pt x="1955" y="534"/>
                  </a:cubicBezTo>
                  <a:cubicBezTo>
                    <a:pt x="1959" y="534"/>
                    <a:pt x="1959" y="534"/>
                    <a:pt x="1959" y="534"/>
                  </a:cubicBezTo>
                  <a:cubicBezTo>
                    <a:pt x="1963" y="530"/>
                    <a:pt x="1963" y="530"/>
                    <a:pt x="1963" y="530"/>
                  </a:cubicBezTo>
                  <a:cubicBezTo>
                    <a:pt x="1963" y="519"/>
                    <a:pt x="1963" y="519"/>
                    <a:pt x="1963" y="519"/>
                  </a:cubicBezTo>
                  <a:cubicBezTo>
                    <a:pt x="1967" y="515"/>
                    <a:pt x="1967" y="515"/>
                    <a:pt x="1967" y="515"/>
                  </a:cubicBezTo>
                  <a:cubicBezTo>
                    <a:pt x="1971" y="515"/>
                    <a:pt x="1971" y="515"/>
                    <a:pt x="1971" y="515"/>
                  </a:cubicBezTo>
                  <a:cubicBezTo>
                    <a:pt x="1971" y="503"/>
                    <a:pt x="1971" y="503"/>
                    <a:pt x="1971" y="503"/>
                  </a:cubicBezTo>
                  <a:cubicBezTo>
                    <a:pt x="1971" y="499"/>
                    <a:pt x="1971" y="499"/>
                    <a:pt x="1971" y="499"/>
                  </a:cubicBezTo>
                  <a:cubicBezTo>
                    <a:pt x="1967" y="495"/>
                    <a:pt x="1967" y="495"/>
                    <a:pt x="1967" y="495"/>
                  </a:cubicBezTo>
                  <a:cubicBezTo>
                    <a:pt x="1963" y="491"/>
                    <a:pt x="1963" y="491"/>
                    <a:pt x="1963" y="491"/>
                  </a:cubicBezTo>
                  <a:cubicBezTo>
                    <a:pt x="1963" y="488"/>
                    <a:pt x="1963" y="488"/>
                    <a:pt x="1963" y="488"/>
                  </a:cubicBezTo>
                  <a:cubicBezTo>
                    <a:pt x="1972" y="473"/>
                    <a:pt x="1972" y="473"/>
                    <a:pt x="1972" y="473"/>
                  </a:cubicBezTo>
                  <a:cubicBezTo>
                    <a:pt x="1975" y="468"/>
                    <a:pt x="1975" y="468"/>
                    <a:pt x="1975" y="468"/>
                  </a:cubicBezTo>
                  <a:cubicBezTo>
                    <a:pt x="1979" y="468"/>
                    <a:pt x="1979" y="468"/>
                    <a:pt x="1979" y="468"/>
                  </a:cubicBezTo>
                  <a:cubicBezTo>
                    <a:pt x="1979" y="468"/>
                    <a:pt x="1979" y="468"/>
                    <a:pt x="1979" y="468"/>
                  </a:cubicBezTo>
                  <a:cubicBezTo>
                    <a:pt x="1979" y="468"/>
                    <a:pt x="1979" y="468"/>
                    <a:pt x="1979" y="468"/>
                  </a:cubicBezTo>
                  <a:cubicBezTo>
                    <a:pt x="1983" y="464"/>
                    <a:pt x="1983" y="464"/>
                    <a:pt x="1983" y="464"/>
                  </a:cubicBezTo>
                  <a:cubicBezTo>
                    <a:pt x="1998" y="459"/>
                    <a:pt x="1998" y="459"/>
                    <a:pt x="1998" y="459"/>
                  </a:cubicBezTo>
                  <a:cubicBezTo>
                    <a:pt x="1998" y="459"/>
                    <a:pt x="1998" y="459"/>
                    <a:pt x="1998" y="459"/>
                  </a:cubicBezTo>
                  <a:cubicBezTo>
                    <a:pt x="2006" y="456"/>
                    <a:pt x="2006" y="456"/>
                    <a:pt x="2006" y="456"/>
                  </a:cubicBezTo>
                  <a:cubicBezTo>
                    <a:pt x="2010" y="452"/>
                    <a:pt x="2010" y="452"/>
                    <a:pt x="2010" y="452"/>
                  </a:cubicBezTo>
                  <a:cubicBezTo>
                    <a:pt x="2014" y="449"/>
                    <a:pt x="2014" y="449"/>
                    <a:pt x="2014" y="449"/>
                  </a:cubicBezTo>
                  <a:cubicBezTo>
                    <a:pt x="2025" y="452"/>
                    <a:pt x="2025" y="452"/>
                    <a:pt x="2025" y="452"/>
                  </a:cubicBezTo>
                  <a:cubicBezTo>
                    <a:pt x="2054" y="447"/>
                    <a:pt x="2054" y="447"/>
                    <a:pt x="2054" y="447"/>
                  </a:cubicBezTo>
                  <a:cubicBezTo>
                    <a:pt x="2055" y="447"/>
                    <a:pt x="2055" y="447"/>
                    <a:pt x="2055" y="447"/>
                  </a:cubicBezTo>
                  <a:cubicBezTo>
                    <a:pt x="2056" y="447"/>
                    <a:pt x="2056" y="447"/>
                    <a:pt x="2056" y="447"/>
                  </a:cubicBezTo>
                  <a:cubicBezTo>
                    <a:pt x="2068" y="445"/>
                    <a:pt x="2068" y="445"/>
                    <a:pt x="2068" y="445"/>
                  </a:cubicBezTo>
                  <a:cubicBezTo>
                    <a:pt x="2072" y="441"/>
                    <a:pt x="2072" y="441"/>
                    <a:pt x="2072" y="441"/>
                  </a:cubicBezTo>
                  <a:cubicBezTo>
                    <a:pt x="2076" y="429"/>
                    <a:pt x="2076" y="429"/>
                    <a:pt x="2076" y="429"/>
                  </a:cubicBezTo>
                  <a:cubicBezTo>
                    <a:pt x="2076" y="425"/>
                    <a:pt x="2076" y="425"/>
                    <a:pt x="2076" y="425"/>
                  </a:cubicBezTo>
                  <a:cubicBezTo>
                    <a:pt x="2079" y="428"/>
                    <a:pt x="2079" y="428"/>
                    <a:pt x="2079" y="428"/>
                  </a:cubicBezTo>
                  <a:cubicBezTo>
                    <a:pt x="2080" y="429"/>
                    <a:pt x="2080" y="429"/>
                    <a:pt x="2080" y="429"/>
                  </a:cubicBezTo>
                  <a:cubicBezTo>
                    <a:pt x="2080" y="437"/>
                    <a:pt x="2080" y="437"/>
                    <a:pt x="2080" y="437"/>
                  </a:cubicBezTo>
                  <a:cubicBezTo>
                    <a:pt x="2084" y="437"/>
                    <a:pt x="2084" y="437"/>
                    <a:pt x="2084" y="437"/>
                  </a:cubicBezTo>
                  <a:cubicBezTo>
                    <a:pt x="2088" y="433"/>
                    <a:pt x="2088" y="433"/>
                    <a:pt x="2088" y="433"/>
                  </a:cubicBezTo>
                  <a:cubicBezTo>
                    <a:pt x="2100" y="429"/>
                    <a:pt x="2100" y="429"/>
                    <a:pt x="2100" y="429"/>
                  </a:cubicBezTo>
                  <a:cubicBezTo>
                    <a:pt x="2103" y="429"/>
                    <a:pt x="2103" y="429"/>
                    <a:pt x="2103" y="429"/>
                  </a:cubicBezTo>
                  <a:cubicBezTo>
                    <a:pt x="2103" y="433"/>
                    <a:pt x="2103" y="433"/>
                    <a:pt x="2103" y="433"/>
                  </a:cubicBezTo>
                  <a:cubicBezTo>
                    <a:pt x="2107" y="433"/>
                    <a:pt x="2107" y="433"/>
                    <a:pt x="2107" y="433"/>
                  </a:cubicBezTo>
                  <a:cubicBezTo>
                    <a:pt x="2115" y="433"/>
                    <a:pt x="2115" y="433"/>
                    <a:pt x="2115" y="433"/>
                  </a:cubicBezTo>
                  <a:cubicBezTo>
                    <a:pt x="2119" y="433"/>
                    <a:pt x="2119" y="433"/>
                    <a:pt x="2119" y="433"/>
                  </a:cubicBezTo>
                  <a:cubicBezTo>
                    <a:pt x="2127" y="429"/>
                    <a:pt x="2127" y="429"/>
                    <a:pt x="2127" y="429"/>
                  </a:cubicBezTo>
                  <a:cubicBezTo>
                    <a:pt x="2131" y="425"/>
                    <a:pt x="2131" y="425"/>
                    <a:pt x="2131" y="425"/>
                  </a:cubicBezTo>
                  <a:cubicBezTo>
                    <a:pt x="2127" y="413"/>
                    <a:pt x="2127" y="413"/>
                    <a:pt x="2127" y="413"/>
                  </a:cubicBezTo>
                  <a:cubicBezTo>
                    <a:pt x="2127" y="421"/>
                    <a:pt x="2127" y="421"/>
                    <a:pt x="2127" y="421"/>
                  </a:cubicBezTo>
                  <a:cubicBezTo>
                    <a:pt x="2127" y="425"/>
                    <a:pt x="2127" y="425"/>
                    <a:pt x="2127" y="425"/>
                  </a:cubicBezTo>
                  <a:cubicBezTo>
                    <a:pt x="2119" y="425"/>
                    <a:pt x="2119" y="425"/>
                    <a:pt x="2119" y="425"/>
                  </a:cubicBezTo>
                  <a:cubicBezTo>
                    <a:pt x="2107" y="421"/>
                    <a:pt x="2107" y="421"/>
                    <a:pt x="2107" y="421"/>
                  </a:cubicBezTo>
                  <a:cubicBezTo>
                    <a:pt x="2103" y="413"/>
                    <a:pt x="2103" y="413"/>
                    <a:pt x="2103" y="413"/>
                  </a:cubicBezTo>
                  <a:cubicBezTo>
                    <a:pt x="2100" y="409"/>
                    <a:pt x="2100" y="409"/>
                    <a:pt x="2100" y="409"/>
                  </a:cubicBezTo>
                  <a:cubicBezTo>
                    <a:pt x="2100" y="406"/>
                    <a:pt x="2100" y="406"/>
                    <a:pt x="2100" y="406"/>
                  </a:cubicBezTo>
                  <a:cubicBezTo>
                    <a:pt x="2096" y="402"/>
                    <a:pt x="2096" y="402"/>
                    <a:pt x="2096" y="402"/>
                  </a:cubicBezTo>
                  <a:cubicBezTo>
                    <a:pt x="2088" y="398"/>
                    <a:pt x="2088" y="398"/>
                    <a:pt x="2088" y="398"/>
                  </a:cubicBezTo>
                  <a:cubicBezTo>
                    <a:pt x="2088" y="390"/>
                    <a:pt x="2088" y="390"/>
                    <a:pt x="2088" y="390"/>
                  </a:cubicBezTo>
                  <a:cubicBezTo>
                    <a:pt x="2092" y="390"/>
                    <a:pt x="2092" y="390"/>
                    <a:pt x="2092" y="390"/>
                  </a:cubicBezTo>
                  <a:cubicBezTo>
                    <a:pt x="2096" y="382"/>
                    <a:pt x="2096" y="382"/>
                    <a:pt x="2096" y="382"/>
                  </a:cubicBezTo>
                  <a:cubicBezTo>
                    <a:pt x="2100" y="382"/>
                    <a:pt x="2100" y="382"/>
                    <a:pt x="2100" y="382"/>
                  </a:cubicBezTo>
                  <a:cubicBezTo>
                    <a:pt x="2092" y="367"/>
                    <a:pt x="2092" y="367"/>
                    <a:pt x="2092" y="367"/>
                  </a:cubicBezTo>
                  <a:cubicBezTo>
                    <a:pt x="2093" y="362"/>
                    <a:pt x="2093" y="362"/>
                    <a:pt x="2093" y="362"/>
                  </a:cubicBezTo>
                  <a:cubicBezTo>
                    <a:pt x="2094" y="361"/>
                    <a:pt x="2094" y="361"/>
                    <a:pt x="2094" y="361"/>
                  </a:cubicBezTo>
                  <a:cubicBezTo>
                    <a:pt x="2094" y="359"/>
                    <a:pt x="2094" y="359"/>
                    <a:pt x="2094" y="359"/>
                  </a:cubicBezTo>
                  <a:cubicBezTo>
                    <a:pt x="2096" y="355"/>
                    <a:pt x="2096" y="355"/>
                    <a:pt x="2096" y="355"/>
                  </a:cubicBezTo>
                  <a:cubicBezTo>
                    <a:pt x="2103" y="347"/>
                    <a:pt x="2103" y="347"/>
                    <a:pt x="2103" y="347"/>
                  </a:cubicBezTo>
                  <a:cubicBezTo>
                    <a:pt x="2107" y="343"/>
                    <a:pt x="2107" y="343"/>
                    <a:pt x="2107" y="343"/>
                  </a:cubicBezTo>
                  <a:cubicBezTo>
                    <a:pt x="2115" y="331"/>
                    <a:pt x="2115" y="331"/>
                    <a:pt x="2115" y="331"/>
                  </a:cubicBezTo>
                  <a:cubicBezTo>
                    <a:pt x="2119" y="324"/>
                    <a:pt x="2119" y="324"/>
                    <a:pt x="2119" y="324"/>
                  </a:cubicBezTo>
                  <a:cubicBezTo>
                    <a:pt x="2123" y="316"/>
                    <a:pt x="2123" y="316"/>
                    <a:pt x="2123" y="316"/>
                  </a:cubicBezTo>
                  <a:cubicBezTo>
                    <a:pt x="2131" y="316"/>
                    <a:pt x="2131" y="316"/>
                    <a:pt x="2131" y="316"/>
                  </a:cubicBezTo>
                  <a:cubicBezTo>
                    <a:pt x="2135" y="320"/>
                    <a:pt x="2135" y="320"/>
                    <a:pt x="2135" y="320"/>
                  </a:cubicBezTo>
                  <a:cubicBezTo>
                    <a:pt x="2139" y="316"/>
                    <a:pt x="2139" y="316"/>
                    <a:pt x="2139" y="316"/>
                  </a:cubicBezTo>
                  <a:cubicBezTo>
                    <a:pt x="2139" y="312"/>
                    <a:pt x="2139" y="312"/>
                    <a:pt x="2139" y="312"/>
                  </a:cubicBezTo>
                  <a:cubicBezTo>
                    <a:pt x="2142" y="312"/>
                    <a:pt x="2142" y="312"/>
                    <a:pt x="2142" y="312"/>
                  </a:cubicBezTo>
                  <a:cubicBezTo>
                    <a:pt x="2142" y="316"/>
                    <a:pt x="2142" y="316"/>
                    <a:pt x="2142" y="316"/>
                  </a:cubicBezTo>
                  <a:cubicBezTo>
                    <a:pt x="2146" y="316"/>
                    <a:pt x="2146" y="316"/>
                    <a:pt x="2146" y="316"/>
                  </a:cubicBezTo>
                  <a:cubicBezTo>
                    <a:pt x="2150" y="312"/>
                    <a:pt x="2150" y="312"/>
                    <a:pt x="2150" y="312"/>
                  </a:cubicBezTo>
                  <a:cubicBezTo>
                    <a:pt x="2150" y="308"/>
                    <a:pt x="2150" y="308"/>
                    <a:pt x="2150" y="308"/>
                  </a:cubicBezTo>
                  <a:cubicBezTo>
                    <a:pt x="2154" y="304"/>
                    <a:pt x="2154" y="304"/>
                    <a:pt x="2154" y="304"/>
                  </a:cubicBezTo>
                  <a:cubicBezTo>
                    <a:pt x="2158" y="308"/>
                    <a:pt x="2158" y="308"/>
                    <a:pt x="2158" y="308"/>
                  </a:cubicBezTo>
                  <a:cubicBezTo>
                    <a:pt x="2162" y="300"/>
                    <a:pt x="2162" y="300"/>
                    <a:pt x="2162" y="300"/>
                  </a:cubicBezTo>
                  <a:cubicBezTo>
                    <a:pt x="2162" y="296"/>
                    <a:pt x="2162" y="296"/>
                    <a:pt x="2162" y="296"/>
                  </a:cubicBezTo>
                  <a:cubicBezTo>
                    <a:pt x="2166" y="289"/>
                    <a:pt x="2166" y="289"/>
                    <a:pt x="2166" y="289"/>
                  </a:cubicBezTo>
                  <a:cubicBezTo>
                    <a:pt x="2166" y="285"/>
                    <a:pt x="2166" y="285"/>
                    <a:pt x="2166" y="285"/>
                  </a:cubicBezTo>
                  <a:cubicBezTo>
                    <a:pt x="2170" y="281"/>
                    <a:pt x="2170" y="281"/>
                    <a:pt x="2170" y="281"/>
                  </a:cubicBezTo>
                  <a:cubicBezTo>
                    <a:pt x="2174" y="281"/>
                    <a:pt x="2174" y="281"/>
                    <a:pt x="2174" y="281"/>
                  </a:cubicBezTo>
                  <a:cubicBezTo>
                    <a:pt x="2178" y="285"/>
                    <a:pt x="2178" y="285"/>
                    <a:pt x="2178" y="285"/>
                  </a:cubicBezTo>
                  <a:cubicBezTo>
                    <a:pt x="2178" y="289"/>
                    <a:pt x="2178" y="289"/>
                    <a:pt x="2178" y="289"/>
                  </a:cubicBezTo>
                  <a:cubicBezTo>
                    <a:pt x="2181" y="289"/>
                    <a:pt x="2181" y="289"/>
                    <a:pt x="2181" y="289"/>
                  </a:cubicBezTo>
                  <a:cubicBezTo>
                    <a:pt x="2185" y="289"/>
                    <a:pt x="2185" y="289"/>
                    <a:pt x="2185" y="289"/>
                  </a:cubicBezTo>
                  <a:cubicBezTo>
                    <a:pt x="2189" y="292"/>
                    <a:pt x="2189" y="292"/>
                    <a:pt x="2189" y="292"/>
                  </a:cubicBezTo>
                  <a:cubicBezTo>
                    <a:pt x="2193" y="292"/>
                    <a:pt x="2193" y="292"/>
                    <a:pt x="2193" y="292"/>
                  </a:cubicBezTo>
                  <a:cubicBezTo>
                    <a:pt x="2197" y="289"/>
                    <a:pt x="2197" y="289"/>
                    <a:pt x="2197" y="289"/>
                  </a:cubicBezTo>
                  <a:cubicBezTo>
                    <a:pt x="2201" y="285"/>
                    <a:pt x="2201" y="285"/>
                    <a:pt x="2201" y="285"/>
                  </a:cubicBezTo>
                  <a:cubicBezTo>
                    <a:pt x="2205" y="285"/>
                    <a:pt x="2205" y="285"/>
                    <a:pt x="2205" y="285"/>
                  </a:cubicBezTo>
                  <a:cubicBezTo>
                    <a:pt x="2209" y="281"/>
                    <a:pt x="2209" y="281"/>
                    <a:pt x="2209" y="281"/>
                  </a:cubicBezTo>
                  <a:cubicBezTo>
                    <a:pt x="2213" y="277"/>
                    <a:pt x="2213" y="277"/>
                    <a:pt x="2213" y="277"/>
                  </a:cubicBezTo>
                  <a:cubicBezTo>
                    <a:pt x="2224" y="277"/>
                    <a:pt x="2224" y="277"/>
                    <a:pt x="2224" y="277"/>
                  </a:cubicBezTo>
                  <a:cubicBezTo>
                    <a:pt x="2224" y="273"/>
                    <a:pt x="2224" y="273"/>
                    <a:pt x="2224" y="273"/>
                  </a:cubicBezTo>
                  <a:cubicBezTo>
                    <a:pt x="2232" y="273"/>
                    <a:pt x="2232" y="273"/>
                    <a:pt x="2232" y="273"/>
                  </a:cubicBezTo>
                  <a:cubicBezTo>
                    <a:pt x="2232" y="269"/>
                    <a:pt x="2232" y="269"/>
                    <a:pt x="2232" y="269"/>
                  </a:cubicBezTo>
                  <a:cubicBezTo>
                    <a:pt x="2240" y="269"/>
                    <a:pt x="2240" y="269"/>
                    <a:pt x="2240" y="269"/>
                  </a:cubicBezTo>
                  <a:cubicBezTo>
                    <a:pt x="2244" y="265"/>
                    <a:pt x="2244" y="265"/>
                    <a:pt x="2244" y="265"/>
                  </a:cubicBezTo>
                  <a:cubicBezTo>
                    <a:pt x="2244" y="261"/>
                    <a:pt x="2244" y="261"/>
                    <a:pt x="2244" y="261"/>
                  </a:cubicBezTo>
                  <a:lnTo>
                    <a:pt x="2240" y="261"/>
                  </a:lnTo>
                  <a:close/>
                  <a:moveTo>
                    <a:pt x="1196" y="985"/>
                  </a:moveTo>
                  <a:cubicBezTo>
                    <a:pt x="1195" y="984"/>
                    <a:pt x="1195" y="984"/>
                    <a:pt x="1195" y="984"/>
                  </a:cubicBezTo>
                  <a:cubicBezTo>
                    <a:pt x="1196" y="984"/>
                    <a:pt x="1196" y="984"/>
                    <a:pt x="1196" y="984"/>
                  </a:cubicBezTo>
                  <a:cubicBezTo>
                    <a:pt x="1196" y="984"/>
                    <a:pt x="1196" y="984"/>
                    <a:pt x="1196" y="985"/>
                  </a:cubicBezTo>
                  <a:close/>
                  <a:moveTo>
                    <a:pt x="1976" y="475"/>
                  </a:moveTo>
                  <a:cubicBezTo>
                    <a:pt x="1975" y="474"/>
                    <a:pt x="1975" y="474"/>
                    <a:pt x="1975" y="474"/>
                  </a:cubicBezTo>
                  <a:cubicBezTo>
                    <a:pt x="1974" y="475"/>
                    <a:pt x="1974" y="475"/>
                    <a:pt x="1974" y="475"/>
                  </a:cubicBezTo>
                  <a:cubicBezTo>
                    <a:pt x="1974" y="476"/>
                    <a:pt x="1974" y="476"/>
                    <a:pt x="1974" y="476"/>
                  </a:cubicBezTo>
                  <a:cubicBezTo>
                    <a:pt x="1974" y="476"/>
                    <a:pt x="1974" y="476"/>
                    <a:pt x="1974" y="476"/>
                  </a:cubicBezTo>
                  <a:cubicBezTo>
                    <a:pt x="1973" y="477"/>
                    <a:pt x="1973" y="477"/>
                    <a:pt x="1973" y="477"/>
                  </a:cubicBezTo>
                  <a:cubicBezTo>
                    <a:pt x="1973" y="478"/>
                    <a:pt x="1973" y="478"/>
                    <a:pt x="1973" y="478"/>
                  </a:cubicBezTo>
                  <a:cubicBezTo>
                    <a:pt x="1972" y="479"/>
                    <a:pt x="1972" y="479"/>
                    <a:pt x="1972" y="479"/>
                  </a:cubicBezTo>
                  <a:cubicBezTo>
                    <a:pt x="1972" y="480"/>
                    <a:pt x="1972" y="480"/>
                    <a:pt x="1972" y="480"/>
                  </a:cubicBezTo>
                  <a:cubicBezTo>
                    <a:pt x="1974" y="480"/>
                    <a:pt x="1974" y="480"/>
                    <a:pt x="1974" y="480"/>
                  </a:cubicBezTo>
                  <a:cubicBezTo>
                    <a:pt x="1975" y="479"/>
                    <a:pt x="1975" y="479"/>
                    <a:pt x="1975" y="479"/>
                  </a:cubicBezTo>
                  <a:cubicBezTo>
                    <a:pt x="1976" y="479"/>
                    <a:pt x="1976" y="479"/>
                    <a:pt x="1976" y="479"/>
                  </a:cubicBezTo>
                  <a:cubicBezTo>
                    <a:pt x="1976" y="478"/>
                    <a:pt x="1976" y="478"/>
                    <a:pt x="1976" y="478"/>
                  </a:cubicBezTo>
                  <a:cubicBezTo>
                    <a:pt x="1977" y="477"/>
                    <a:pt x="1977" y="477"/>
                    <a:pt x="1977" y="477"/>
                  </a:cubicBezTo>
                  <a:cubicBezTo>
                    <a:pt x="1978" y="477"/>
                    <a:pt x="1978" y="477"/>
                    <a:pt x="1978" y="477"/>
                  </a:cubicBezTo>
                  <a:cubicBezTo>
                    <a:pt x="1978" y="476"/>
                    <a:pt x="1978" y="476"/>
                    <a:pt x="1978" y="476"/>
                  </a:cubicBezTo>
                  <a:cubicBezTo>
                    <a:pt x="1978" y="475"/>
                    <a:pt x="1978" y="475"/>
                    <a:pt x="1978" y="475"/>
                  </a:cubicBezTo>
                  <a:cubicBezTo>
                    <a:pt x="1977" y="475"/>
                    <a:pt x="1977" y="475"/>
                    <a:pt x="1977" y="475"/>
                  </a:cubicBezTo>
                  <a:lnTo>
                    <a:pt x="1976" y="475"/>
                  </a:lnTo>
                  <a:close/>
                  <a:moveTo>
                    <a:pt x="2035" y="454"/>
                  </a:moveTo>
                  <a:cubicBezTo>
                    <a:pt x="2036" y="453"/>
                    <a:pt x="2036" y="453"/>
                    <a:pt x="2036" y="453"/>
                  </a:cubicBezTo>
                  <a:cubicBezTo>
                    <a:pt x="2034" y="453"/>
                    <a:pt x="2034" y="453"/>
                    <a:pt x="2034" y="453"/>
                  </a:cubicBezTo>
                  <a:cubicBezTo>
                    <a:pt x="2034" y="454"/>
                    <a:pt x="2034" y="454"/>
                    <a:pt x="2034" y="454"/>
                  </a:cubicBezTo>
                  <a:cubicBezTo>
                    <a:pt x="2034" y="455"/>
                    <a:pt x="2034" y="455"/>
                    <a:pt x="2034" y="455"/>
                  </a:cubicBezTo>
                  <a:cubicBezTo>
                    <a:pt x="2035" y="455"/>
                    <a:pt x="2035" y="455"/>
                    <a:pt x="2035" y="455"/>
                  </a:cubicBezTo>
                  <a:lnTo>
                    <a:pt x="2035" y="454"/>
                  </a:lnTo>
                  <a:close/>
                  <a:moveTo>
                    <a:pt x="2038" y="461"/>
                  </a:moveTo>
                  <a:cubicBezTo>
                    <a:pt x="2038" y="461"/>
                    <a:pt x="2038" y="461"/>
                    <a:pt x="2038" y="461"/>
                  </a:cubicBezTo>
                  <a:cubicBezTo>
                    <a:pt x="2038" y="461"/>
                    <a:pt x="2037" y="462"/>
                    <a:pt x="2037" y="462"/>
                  </a:cubicBezTo>
                  <a:cubicBezTo>
                    <a:pt x="2036" y="462"/>
                    <a:pt x="2036" y="462"/>
                    <a:pt x="2036" y="462"/>
                  </a:cubicBezTo>
                  <a:cubicBezTo>
                    <a:pt x="2034" y="463"/>
                    <a:pt x="2034" y="463"/>
                    <a:pt x="2034" y="463"/>
                  </a:cubicBezTo>
                  <a:cubicBezTo>
                    <a:pt x="2033" y="463"/>
                    <a:pt x="2033" y="463"/>
                    <a:pt x="2033" y="463"/>
                  </a:cubicBezTo>
                  <a:cubicBezTo>
                    <a:pt x="2033" y="462"/>
                    <a:pt x="2033" y="462"/>
                    <a:pt x="2033" y="462"/>
                  </a:cubicBezTo>
                  <a:cubicBezTo>
                    <a:pt x="2032" y="462"/>
                    <a:pt x="2032" y="462"/>
                    <a:pt x="2032" y="462"/>
                  </a:cubicBezTo>
                  <a:cubicBezTo>
                    <a:pt x="2032" y="462"/>
                    <a:pt x="2032" y="462"/>
                    <a:pt x="2032" y="462"/>
                  </a:cubicBezTo>
                  <a:cubicBezTo>
                    <a:pt x="2032" y="463"/>
                    <a:pt x="2031" y="462"/>
                    <a:pt x="2031" y="462"/>
                  </a:cubicBezTo>
                  <a:cubicBezTo>
                    <a:pt x="2030" y="463"/>
                    <a:pt x="2030" y="463"/>
                    <a:pt x="2030" y="463"/>
                  </a:cubicBezTo>
                  <a:cubicBezTo>
                    <a:pt x="2029" y="463"/>
                    <a:pt x="2029" y="463"/>
                    <a:pt x="2029" y="463"/>
                  </a:cubicBezTo>
                  <a:cubicBezTo>
                    <a:pt x="2028" y="463"/>
                    <a:pt x="2028" y="463"/>
                    <a:pt x="2028" y="463"/>
                  </a:cubicBezTo>
                  <a:cubicBezTo>
                    <a:pt x="2027" y="463"/>
                    <a:pt x="2027" y="463"/>
                    <a:pt x="2027" y="463"/>
                  </a:cubicBezTo>
                  <a:cubicBezTo>
                    <a:pt x="2027" y="463"/>
                    <a:pt x="2027" y="463"/>
                    <a:pt x="2027" y="463"/>
                  </a:cubicBezTo>
                  <a:cubicBezTo>
                    <a:pt x="2027" y="463"/>
                    <a:pt x="2027" y="463"/>
                    <a:pt x="2026" y="464"/>
                  </a:cubicBezTo>
                  <a:cubicBezTo>
                    <a:pt x="2025" y="465"/>
                    <a:pt x="2024" y="466"/>
                    <a:pt x="2024" y="466"/>
                  </a:cubicBezTo>
                  <a:cubicBezTo>
                    <a:pt x="2022" y="467"/>
                    <a:pt x="2024" y="468"/>
                    <a:pt x="2024" y="468"/>
                  </a:cubicBezTo>
                  <a:cubicBezTo>
                    <a:pt x="2023" y="469"/>
                    <a:pt x="2022" y="467"/>
                    <a:pt x="2022" y="467"/>
                  </a:cubicBezTo>
                  <a:cubicBezTo>
                    <a:pt x="2022" y="467"/>
                    <a:pt x="2020" y="466"/>
                    <a:pt x="2020" y="466"/>
                  </a:cubicBezTo>
                  <a:cubicBezTo>
                    <a:pt x="2019" y="466"/>
                    <a:pt x="2020" y="466"/>
                    <a:pt x="2020" y="466"/>
                  </a:cubicBezTo>
                  <a:cubicBezTo>
                    <a:pt x="2023" y="463"/>
                    <a:pt x="2023" y="463"/>
                    <a:pt x="2023" y="463"/>
                  </a:cubicBezTo>
                  <a:cubicBezTo>
                    <a:pt x="2024" y="463"/>
                    <a:pt x="2026" y="461"/>
                    <a:pt x="2026" y="461"/>
                  </a:cubicBezTo>
                  <a:cubicBezTo>
                    <a:pt x="2026" y="460"/>
                    <a:pt x="2029" y="459"/>
                    <a:pt x="2029" y="459"/>
                  </a:cubicBezTo>
                  <a:cubicBezTo>
                    <a:pt x="2030" y="459"/>
                    <a:pt x="2028" y="458"/>
                    <a:pt x="2028" y="458"/>
                  </a:cubicBezTo>
                  <a:cubicBezTo>
                    <a:pt x="2028" y="459"/>
                    <a:pt x="2026" y="459"/>
                    <a:pt x="2026" y="459"/>
                  </a:cubicBezTo>
                  <a:cubicBezTo>
                    <a:pt x="2024" y="461"/>
                    <a:pt x="2024" y="461"/>
                    <a:pt x="2024" y="461"/>
                  </a:cubicBezTo>
                  <a:cubicBezTo>
                    <a:pt x="2023" y="461"/>
                    <a:pt x="2022" y="462"/>
                    <a:pt x="2022" y="462"/>
                  </a:cubicBezTo>
                  <a:cubicBezTo>
                    <a:pt x="2022" y="462"/>
                    <a:pt x="2020" y="463"/>
                    <a:pt x="2020" y="463"/>
                  </a:cubicBezTo>
                  <a:cubicBezTo>
                    <a:pt x="2019" y="464"/>
                    <a:pt x="2018" y="464"/>
                    <a:pt x="2018" y="464"/>
                  </a:cubicBezTo>
                  <a:cubicBezTo>
                    <a:pt x="2017" y="464"/>
                    <a:pt x="2013" y="464"/>
                    <a:pt x="2013" y="464"/>
                  </a:cubicBezTo>
                  <a:cubicBezTo>
                    <a:pt x="2011" y="465"/>
                    <a:pt x="2006" y="465"/>
                    <a:pt x="2006" y="465"/>
                  </a:cubicBezTo>
                  <a:cubicBezTo>
                    <a:pt x="2005" y="464"/>
                    <a:pt x="2004" y="465"/>
                    <a:pt x="2004" y="465"/>
                  </a:cubicBezTo>
                  <a:cubicBezTo>
                    <a:pt x="2004" y="466"/>
                    <a:pt x="2001" y="467"/>
                    <a:pt x="2001" y="467"/>
                  </a:cubicBezTo>
                  <a:cubicBezTo>
                    <a:pt x="2001" y="466"/>
                    <a:pt x="2000" y="466"/>
                    <a:pt x="2000" y="466"/>
                  </a:cubicBezTo>
                  <a:cubicBezTo>
                    <a:pt x="2000" y="466"/>
                    <a:pt x="1997" y="466"/>
                    <a:pt x="1997" y="466"/>
                  </a:cubicBezTo>
                  <a:cubicBezTo>
                    <a:pt x="1997" y="466"/>
                    <a:pt x="1996" y="466"/>
                    <a:pt x="1996" y="466"/>
                  </a:cubicBezTo>
                  <a:cubicBezTo>
                    <a:pt x="1996" y="466"/>
                    <a:pt x="1995" y="466"/>
                    <a:pt x="1995" y="466"/>
                  </a:cubicBezTo>
                  <a:cubicBezTo>
                    <a:pt x="1995" y="467"/>
                    <a:pt x="1994" y="467"/>
                    <a:pt x="1994" y="467"/>
                  </a:cubicBezTo>
                  <a:cubicBezTo>
                    <a:pt x="1992" y="466"/>
                    <a:pt x="1992" y="467"/>
                    <a:pt x="1991" y="467"/>
                  </a:cubicBezTo>
                  <a:cubicBezTo>
                    <a:pt x="1990" y="467"/>
                    <a:pt x="1988" y="470"/>
                    <a:pt x="1987" y="470"/>
                  </a:cubicBezTo>
                  <a:cubicBezTo>
                    <a:pt x="1987" y="469"/>
                    <a:pt x="1982" y="471"/>
                    <a:pt x="1982" y="471"/>
                  </a:cubicBezTo>
                  <a:cubicBezTo>
                    <a:pt x="1982" y="471"/>
                    <a:pt x="1982" y="471"/>
                    <a:pt x="1982" y="471"/>
                  </a:cubicBezTo>
                  <a:cubicBezTo>
                    <a:pt x="1983" y="470"/>
                    <a:pt x="1983" y="470"/>
                    <a:pt x="1983" y="470"/>
                  </a:cubicBezTo>
                  <a:cubicBezTo>
                    <a:pt x="1982" y="470"/>
                    <a:pt x="1982" y="470"/>
                    <a:pt x="1982" y="470"/>
                  </a:cubicBezTo>
                  <a:cubicBezTo>
                    <a:pt x="1980" y="472"/>
                    <a:pt x="1980" y="472"/>
                    <a:pt x="1980" y="472"/>
                  </a:cubicBezTo>
                  <a:cubicBezTo>
                    <a:pt x="1980" y="473"/>
                    <a:pt x="1980" y="473"/>
                    <a:pt x="1980" y="473"/>
                  </a:cubicBezTo>
                  <a:cubicBezTo>
                    <a:pt x="1980" y="474"/>
                    <a:pt x="1980" y="474"/>
                    <a:pt x="1980" y="474"/>
                  </a:cubicBezTo>
                  <a:cubicBezTo>
                    <a:pt x="1980" y="474"/>
                    <a:pt x="1980" y="474"/>
                    <a:pt x="1980" y="474"/>
                  </a:cubicBezTo>
                  <a:cubicBezTo>
                    <a:pt x="1980" y="475"/>
                    <a:pt x="1980" y="475"/>
                    <a:pt x="1980" y="475"/>
                  </a:cubicBezTo>
                  <a:cubicBezTo>
                    <a:pt x="1980" y="476"/>
                    <a:pt x="1980" y="476"/>
                    <a:pt x="1980" y="476"/>
                  </a:cubicBezTo>
                  <a:cubicBezTo>
                    <a:pt x="1980" y="477"/>
                    <a:pt x="1980" y="477"/>
                    <a:pt x="1980" y="477"/>
                  </a:cubicBezTo>
                  <a:cubicBezTo>
                    <a:pt x="1981" y="477"/>
                    <a:pt x="1981" y="477"/>
                    <a:pt x="1981" y="477"/>
                  </a:cubicBezTo>
                  <a:cubicBezTo>
                    <a:pt x="1983" y="477"/>
                    <a:pt x="1983" y="477"/>
                    <a:pt x="1983" y="477"/>
                  </a:cubicBezTo>
                  <a:cubicBezTo>
                    <a:pt x="1984" y="477"/>
                    <a:pt x="1984" y="477"/>
                    <a:pt x="1984" y="477"/>
                  </a:cubicBezTo>
                  <a:cubicBezTo>
                    <a:pt x="1986" y="477"/>
                    <a:pt x="1986" y="477"/>
                    <a:pt x="1986" y="477"/>
                  </a:cubicBezTo>
                  <a:cubicBezTo>
                    <a:pt x="1987" y="477"/>
                    <a:pt x="1987" y="477"/>
                    <a:pt x="1987" y="477"/>
                  </a:cubicBezTo>
                  <a:cubicBezTo>
                    <a:pt x="1988" y="476"/>
                    <a:pt x="1988" y="476"/>
                    <a:pt x="1988" y="476"/>
                  </a:cubicBezTo>
                  <a:cubicBezTo>
                    <a:pt x="1989" y="476"/>
                    <a:pt x="1989" y="476"/>
                    <a:pt x="1989" y="476"/>
                  </a:cubicBezTo>
                  <a:cubicBezTo>
                    <a:pt x="1990" y="476"/>
                    <a:pt x="1990" y="476"/>
                    <a:pt x="1990" y="476"/>
                  </a:cubicBezTo>
                  <a:cubicBezTo>
                    <a:pt x="1991" y="476"/>
                    <a:pt x="1991" y="476"/>
                    <a:pt x="1991" y="476"/>
                  </a:cubicBezTo>
                  <a:cubicBezTo>
                    <a:pt x="1992" y="476"/>
                    <a:pt x="1992" y="476"/>
                    <a:pt x="1992" y="476"/>
                  </a:cubicBezTo>
                  <a:cubicBezTo>
                    <a:pt x="1994" y="476"/>
                    <a:pt x="1994" y="476"/>
                    <a:pt x="1994" y="476"/>
                  </a:cubicBezTo>
                  <a:cubicBezTo>
                    <a:pt x="1994" y="476"/>
                    <a:pt x="1994" y="476"/>
                    <a:pt x="1994" y="476"/>
                  </a:cubicBezTo>
                  <a:cubicBezTo>
                    <a:pt x="1995" y="476"/>
                    <a:pt x="1995" y="476"/>
                    <a:pt x="1995" y="476"/>
                  </a:cubicBezTo>
                  <a:cubicBezTo>
                    <a:pt x="1996" y="475"/>
                    <a:pt x="1996" y="475"/>
                    <a:pt x="1996" y="475"/>
                  </a:cubicBezTo>
                  <a:cubicBezTo>
                    <a:pt x="1998" y="475"/>
                    <a:pt x="1998" y="475"/>
                    <a:pt x="1998" y="475"/>
                  </a:cubicBezTo>
                  <a:cubicBezTo>
                    <a:pt x="2000" y="475"/>
                    <a:pt x="2000" y="475"/>
                    <a:pt x="2000" y="475"/>
                  </a:cubicBezTo>
                  <a:cubicBezTo>
                    <a:pt x="2001" y="475"/>
                    <a:pt x="2001" y="475"/>
                    <a:pt x="2001" y="475"/>
                  </a:cubicBezTo>
                  <a:cubicBezTo>
                    <a:pt x="2003" y="475"/>
                    <a:pt x="2003" y="475"/>
                    <a:pt x="2003" y="475"/>
                  </a:cubicBezTo>
                  <a:cubicBezTo>
                    <a:pt x="2005" y="475"/>
                    <a:pt x="2005" y="475"/>
                    <a:pt x="2005" y="475"/>
                  </a:cubicBezTo>
                  <a:cubicBezTo>
                    <a:pt x="2007" y="474"/>
                    <a:pt x="2007" y="474"/>
                    <a:pt x="2007" y="474"/>
                  </a:cubicBezTo>
                  <a:cubicBezTo>
                    <a:pt x="2008" y="474"/>
                    <a:pt x="2008" y="474"/>
                    <a:pt x="2008" y="474"/>
                  </a:cubicBezTo>
                  <a:cubicBezTo>
                    <a:pt x="2009" y="473"/>
                    <a:pt x="2009" y="473"/>
                    <a:pt x="2009" y="473"/>
                  </a:cubicBezTo>
                  <a:cubicBezTo>
                    <a:pt x="2012" y="473"/>
                    <a:pt x="2012" y="473"/>
                    <a:pt x="2012" y="473"/>
                  </a:cubicBezTo>
                  <a:cubicBezTo>
                    <a:pt x="2013" y="473"/>
                    <a:pt x="2013" y="473"/>
                    <a:pt x="2013" y="473"/>
                  </a:cubicBezTo>
                  <a:cubicBezTo>
                    <a:pt x="2015" y="472"/>
                    <a:pt x="2015" y="472"/>
                    <a:pt x="2015" y="472"/>
                  </a:cubicBezTo>
                  <a:cubicBezTo>
                    <a:pt x="2017" y="472"/>
                    <a:pt x="2017" y="472"/>
                    <a:pt x="2017" y="472"/>
                  </a:cubicBezTo>
                  <a:cubicBezTo>
                    <a:pt x="2018" y="471"/>
                    <a:pt x="2018" y="471"/>
                    <a:pt x="2018" y="471"/>
                  </a:cubicBezTo>
                  <a:cubicBezTo>
                    <a:pt x="2021" y="470"/>
                    <a:pt x="2021" y="470"/>
                    <a:pt x="2021" y="470"/>
                  </a:cubicBezTo>
                  <a:cubicBezTo>
                    <a:pt x="2021" y="470"/>
                    <a:pt x="2021" y="470"/>
                    <a:pt x="2021" y="470"/>
                  </a:cubicBezTo>
                  <a:cubicBezTo>
                    <a:pt x="2022" y="470"/>
                    <a:pt x="2022" y="470"/>
                    <a:pt x="2022" y="470"/>
                  </a:cubicBezTo>
                  <a:cubicBezTo>
                    <a:pt x="2024" y="470"/>
                    <a:pt x="2024" y="470"/>
                    <a:pt x="2024" y="470"/>
                  </a:cubicBezTo>
                  <a:cubicBezTo>
                    <a:pt x="2026" y="469"/>
                    <a:pt x="2026" y="469"/>
                    <a:pt x="2026" y="469"/>
                  </a:cubicBezTo>
                  <a:cubicBezTo>
                    <a:pt x="2026" y="469"/>
                    <a:pt x="2027" y="468"/>
                    <a:pt x="2027" y="468"/>
                  </a:cubicBezTo>
                  <a:cubicBezTo>
                    <a:pt x="2027" y="468"/>
                    <a:pt x="2028" y="468"/>
                    <a:pt x="2028" y="468"/>
                  </a:cubicBezTo>
                  <a:cubicBezTo>
                    <a:pt x="2029" y="467"/>
                    <a:pt x="2029" y="467"/>
                    <a:pt x="2029" y="467"/>
                  </a:cubicBezTo>
                  <a:cubicBezTo>
                    <a:pt x="2030" y="467"/>
                    <a:pt x="2030" y="467"/>
                    <a:pt x="2030" y="467"/>
                  </a:cubicBezTo>
                  <a:cubicBezTo>
                    <a:pt x="2031" y="466"/>
                    <a:pt x="2031" y="466"/>
                    <a:pt x="2031" y="466"/>
                  </a:cubicBezTo>
                  <a:cubicBezTo>
                    <a:pt x="2032" y="465"/>
                    <a:pt x="2032" y="465"/>
                    <a:pt x="2032" y="465"/>
                  </a:cubicBezTo>
                  <a:cubicBezTo>
                    <a:pt x="2033" y="465"/>
                    <a:pt x="2033" y="465"/>
                    <a:pt x="2033" y="465"/>
                  </a:cubicBezTo>
                  <a:cubicBezTo>
                    <a:pt x="2034" y="464"/>
                    <a:pt x="2034" y="464"/>
                    <a:pt x="2034" y="464"/>
                  </a:cubicBezTo>
                  <a:cubicBezTo>
                    <a:pt x="2036" y="463"/>
                    <a:pt x="2036" y="463"/>
                    <a:pt x="2036" y="463"/>
                  </a:cubicBezTo>
                  <a:cubicBezTo>
                    <a:pt x="2037" y="463"/>
                    <a:pt x="2037" y="463"/>
                    <a:pt x="2037" y="463"/>
                  </a:cubicBezTo>
                  <a:cubicBezTo>
                    <a:pt x="2038" y="463"/>
                    <a:pt x="2038" y="463"/>
                    <a:pt x="2038" y="463"/>
                  </a:cubicBezTo>
                  <a:cubicBezTo>
                    <a:pt x="2039" y="462"/>
                    <a:pt x="2039" y="462"/>
                    <a:pt x="2039" y="462"/>
                  </a:cubicBezTo>
                  <a:cubicBezTo>
                    <a:pt x="2040" y="462"/>
                    <a:pt x="2040" y="462"/>
                    <a:pt x="2040" y="462"/>
                  </a:cubicBezTo>
                  <a:cubicBezTo>
                    <a:pt x="2040" y="461"/>
                    <a:pt x="2040" y="461"/>
                    <a:pt x="2040" y="461"/>
                  </a:cubicBezTo>
                  <a:cubicBezTo>
                    <a:pt x="2039" y="461"/>
                    <a:pt x="2039" y="461"/>
                    <a:pt x="2039" y="461"/>
                  </a:cubicBezTo>
                  <a:lnTo>
                    <a:pt x="2038" y="461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2" name="Freeform 57"/>
            <p:cNvSpPr>
              <a:spLocks noEditPoints="1"/>
            </p:cNvSpPr>
            <p:nvPr/>
          </p:nvSpPr>
          <p:spPr bwMode="auto">
            <a:xfrm>
              <a:off x="4716016" y="4073089"/>
              <a:ext cx="4012434" cy="2146393"/>
            </a:xfrm>
            <a:custGeom>
              <a:avLst/>
              <a:gdLst>
                <a:gd name="T0" fmla="*/ 1773 w 2246"/>
                <a:gd name="T1" fmla="*/ 348 h 1201"/>
                <a:gd name="T2" fmla="*/ 1602 w 2246"/>
                <a:gd name="T3" fmla="*/ 258 h 1201"/>
                <a:gd name="T4" fmla="*/ 1427 w 2246"/>
                <a:gd name="T5" fmla="*/ 275 h 1201"/>
                <a:gd name="T6" fmla="*/ 1344 w 2246"/>
                <a:gd name="T7" fmla="*/ 83 h 1201"/>
                <a:gd name="T8" fmla="*/ 72 w 2246"/>
                <a:gd name="T9" fmla="*/ 79 h 1201"/>
                <a:gd name="T10" fmla="*/ 98 w 2246"/>
                <a:gd name="T11" fmla="*/ 608 h 1201"/>
                <a:gd name="T12" fmla="*/ 397 w 2246"/>
                <a:gd name="T13" fmla="*/ 877 h 1201"/>
                <a:gd name="T14" fmla="*/ 1091 w 2246"/>
                <a:gd name="T15" fmla="*/ 1065 h 1201"/>
                <a:gd name="T16" fmla="*/ 1363 w 2246"/>
                <a:gd name="T17" fmla="*/ 1022 h 1201"/>
                <a:gd name="T18" fmla="*/ 1559 w 2246"/>
                <a:gd name="T19" fmla="*/ 990 h 1201"/>
                <a:gd name="T20" fmla="*/ 1677 w 2246"/>
                <a:gd name="T21" fmla="*/ 945 h 1201"/>
                <a:gd name="T22" fmla="*/ 1908 w 2246"/>
                <a:gd name="T23" fmla="*/ 733 h 1201"/>
                <a:gd name="T24" fmla="*/ 1875 w 2246"/>
                <a:gd name="T25" fmla="*/ 596 h 1201"/>
                <a:gd name="T26" fmla="*/ 1985 w 2246"/>
                <a:gd name="T27" fmla="*/ 467 h 1201"/>
                <a:gd name="T28" fmla="*/ 2109 w 2246"/>
                <a:gd name="T29" fmla="*/ 346 h 1201"/>
                <a:gd name="T30" fmla="*/ 2054 w 2246"/>
                <a:gd name="T31" fmla="*/ 283 h 1201"/>
                <a:gd name="T32" fmla="*/ 1768 w 2246"/>
                <a:gd name="T33" fmla="*/ 577 h 1201"/>
                <a:gd name="T34" fmla="*/ 1674 w 2246"/>
                <a:gd name="T35" fmla="*/ 554 h 1201"/>
                <a:gd name="T36" fmla="*/ 1498 w 2246"/>
                <a:gd name="T37" fmla="*/ 596 h 1201"/>
                <a:gd name="T38" fmla="*/ 1300 w 2246"/>
                <a:gd name="T39" fmla="*/ 773 h 1201"/>
                <a:gd name="T40" fmla="*/ 1104 w 2246"/>
                <a:gd name="T41" fmla="*/ 787 h 1201"/>
                <a:gd name="T42" fmla="*/ 1309 w 2246"/>
                <a:gd name="T43" fmla="*/ 349 h 1201"/>
                <a:gd name="T44" fmla="*/ 1138 w 2246"/>
                <a:gd name="T45" fmla="*/ 473 h 1201"/>
                <a:gd name="T46" fmla="*/ 1584 w 2246"/>
                <a:gd name="T47" fmla="*/ 697 h 1201"/>
                <a:gd name="T48" fmla="*/ 1604 w 2246"/>
                <a:gd name="T49" fmla="*/ 569 h 1201"/>
                <a:gd name="T50" fmla="*/ 1588 w 2246"/>
                <a:gd name="T51" fmla="*/ 309 h 1201"/>
                <a:gd name="T52" fmla="*/ 1486 w 2246"/>
                <a:gd name="T53" fmla="*/ 592 h 1201"/>
                <a:gd name="T54" fmla="*/ 1369 w 2246"/>
                <a:gd name="T55" fmla="*/ 609 h 1201"/>
                <a:gd name="T56" fmla="*/ 1480 w 2246"/>
                <a:gd name="T57" fmla="*/ 219 h 1201"/>
                <a:gd name="T58" fmla="*/ 1413 w 2246"/>
                <a:gd name="T59" fmla="*/ 214 h 1201"/>
                <a:gd name="T60" fmla="*/ 1163 w 2246"/>
                <a:gd name="T61" fmla="*/ 29 h 1201"/>
                <a:gd name="T62" fmla="*/ 1288 w 2246"/>
                <a:gd name="T63" fmla="*/ 302 h 1201"/>
                <a:gd name="T64" fmla="*/ 880 w 2246"/>
                <a:gd name="T65" fmla="*/ 465 h 1201"/>
                <a:gd name="T66" fmla="*/ 370 w 2246"/>
                <a:gd name="T67" fmla="*/ 121 h 1201"/>
                <a:gd name="T68" fmla="*/ 460 w 2246"/>
                <a:gd name="T69" fmla="*/ 254 h 1201"/>
                <a:gd name="T70" fmla="*/ 36 w 2246"/>
                <a:gd name="T71" fmla="*/ 73 h 1201"/>
                <a:gd name="T72" fmla="*/ 29 w 2246"/>
                <a:gd name="T73" fmla="*/ 176 h 1201"/>
                <a:gd name="T74" fmla="*/ 162 w 2246"/>
                <a:gd name="T75" fmla="*/ 754 h 1201"/>
                <a:gd name="T76" fmla="*/ 398 w 2246"/>
                <a:gd name="T77" fmla="*/ 724 h 1201"/>
                <a:gd name="T78" fmla="*/ 528 w 2246"/>
                <a:gd name="T79" fmla="*/ 366 h 1201"/>
                <a:gd name="T80" fmla="*/ 1073 w 2246"/>
                <a:gd name="T81" fmla="*/ 1081 h 1201"/>
                <a:gd name="T82" fmla="*/ 1000 w 2246"/>
                <a:gd name="T83" fmla="*/ 761 h 1201"/>
                <a:gd name="T84" fmla="*/ 1198 w 2246"/>
                <a:gd name="T85" fmla="*/ 983 h 1201"/>
                <a:gd name="T86" fmla="*/ 1198 w 2246"/>
                <a:gd name="T87" fmla="*/ 986 h 1201"/>
                <a:gd name="T88" fmla="*/ 1346 w 2246"/>
                <a:gd name="T89" fmla="*/ 971 h 1201"/>
                <a:gd name="T90" fmla="*/ 1427 w 2246"/>
                <a:gd name="T91" fmla="*/ 976 h 1201"/>
                <a:gd name="T92" fmla="*/ 1633 w 2246"/>
                <a:gd name="T93" fmla="*/ 1095 h 1201"/>
                <a:gd name="T94" fmla="*/ 1709 w 2246"/>
                <a:gd name="T95" fmla="*/ 1052 h 1201"/>
                <a:gd name="T96" fmla="*/ 1765 w 2246"/>
                <a:gd name="T97" fmla="*/ 848 h 1201"/>
                <a:gd name="T98" fmla="*/ 1893 w 2246"/>
                <a:gd name="T99" fmla="*/ 693 h 1201"/>
                <a:gd name="T100" fmla="*/ 1746 w 2246"/>
                <a:gd name="T101" fmla="*/ 733 h 1201"/>
                <a:gd name="T102" fmla="*/ 1630 w 2246"/>
                <a:gd name="T103" fmla="*/ 645 h 1201"/>
                <a:gd name="T104" fmla="*/ 1805 w 2246"/>
                <a:gd name="T105" fmla="*/ 550 h 1201"/>
                <a:gd name="T106" fmla="*/ 1920 w 2246"/>
                <a:gd name="T107" fmla="*/ 609 h 1201"/>
                <a:gd name="T108" fmla="*/ 1893 w 2246"/>
                <a:gd name="T109" fmla="*/ 533 h 1201"/>
                <a:gd name="T110" fmla="*/ 1924 w 2246"/>
                <a:gd name="T111" fmla="*/ 518 h 1201"/>
                <a:gd name="T112" fmla="*/ 1887 w 2246"/>
                <a:gd name="T113" fmla="*/ 305 h 1201"/>
                <a:gd name="T114" fmla="*/ 2097 w 2246"/>
                <a:gd name="T115" fmla="*/ 405 h 1201"/>
                <a:gd name="T116" fmla="*/ 2097 w 2246"/>
                <a:gd name="T117" fmla="*/ 356 h 1201"/>
                <a:gd name="T118" fmla="*/ 2102 w 2246"/>
                <a:gd name="T119" fmla="*/ 337 h 1201"/>
                <a:gd name="T120" fmla="*/ 2098 w 2246"/>
                <a:gd name="T121" fmla="*/ 241 h 1201"/>
                <a:gd name="T122" fmla="*/ 2004 w 2246"/>
                <a:gd name="T123" fmla="*/ 466 h 1201"/>
                <a:gd name="T124" fmla="*/ 2010 w 2246"/>
                <a:gd name="T125" fmla="*/ 474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46" h="1201">
                  <a:moveTo>
                    <a:pt x="2242" y="262"/>
                  </a:moveTo>
                  <a:cubicBezTo>
                    <a:pt x="2242" y="247"/>
                    <a:pt x="2242" y="247"/>
                    <a:pt x="2242" y="247"/>
                  </a:cubicBezTo>
                  <a:cubicBezTo>
                    <a:pt x="2242" y="247"/>
                    <a:pt x="2242" y="247"/>
                    <a:pt x="2242" y="247"/>
                  </a:cubicBezTo>
                  <a:cubicBezTo>
                    <a:pt x="2231" y="247"/>
                    <a:pt x="2231" y="247"/>
                    <a:pt x="2231" y="247"/>
                  </a:cubicBezTo>
                  <a:cubicBezTo>
                    <a:pt x="2231" y="243"/>
                    <a:pt x="2231" y="243"/>
                    <a:pt x="2231" y="243"/>
                  </a:cubicBezTo>
                  <a:cubicBezTo>
                    <a:pt x="2227" y="239"/>
                    <a:pt x="2227" y="239"/>
                    <a:pt x="2227" y="239"/>
                  </a:cubicBezTo>
                  <a:cubicBezTo>
                    <a:pt x="2223" y="232"/>
                    <a:pt x="2223" y="232"/>
                    <a:pt x="2223" y="232"/>
                  </a:cubicBezTo>
                  <a:cubicBezTo>
                    <a:pt x="2223" y="219"/>
                    <a:pt x="2223" y="219"/>
                    <a:pt x="2223" y="219"/>
                  </a:cubicBezTo>
                  <a:cubicBezTo>
                    <a:pt x="2215" y="215"/>
                    <a:pt x="2215" y="215"/>
                    <a:pt x="2215" y="215"/>
                  </a:cubicBezTo>
                  <a:cubicBezTo>
                    <a:pt x="2215" y="141"/>
                    <a:pt x="2215" y="141"/>
                    <a:pt x="2215" y="141"/>
                  </a:cubicBezTo>
                  <a:cubicBezTo>
                    <a:pt x="2202" y="131"/>
                    <a:pt x="2202" y="131"/>
                    <a:pt x="2202" y="131"/>
                  </a:cubicBezTo>
                  <a:cubicBezTo>
                    <a:pt x="2192" y="122"/>
                    <a:pt x="2192" y="122"/>
                    <a:pt x="2192" y="122"/>
                  </a:cubicBezTo>
                  <a:cubicBezTo>
                    <a:pt x="2191" y="122"/>
                    <a:pt x="2191" y="122"/>
                    <a:pt x="2191" y="122"/>
                  </a:cubicBezTo>
                  <a:cubicBezTo>
                    <a:pt x="2187" y="122"/>
                    <a:pt x="2187" y="122"/>
                    <a:pt x="2187" y="122"/>
                  </a:cubicBezTo>
                  <a:cubicBezTo>
                    <a:pt x="2186" y="122"/>
                    <a:pt x="2186" y="122"/>
                    <a:pt x="2186" y="122"/>
                  </a:cubicBezTo>
                  <a:cubicBezTo>
                    <a:pt x="2182" y="129"/>
                    <a:pt x="2182" y="129"/>
                    <a:pt x="2182" y="129"/>
                  </a:cubicBezTo>
                  <a:cubicBezTo>
                    <a:pt x="2171" y="133"/>
                    <a:pt x="2171" y="133"/>
                    <a:pt x="2171" y="133"/>
                  </a:cubicBezTo>
                  <a:cubicBezTo>
                    <a:pt x="2164" y="129"/>
                    <a:pt x="2164" y="129"/>
                    <a:pt x="2164" y="129"/>
                  </a:cubicBezTo>
                  <a:cubicBezTo>
                    <a:pt x="2160" y="122"/>
                    <a:pt x="2160" y="122"/>
                    <a:pt x="2160" y="122"/>
                  </a:cubicBezTo>
                  <a:cubicBezTo>
                    <a:pt x="2160" y="122"/>
                    <a:pt x="2160" y="122"/>
                    <a:pt x="2160" y="122"/>
                  </a:cubicBezTo>
                  <a:cubicBezTo>
                    <a:pt x="2152" y="118"/>
                    <a:pt x="2152" y="118"/>
                    <a:pt x="2152" y="118"/>
                  </a:cubicBezTo>
                  <a:cubicBezTo>
                    <a:pt x="2152" y="118"/>
                    <a:pt x="2152" y="118"/>
                    <a:pt x="2152" y="118"/>
                  </a:cubicBezTo>
                  <a:cubicBezTo>
                    <a:pt x="2152" y="118"/>
                    <a:pt x="2152" y="118"/>
                    <a:pt x="2152" y="118"/>
                  </a:cubicBezTo>
                  <a:cubicBezTo>
                    <a:pt x="2148" y="118"/>
                    <a:pt x="2148" y="118"/>
                    <a:pt x="2148" y="118"/>
                  </a:cubicBezTo>
                  <a:cubicBezTo>
                    <a:pt x="2148" y="118"/>
                    <a:pt x="2148" y="118"/>
                    <a:pt x="2148" y="118"/>
                  </a:cubicBezTo>
                  <a:cubicBezTo>
                    <a:pt x="2147" y="118"/>
                    <a:pt x="2147" y="118"/>
                    <a:pt x="2147" y="118"/>
                  </a:cubicBezTo>
                  <a:cubicBezTo>
                    <a:pt x="2142" y="122"/>
                    <a:pt x="2142" y="122"/>
                    <a:pt x="2142" y="122"/>
                  </a:cubicBezTo>
                  <a:cubicBezTo>
                    <a:pt x="2111" y="192"/>
                    <a:pt x="2111" y="192"/>
                    <a:pt x="2111" y="192"/>
                  </a:cubicBezTo>
                  <a:cubicBezTo>
                    <a:pt x="2111" y="192"/>
                    <a:pt x="2111" y="192"/>
                    <a:pt x="2111" y="192"/>
                  </a:cubicBezTo>
                  <a:cubicBezTo>
                    <a:pt x="2111" y="219"/>
                    <a:pt x="2111" y="219"/>
                    <a:pt x="2111" y="219"/>
                  </a:cubicBezTo>
                  <a:cubicBezTo>
                    <a:pt x="2101" y="227"/>
                    <a:pt x="2101" y="227"/>
                    <a:pt x="2101" y="227"/>
                  </a:cubicBezTo>
                  <a:cubicBezTo>
                    <a:pt x="2100" y="227"/>
                    <a:pt x="2100" y="227"/>
                    <a:pt x="2100" y="227"/>
                  </a:cubicBezTo>
                  <a:cubicBezTo>
                    <a:pt x="2100" y="235"/>
                    <a:pt x="2100" y="235"/>
                    <a:pt x="2100" y="235"/>
                  </a:cubicBezTo>
                  <a:cubicBezTo>
                    <a:pt x="2096" y="235"/>
                    <a:pt x="2096" y="235"/>
                    <a:pt x="2096" y="235"/>
                  </a:cubicBezTo>
                  <a:cubicBezTo>
                    <a:pt x="2096" y="235"/>
                    <a:pt x="2096" y="235"/>
                    <a:pt x="2096" y="235"/>
                  </a:cubicBezTo>
                  <a:cubicBezTo>
                    <a:pt x="2096" y="238"/>
                    <a:pt x="2096" y="238"/>
                    <a:pt x="2096" y="238"/>
                  </a:cubicBezTo>
                  <a:cubicBezTo>
                    <a:pt x="2089" y="235"/>
                    <a:pt x="2089" y="235"/>
                    <a:pt x="2089" y="235"/>
                  </a:cubicBezTo>
                  <a:cubicBezTo>
                    <a:pt x="2089" y="235"/>
                    <a:pt x="2089" y="235"/>
                    <a:pt x="2089" y="235"/>
                  </a:cubicBezTo>
                  <a:cubicBezTo>
                    <a:pt x="2081" y="239"/>
                    <a:pt x="2081" y="239"/>
                    <a:pt x="2081" y="239"/>
                  </a:cubicBezTo>
                  <a:cubicBezTo>
                    <a:pt x="2073" y="239"/>
                    <a:pt x="2073" y="239"/>
                    <a:pt x="2073" y="239"/>
                  </a:cubicBezTo>
                  <a:cubicBezTo>
                    <a:pt x="2073" y="239"/>
                    <a:pt x="2073" y="239"/>
                    <a:pt x="2073" y="239"/>
                  </a:cubicBezTo>
                  <a:cubicBezTo>
                    <a:pt x="2072" y="239"/>
                    <a:pt x="2072" y="239"/>
                    <a:pt x="2072" y="239"/>
                  </a:cubicBezTo>
                  <a:cubicBezTo>
                    <a:pt x="2069" y="243"/>
                    <a:pt x="2069" y="243"/>
                    <a:pt x="2069" y="243"/>
                  </a:cubicBezTo>
                  <a:cubicBezTo>
                    <a:pt x="2067" y="247"/>
                    <a:pt x="2067" y="247"/>
                    <a:pt x="2067" y="247"/>
                  </a:cubicBezTo>
                  <a:cubicBezTo>
                    <a:pt x="2067" y="248"/>
                    <a:pt x="2067" y="248"/>
                    <a:pt x="2067" y="248"/>
                  </a:cubicBezTo>
                  <a:cubicBezTo>
                    <a:pt x="2066" y="252"/>
                    <a:pt x="2066" y="252"/>
                    <a:pt x="2066" y="252"/>
                  </a:cubicBezTo>
                  <a:cubicBezTo>
                    <a:pt x="2066" y="253"/>
                    <a:pt x="2066" y="253"/>
                    <a:pt x="2066" y="253"/>
                  </a:cubicBezTo>
                  <a:cubicBezTo>
                    <a:pt x="2066" y="253"/>
                    <a:pt x="2066" y="253"/>
                    <a:pt x="2066" y="253"/>
                  </a:cubicBezTo>
                  <a:cubicBezTo>
                    <a:pt x="2065" y="253"/>
                    <a:pt x="2065" y="253"/>
                    <a:pt x="2065" y="253"/>
                  </a:cubicBezTo>
                  <a:cubicBezTo>
                    <a:pt x="2065" y="253"/>
                    <a:pt x="2065" y="253"/>
                    <a:pt x="2065" y="253"/>
                  </a:cubicBezTo>
                  <a:cubicBezTo>
                    <a:pt x="2065" y="254"/>
                    <a:pt x="2065" y="254"/>
                    <a:pt x="2065" y="254"/>
                  </a:cubicBezTo>
                  <a:cubicBezTo>
                    <a:pt x="1929" y="254"/>
                    <a:pt x="1929" y="254"/>
                    <a:pt x="1929" y="254"/>
                  </a:cubicBezTo>
                  <a:cubicBezTo>
                    <a:pt x="1905" y="274"/>
                    <a:pt x="1905" y="274"/>
                    <a:pt x="1905" y="274"/>
                  </a:cubicBezTo>
                  <a:cubicBezTo>
                    <a:pt x="1897" y="290"/>
                    <a:pt x="1897" y="290"/>
                    <a:pt x="1897" y="290"/>
                  </a:cubicBezTo>
                  <a:cubicBezTo>
                    <a:pt x="1882" y="297"/>
                    <a:pt x="1882" y="297"/>
                    <a:pt x="1882" y="297"/>
                  </a:cubicBezTo>
                  <a:cubicBezTo>
                    <a:pt x="1877" y="302"/>
                    <a:pt x="1877" y="302"/>
                    <a:pt x="1877" y="302"/>
                  </a:cubicBezTo>
                  <a:cubicBezTo>
                    <a:pt x="1877" y="302"/>
                    <a:pt x="1877" y="302"/>
                    <a:pt x="1877" y="302"/>
                  </a:cubicBezTo>
                  <a:cubicBezTo>
                    <a:pt x="1877" y="303"/>
                    <a:pt x="1877" y="303"/>
                    <a:pt x="1877" y="303"/>
                  </a:cubicBezTo>
                  <a:cubicBezTo>
                    <a:pt x="1882" y="307"/>
                    <a:pt x="1882" y="307"/>
                    <a:pt x="1882" y="307"/>
                  </a:cubicBezTo>
                  <a:cubicBezTo>
                    <a:pt x="1882" y="307"/>
                    <a:pt x="1882" y="307"/>
                    <a:pt x="1882" y="307"/>
                  </a:cubicBezTo>
                  <a:cubicBezTo>
                    <a:pt x="1885" y="307"/>
                    <a:pt x="1885" y="307"/>
                    <a:pt x="1885" y="307"/>
                  </a:cubicBezTo>
                  <a:cubicBezTo>
                    <a:pt x="1885" y="313"/>
                    <a:pt x="1885" y="313"/>
                    <a:pt x="1885" y="313"/>
                  </a:cubicBezTo>
                  <a:cubicBezTo>
                    <a:pt x="1881" y="313"/>
                    <a:pt x="1881" y="313"/>
                    <a:pt x="1881" y="313"/>
                  </a:cubicBezTo>
                  <a:cubicBezTo>
                    <a:pt x="1881" y="313"/>
                    <a:pt x="1881" y="313"/>
                    <a:pt x="1881" y="313"/>
                  </a:cubicBezTo>
                  <a:cubicBezTo>
                    <a:pt x="1881" y="318"/>
                    <a:pt x="1881" y="318"/>
                    <a:pt x="1881" y="318"/>
                  </a:cubicBezTo>
                  <a:cubicBezTo>
                    <a:pt x="1885" y="322"/>
                    <a:pt x="1885" y="322"/>
                    <a:pt x="1885" y="322"/>
                  </a:cubicBezTo>
                  <a:cubicBezTo>
                    <a:pt x="1885" y="332"/>
                    <a:pt x="1885" y="332"/>
                    <a:pt x="1885" y="332"/>
                  </a:cubicBezTo>
                  <a:cubicBezTo>
                    <a:pt x="1874" y="332"/>
                    <a:pt x="1874" y="332"/>
                    <a:pt x="1874" y="332"/>
                  </a:cubicBezTo>
                  <a:cubicBezTo>
                    <a:pt x="1862" y="344"/>
                    <a:pt x="1862" y="344"/>
                    <a:pt x="1862" y="344"/>
                  </a:cubicBezTo>
                  <a:cubicBezTo>
                    <a:pt x="1839" y="344"/>
                    <a:pt x="1839" y="344"/>
                    <a:pt x="1839" y="344"/>
                  </a:cubicBezTo>
                  <a:cubicBezTo>
                    <a:pt x="1831" y="348"/>
                    <a:pt x="1831" y="348"/>
                    <a:pt x="1831" y="348"/>
                  </a:cubicBezTo>
                  <a:cubicBezTo>
                    <a:pt x="1828" y="344"/>
                    <a:pt x="1828" y="344"/>
                    <a:pt x="1828" y="344"/>
                  </a:cubicBezTo>
                  <a:cubicBezTo>
                    <a:pt x="1812" y="340"/>
                    <a:pt x="1812" y="340"/>
                    <a:pt x="1812" y="340"/>
                  </a:cubicBezTo>
                  <a:cubicBezTo>
                    <a:pt x="1773" y="348"/>
                    <a:pt x="1773" y="348"/>
                    <a:pt x="1773" y="348"/>
                  </a:cubicBezTo>
                  <a:cubicBezTo>
                    <a:pt x="1772" y="348"/>
                    <a:pt x="1772" y="348"/>
                    <a:pt x="1772" y="348"/>
                  </a:cubicBezTo>
                  <a:cubicBezTo>
                    <a:pt x="1772" y="349"/>
                    <a:pt x="1772" y="349"/>
                    <a:pt x="1772" y="349"/>
                  </a:cubicBezTo>
                  <a:cubicBezTo>
                    <a:pt x="1779" y="371"/>
                    <a:pt x="1779" y="371"/>
                    <a:pt x="1779" y="371"/>
                  </a:cubicBezTo>
                  <a:cubicBezTo>
                    <a:pt x="1773" y="375"/>
                    <a:pt x="1773" y="375"/>
                    <a:pt x="1773" y="375"/>
                  </a:cubicBezTo>
                  <a:cubicBezTo>
                    <a:pt x="1769" y="383"/>
                    <a:pt x="1769" y="383"/>
                    <a:pt x="1769" y="383"/>
                  </a:cubicBezTo>
                  <a:cubicBezTo>
                    <a:pt x="1765" y="383"/>
                    <a:pt x="1765" y="383"/>
                    <a:pt x="1765" y="383"/>
                  </a:cubicBezTo>
                  <a:cubicBezTo>
                    <a:pt x="1738" y="403"/>
                    <a:pt x="1738" y="403"/>
                    <a:pt x="1738" y="403"/>
                  </a:cubicBezTo>
                  <a:cubicBezTo>
                    <a:pt x="1736" y="403"/>
                    <a:pt x="1736" y="403"/>
                    <a:pt x="1736" y="403"/>
                  </a:cubicBezTo>
                  <a:cubicBezTo>
                    <a:pt x="1735" y="403"/>
                    <a:pt x="1735" y="403"/>
                    <a:pt x="1735" y="403"/>
                  </a:cubicBezTo>
                  <a:cubicBezTo>
                    <a:pt x="1735" y="404"/>
                    <a:pt x="1735" y="404"/>
                    <a:pt x="1735" y="404"/>
                  </a:cubicBezTo>
                  <a:cubicBezTo>
                    <a:pt x="1731" y="404"/>
                    <a:pt x="1731" y="404"/>
                    <a:pt x="1731" y="404"/>
                  </a:cubicBezTo>
                  <a:cubicBezTo>
                    <a:pt x="1731" y="403"/>
                    <a:pt x="1731" y="403"/>
                    <a:pt x="1731" y="403"/>
                  </a:cubicBezTo>
                  <a:cubicBezTo>
                    <a:pt x="1730" y="403"/>
                    <a:pt x="1730" y="403"/>
                    <a:pt x="1730" y="403"/>
                  </a:cubicBezTo>
                  <a:cubicBezTo>
                    <a:pt x="1729" y="403"/>
                    <a:pt x="1729" y="403"/>
                    <a:pt x="1729" y="403"/>
                  </a:cubicBezTo>
                  <a:cubicBezTo>
                    <a:pt x="1712" y="413"/>
                    <a:pt x="1712" y="413"/>
                    <a:pt x="1712" y="413"/>
                  </a:cubicBezTo>
                  <a:cubicBezTo>
                    <a:pt x="1712" y="413"/>
                    <a:pt x="1712" y="413"/>
                    <a:pt x="1712" y="413"/>
                  </a:cubicBezTo>
                  <a:cubicBezTo>
                    <a:pt x="1667" y="438"/>
                    <a:pt x="1667" y="438"/>
                    <a:pt x="1667" y="438"/>
                  </a:cubicBezTo>
                  <a:cubicBezTo>
                    <a:pt x="1656" y="438"/>
                    <a:pt x="1656" y="438"/>
                    <a:pt x="1656" y="438"/>
                  </a:cubicBezTo>
                  <a:cubicBezTo>
                    <a:pt x="1656" y="438"/>
                    <a:pt x="1656" y="438"/>
                    <a:pt x="1656" y="438"/>
                  </a:cubicBezTo>
                  <a:cubicBezTo>
                    <a:pt x="1647" y="441"/>
                    <a:pt x="1647" y="441"/>
                    <a:pt x="1647" y="441"/>
                  </a:cubicBezTo>
                  <a:cubicBezTo>
                    <a:pt x="1644" y="442"/>
                    <a:pt x="1644" y="442"/>
                    <a:pt x="1644" y="442"/>
                  </a:cubicBezTo>
                  <a:cubicBezTo>
                    <a:pt x="1628" y="438"/>
                    <a:pt x="1628" y="438"/>
                    <a:pt x="1628" y="438"/>
                  </a:cubicBezTo>
                  <a:cubicBezTo>
                    <a:pt x="1628" y="438"/>
                    <a:pt x="1628" y="438"/>
                    <a:pt x="1628" y="438"/>
                  </a:cubicBezTo>
                  <a:cubicBezTo>
                    <a:pt x="1622" y="438"/>
                    <a:pt x="1622" y="438"/>
                    <a:pt x="1622" y="438"/>
                  </a:cubicBezTo>
                  <a:cubicBezTo>
                    <a:pt x="1614" y="430"/>
                    <a:pt x="1614" y="430"/>
                    <a:pt x="1614" y="430"/>
                  </a:cubicBezTo>
                  <a:cubicBezTo>
                    <a:pt x="1614" y="430"/>
                    <a:pt x="1614" y="430"/>
                    <a:pt x="1614" y="430"/>
                  </a:cubicBezTo>
                  <a:cubicBezTo>
                    <a:pt x="1608" y="427"/>
                    <a:pt x="1608" y="427"/>
                    <a:pt x="1608" y="427"/>
                  </a:cubicBezTo>
                  <a:cubicBezTo>
                    <a:pt x="1618" y="416"/>
                    <a:pt x="1618" y="416"/>
                    <a:pt x="1618" y="416"/>
                  </a:cubicBezTo>
                  <a:cubicBezTo>
                    <a:pt x="1618" y="415"/>
                    <a:pt x="1618" y="415"/>
                    <a:pt x="1618" y="415"/>
                  </a:cubicBezTo>
                  <a:cubicBezTo>
                    <a:pt x="1618" y="415"/>
                    <a:pt x="1618" y="415"/>
                    <a:pt x="1618" y="415"/>
                  </a:cubicBezTo>
                  <a:cubicBezTo>
                    <a:pt x="1618" y="409"/>
                    <a:pt x="1618" y="409"/>
                    <a:pt x="1618" y="409"/>
                  </a:cubicBezTo>
                  <a:cubicBezTo>
                    <a:pt x="1618" y="409"/>
                    <a:pt x="1618" y="409"/>
                    <a:pt x="1618" y="409"/>
                  </a:cubicBezTo>
                  <a:cubicBezTo>
                    <a:pt x="1618" y="408"/>
                    <a:pt x="1618" y="408"/>
                    <a:pt x="1618" y="408"/>
                  </a:cubicBezTo>
                  <a:cubicBezTo>
                    <a:pt x="1622" y="400"/>
                    <a:pt x="1622" y="400"/>
                    <a:pt x="1622" y="400"/>
                  </a:cubicBezTo>
                  <a:cubicBezTo>
                    <a:pt x="1622" y="397"/>
                    <a:pt x="1622" y="397"/>
                    <a:pt x="1622" y="397"/>
                  </a:cubicBezTo>
                  <a:cubicBezTo>
                    <a:pt x="1625" y="397"/>
                    <a:pt x="1625" y="397"/>
                    <a:pt x="1625" y="397"/>
                  </a:cubicBezTo>
                  <a:cubicBezTo>
                    <a:pt x="1626" y="397"/>
                    <a:pt x="1626" y="397"/>
                    <a:pt x="1626" y="397"/>
                  </a:cubicBezTo>
                  <a:cubicBezTo>
                    <a:pt x="1626" y="385"/>
                    <a:pt x="1626" y="385"/>
                    <a:pt x="1626" y="385"/>
                  </a:cubicBezTo>
                  <a:cubicBezTo>
                    <a:pt x="1629" y="382"/>
                    <a:pt x="1629" y="382"/>
                    <a:pt x="1629" y="382"/>
                  </a:cubicBezTo>
                  <a:cubicBezTo>
                    <a:pt x="1637" y="382"/>
                    <a:pt x="1637" y="382"/>
                    <a:pt x="1637" y="382"/>
                  </a:cubicBezTo>
                  <a:cubicBezTo>
                    <a:pt x="1645" y="357"/>
                    <a:pt x="1645" y="357"/>
                    <a:pt x="1645" y="357"/>
                  </a:cubicBezTo>
                  <a:cubicBezTo>
                    <a:pt x="1645" y="357"/>
                    <a:pt x="1645" y="357"/>
                    <a:pt x="1645" y="357"/>
                  </a:cubicBezTo>
                  <a:cubicBezTo>
                    <a:pt x="1645" y="357"/>
                    <a:pt x="1645" y="357"/>
                    <a:pt x="1645" y="357"/>
                  </a:cubicBezTo>
                  <a:cubicBezTo>
                    <a:pt x="1645" y="357"/>
                    <a:pt x="1645" y="357"/>
                    <a:pt x="1645" y="357"/>
                  </a:cubicBezTo>
                  <a:cubicBezTo>
                    <a:pt x="1644" y="356"/>
                    <a:pt x="1644" y="356"/>
                    <a:pt x="1644" y="356"/>
                  </a:cubicBezTo>
                  <a:cubicBezTo>
                    <a:pt x="1644" y="356"/>
                    <a:pt x="1644" y="356"/>
                    <a:pt x="1644" y="356"/>
                  </a:cubicBezTo>
                  <a:cubicBezTo>
                    <a:pt x="1644" y="356"/>
                    <a:pt x="1644" y="356"/>
                    <a:pt x="1644" y="356"/>
                  </a:cubicBezTo>
                  <a:cubicBezTo>
                    <a:pt x="1641" y="358"/>
                    <a:pt x="1641" y="358"/>
                    <a:pt x="1641" y="358"/>
                  </a:cubicBezTo>
                  <a:cubicBezTo>
                    <a:pt x="1641" y="357"/>
                    <a:pt x="1641" y="357"/>
                    <a:pt x="1641" y="357"/>
                  </a:cubicBezTo>
                  <a:cubicBezTo>
                    <a:pt x="1637" y="349"/>
                    <a:pt x="1637" y="349"/>
                    <a:pt x="1637" y="349"/>
                  </a:cubicBezTo>
                  <a:cubicBezTo>
                    <a:pt x="1637" y="326"/>
                    <a:pt x="1637" y="326"/>
                    <a:pt x="1637" y="326"/>
                  </a:cubicBezTo>
                  <a:cubicBezTo>
                    <a:pt x="1637" y="326"/>
                    <a:pt x="1637" y="326"/>
                    <a:pt x="1637" y="326"/>
                  </a:cubicBezTo>
                  <a:cubicBezTo>
                    <a:pt x="1637" y="326"/>
                    <a:pt x="1637" y="326"/>
                    <a:pt x="1637" y="326"/>
                  </a:cubicBezTo>
                  <a:cubicBezTo>
                    <a:pt x="1626" y="302"/>
                    <a:pt x="1626" y="302"/>
                    <a:pt x="1626" y="302"/>
                  </a:cubicBezTo>
                  <a:cubicBezTo>
                    <a:pt x="1625" y="302"/>
                    <a:pt x="1625" y="302"/>
                    <a:pt x="1625" y="302"/>
                  </a:cubicBezTo>
                  <a:cubicBezTo>
                    <a:pt x="1625" y="300"/>
                    <a:pt x="1625" y="300"/>
                    <a:pt x="1625" y="300"/>
                  </a:cubicBezTo>
                  <a:cubicBezTo>
                    <a:pt x="1617" y="305"/>
                    <a:pt x="1617" y="305"/>
                    <a:pt x="1617" y="305"/>
                  </a:cubicBezTo>
                  <a:cubicBezTo>
                    <a:pt x="1617" y="305"/>
                    <a:pt x="1617" y="305"/>
                    <a:pt x="1617" y="305"/>
                  </a:cubicBezTo>
                  <a:cubicBezTo>
                    <a:pt x="1604" y="309"/>
                    <a:pt x="1604" y="309"/>
                    <a:pt x="1604" y="309"/>
                  </a:cubicBezTo>
                  <a:cubicBezTo>
                    <a:pt x="1600" y="321"/>
                    <a:pt x="1600" y="321"/>
                    <a:pt x="1600" y="321"/>
                  </a:cubicBezTo>
                  <a:cubicBezTo>
                    <a:pt x="1589" y="325"/>
                    <a:pt x="1589" y="325"/>
                    <a:pt x="1589" y="325"/>
                  </a:cubicBezTo>
                  <a:cubicBezTo>
                    <a:pt x="1587" y="325"/>
                    <a:pt x="1587" y="325"/>
                    <a:pt x="1587" y="325"/>
                  </a:cubicBezTo>
                  <a:cubicBezTo>
                    <a:pt x="1583" y="322"/>
                    <a:pt x="1583" y="322"/>
                    <a:pt x="1583" y="322"/>
                  </a:cubicBezTo>
                  <a:cubicBezTo>
                    <a:pt x="1590" y="311"/>
                    <a:pt x="1590" y="311"/>
                    <a:pt x="1590" y="311"/>
                  </a:cubicBezTo>
                  <a:cubicBezTo>
                    <a:pt x="1590" y="311"/>
                    <a:pt x="1590" y="311"/>
                    <a:pt x="1590" y="311"/>
                  </a:cubicBezTo>
                  <a:cubicBezTo>
                    <a:pt x="1598" y="303"/>
                    <a:pt x="1598" y="303"/>
                    <a:pt x="1598" y="303"/>
                  </a:cubicBezTo>
                  <a:cubicBezTo>
                    <a:pt x="1602" y="296"/>
                    <a:pt x="1602" y="296"/>
                    <a:pt x="1602" y="296"/>
                  </a:cubicBezTo>
                  <a:cubicBezTo>
                    <a:pt x="1606" y="292"/>
                    <a:pt x="1606" y="292"/>
                    <a:pt x="1606" y="292"/>
                  </a:cubicBezTo>
                  <a:cubicBezTo>
                    <a:pt x="1606" y="292"/>
                    <a:pt x="1606" y="292"/>
                    <a:pt x="1606" y="292"/>
                  </a:cubicBezTo>
                  <a:cubicBezTo>
                    <a:pt x="1610" y="287"/>
                    <a:pt x="1610" y="287"/>
                    <a:pt x="1610" y="287"/>
                  </a:cubicBezTo>
                  <a:cubicBezTo>
                    <a:pt x="1610" y="287"/>
                    <a:pt x="1610" y="287"/>
                    <a:pt x="1610" y="287"/>
                  </a:cubicBezTo>
                  <a:cubicBezTo>
                    <a:pt x="1610" y="287"/>
                    <a:pt x="1610" y="287"/>
                    <a:pt x="1610" y="287"/>
                  </a:cubicBezTo>
                  <a:cubicBezTo>
                    <a:pt x="1606" y="263"/>
                    <a:pt x="1606" y="263"/>
                    <a:pt x="1606" y="263"/>
                  </a:cubicBezTo>
                  <a:cubicBezTo>
                    <a:pt x="1602" y="258"/>
                    <a:pt x="1602" y="258"/>
                    <a:pt x="1602" y="258"/>
                  </a:cubicBezTo>
                  <a:cubicBezTo>
                    <a:pt x="1602" y="256"/>
                    <a:pt x="1602" y="256"/>
                    <a:pt x="1602" y="256"/>
                  </a:cubicBezTo>
                  <a:cubicBezTo>
                    <a:pt x="1606" y="252"/>
                    <a:pt x="1606" y="252"/>
                    <a:pt x="1606" y="252"/>
                  </a:cubicBezTo>
                  <a:cubicBezTo>
                    <a:pt x="1606" y="251"/>
                    <a:pt x="1606" y="251"/>
                    <a:pt x="1606" y="251"/>
                  </a:cubicBezTo>
                  <a:cubicBezTo>
                    <a:pt x="1606" y="251"/>
                    <a:pt x="1606" y="251"/>
                    <a:pt x="1606" y="251"/>
                  </a:cubicBezTo>
                  <a:cubicBezTo>
                    <a:pt x="1602" y="240"/>
                    <a:pt x="1602" y="240"/>
                    <a:pt x="1602" y="240"/>
                  </a:cubicBezTo>
                  <a:cubicBezTo>
                    <a:pt x="1598" y="235"/>
                    <a:pt x="1598" y="235"/>
                    <a:pt x="1598" y="235"/>
                  </a:cubicBezTo>
                  <a:cubicBezTo>
                    <a:pt x="1598" y="235"/>
                    <a:pt x="1598" y="235"/>
                    <a:pt x="1598" y="235"/>
                  </a:cubicBezTo>
                  <a:cubicBezTo>
                    <a:pt x="1587" y="231"/>
                    <a:pt x="1587" y="231"/>
                    <a:pt x="1587" y="231"/>
                  </a:cubicBezTo>
                  <a:cubicBezTo>
                    <a:pt x="1583" y="227"/>
                    <a:pt x="1583" y="227"/>
                    <a:pt x="1583" y="227"/>
                  </a:cubicBezTo>
                  <a:cubicBezTo>
                    <a:pt x="1582" y="227"/>
                    <a:pt x="1582" y="227"/>
                    <a:pt x="1582" y="227"/>
                  </a:cubicBezTo>
                  <a:cubicBezTo>
                    <a:pt x="1579" y="227"/>
                    <a:pt x="1579" y="227"/>
                    <a:pt x="1579" y="227"/>
                  </a:cubicBezTo>
                  <a:cubicBezTo>
                    <a:pt x="1566" y="215"/>
                    <a:pt x="1566" y="215"/>
                    <a:pt x="1566" y="215"/>
                  </a:cubicBezTo>
                  <a:cubicBezTo>
                    <a:pt x="1559" y="218"/>
                    <a:pt x="1559" y="218"/>
                    <a:pt x="1559" y="218"/>
                  </a:cubicBezTo>
                  <a:cubicBezTo>
                    <a:pt x="1559" y="215"/>
                    <a:pt x="1559" y="215"/>
                    <a:pt x="1559" y="215"/>
                  </a:cubicBezTo>
                  <a:cubicBezTo>
                    <a:pt x="1542" y="215"/>
                    <a:pt x="1542" y="215"/>
                    <a:pt x="1542" y="215"/>
                  </a:cubicBezTo>
                  <a:cubicBezTo>
                    <a:pt x="1537" y="219"/>
                    <a:pt x="1537" y="219"/>
                    <a:pt x="1537" y="219"/>
                  </a:cubicBezTo>
                  <a:cubicBezTo>
                    <a:pt x="1537" y="228"/>
                    <a:pt x="1537" y="228"/>
                    <a:pt x="1537" y="228"/>
                  </a:cubicBezTo>
                  <a:cubicBezTo>
                    <a:pt x="1541" y="232"/>
                    <a:pt x="1541" y="232"/>
                    <a:pt x="1541" y="232"/>
                  </a:cubicBezTo>
                  <a:cubicBezTo>
                    <a:pt x="1541" y="235"/>
                    <a:pt x="1541" y="235"/>
                    <a:pt x="1541" y="235"/>
                  </a:cubicBezTo>
                  <a:cubicBezTo>
                    <a:pt x="1527" y="239"/>
                    <a:pt x="1527" y="239"/>
                    <a:pt x="1527" y="239"/>
                  </a:cubicBezTo>
                  <a:cubicBezTo>
                    <a:pt x="1526" y="239"/>
                    <a:pt x="1526" y="239"/>
                    <a:pt x="1526" y="239"/>
                  </a:cubicBezTo>
                  <a:cubicBezTo>
                    <a:pt x="1526" y="240"/>
                    <a:pt x="1526" y="240"/>
                    <a:pt x="1526" y="240"/>
                  </a:cubicBezTo>
                  <a:cubicBezTo>
                    <a:pt x="1522" y="258"/>
                    <a:pt x="1522" y="258"/>
                    <a:pt x="1522" y="258"/>
                  </a:cubicBezTo>
                  <a:cubicBezTo>
                    <a:pt x="1519" y="258"/>
                    <a:pt x="1519" y="258"/>
                    <a:pt x="1519" y="258"/>
                  </a:cubicBezTo>
                  <a:cubicBezTo>
                    <a:pt x="1516" y="251"/>
                    <a:pt x="1516" y="251"/>
                    <a:pt x="1516" y="251"/>
                  </a:cubicBezTo>
                  <a:cubicBezTo>
                    <a:pt x="1516" y="246"/>
                    <a:pt x="1516" y="246"/>
                    <a:pt x="1516" y="246"/>
                  </a:cubicBezTo>
                  <a:cubicBezTo>
                    <a:pt x="1516" y="246"/>
                    <a:pt x="1516" y="246"/>
                    <a:pt x="1516" y="246"/>
                  </a:cubicBezTo>
                  <a:cubicBezTo>
                    <a:pt x="1516" y="245"/>
                    <a:pt x="1516" y="245"/>
                    <a:pt x="1516" y="245"/>
                  </a:cubicBezTo>
                  <a:cubicBezTo>
                    <a:pt x="1515" y="247"/>
                    <a:pt x="1515" y="247"/>
                    <a:pt x="1515" y="247"/>
                  </a:cubicBezTo>
                  <a:cubicBezTo>
                    <a:pt x="1511" y="250"/>
                    <a:pt x="1511" y="250"/>
                    <a:pt x="1511" y="250"/>
                  </a:cubicBezTo>
                  <a:cubicBezTo>
                    <a:pt x="1507" y="254"/>
                    <a:pt x="1507" y="254"/>
                    <a:pt x="1507" y="254"/>
                  </a:cubicBezTo>
                  <a:cubicBezTo>
                    <a:pt x="1498" y="258"/>
                    <a:pt x="1498" y="258"/>
                    <a:pt x="1498" y="258"/>
                  </a:cubicBezTo>
                  <a:cubicBezTo>
                    <a:pt x="1495" y="266"/>
                    <a:pt x="1495" y="266"/>
                    <a:pt x="1495" y="266"/>
                  </a:cubicBezTo>
                  <a:cubicBezTo>
                    <a:pt x="1491" y="270"/>
                    <a:pt x="1491" y="270"/>
                    <a:pt x="1491" y="270"/>
                  </a:cubicBezTo>
                  <a:cubicBezTo>
                    <a:pt x="1491" y="293"/>
                    <a:pt x="1491" y="293"/>
                    <a:pt x="1491" y="293"/>
                  </a:cubicBezTo>
                  <a:cubicBezTo>
                    <a:pt x="1488" y="297"/>
                    <a:pt x="1488" y="297"/>
                    <a:pt x="1488" y="297"/>
                  </a:cubicBezTo>
                  <a:cubicBezTo>
                    <a:pt x="1479" y="325"/>
                    <a:pt x="1479" y="325"/>
                    <a:pt x="1479" y="325"/>
                  </a:cubicBezTo>
                  <a:cubicBezTo>
                    <a:pt x="1479" y="326"/>
                    <a:pt x="1479" y="326"/>
                    <a:pt x="1479" y="326"/>
                  </a:cubicBezTo>
                  <a:cubicBezTo>
                    <a:pt x="1491" y="357"/>
                    <a:pt x="1491" y="357"/>
                    <a:pt x="1491" y="357"/>
                  </a:cubicBezTo>
                  <a:cubicBezTo>
                    <a:pt x="1491" y="358"/>
                    <a:pt x="1491" y="358"/>
                    <a:pt x="1491" y="358"/>
                  </a:cubicBezTo>
                  <a:cubicBezTo>
                    <a:pt x="1491" y="377"/>
                    <a:pt x="1491" y="377"/>
                    <a:pt x="1491" y="377"/>
                  </a:cubicBezTo>
                  <a:cubicBezTo>
                    <a:pt x="1491" y="379"/>
                    <a:pt x="1491" y="379"/>
                    <a:pt x="1491" y="379"/>
                  </a:cubicBezTo>
                  <a:cubicBezTo>
                    <a:pt x="1491" y="380"/>
                    <a:pt x="1491" y="380"/>
                    <a:pt x="1491" y="380"/>
                  </a:cubicBezTo>
                  <a:cubicBezTo>
                    <a:pt x="1475" y="418"/>
                    <a:pt x="1475" y="418"/>
                    <a:pt x="1475" y="418"/>
                  </a:cubicBezTo>
                  <a:cubicBezTo>
                    <a:pt x="1464" y="426"/>
                    <a:pt x="1464" y="426"/>
                    <a:pt x="1464" y="426"/>
                  </a:cubicBezTo>
                  <a:cubicBezTo>
                    <a:pt x="1463" y="426"/>
                    <a:pt x="1463" y="426"/>
                    <a:pt x="1463" y="426"/>
                  </a:cubicBezTo>
                  <a:cubicBezTo>
                    <a:pt x="1457" y="430"/>
                    <a:pt x="1457" y="430"/>
                    <a:pt x="1457" y="430"/>
                  </a:cubicBezTo>
                  <a:cubicBezTo>
                    <a:pt x="1457" y="430"/>
                    <a:pt x="1457" y="430"/>
                    <a:pt x="1457" y="430"/>
                  </a:cubicBezTo>
                  <a:cubicBezTo>
                    <a:pt x="1454" y="430"/>
                    <a:pt x="1454" y="430"/>
                    <a:pt x="1454" y="430"/>
                  </a:cubicBezTo>
                  <a:cubicBezTo>
                    <a:pt x="1450" y="428"/>
                    <a:pt x="1450" y="428"/>
                    <a:pt x="1450" y="428"/>
                  </a:cubicBezTo>
                  <a:cubicBezTo>
                    <a:pt x="1446" y="426"/>
                    <a:pt x="1446" y="426"/>
                    <a:pt x="1446" y="426"/>
                  </a:cubicBezTo>
                  <a:cubicBezTo>
                    <a:pt x="1439" y="410"/>
                    <a:pt x="1439" y="410"/>
                    <a:pt x="1439" y="410"/>
                  </a:cubicBezTo>
                  <a:cubicBezTo>
                    <a:pt x="1439" y="410"/>
                    <a:pt x="1439" y="410"/>
                    <a:pt x="1439" y="410"/>
                  </a:cubicBezTo>
                  <a:cubicBezTo>
                    <a:pt x="1438" y="410"/>
                    <a:pt x="1438" y="410"/>
                    <a:pt x="1438" y="410"/>
                  </a:cubicBezTo>
                  <a:cubicBezTo>
                    <a:pt x="1438" y="409"/>
                    <a:pt x="1438" y="409"/>
                    <a:pt x="1438" y="409"/>
                  </a:cubicBezTo>
                  <a:cubicBezTo>
                    <a:pt x="1434" y="400"/>
                    <a:pt x="1434" y="400"/>
                    <a:pt x="1434" y="400"/>
                  </a:cubicBezTo>
                  <a:cubicBezTo>
                    <a:pt x="1434" y="400"/>
                    <a:pt x="1434" y="400"/>
                    <a:pt x="1434" y="400"/>
                  </a:cubicBezTo>
                  <a:cubicBezTo>
                    <a:pt x="1431" y="354"/>
                    <a:pt x="1431" y="354"/>
                    <a:pt x="1431" y="354"/>
                  </a:cubicBezTo>
                  <a:cubicBezTo>
                    <a:pt x="1432" y="354"/>
                    <a:pt x="1432" y="354"/>
                    <a:pt x="1432" y="354"/>
                  </a:cubicBezTo>
                  <a:cubicBezTo>
                    <a:pt x="1431" y="353"/>
                    <a:pt x="1431" y="353"/>
                    <a:pt x="1431" y="353"/>
                  </a:cubicBezTo>
                  <a:cubicBezTo>
                    <a:pt x="1431" y="352"/>
                    <a:pt x="1431" y="352"/>
                    <a:pt x="1431" y="352"/>
                  </a:cubicBezTo>
                  <a:cubicBezTo>
                    <a:pt x="1431" y="352"/>
                    <a:pt x="1431" y="352"/>
                    <a:pt x="1431" y="352"/>
                  </a:cubicBezTo>
                  <a:cubicBezTo>
                    <a:pt x="1430" y="349"/>
                    <a:pt x="1430" y="349"/>
                    <a:pt x="1430" y="349"/>
                  </a:cubicBezTo>
                  <a:cubicBezTo>
                    <a:pt x="1430" y="349"/>
                    <a:pt x="1430" y="349"/>
                    <a:pt x="1430" y="349"/>
                  </a:cubicBezTo>
                  <a:cubicBezTo>
                    <a:pt x="1462" y="248"/>
                    <a:pt x="1462" y="248"/>
                    <a:pt x="1462" y="248"/>
                  </a:cubicBezTo>
                  <a:cubicBezTo>
                    <a:pt x="1462" y="237"/>
                    <a:pt x="1462" y="237"/>
                    <a:pt x="1462" y="237"/>
                  </a:cubicBezTo>
                  <a:cubicBezTo>
                    <a:pt x="1461" y="238"/>
                    <a:pt x="1461" y="238"/>
                    <a:pt x="1461" y="238"/>
                  </a:cubicBezTo>
                  <a:cubicBezTo>
                    <a:pt x="1461" y="237"/>
                    <a:pt x="1461" y="237"/>
                    <a:pt x="1461" y="237"/>
                  </a:cubicBezTo>
                  <a:cubicBezTo>
                    <a:pt x="1448" y="250"/>
                    <a:pt x="1448" y="250"/>
                    <a:pt x="1448" y="250"/>
                  </a:cubicBezTo>
                  <a:cubicBezTo>
                    <a:pt x="1448" y="251"/>
                    <a:pt x="1448" y="251"/>
                    <a:pt x="1448" y="251"/>
                  </a:cubicBezTo>
                  <a:cubicBezTo>
                    <a:pt x="1448" y="251"/>
                    <a:pt x="1448" y="251"/>
                    <a:pt x="1448" y="251"/>
                  </a:cubicBezTo>
                  <a:cubicBezTo>
                    <a:pt x="1448" y="262"/>
                    <a:pt x="1448" y="262"/>
                    <a:pt x="1448" y="262"/>
                  </a:cubicBezTo>
                  <a:cubicBezTo>
                    <a:pt x="1441" y="262"/>
                    <a:pt x="1441" y="262"/>
                    <a:pt x="1441" y="262"/>
                  </a:cubicBezTo>
                  <a:cubicBezTo>
                    <a:pt x="1427" y="275"/>
                    <a:pt x="1427" y="275"/>
                    <a:pt x="1427" y="275"/>
                  </a:cubicBezTo>
                  <a:cubicBezTo>
                    <a:pt x="1427" y="275"/>
                    <a:pt x="1427" y="275"/>
                    <a:pt x="1427" y="275"/>
                  </a:cubicBezTo>
                  <a:cubicBezTo>
                    <a:pt x="1433" y="265"/>
                    <a:pt x="1433" y="265"/>
                    <a:pt x="1433" y="265"/>
                  </a:cubicBezTo>
                  <a:cubicBezTo>
                    <a:pt x="1433" y="265"/>
                    <a:pt x="1433" y="265"/>
                    <a:pt x="1433" y="265"/>
                  </a:cubicBezTo>
                  <a:cubicBezTo>
                    <a:pt x="1433" y="265"/>
                    <a:pt x="1433" y="265"/>
                    <a:pt x="1433" y="265"/>
                  </a:cubicBezTo>
                  <a:cubicBezTo>
                    <a:pt x="1438" y="255"/>
                    <a:pt x="1438" y="255"/>
                    <a:pt x="1438" y="255"/>
                  </a:cubicBezTo>
                  <a:cubicBezTo>
                    <a:pt x="1465" y="213"/>
                    <a:pt x="1465" y="213"/>
                    <a:pt x="1465" y="213"/>
                  </a:cubicBezTo>
                  <a:cubicBezTo>
                    <a:pt x="1472" y="213"/>
                    <a:pt x="1472" y="213"/>
                    <a:pt x="1472" y="213"/>
                  </a:cubicBezTo>
                  <a:cubicBezTo>
                    <a:pt x="1479" y="211"/>
                    <a:pt x="1479" y="211"/>
                    <a:pt x="1479" y="211"/>
                  </a:cubicBezTo>
                  <a:cubicBezTo>
                    <a:pt x="1475" y="221"/>
                    <a:pt x="1475" y="221"/>
                    <a:pt x="1475" y="221"/>
                  </a:cubicBezTo>
                  <a:cubicBezTo>
                    <a:pt x="1480" y="221"/>
                    <a:pt x="1480" y="221"/>
                    <a:pt x="1480" y="221"/>
                  </a:cubicBezTo>
                  <a:cubicBezTo>
                    <a:pt x="1497" y="210"/>
                    <a:pt x="1497" y="210"/>
                    <a:pt x="1497" y="210"/>
                  </a:cubicBezTo>
                  <a:cubicBezTo>
                    <a:pt x="1516" y="202"/>
                    <a:pt x="1516" y="202"/>
                    <a:pt x="1516" y="202"/>
                  </a:cubicBezTo>
                  <a:cubicBezTo>
                    <a:pt x="1520" y="198"/>
                    <a:pt x="1520" y="198"/>
                    <a:pt x="1520" y="198"/>
                  </a:cubicBezTo>
                  <a:cubicBezTo>
                    <a:pt x="1538" y="198"/>
                    <a:pt x="1538" y="198"/>
                    <a:pt x="1538" y="198"/>
                  </a:cubicBezTo>
                  <a:cubicBezTo>
                    <a:pt x="1546" y="202"/>
                    <a:pt x="1546" y="202"/>
                    <a:pt x="1546" y="202"/>
                  </a:cubicBezTo>
                  <a:cubicBezTo>
                    <a:pt x="1550" y="206"/>
                    <a:pt x="1550" y="206"/>
                    <a:pt x="1550" y="206"/>
                  </a:cubicBezTo>
                  <a:cubicBezTo>
                    <a:pt x="1555" y="206"/>
                    <a:pt x="1555" y="206"/>
                    <a:pt x="1555" y="206"/>
                  </a:cubicBezTo>
                  <a:cubicBezTo>
                    <a:pt x="1559" y="201"/>
                    <a:pt x="1559" y="201"/>
                    <a:pt x="1559" y="201"/>
                  </a:cubicBezTo>
                  <a:cubicBezTo>
                    <a:pt x="1559" y="199"/>
                    <a:pt x="1559" y="199"/>
                    <a:pt x="1559" y="199"/>
                  </a:cubicBezTo>
                  <a:cubicBezTo>
                    <a:pt x="1566" y="206"/>
                    <a:pt x="1566" y="206"/>
                    <a:pt x="1566" y="206"/>
                  </a:cubicBezTo>
                  <a:cubicBezTo>
                    <a:pt x="1582" y="202"/>
                    <a:pt x="1582" y="202"/>
                    <a:pt x="1582" y="202"/>
                  </a:cubicBezTo>
                  <a:cubicBezTo>
                    <a:pt x="1582" y="196"/>
                    <a:pt x="1582" y="196"/>
                    <a:pt x="1582" y="196"/>
                  </a:cubicBezTo>
                  <a:cubicBezTo>
                    <a:pt x="1579" y="196"/>
                    <a:pt x="1579" y="196"/>
                    <a:pt x="1579" y="196"/>
                  </a:cubicBezTo>
                  <a:cubicBezTo>
                    <a:pt x="1571" y="188"/>
                    <a:pt x="1571" y="188"/>
                    <a:pt x="1571" y="188"/>
                  </a:cubicBezTo>
                  <a:cubicBezTo>
                    <a:pt x="1571" y="172"/>
                    <a:pt x="1571" y="172"/>
                    <a:pt x="1571" y="172"/>
                  </a:cubicBezTo>
                  <a:cubicBezTo>
                    <a:pt x="1552" y="172"/>
                    <a:pt x="1552" y="172"/>
                    <a:pt x="1552" y="172"/>
                  </a:cubicBezTo>
                  <a:cubicBezTo>
                    <a:pt x="1550" y="172"/>
                    <a:pt x="1550" y="172"/>
                    <a:pt x="1550" y="172"/>
                  </a:cubicBezTo>
                  <a:cubicBezTo>
                    <a:pt x="1539" y="169"/>
                    <a:pt x="1539" y="169"/>
                    <a:pt x="1539" y="169"/>
                  </a:cubicBezTo>
                  <a:cubicBezTo>
                    <a:pt x="1539" y="157"/>
                    <a:pt x="1539" y="157"/>
                    <a:pt x="1539" y="157"/>
                  </a:cubicBezTo>
                  <a:cubicBezTo>
                    <a:pt x="1531" y="157"/>
                    <a:pt x="1531" y="157"/>
                    <a:pt x="1531" y="157"/>
                  </a:cubicBezTo>
                  <a:cubicBezTo>
                    <a:pt x="1527" y="161"/>
                    <a:pt x="1527" y="161"/>
                    <a:pt x="1527" y="161"/>
                  </a:cubicBezTo>
                  <a:cubicBezTo>
                    <a:pt x="1496" y="161"/>
                    <a:pt x="1496" y="161"/>
                    <a:pt x="1496" y="161"/>
                  </a:cubicBezTo>
                  <a:cubicBezTo>
                    <a:pt x="1484" y="169"/>
                    <a:pt x="1484" y="169"/>
                    <a:pt x="1484" y="169"/>
                  </a:cubicBezTo>
                  <a:cubicBezTo>
                    <a:pt x="1480" y="172"/>
                    <a:pt x="1480" y="172"/>
                    <a:pt x="1480" y="172"/>
                  </a:cubicBezTo>
                  <a:cubicBezTo>
                    <a:pt x="1454" y="172"/>
                    <a:pt x="1454" y="172"/>
                    <a:pt x="1454" y="172"/>
                  </a:cubicBezTo>
                  <a:cubicBezTo>
                    <a:pt x="1442" y="157"/>
                    <a:pt x="1442" y="157"/>
                    <a:pt x="1442" y="157"/>
                  </a:cubicBezTo>
                  <a:cubicBezTo>
                    <a:pt x="1425" y="149"/>
                    <a:pt x="1425" y="149"/>
                    <a:pt x="1425" y="149"/>
                  </a:cubicBezTo>
                  <a:cubicBezTo>
                    <a:pt x="1418" y="153"/>
                    <a:pt x="1418" y="153"/>
                    <a:pt x="1418" y="153"/>
                  </a:cubicBezTo>
                  <a:cubicBezTo>
                    <a:pt x="1414" y="148"/>
                    <a:pt x="1414" y="148"/>
                    <a:pt x="1414" y="148"/>
                  </a:cubicBezTo>
                  <a:cubicBezTo>
                    <a:pt x="1407" y="155"/>
                    <a:pt x="1407" y="155"/>
                    <a:pt x="1407" y="155"/>
                  </a:cubicBezTo>
                  <a:cubicBezTo>
                    <a:pt x="1407" y="146"/>
                    <a:pt x="1407" y="146"/>
                    <a:pt x="1407" y="146"/>
                  </a:cubicBezTo>
                  <a:cubicBezTo>
                    <a:pt x="1415" y="138"/>
                    <a:pt x="1415" y="138"/>
                    <a:pt x="1415" y="138"/>
                  </a:cubicBezTo>
                  <a:cubicBezTo>
                    <a:pt x="1426" y="124"/>
                    <a:pt x="1426" y="124"/>
                    <a:pt x="1426" y="124"/>
                  </a:cubicBezTo>
                  <a:cubicBezTo>
                    <a:pt x="1434" y="120"/>
                    <a:pt x="1434" y="120"/>
                    <a:pt x="1434" y="120"/>
                  </a:cubicBezTo>
                  <a:cubicBezTo>
                    <a:pt x="1434" y="114"/>
                    <a:pt x="1434" y="114"/>
                    <a:pt x="1434" y="114"/>
                  </a:cubicBezTo>
                  <a:cubicBezTo>
                    <a:pt x="1425" y="114"/>
                    <a:pt x="1425" y="114"/>
                    <a:pt x="1425" y="114"/>
                  </a:cubicBezTo>
                  <a:cubicBezTo>
                    <a:pt x="1410" y="122"/>
                    <a:pt x="1410" y="122"/>
                    <a:pt x="1410" y="122"/>
                  </a:cubicBezTo>
                  <a:cubicBezTo>
                    <a:pt x="1375" y="149"/>
                    <a:pt x="1375" y="149"/>
                    <a:pt x="1375" y="149"/>
                  </a:cubicBezTo>
                  <a:cubicBezTo>
                    <a:pt x="1355" y="157"/>
                    <a:pt x="1355" y="157"/>
                    <a:pt x="1355" y="157"/>
                  </a:cubicBezTo>
                  <a:cubicBezTo>
                    <a:pt x="1339" y="165"/>
                    <a:pt x="1339" y="165"/>
                    <a:pt x="1339" y="165"/>
                  </a:cubicBezTo>
                  <a:cubicBezTo>
                    <a:pt x="1335" y="165"/>
                    <a:pt x="1335" y="165"/>
                    <a:pt x="1335" y="165"/>
                  </a:cubicBezTo>
                  <a:cubicBezTo>
                    <a:pt x="1315" y="165"/>
                    <a:pt x="1315" y="165"/>
                    <a:pt x="1315" y="165"/>
                  </a:cubicBezTo>
                  <a:cubicBezTo>
                    <a:pt x="1315" y="165"/>
                    <a:pt x="1315" y="165"/>
                    <a:pt x="1315" y="165"/>
                  </a:cubicBezTo>
                  <a:cubicBezTo>
                    <a:pt x="1315" y="167"/>
                    <a:pt x="1315" y="167"/>
                    <a:pt x="1315" y="167"/>
                  </a:cubicBezTo>
                  <a:cubicBezTo>
                    <a:pt x="1313" y="166"/>
                    <a:pt x="1313" y="166"/>
                    <a:pt x="1313" y="166"/>
                  </a:cubicBezTo>
                  <a:cubicBezTo>
                    <a:pt x="1317" y="158"/>
                    <a:pt x="1317" y="158"/>
                    <a:pt x="1317" y="158"/>
                  </a:cubicBezTo>
                  <a:cubicBezTo>
                    <a:pt x="1317" y="149"/>
                    <a:pt x="1317" y="149"/>
                    <a:pt x="1317" y="149"/>
                  </a:cubicBezTo>
                  <a:cubicBezTo>
                    <a:pt x="1312" y="145"/>
                    <a:pt x="1312" y="145"/>
                    <a:pt x="1312" y="145"/>
                  </a:cubicBezTo>
                  <a:cubicBezTo>
                    <a:pt x="1312" y="145"/>
                    <a:pt x="1312" y="145"/>
                    <a:pt x="1312" y="145"/>
                  </a:cubicBezTo>
                  <a:cubicBezTo>
                    <a:pt x="1285" y="165"/>
                    <a:pt x="1285" y="165"/>
                    <a:pt x="1285" y="165"/>
                  </a:cubicBezTo>
                  <a:cubicBezTo>
                    <a:pt x="1270" y="165"/>
                    <a:pt x="1270" y="165"/>
                    <a:pt x="1270" y="165"/>
                  </a:cubicBezTo>
                  <a:cubicBezTo>
                    <a:pt x="1268" y="162"/>
                    <a:pt x="1268" y="162"/>
                    <a:pt x="1268" y="162"/>
                  </a:cubicBezTo>
                  <a:cubicBezTo>
                    <a:pt x="1329" y="108"/>
                    <a:pt x="1329" y="108"/>
                    <a:pt x="1329" y="108"/>
                  </a:cubicBezTo>
                  <a:cubicBezTo>
                    <a:pt x="1345" y="105"/>
                    <a:pt x="1345" y="105"/>
                    <a:pt x="1345" y="105"/>
                  </a:cubicBezTo>
                  <a:cubicBezTo>
                    <a:pt x="1348" y="97"/>
                    <a:pt x="1348" y="97"/>
                    <a:pt x="1348" y="97"/>
                  </a:cubicBezTo>
                  <a:cubicBezTo>
                    <a:pt x="1360" y="89"/>
                    <a:pt x="1360" y="89"/>
                    <a:pt x="1360" y="89"/>
                  </a:cubicBezTo>
                  <a:cubicBezTo>
                    <a:pt x="1363" y="87"/>
                    <a:pt x="1363" y="87"/>
                    <a:pt x="1363" y="87"/>
                  </a:cubicBezTo>
                  <a:cubicBezTo>
                    <a:pt x="1363" y="87"/>
                    <a:pt x="1363" y="87"/>
                    <a:pt x="1363" y="87"/>
                  </a:cubicBezTo>
                  <a:cubicBezTo>
                    <a:pt x="1356" y="87"/>
                    <a:pt x="1356" y="87"/>
                    <a:pt x="1356" y="87"/>
                  </a:cubicBezTo>
                  <a:cubicBezTo>
                    <a:pt x="1356" y="87"/>
                    <a:pt x="1356" y="87"/>
                    <a:pt x="1356" y="87"/>
                  </a:cubicBezTo>
                  <a:cubicBezTo>
                    <a:pt x="1356" y="87"/>
                    <a:pt x="1356" y="87"/>
                    <a:pt x="1356" y="87"/>
                  </a:cubicBezTo>
                  <a:cubicBezTo>
                    <a:pt x="1356" y="87"/>
                    <a:pt x="1356" y="87"/>
                    <a:pt x="1356" y="87"/>
                  </a:cubicBezTo>
                  <a:cubicBezTo>
                    <a:pt x="1356" y="87"/>
                    <a:pt x="1356" y="87"/>
                    <a:pt x="1356" y="87"/>
                  </a:cubicBezTo>
                  <a:cubicBezTo>
                    <a:pt x="1344" y="83"/>
                    <a:pt x="1344" y="83"/>
                    <a:pt x="1344" y="83"/>
                  </a:cubicBezTo>
                  <a:cubicBezTo>
                    <a:pt x="1329" y="79"/>
                    <a:pt x="1329" y="79"/>
                    <a:pt x="1329" y="79"/>
                  </a:cubicBezTo>
                  <a:cubicBezTo>
                    <a:pt x="1329" y="79"/>
                    <a:pt x="1329" y="79"/>
                    <a:pt x="1329" y="79"/>
                  </a:cubicBezTo>
                  <a:cubicBezTo>
                    <a:pt x="1316" y="75"/>
                    <a:pt x="1316" y="75"/>
                    <a:pt x="1316" y="75"/>
                  </a:cubicBezTo>
                  <a:cubicBezTo>
                    <a:pt x="1316" y="75"/>
                    <a:pt x="1316" y="75"/>
                    <a:pt x="1316" y="75"/>
                  </a:cubicBezTo>
                  <a:cubicBezTo>
                    <a:pt x="1308" y="79"/>
                    <a:pt x="1308" y="79"/>
                    <a:pt x="1308" y="79"/>
                  </a:cubicBezTo>
                  <a:cubicBezTo>
                    <a:pt x="1300" y="83"/>
                    <a:pt x="1300" y="83"/>
                    <a:pt x="1300" y="83"/>
                  </a:cubicBezTo>
                  <a:cubicBezTo>
                    <a:pt x="1293" y="83"/>
                    <a:pt x="1293" y="83"/>
                    <a:pt x="1293" y="83"/>
                  </a:cubicBezTo>
                  <a:cubicBezTo>
                    <a:pt x="1286" y="79"/>
                    <a:pt x="1286" y="79"/>
                    <a:pt x="1286" y="79"/>
                  </a:cubicBezTo>
                  <a:cubicBezTo>
                    <a:pt x="1282" y="71"/>
                    <a:pt x="1282" y="71"/>
                    <a:pt x="1282" y="71"/>
                  </a:cubicBezTo>
                  <a:cubicBezTo>
                    <a:pt x="1282" y="71"/>
                    <a:pt x="1282" y="71"/>
                    <a:pt x="1282" y="71"/>
                  </a:cubicBezTo>
                  <a:cubicBezTo>
                    <a:pt x="1282" y="71"/>
                    <a:pt x="1282" y="71"/>
                    <a:pt x="1282" y="71"/>
                  </a:cubicBezTo>
                  <a:cubicBezTo>
                    <a:pt x="1282" y="71"/>
                    <a:pt x="1282" y="71"/>
                    <a:pt x="1282" y="71"/>
                  </a:cubicBezTo>
                  <a:cubicBezTo>
                    <a:pt x="1258" y="59"/>
                    <a:pt x="1258" y="59"/>
                    <a:pt x="1258" y="59"/>
                  </a:cubicBezTo>
                  <a:cubicBezTo>
                    <a:pt x="1255" y="55"/>
                    <a:pt x="1255" y="55"/>
                    <a:pt x="1255" y="55"/>
                  </a:cubicBezTo>
                  <a:cubicBezTo>
                    <a:pt x="1239" y="48"/>
                    <a:pt x="1239" y="48"/>
                    <a:pt x="1239" y="48"/>
                  </a:cubicBezTo>
                  <a:cubicBezTo>
                    <a:pt x="1226" y="48"/>
                    <a:pt x="1226" y="48"/>
                    <a:pt x="1226" y="48"/>
                  </a:cubicBezTo>
                  <a:cubicBezTo>
                    <a:pt x="1223" y="48"/>
                    <a:pt x="1223" y="48"/>
                    <a:pt x="1223" y="48"/>
                  </a:cubicBezTo>
                  <a:cubicBezTo>
                    <a:pt x="1223" y="48"/>
                    <a:pt x="1223" y="48"/>
                    <a:pt x="1223" y="48"/>
                  </a:cubicBezTo>
                  <a:cubicBezTo>
                    <a:pt x="1222" y="48"/>
                    <a:pt x="1222" y="48"/>
                    <a:pt x="1222" y="48"/>
                  </a:cubicBezTo>
                  <a:cubicBezTo>
                    <a:pt x="1215" y="51"/>
                    <a:pt x="1215" y="51"/>
                    <a:pt x="1215" y="51"/>
                  </a:cubicBezTo>
                  <a:cubicBezTo>
                    <a:pt x="1204" y="51"/>
                    <a:pt x="1204" y="51"/>
                    <a:pt x="1204" y="51"/>
                  </a:cubicBezTo>
                  <a:cubicBezTo>
                    <a:pt x="1204" y="48"/>
                    <a:pt x="1204" y="48"/>
                    <a:pt x="1204" y="48"/>
                  </a:cubicBezTo>
                  <a:cubicBezTo>
                    <a:pt x="1187" y="44"/>
                    <a:pt x="1187" y="44"/>
                    <a:pt x="1187" y="44"/>
                  </a:cubicBezTo>
                  <a:cubicBezTo>
                    <a:pt x="1187" y="44"/>
                    <a:pt x="1187" y="44"/>
                    <a:pt x="1187" y="44"/>
                  </a:cubicBezTo>
                  <a:cubicBezTo>
                    <a:pt x="1173" y="44"/>
                    <a:pt x="1173" y="44"/>
                    <a:pt x="1173" y="44"/>
                  </a:cubicBezTo>
                  <a:cubicBezTo>
                    <a:pt x="1165" y="29"/>
                    <a:pt x="1165" y="29"/>
                    <a:pt x="1165" y="29"/>
                  </a:cubicBezTo>
                  <a:cubicBezTo>
                    <a:pt x="1165" y="25"/>
                    <a:pt x="1165" y="25"/>
                    <a:pt x="1165" y="25"/>
                  </a:cubicBezTo>
                  <a:cubicBezTo>
                    <a:pt x="1157" y="5"/>
                    <a:pt x="1157" y="5"/>
                    <a:pt x="1157" y="5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1147" y="0"/>
                    <a:pt x="1147" y="0"/>
                    <a:pt x="1147" y="0"/>
                  </a:cubicBezTo>
                  <a:cubicBezTo>
                    <a:pt x="1147" y="28"/>
                    <a:pt x="1147" y="28"/>
                    <a:pt x="1147" y="28"/>
                  </a:cubicBezTo>
                  <a:cubicBezTo>
                    <a:pt x="1063" y="28"/>
                    <a:pt x="1063" y="28"/>
                    <a:pt x="1063" y="28"/>
                  </a:cubicBezTo>
                  <a:cubicBezTo>
                    <a:pt x="1061" y="28"/>
                    <a:pt x="1061" y="28"/>
                    <a:pt x="1061" y="28"/>
                  </a:cubicBezTo>
                  <a:cubicBezTo>
                    <a:pt x="800" y="28"/>
                    <a:pt x="800" y="28"/>
                    <a:pt x="800" y="28"/>
                  </a:cubicBezTo>
                  <a:cubicBezTo>
                    <a:pt x="798" y="28"/>
                    <a:pt x="798" y="28"/>
                    <a:pt x="798" y="28"/>
                  </a:cubicBezTo>
                  <a:cubicBezTo>
                    <a:pt x="339" y="28"/>
                    <a:pt x="339" y="28"/>
                    <a:pt x="339" y="28"/>
                  </a:cubicBezTo>
                  <a:cubicBezTo>
                    <a:pt x="337" y="28"/>
                    <a:pt x="337" y="28"/>
                    <a:pt x="337" y="28"/>
                  </a:cubicBezTo>
                  <a:cubicBezTo>
                    <a:pt x="301" y="28"/>
                    <a:pt x="301" y="28"/>
                    <a:pt x="301" y="28"/>
                  </a:cubicBezTo>
                  <a:cubicBezTo>
                    <a:pt x="299" y="28"/>
                    <a:pt x="299" y="28"/>
                    <a:pt x="299" y="28"/>
                  </a:cubicBezTo>
                  <a:cubicBezTo>
                    <a:pt x="73" y="28"/>
                    <a:pt x="73" y="28"/>
                    <a:pt x="73" y="28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42"/>
                    <a:pt x="83" y="42"/>
                    <a:pt x="83" y="42"/>
                  </a:cubicBezTo>
                  <a:cubicBezTo>
                    <a:pt x="93" y="42"/>
                    <a:pt x="93" y="42"/>
                    <a:pt x="93" y="42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90" y="44"/>
                    <a:pt x="90" y="44"/>
                    <a:pt x="90" y="44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9" y="52"/>
                    <a:pt x="89" y="52"/>
                    <a:pt x="89" y="52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1" y="55"/>
                    <a:pt x="81" y="55"/>
                    <a:pt x="81" y="55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87" y="62"/>
                    <a:pt x="87" y="62"/>
                    <a:pt x="87" y="62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76"/>
                    <a:pt x="93" y="76"/>
                    <a:pt x="93" y="76"/>
                  </a:cubicBezTo>
                  <a:cubicBezTo>
                    <a:pt x="93" y="94"/>
                    <a:pt x="93" y="94"/>
                    <a:pt x="93" y="94"/>
                  </a:cubicBezTo>
                  <a:cubicBezTo>
                    <a:pt x="92" y="90"/>
                    <a:pt x="92" y="90"/>
                    <a:pt x="92" y="90"/>
                  </a:cubicBezTo>
                  <a:cubicBezTo>
                    <a:pt x="91" y="91"/>
                    <a:pt x="91" y="91"/>
                    <a:pt x="91" y="91"/>
                  </a:cubicBezTo>
                  <a:cubicBezTo>
                    <a:pt x="90" y="89"/>
                    <a:pt x="90" y="89"/>
                    <a:pt x="90" y="89"/>
                  </a:cubicBezTo>
                  <a:cubicBezTo>
                    <a:pt x="87" y="94"/>
                    <a:pt x="87" y="94"/>
                    <a:pt x="87" y="94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70" y="118"/>
                    <a:pt x="70" y="118"/>
                    <a:pt x="70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1"/>
                    <a:pt x="68" y="111"/>
                    <a:pt x="68" y="111"/>
                  </a:cubicBezTo>
                  <a:cubicBezTo>
                    <a:pt x="76" y="97"/>
                    <a:pt x="76" y="97"/>
                    <a:pt x="76" y="97"/>
                  </a:cubicBezTo>
                  <a:cubicBezTo>
                    <a:pt x="80" y="92"/>
                    <a:pt x="80" y="92"/>
                    <a:pt x="80" y="92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0" y="79"/>
                    <a:pt x="80" y="79"/>
                    <a:pt x="80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72" y="79"/>
                    <a:pt x="72" y="79"/>
                    <a:pt x="72" y="79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4" y="63"/>
                    <a:pt x="4" y="63"/>
                    <a:pt x="4" y="63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1" y="95"/>
                    <a:pt x="11" y="95"/>
                    <a:pt x="11" y="95"/>
                  </a:cubicBezTo>
                  <a:cubicBezTo>
                    <a:pt x="20" y="131"/>
                    <a:pt x="20" y="131"/>
                    <a:pt x="20" y="131"/>
                  </a:cubicBezTo>
                  <a:cubicBezTo>
                    <a:pt x="24" y="145"/>
                    <a:pt x="24" y="145"/>
                    <a:pt x="24" y="145"/>
                  </a:cubicBezTo>
                  <a:cubicBezTo>
                    <a:pt x="28" y="140"/>
                    <a:pt x="28" y="140"/>
                    <a:pt x="28" y="140"/>
                  </a:cubicBezTo>
                  <a:cubicBezTo>
                    <a:pt x="31" y="143"/>
                    <a:pt x="31" y="143"/>
                    <a:pt x="31" y="143"/>
                  </a:cubicBezTo>
                  <a:cubicBezTo>
                    <a:pt x="31" y="145"/>
                    <a:pt x="31" y="145"/>
                    <a:pt x="31" y="145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35" y="159"/>
                    <a:pt x="35" y="159"/>
                    <a:pt x="35" y="159"/>
                  </a:cubicBezTo>
                  <a:cubicBezTo>
                    <a:pt x="35" y="161"/>
                    <a:pt x="35" y="161"/>
                    <a:pt x="35" y="161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5" y="169"/>
                    <a:pt x="35" y="169"/>
                    <a:pt x="35" y="169"/>
                  </a:cubicBezTo>
                  <a:cubicBezTo>
                    <a:pt x="33" y="171"/>
                    <a:pt x="33" y="171"/>
                    <a:pt x="33" y="171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27" y="159"/>
                    <a:pt x="27" y="159"/>
                    <a:pt x="27" y="159"/>
                  </a:cubicBezTo>
                  <a:cubicBezTo>
                    <a:pt x="27" y="178"/>
                    <a:pt x="27" y="178"/>
                    <a:pt x="27" y="178"/>
                  </a:cubicBezTo>
                  <a:cubicBezTo>
                    <a:pt x="27" y="179"/>
                    <a:pt x="27" y="179"/>
                    <a:pt x="27" y="179"/>
                  </a:cubicBezTo>
                  <a:cubicBezTo>
                    <a:pt x="36" y="183"/>
                    <a:pt x="36" y="183"/>
                    <a:pt x="36" y="183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56" y="188"/>
                    <a:pt x="56" y="188"/>
                    <a:pt x="56" y="188"/>
                  </a:cubicBezTo>
                  <a:cubicBezTo>
                    <a:pt x="31" y="188"/>
                    <a:pt x="31" y="188"/>
                    <a:pt x="31" y="188"/>
                  </a:cubicBezTo>
                  <a:cubicBezTo>
                    <a:pt x="31" y="209"/>
                    <a:pt x="31" y="209"/>
                    <a:pt x="31" y="209"/>
                  </a:cubicBezTo>
                  <a:cubicBezTo>
                    <a:pt x="31" y="209"/>
                    <a:pt x="31" y="209"/>
                    <a:pt x="31" y="209"/>
                  </a:cubicBezTo>
                  <a:cubicBezTo>
                    <a:pt x="32" y="210"/>
                    <a:pt x="32" y="210"/>
                    <a:pt x="32" y="210"/>
                  </a:cubicBezTo>
                  <a:cubicBezTo>
                    <a:pt x="34" y="212"/>
                    <a:pt x="34" y="212"/>
                    <a:pt x="34" y="212"/>
                  </a:cubicBezTo>
                  <a:cubicBezTo>
                    <a:pt x="31" y="215"/>
                    <a:pt x="31" y="215"/>
                    <a:pt x="31" y="215"/>
                  </a:cubicBezTo>
                  <a:cubicBezTo>
                    <a:pt x="31" y="216"/>
                    <a:pt x="31" y="216"/>
                    <a:pt x="31" y="216"/>
                  </a:cubicBezTo>
                  <a:cubicBezTo>
                    <a:pt x="31" y="232"/>
                    <a:pt x="31" y="232"/>
                    <a:pt x="31" y="232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19" y="330"/>
                    <a:pt x="19" y="330"/>
                    <a:pt x="19" y="330"/>
                  </a:cubicBezTo>
                  <a:cubicBezTo>
                    <a:pt x="20" y="331"/>
                    <a:pt x="20" y="331"/>
                    <a:pt x="20" y="331"/>
                  </a:cubicBezTo>
                  <a:cubicBezTo>
                    <a:pt x="23" y="334"/>
                    <a:pt x="23" y="334"/>
                    <a:pt x="23" y="334"/>
                  </a:cubicBezTo>
                  <a:cubicBezTo>
                    <a:pt x="23" y="340"/>
                    <a:pt x="23" y="340"/>
                    <a:pt x="23" y="340"/>
                  </a:cubicBezTo>
                  <a:cubicBezTo>
                    <a:pt x="20" y="340"/>
                    <a:pt x="20" y="340"/>
                    <a:pt x="20" y="340"/>
                  </a:cubicBezTo>
                  <a:cubicBezTo>
                    <a:pt x="15" y="349"/>
                    <a:pt x="15" y="349"/>
                    <a:pt x="15" y="349"/>
                  </a:cubicBezTo>
                  <a:cubicBezTo>
                    <a:pt x="12" y="366"/>
                    <a:pt x="12" y="366"/>
                    <a:pt x="12" y="366"/>
                  </a:cubicBezTo>
                  <a:cubicBezTo>
                    <a:pt x="12" y="366"/>
                    <a:pt x="12" y="366"/>
                    <a:pt x="12" y="366"/>
                  </a:cubicBezTo>
                  <a:cubicBezTo>
                    <a:pt x="12" y="367"/>
                    <a:pt x="12" y="367"/>
                    <a:pt x="12" y="367"/>
                  </a:cubicBezTo>
                  <a:cubicBezTo>
                    <a:pt x="11" y="369"/>
                    <a:pt x="11" y="369"/>
                    <a:pt x="11" y="369"/>
                  </a:cubicBezTo>
                  <a:cubicBezTo>
                    <a:pt x="27" y="447"/>
                    <a:pt x="27" y="447"/>
                    <a:pt x="27" y="447"/>
                  </a:cubicBezTo>
                  <a:cubicBezTo>
                    <a:pt x="27" y="474"/>
                    <a:pt x="27" y="474"/>
                    <a:pt x="27" y="474"/>
                  </a:cubicBezTo>
                  <a:cubicBezTo>
                    <a:pt x="15" y="490"/>
                    <a:pt x="15" y="490"/>
                    <a:pt x="15" y="490"/>
                  </a:cubicBezTo>
                  <a:cubicBezTo>
                    <a:pt x="18" y="499"/>
                    <a:pt x="18" y="499"/>
                    <a:pt x="18" y="499"/>
                  </a:cubicBezTo>
                  <a:cubicBezTo>
                    <a:pt x="19" y="502"/>
                    <a:pt x="19" y="502"/>
                    <a:pt x="19" y="502"/>
                  </a:cubicBezTo>
                  <a:cubicBezTo>
                    <a:pt x="23" y="506"/>
                    <a:pt x="23" y="506"/>
                    <a:pt x="23" y="506"/>
                  </a:cubicBezTo>
                  <a:cubicBezTo>
                    <a:pt x="39" y="533"/>
                    <a:pt x="39" y="533"/>
                    <a:pt x="39" y="533"/>
                  </a:cubicBezTo>
                  <a:cubicBezTo>
                    <a:pt x="39" y="548"/>
                    <a:pt x="39" y="548"/>
                    <a:pt x="39" y="548"/>
                  </a:cubicBezTo>
                  <a:cubicBezTo>
                    <a:pt x="39" y="548"/>
                    <a:pt x="39" y="548"/>
                    <a:pt x="39" y="548"/>
                  </a:cubicBezTo>
                  <a:cubicBezTo>
                    <a:pt x="47" y="576"/>
                    <a:pt x="47" y="576"/>
                    <a:pt x="47" y="576"/>
                  </a:cubicBezTo>
                  <a:cubicBezTo>
                    <a:pt x="67" y="600"/>
                    <a:pt x="67" y="600"/>
                    <a:pt x="67" y="600"/>
                  </a:cubicBezTo>
                  <a:cubicBezTo>
                    <a:pt x="70" y="603"/>
                    <a:pt x="70" y="603"/>
                    <a:pt x="70" y="603"/>
                  </a:cubicBezTo>
                  <a:cubicBezTo>
                    <a:pt x="70" y="615"/>
                    <a:pt x="70" y="615"/>
                    <a:pt x="70" y="615"/>
                  </a:cubicBezTo>
                  <a:cubicBezTo>
                    <a:pt x="70" y="616"/>
                    <a:pt x="70" y="616"/>
                    <a:pt x="70" y="616"/>
                  </a:cubicBezTo>
                  <a:cubicBezTo>
                    <a:pt x="79" y="620"/>
                    <a:pt x="79" y="620"/>
                    <a:pt x="79" y="620"/>
                  </a:cubicBezTo>
                  <a:cubicBezTo>
                    <a:pt x="83" y="620"/>
                    <a:pt x="83" y="620"/>
                    <a:pt x="83" y="620"/>
                  </a:cubicBezTo>
                  <a:cubicBezTo>
                    <a:pt x="88" y="625"/>
                    <a:pt x="88" y="625"/>
                    <a:pt x="88" y="625"/>
                  </a:cubicBezTo>
                  <a:cubicBezTo>
                    <a:pt x="88" y="624"/>
                    <a:pt x="88" y="624"/>
                    <a:pt x="88" y="624"/>
                  </a:cubicBezTo>
                  <a:cubicBezTo>
                    <a:pt x="88" y="620"/>
                    <a:pt x="88" y="620"/>
                    <a:pt x="88" y="620"/>
                  </a:cubicBezTo>
                  <a:cubicBezTo>
                    <a:pt x="92" y="620"/>
                    <a:pt x="92" y="620"/>
                    <a:pt x="92" y="620"/>
                  </a:cubicBezTo>
                  <a:cubicBezTo>
                    <a:pt x="92" y="608"/>
                    <a:pt x="92" y="608"/>
                    <a:pt x="92" y="608"/>
                  </a:cubicBezTo>
                  <a:cubicBezTo>
                    <a:pt x="97" y="608"/>
                    <a:pt x="97" y="608"/>
                    <a:pt x="97" y="608"/>
                  </a:cubicBezTo>
                  <a:cubicBezTo>
                    <a:pt x="98" y="608"/>
                    <a:pt x="98" y="608"/>
                    <a:pt x="98" y="608"/>
                  </a:cubicBezTo>
                  <a:cubicBezTo>
                    <a:pt x="107" y="611"/>
                    <a:pt x="107" y="611"/>
                    <a:pt x="107" y="611"/>
                  </a:cubicBezTo>
                  <a:cubicBezTo>
                    <a:pt x="102" y="613"/>
                    <a:pt x="102" y="613"/>
                    <a:pt x="102" y="613"/>
                  </a:cubicBezTo>
                  <a:cubicBezTo>
                    <a:pt x="98" y="613"/>
                    <a:pt x="98" y="613"/>
                    <a:pt x="98" y="613"/>
                  </a:cubicBezTo>
                  <a:cubicBezTo>
                    <a:pt x="93" y="618"/>
                    <a:pt x="93" y="618"/>
                    <a:pt x="93" y="618"/>
                  </a:cubicBezTo>
                  <a:cubicBezTo>
                    <a:pt x="94" y="619"/>
                    <a:pt x="94" y="619"/>
                    <a:pt x="94" y="619"/>
                  </a:cubicBezTo>
                  <a:cubicBezTo>
                    <a:pt x="94" y="619"/>
                    <a:pt x="94" y="619"/>
                    <a:pt x="94" y="619"/>
                  </a:cubicBezTo>
                  <a:cubicBezTo>
                    <a:pt x="97" y="622"/>
                    <a:pt x="97" y="622"/>
                    <a:pt x="97" y="622"/>
                  </a:cubicBezTo>
                  <a:cubicBezTo>
                    <a:pt x="97" y="622"/>
                    <a:pt x="97" y="622"/>
                    <a:pt x="97" y="622"/>
                  </a:cubicBezTo>
                  <a:cubicBezTo>
                    <a:pt x="105" y="634"/>
                    <a:pt x="105" y="634"/>
                    <a:pt x="105" y="634"/>
                  </a:cubicBezTo>
                  <a:cubicBezTo>
                    <a:pt x="105" y="636"/>
                    <a:pt x="105" y="636"/>
                    <a:pt x="105" y="636"/>
                  </a:cubicBezTo>
                  <a:cubicBezTo>
                    <a:pt x="96" y="629"/>
                    <a:pt x="96" y="629"/>
                    <a:pt x="96" y="629"/>
                  </a:cubicBezTo>
                  <a:cubicBezTo>
                    <a:pt x="96" y="626"/>
                    <a:pt x="96" y="626"/>
                    <a:pt x="96" y="626"/>
                  </a:cubicBezTo>
                  <a:cubicBezTo>
                    <a:pt x="95" y="626"/>
                    <a:pt x="95" y="626"/>
                    <a:pt x="95" y="626"/>
                  </a:cubicBezTo>
                  <a:cubicBezTo>
                    <a:pt x="95" y="625"/>
                    <a:pt x="95" y="625"/>
                    <a:pt x="95" y="625"/>
                  </a:cubicBezTo>
                  <a:cubicBezTo>
                    <a:pt x="89" y="625"/>
                    <a:pt x="89" y="625"/>
                    <a:pt x="89" y="625"/>
                  </a:cubicBezTo>
                  <a:cubicBezTo>
                    <a:pt x="89" y="629"/>
                    <a:pt x="89" y="629"/>
                    <a:pt x="89" y="629"/>
                  </a:cubicBezTo>
                  <a:cubicBezTo>
                    <a:pt x="93" y="657"/>
                    <a:pt x="93" y="657"/>
                    <a:pt x="93" y="657"/>
                  </a:cubicBezTo>
                  <a:cubicBezTo>
                    <a:pt x="95" y="658"/>
                    <a:pt x="95" y="658"/>
                    <a:pt x="95" y="658"/>
                  </a:cubicBezTo>
                  <a:cubicBezTo>
                    <a:pt x="102" y="667"/>
                    <a:pt x="102" y="667"/>
                    <a:pt x="102" y="667"/>
                  </a:cubicBezTo>
                  <a:cubicBezTo>
                    <a:pt x="114" y="667"/>
                    <a:pt x="114" y="667"/>
                    <a:pt x="114" y="667"/>
                  </a:cubicBezTo>
                  <a:cubicBezTo>
                    <a:pt x="117" y="673"/>
                    <a:pt x="117" y="673"/>
                    <a:pt x="117" y="673"/>
                  </a:cubicBezTo>
                  <a:cubicBezTo>
                    <a:pt x="117" y="680"/>
                    <a:pt x="117" y="680"/>
                    <a:pt x="117" y="680"/>
                  </a:cubicBezTo>
                  <a:cubicBezTo>
                    <a:pt x="109" y="684"/>
                    <a:pt x="109" y="684"/>
                    <a:pt x="109" y="684"/>
                  </a:cubicBezTo>
                  <a:cubicBezTo>
                    <a:pt x="113" y="694"/>
                    <a:pt x="113" y="694"/>
                    <a:pt x="113" y="694"/>
                  </a:cubicBezTo>
                  <a:cubicBezTo>
                    <a:pt x="149" y="737"/>
                    <a:pt x="149" y="737"/>
                    <a:pt x="149" y="737"/>
                  </a:cubicBezTo>
                  <a:cubicBezTo>
                    <a:pt x="152" y="740"/>
                    <a:pt x="152" y="740"/>
                    <a:pt x="152" y="740"/>
                  </a:cubicBezTo>
                  <a:cubicBezTo>
                    <a:pt x="152" y="748"/>
                    <a:pt x="152" y="748"/>
                    <a:pt x="152" y="748"/>
                  </a:cubicBezTo>
                  <a:cubicBezTo>
                    <a:pt x="152" y="749"/>
                    <a:pt x="152" y="749"/>
                    <a:pt x="152" y="749"/>
                  </a:cubicBezTo>
                  <a:cubicBezTo>
                    <a:pt x="160" y="752"/>
                    <a:pt x="160" y="752"/>
                    <a:pt x="160" y="752"/>
                  </a:cubicBezTo>
                  <a:cubicBezTo>
                    <a:pt x="160" y="755"/>
                    <a:pt x="160" y="755"/>
                    <a:pt x="160" y="755"/>
                  </a:cubicBezTo>
                  <a:cubicBezTo>
                    <a:pt x="164" y="759"/>
                    <a:pt x="164" y="759"/>
                    <a:pt x="164" y="759"/>
                  </a:cubicBezTo>
                  <a:cubicBezTo>
                    <a:pt x="160" y="763"/>
                    <a:pt x="160" y="763"/>
                    <a:pt x="160" y="763"/>
                  </a:cubicBezTo>
                  <a:cubicBezTo>
                    <a:pt x="160" y="763"/>
                    <a:pt x="160" y="763"/>
                    <a:pt x="160" y="763"/>
                  </a:cubicBezTo>
                  <a:cubicBezTo>
                    <a:pt x="160" y="763"/>
                    <a:pt x="160" y="763"/>
                    <a:pt x="160" y="763"/>
                  </a:cubicBezTo>
                  <a:cubicBezTo>
                    <a:pt x="164" y="779"/>
                    <a:pt x="164" y="779"/>
                    <a:pt x="164" y="779"/>
                  </a:cubicBezTo>
                  <a:cubicBezTo>
                    <a:pt x="164" y="783"/>
                    <a:pt x="164" y="783"/>
                    <a:pt x="164" y="783"/>
                  </a:cubicBezTo>
                  <a:cubicBezTo>
                    <a:pt x="164" y="784"/>
                    <a:pt x="164" y="784"/>
                    <a:pt x="164" y="784"/>
                  </a:cubicBezTo>
                  <a:cubicBezTo>
                    <a:pt x="184" y="788"/>
                    <a:pt x="184" y="788"/>
                    <a:pt x="184" y="788"/>
                  </a:cubicBezTo>
                  <a:cubicBezTo>
                    <a:pt x="192" y="791"/>
                    <a:pt x="192" y="791"/>
                    <a:pt x="192" y="791"/>
                  </a:cubicBezTo>
                  <a:cubicBezTo>
                    <a:pt x="192" y="791"/>
                    <a:pt x="192" y="791"/>
                    <a:pt x="192" y="791"/>
                  </a:cubicBezTo>
                  <a:cubicBezTo>
                    <a:pt x="193" y="791"/>
                    <a:pt x="193" y="791"/>
                    <a:pt x="193" y="791"/>
                  </a:cubicBezTo>
                  <a:cubicBezTo>
                    <a:pt x="197" y="788"/>
                    <a:pt x="197" y="788"/>
                    <a:pt x="197" y="788"/>
                  </a:cubicBezTo>
                  <a:cubicBezTo>
                    <a:pt x="200" y="788"/>
                    <a:pt x="200" y="788"/>
                    <a:pt x="200" y="788"/>
                  </a:cubicBezTo>
                  <a:cubicBezTo>
                    <a:pt x="207" y="792"/>
                    <a:pt x="207" y="792"/>
                    <a:pt x="207" y="792"/>
                  </a:cubicBezTo>
                  <a:cubicBezTo>
                    <a:pt x="211" y="795"/>
                    <a:pt x="211" y="795"/>
                    <a:pt x="211" y="795"/>
                  </a:cubicBezTo>
                  <a:cubicBezTo>
                    <a:pt x="215" y="799"/>
                    <a:pt x="215" y="799"/>
                    <a:pt x="215" y="799"/>
                  </a:cubicBezTo>
                  <a:cubicBezTo>
                    <a:pt x="231" y="807"/>
                    <a:pt x="231" y="807"/>
                    <a:pt x="231" y="807"/>
                  </a:cubicBezTo>
                  <a:cubicBezTo>
                    <a:pt x="236" y="807"/>
                    <a:pt x="236" y="807"/>
                    <a:pt x="236" y="807"/>
                  </a:cubicBezTo>
                  <a:cubicBezTo>
                    <a:pt x="236" y="807"/>
                    <a:pt x="236" y="807"/>
                    <a:pt x="236" y="807"/>
                  </a:cubicBezTo>
                  <a:cubicBezTo>
                    <a:pt x="236" y="803"/>
                    <a:pt x="236" y="803"/>
                    <a:pt x="236" y="803"/>
                  </a:cubicBezTo>
                  <a:cubicBezTo>
                    <a:pt x="239" y="803"/>
                    <a:pt x="239" y="803"/>
                    <a:pt x="239" y="803"/>
                  </a:cubicBezTo>
                  <a:cubicBezTo>
                    <a:pt x="240" y="804"/>
                    <a:pt x="240" y="804"/>
                    <a:pt x="240" y="804"/>
                  </a:cubicBezTo>
                  <a:cubicBezTo>
                    <a:pt x="246" y="810"/>
                    <a:pt x="246" y="810"/>
                    <a:pt x="246" y="810"/>
                  </a:cubicBezTo>
                  <a:cubicBezTo>
                    <a:pt x="249" y="818"/>
                    <a:pt x="249" y="818"/>
                    <a:pt x="249" y="818"/>
                  </a:cubicBezTo>
                  <a:cubicBezTo>
                    <a:pt x="250" y="818"/>
                    <a:pt x="250" y="818"/>
                    <a:pt x="250" y="818"/>
                  </a:cubicBezTo>
                  <a:cubicBezTo>
                    <a:pt x="250" y="819"/>
                    <a:pt x="250" y="819"/>
                    <a:pt x="250" y="819"/>
                  </a:cubicBezTo>
                  <a:cubicBezTo>
                    <a:pt x="259" y="823"/>
                    <a:pt x="259" y="823"/>
                    <a:pt x="259" y="823"/>
                  </a:cubicBezTo>
                  <a:cubicBezTo>
                    <a:pt x="289" y="845"/>
                    <a:pt x="289" y="845"/>
                    <a:pt x="289" y="845"/>
                  </a:cubicBezTo>
                  <a:cubicBezTo>
                    <a:pt x="289" y="846"/>
                    <a:pt x="289" y="846"/>
                    <a:pt x="289" y="846"/>
                  </a:cubicBezTo>
                  <a:cubicBezTo>
                    <a:pt x="292" y="853"/>
                    <a:pt x="292" y="853"/>
                    <a:pt x="292" y="853"/>
                  </a:cubicBezTo>
                  <a:cubicBezTo>
                    <a:pt x="292" y="856"/>
                    <a:pt x="292" y="856"/>
                    <a:pt x="292" y="856"/>
                  </a:cubicBezTo>
                  <a:cubicBezTo>
                    <a:pt x="296" y="877"/>
                    <a:pt x="296" y="877"/>
                    <a:pt x="296" y="877"/>
                  </a:cubicBezTo>
                  <a:cubicBezTo>
                    <a:pt x="297" y="877"/>
                    <a:pt x="297" y="877"/>
                    <a:pt x="297" y="877"/>
                  </a:cubicBezTo>
                  <a:cubicBezTo>
                    <a:pt x="297" y="877"/>
                    <a:pt x="297" y="877"/>
                    <a:pt x="297" y="877"/>
                  </a:cubicBezTo>
                  <a:cubicBezTo>
                    <a:pt x="383" y="870"/>
                    <a:pt x="383" y="870"/>
                    <a:pt x="383" y="870"/>
                  </a:cubicBezTo>
                  <a:cubicBezTo>
                    <a:pt x="386" y="873"/>
                    <a:pt x="386" y="873"/>
                    <a:pt x="386" y="873"/>
                  </a:cubicBezTo>
                  <a:cubicBezTo>
                    <a:pt x="387" y="873"/>
                    <a:pt x="387" y="873"/>
                    <a:pt x="387" y="873"/>
                  </a:cubicBezTo>
                  <a:cubicBezTo>
                    <a:pt x="387" y="873"/>
                    <a:pt x="387" y="873"/>
                    <a:pt x="387" y="873"/>
                  </a:cubicBezTo>
                  <a:cubicBezTo>
                    <a:pt x="387" y="873"/>
                    <a:pt x="387" y="873"/>
                    <a:pt x="387" y="873"/>
                  </a:cubicBezTo>
                  <a:cubicBezTo>
                    <a:pt x="395" y="876"/>
                    <a:pt x="395" y="876"/>
                    <a:pt x="395" y="876"/>
                  </a:cubicBezTo>
                  <a:cubicBezTo>
                    <a:pt x="395" y="876"/>
                    <a:pt x="395" y="876"/>
                    <a:pt x="395" y="876"/>
                  </a:cubicBezTo>
                  <a:cubicBezTo>
                    <a:pt x="396" y="877"/>
                    <a:pt x="396" y="877"/>
                    <a:pt x="396" y="877"/>
                  </a:cubicBezTo>
                  <a:cubicBezTo>
                    <a:pt x="397" y="877"/>
                    <a:pt x="397" y="877"/>
                    <a:pt x="397" y="877"/>
                  </a:cubicBezTo>
                  <a:cubicBezTo>
                    <a:pt x="397" y="877"/>
                    <a:pt x="397" y="877"/>
                    <a:pt x="397" y="877"/>
                  </a:cubicBezTo>
                  <a:cubicBezTo>
                    <a:pt x="498" y="914"/>
                    <a:pt x="498" y="914"/>
                    <a:pt x="498" y="914"/>
                  </a:cubicBezTo>
                  <a:cubicBezTo>
                    <a:pt x="535" y="928"/>
                    <a:pt x="535" y="928"/>
                    <a:pt x="535" y="928"/>
                  </a:cubicBezTo>
                  <a:cubicBezTo>
                    <a:pt x="536" y="928"/>
                    <a:pt x="536" y="928"/>
                    <a:pt x="536" y="928"/>
                  </a:cubicBezTo>
                  <a:cubicBezTo>
                    <a:pt x="612" y="928"/>
                    <a:pt x="612" y="928"/>
                    <a:pt x="612" y="928"/>
                  </a:cubicBezTo>
                  <a:cubicBezTo>
                    <a:pt x="614" y="928"/>
                    <a:pt x="614" y="928"/>
                    <a:pt x="614" y="928"/>
                  </a:cubicBezTo>
                  <a:cubicBezTo>
                    <a:pt x="638" y="928"/>
                    <a:pt x="638" y="928"/>
                    <a:pt x="638" y="928"/>
                  </a:cubicBezTo>
                  <a:cubicBezTo>
                    <a:pt x="638" y="928"/>
                    <a:pt x="638" y="928"/>
                    <a:pt x="638" y="928"/>
                  </a:cubicBezTo>
                  <a:cubicBezTo>
                    <a:pt x="638" y="909"/>
                    <a:pt x="638" y="909"/>
                    <a:pt x="638" y="909"/>
                  </a:cubicBezTo>
                  <a:cubicBezTo>
                    <a:pt x="702" y="909"/>
                    <a:pt x="702" y="909"/>
                    <a:pt x="702" y="909"/>
                  </a:cubicBezTo>
                  <a:cubicBezTo>
                    <a:pt x="702" y="908"/>
                    <a:pt x="702" y="908"/>
                    <a:pt x="702" y="908"/>
                  </a:cubicBezTo>
                  <a:cubicBezTo>
                    <a:pt x="704" y="908"/>
                    <a:pt x="704" y="908"/>
                    <a:pt x="704" y="908"/>
                  </a:cubicBezTo>
                  <a:cubicBezTo>
                    <a:pt x="704" y="909"/>
                    <a:pt x="704" y="909"/>
                    <a:pt x="704" y="909"/>
                  </a:cubicBezTo>
                  <a:cubicBezTo>
                    <a:pt x="715" y="912"/>
                    <a:pt x="715" y="912"/>
                    <a:pt x="715" y="912"/>
                  </a:cubicBezTo>
                  <a:cubicBezTo>
                    <a:pt x="718" y="920"/>
                    <a:pt x="718" y="920"/>
                    <a:pt x="718" y="920"/>
                  </a:cubicBezTo>
                  <a:cubicBezTo>
                    <a:pt x="727" y="924"/>
                    <a:pt x="727" y="924"/>
                    <a:pt x="727" y="924"/>
                  </a:cubicBezTo>
                  <a:cubicBezTo>
                    <a:pt x="733" y="935"/>
                    <a:pt x="733" y="935"/>
                    <a:pt x="733" y="935"/>
                  </a:cubicBezTo>
                  <a:cubicBezTo>
                    <a:pt x="765" y="959"/>
                    <a:pt x="765" y="959"/>
                    <a:pt x="765" y="959"/>
                  </a:cubicBezTo>
                  <a:cubicBezTo>
                    <a:pt x="776" y="993"/>
                    <a:pt x="776" y="993"/>
                    <a:pt x="776" y="993"/>
                  </a:cubicBezTo>
                  <a:cubicBezTo>
                    <a:pt x="816" y="1033"/>
                    <a:pt x="816" y="1033"/>
                    <a:pt x="816" y="1033"/>
                  </a:cubicBezTo>
                  <a:cubicBezTo>
                    <a:pt x="817" y="1033"/>
                    <a:pt x="817" y="1033"/>
                    <a:pt x="817" y="1033"/>
                  </a:cubicBezTo>
                  <a:cubicBezTo>
                    <a:pt x="837" y="1033"/>
                    <a:pt x="837" y="1033"/>
                    <a:pt x="837" y="1033"/>
                  </a:cubicBezTo>
                  <a:cubicBezTo>
                    <a:pt x="837" y="1033"/>
                    <a:pt x="837" y="1033"/>
                    <a:pt x="837" y="1033"/>
                  </a:cubicBezTo>
                  <a:cubicBezTo>
                    <a:pt x="837" y="1033"/>
                    <a:pt x="837" y="1033"/>
                    <a:pt x="837" y="1033"/>
                  </a:cubicBezTo>
                  <a:cubicBezTo>
                    <a:pt x="857" y="998"/>
                    <a:pt x="857" y="998"/>
                    <a:pt x="857" y="998"/>
                  </a:cubicBezTo>
                  <a:cubicBezTo>
                    <a:pt x="902" y="998"/>
                    <a:pt x="902" y="998"/>
                    <a:pt x="902" y="998"/>
                  </a:cubicBezTo>
                  <a:cubicBezTo>
                    <a:pt x="917" y="1014"/>
                    <a:pt x="917" y="1014"/>
                    <a:pt x="917" y="1014"/>
                  </a:cubicBezTo>
                  <a:cubicBezTo>
                    <a:pt x="929" y="1029"/>
                    <a:pt x="929" y="1029"/>
                    <a:pt x="929" y="1029"/>
                  </a:cubicBezTo>
                  <a:cubicBezTo>
                    <a:pt x="945" y="1061"/>
                    <a:pt x="945" y="1061"/>
                    <a:pt x="945" y="1061"/>
                  </a:cubicBezTo>
                  <a:cubicBezTo>
                    <a:pt x="956" y="1071"/>
                    <a:pt x="956" y="1071"/>
                    <a:pt x="956" y="1071"/>
                  </a:cubicBezTo>
                  <a:cubicBezTo>
                    <a:pt x="960" y="1088"/>
                    <a:pt x="960" y="1088"/>
                    <a:pt x="960" y="1088"/>
                  </a:cubicBezTo>
                  <a:cubicBezTo>
                    <a:pt x="972" y="1096"/>
                    <a:pt x="972" y="1096"/>
                    <a:pt x="972" y="1096"/>
                  </a:cubicBezTo>
                  <a:cubicBezTo>
                    <a:pt x="977" y="1109"/>
                    <a:pt x="977" y="1109"/>
                    <a:pt x="977" y="1109"/>
                  </a:cubicBezTo>
                  <a:cubicBezTo>
                    <a:pt x="983" y="1126"/>
                    <a:pt x="983" y="1126"/>
                    <a:pt x="983" y="1126"/>
                  </a:cubicBezTo>
                  <a:cubicBezTo>
                    <a:pt x="995" y="1146"/>
                    <a:pt x="995" y="1146"/>
                    <a:pt x="995" y="1146"/>
                  </a:cubicBezTo>
                  <a:cubicBezTo>
                    <a:pt x="1008" y="1154"/>
                    <a:pt x="1008" y="1154"/>
                    <a:pt x="1008" y="1154"/>
                  </a:cubicBezTo>
                  <a:cubicBezTo>
                    <a:pt x="1008" y="1154"/>
                    <a:pt x="1008" y="1154"/>
                    <a:pt x="1008" y="1154"/>
                  </a:cubicBezTo>
                  <a:cubicBezTo>
                    <a:pt x="1008" y="1154"/>
                    <a:pt x="1008" y="1154"/>
                    <a:pt x="1008" y="1154"/>
                  </a:cubicBezTo>
                  <a:cubicBezTo>
                    <a:pt x="1008" y="1154"/>
                    <a:pt x="1008" y="1154"/>
                    <a:pt x="1008" y="1154"/>
                  </a:cubicBezTo>
                  <a:cubicBezTo>
                    <a:pt x="1016" y="1154"/>
                    <a:pt x="1016" y="1154"/>
                    <a:pt x="1016" y="1154"/>
                  </a:cubicBezTo>
                  <a:cubicBezTo>
                    <a:pt x="1019" y="1154"/>
                    <a:pt x="1019" y="1154"/>
                    <a:pt x="1019" y="1154"/>
                  </a:cubicBezTo>
                  <a:cubicBezTo>
                    <a:pt x="1027" y="1162"/>
                    <a:pt x="1027" y="1162"/>
                    <a:pt x="1027" y="1162"/>
                  </a:cubicBezTo>
                  <a:cubicBezTo>
                    <a:pt x="1027" y="1162"/>
                    <a:pt x="1027" y="1162"/>
                    <a:pt x="1027" y="1162"/>
                  </a:cubicBezTo>
                  <a:cubicBezTo>
                    <a:pt x="1027" y="1162"/>
                    <a:pt x="1027" y="1162"/>
                    <a:pt x="1027" y="1162"/>
                  </a:cubicBezTo>
                  <a:cubicBezTo>
                    <a:pt x="1047" y="1162"/>
                    <a:pt x="1047" y="1162"/>
                    <a:pt x="1047" y="1162"/>
                  </a:cubicBezTo>
                  <a:cubicBezTo>
                    <a:pt x="1062" y="1170"/>
                    <a:pt x="1062" y="1170"/>
                    <a:pt x="1062" y="1170"/>
                  </a:cubicBezTo>
                  <a:cubicBezTo>
                    <a:pt x="1063" y="1170"/>
                    <a:pt x="1063" y="1170"/>
                    <a:pt x="1063" y="1170"/>
                  </a:cubicBezTo>
                  <a:cubicBezTo>
                    <a:pt x="1063" y="1170"/>
                    <a:pt x="1063" y="1170"/>
                    <a:pt x="1063" y="1170"/>
                  </a:cubicBezTo>
                  <a:cubicBezTo>
                    <a:pt x="1077" y="1170"/>
                    <a:pt x="1077" y="1170"/>
                    <a:pt x="1077" y="1170"/>
                  </a:cubicBezTo>
                  <a:cubicBezTo>
                    <a:pt x="1077" y="1170"/>
                    <a:pt x="1077" y="1170"/>
                    <a:pt x="1077" y="1170"/>
                  </a:cubicBezTo>
                  <a:cubicBezTo>
                    <a:pt x="1077" y="1170"/>
                    <a:pt x="1077" y="1170"/>
                    <a:pt x="1077" y="1170"/>
                  </a:cubicBezTo>
                  <a:cubicBezTo>
                    <a:pt x="1071" y="1164"/>
                    <a:pt x="1071" y="1164"/>
                    <a:pt x="1071" y="1164"/>
                  </a:cubicBezTo>
                  <a:cubicBezTo>
                    <a:pt x="1067" y="1153"/>
                    <a:pt x="1067" y="1153"/>
                    <a:pt x="1067" y="1153"/>
                  </a:cubicBezTo>
                  <a:cubicBezTo>
                    <a:pt x="1067" y="1150"/>
                    <a:pt x="1067" y="1150"/>
                    <a:pt x="1067" y="1150"/>
                  </a:cubicBezTo>
                  <a:cubicBezTo>
                    <a:pt x="1067" y="1150"/>
                    <a:pt x="1067" y="1150"/>
                    <a:pt x="1067" y="1150"/>
                  </a:cubicBezTo>
                  <a:cubicBezTo>
                    <a:pt x="1067" y="1149"/>
                    <a:pt x="1067" y="1149"/>
                    <a:pt x="1067" y="1149"/>
                  </a:cubicBezTo>
                  <a:cubicBezTo>
                    <a:pt x="1067" y="1149"/>
                    <a:pt x="1067" y="1149"/>
                    <a:pt x="1067" y="1149"/>
                  </a:cubicBezTo>
                  <a:cubicBezTo>
                    <a:pt x="1065" y="1142"/>
                    <a:pt x="1065" y="1142"/>
                    <a:pt x="1065" y="1142"/>
                  </a:cubicBezTo>
                  <a:cubicBezTo>
                    <a:pt x="1060" y="1126"/>
                    <a:pt x="1060" y="1126"/>
                    <a:pt x="1060" y="1126"/>
                  </a:cubicBezTo>
                  <a:cubicBezTo>
                    <a:pt x="1064" y="1122"/>
                    <a:pt x="1064" y="1122"/>
                    <a:pt x="1064" y="1122"/>
                  </a:cubicBezTo>
                  <a:cubicBezTo>
                    <a:pt x="1064" y="1113"/>
                    <a:pt x="1064" y="1113"/>
                    <a:pt x="1064" y="1113"/>
                  </a:cubicBezTo>
                  <a:cubicBezTo>
                    <a:pt x="1063" y="1113"/>
                    <a:pt x="1063" y="1113"/>
                    <a:pt x="1063" y="1113"/>
                  </a:cubicBezTo>
                  <a:cubicBezTo>
                    <a:pt x="1060" y="1113"/>
                    <a:pt x="1060" y="1113"/>
                    <a:pt x="1060" y="1113"/>
                  </a:cubicBezTo>
                  <a:cubicBezTo>
                    <a:pt x="1060" y="1111"/>
                    <a:pt x="1060" y="1111"/>
                    <a:pt x="1060" y="1111"/>
                  </a:cubicBezTo>
                  <a:cubicBezTo>
                    <a:pt x="1067" y="1111"/>
                    <a:pt x="1067" y="1111"/>
                    <a:pt x="1067" y="1111"/>
                  </a:cubicBezTo>
                  <a:cubicBezTo>
                    <a:pt x="1067" y="1111"/>
                    <a:pt x="1067" y="1111"/>
                    <a:pt x="1067" y="1111"/>
                  </a:cubicBezTo>
                  <a:cubicBezTo>
                    <a:pt x="1071" y="1095"/>
                    <a:pt x="1071" y="1095"/>
                    <a:pt x="1071" y="1095"/>
                  </a:cubicBezTo>
                  <a:cubicBezTo>
                    <a:pt x="1068" y="1088"/>
                    <a:pt x="1068" y="1088"/>
                    <a:pt x="1068" y="1088"/>
                  </a:cubicBezTo>
                  <a:cubicBezTo>
                    <a:pt x="1075" y="1088"/>
                    <a:pt x="1075" y="1088"/>
                    <a:pt x="1075" y="1088"/>
                  </a:cubicBezTo>
                  <a:cubicBezTo>
                    <a:pt x="1075" y="1088"/>
                    <a:pt x="1075" y="1088"/>
                    <a:pt x="1075" y="1088"/>
                  </a:cubicBezTo>
                  <a:cubicBezTo>
                    <a:pt x="1079" y="1079"/>
                    <a:pt x="1079" y="1079"/>
                    <a:pt x="1079" y="1079"/>
                  </a:cubicBezTo>
                  <a:cubicBezTo>
                    <a:pt x="1079" y="1074"/>
                    <a:pt x="1079" y="1074"/>
                    <a:pt x="1079" y="1074"/>
                  </a:cubicBezTo>
                  <a:cubicBezTo>
                    <a:pt x="1083" y="1072"/>
                    <a:pt x="1083" y="1072"/>
                    <a:pt x="1083" y="1072"/>
                  </a:cubicBezTo>
                  <a:cubicBezTo>
                    <a:pt x="1091" y="1069"/>
                    <a:pt x="1091" y="1069"/>
                    <a:pt x="1091" y="1069"/>
                  </a:cubicBezTo>
                  <a:cubicBezTo>
                    <a:pt x="1091" y="1065"/>
                    <a:pt x="1091" y="1065"/>
                    <a:pt x="1091" y="1065"/>
                  </a:cubicBezTo>
                  <a:cubicBezTo>
                    <a:pt x="1099" y="1065"/>
                    <a:pt x="1099" y="1065"/>
                    <a:pt x="1099" y="1065"/>
                  </a:cubicBezTo>
                  <a:cubicBezTo>
                    <a:pt x="1103" y="1060"/>
                    <a:pt x="1103" y="1060"/>
                    <a:pt x="1103" y="1060"/>
                  </a:cubicBezTo>
                  <a:cubicBezTo>
                    <a:pt x="1103" y="1055"/>
                    <a:pt x="1103" y="1055"/>
                    <a:pt x="1103" y="1055"/>
                  </a:cubicBezTo>
                  <a:cubicBezTo>
                    <a:pt x="1102" y="1054"/>
                    <a:pt x="1102" y="1054"/>
                    <a:pt x="1102" y="1054"/>
                  </a:cubicBezTo>
                  <a:cubicBezTo>
                    <a:pt x="1102" y="1054"/>
                    <a:pt x="1102" y="1054"/>
                    <a:pt x="1102" y="1054"/>
                  </a:cubicBezTo>
                  <a:cubicBezTo>
                    <a:pt x="1102" y="1054"/>
                    <a:pt x="1102" y="1054"/>
                    <a:pt x="1102" y="1054"/>
                  </a:cubicBezTo>
                  <a:cubicBezTo>
                    <a:pt x="1099" y="1051"/>
                    <a:pt x="1099" y="1051"/>
                    <a:pt x="1099" y="1051"/>
                  </a:cubicBezTo>
                  <a:cubicBezTo>
                    <a:pt x="1099" y="1049"/>
                    <a:pt x="1099" y="1049"/>
                    <a:pt x="1099" y="1049"/>
                  </a:cubicBezTo>
                  <a:cubicBezTo>
                    <a:pt x="1101" y="1049"/>
                    <a:pt x="1101" y="1049"/>
                    <a:pt x="1101" y="1049"/>
                  </a:cubicBezTo>
                  <a:cubicBezTo>
                    <a:pt x="1105" y="1053"/>
                    <a:pt x="1105" y="1053"/>
                    <a:pt x="1105" y="1053"/>
                  </a:cubicBezTo>
                  <a:cubicBezTo>
                    <a:pt x="1106" y="1055"/>
                    <a:pt x="1106" y="1055"/>
                    <a:pt x="1106" y="1055"/>
                  </a:cubicBezTo>
                  <a:cubicBezTo>
                    <a:pt x="1106" y="1049"/>
                    <a:pt x="1106" y="1049"/>
                    <a:pt x="1106" y="1049"/>
                  </a:cubicBezTo>
                  <a:cubicBezTo>
                    <a:pt x="1114" y="1049"/>
                    <a:pt x="1114" y="1049"/>
                    <a:pt x="1114" y="1049"/>
                  </a:cubicBezTo>
                  <a:cubicBezTo>
                    <a:pt x="1114" y="1049"/>
                    <a:pt x="1114" y="1049"/>
                    <a:pt x="1114" y="1049"/>
                  </a:cubicBezTo>
                  <a:cubicBezTo>
                    <a:pt x="1114" y="1048"/>
                    <a:pt x="1114" y="1048"/>
                    <a:pt x="1114" y="1048"/>
                  </a:cubicBezTo>
                  <a:cubicBezTo>
                    <a:pt x="1116" y="1052"/>
                    <a:pt x="1116" y="1052"/>
                    <a:pt x="1116" y="1052"/>
                  </a:cubicBezTo>
                  <a:cubicBezTo>
                    <a:pt x="1113" y="1054"/>
                    <a:pt x="1113" y="1054"/>
                    <a:pt x="1113" y="1054"/>
                  </a:cubicBezTo>
                  <a:cubicBezTo>
                    <a:pt x="1107" y="1060"/>
                    <a:pt x="1107" y="1060"/>
                    <a:pt x="1107" y="1060"/>
                  </a:cubicBezTo>
                  <a:cubicBezTo>
                    <a:pt x="1108" y="1060"/>
                    <a:pt x="1108" y="1060"/>
                    <a:pt x="1108" y="1060"/>
                  </a:cubicBezTo>
                  <a:cubicBezTo>
                    <a:pt x="1107" y="1061"/>
                    <a:pt x="1107" y="1061"/>
                    <a:pt x="1107" y="1061"/>
                  </a:cubicBezTo>
                  <a:cubicBezTo>
                    <a:pt x="1113" y="1061"/>
                    <a:pt x="1113" y="1061"/>
                    <a:pt x="1113" y="1061"/>
                  </a:cubicBezTo>
                  <a:cubicBezTo>
                    <a:pt x="1149" y="1036"/>
                    <a:pt x="1149" y="1036"/>
                    <a:pt x="1149" y="1036"/>
                  </a:cubicBezTo>
                  <a:cubicBezTo>
                    <a:pt x="1149" y="1036"/>
                    <a:pt x="1149" y="1036"/>
                    <a:pt x="1149" y="1036"/>
                  </a:cubicBezTo>
                  <a:cubicBezTo>
                    <a:pt x="1149" y="1036"/>
                    <a:pt x="1149" y="1036"/>
                    <a:pt x="1149" y="1036"/>
                  </a:cubicBezTo>
                  <a:cubicBezTo>
                    <a:pt x="1149" y="1036"/>
                    <a:pt x="1149" y="1036"/>
                    <a:pt x="1149" y="1036"/>
                  </a:cubicBezTo>
                  <a:cubicBezTo>
                    <a:pt x="1157" y="1025"/>
                    <a:pt x="1157" y="1025"/>
                    <a:pt x="1157" y="1025"/>
                  </a:cubicBezTo>
                  <a:cubicBezTo>
                    <a:pt x="1157" y="1024"/>
                    <a:pt x="1157" y="1024"/>
                    <a:pt x="1157" y="1024"/>
                  </a:cubicBezTo>
                  <a:cubicBezTo>
                    <a:pt x="1157" y="1024"/>
                    <a:pt x="1157" y="1024"/>
                    <a:pt x="1157" y="1024"/>
                  </a:cubicBezTo>
                  <a:cubicBezTo>
                    <a:pt x="1157" y="998"/>
                    <a:pt x="1157" y="998"/>
                    <a:pt x="1157" y="998"/>
                  </a:cubicBezTo>
                  <a:cubicBezTo>
                    <a:pt x="1159" y="998"/>
                    <a:pt x="1159" y="998"/>
                    <a:pt x="1159" y="998"/>
                  </a:cubicBezTo>
                  <a:cubicBezTo>
                    <a:pt x="1159" y="1006"/>
                    <a:pt x="1159" y="1006"/>
                    <a:pt x="1159" y="1006"/>
                  </a:cubicBezTo>
                  <a:cubicBezTo>
                    <a:pt x="1159" y="1006"/>
                    <a:pt x="1159" y="1006"/>
                    <a:pt x="1159" y="1006"/>
                  </a:cubicBezTo>
                  <a:cubicBezTo>
                    <a:pt x="1167" y="1006"/>
                    <a:pt x="1167" y="1006"/>
                    <a:pt x="1167" y="1006"/>
                  </a:cubicBezTo>
                  <a:cubicBezTo>
                    <a:pt x="1167" y="1008"/>
                    <a:pt x="1167" y="1008"/>
                    <a:pt x="1167" y="1008"/>
                  </a:cubicBezTo>
                  <a:cubicBezTo>
                    <a:pt x="1158" y="1008"/>
                    <a:pt x="1158" y="1008"/>
                    <a:pt x="1158" y="1008"/>
                  </a:cubicBezTo>
                  <a:cubicBezTo>
                    <a:pt x="1158" y="1008"/>
                    <a:pt x="1158" y="1008"/>
                    <a:pt x="1158" y="1008"/>
                  </a:cubicBezTo>
                  <a:cubicBezTo>
                    <a:pt x="1164" y="1014"/>
                    <a:pt x="1164" y="1014"/>
                    <a:pt x="1164" y="1014"/>
                  </a:cubicBezTo>
                  <a:cubicBezTo>
                    <a:pt x="1164" y="1014"/>
                    <a:pt x="1164" y="1014"/>
                    <a:pt x="1164" y="1014"/>
                  </a:cubicBezTo>
                  <a:cubicBezTo>
                    <a:pt x="1164" y="1014"/>
                    <a:pt x="1164" y="1014"/>
                    <a:pt x="1164" y="1014"/>
                  </a:cubicBezTo>
                  <a:cubicBezTo>
                    <a:pt x="1165" y="1014"/>
                    <a:pt x="1165" y="1014"/>
                    <a:pt x="1165" y="1014"/>
                  </a:cubicBezTo>
                  <a:cubicBezTo>
                    <a:pt x="1185" y="1002"/>
                    <a:pt x="1185" y="1002"/>
                    <a:pt x="1185" y="1002"/>
                  </a:cubicBezTo>
                  <a:cubicBezTo>
                    <a:pt x="1186" y="1002"/>
                    <a:pt x="1186" y="1002"/>
                    <a:pt x="1186" y="1002"/>
                  </a:cubicBezTo>
                  <a:cubicBezTo>
                    <a:pt x="1186" y="1002"/>
                    <a:pt x="1186" y="1002"/>
                    <a:pt x="1186" y="1002"/>
                  </a:cubicBezTo>
                  <a:cubicBezTo>
                    <a:pt x="1187" y="1002"/>
                    <a:pt x="1187" y="1002"/>
                    <a:pt x="1187" y="1002"/>
                  </a:cubicBezTo>
                  <a:cubicBezTo>
                    <a:pt x="1188" y="1002"/>
                    <a:pt x="1188" y="1002"/>
                    <a:pt x="1188" y="1002"/>
                  </a:cubicBezTo>
                  <a:cubicBezTo>
                    <a:pt x="1188" y="1002"/>
                    <a:pt x="1188" y="1002"/>
                    <a:pt x="1188" y="1002"/>
                  </a:cubicBezTo>
                  <a:cubicBezTo>
                    <a:pt x="1218" y="998"/>
                    <a:pt x="1218" y="998"/>
                    <a:pt x="1218" y="998"/>
                  </a:cubicBezTo>
                  <a:cubicBezTo>
                    <a:pt x="1258" y="1010"/>
                    <a:pt x="1258" y="1010"/>
                    <a:pt x="1258" y="1010"/>
                  </a:cubicBezTo>
                  <a:cubicBezTo>
                    <a:pt x="1258" y="1010"/>
                    <a:pt x="1258" y="1010"/>
                    <a:pt x="1258" y="1010"/>
                  </a:cubicBezTo>
                  <a:cubicBezTo>
                    <a:pt x="1259" y="1010"/>
                    <a:pt x="1259" y="1010"/>
                    <a:pt x="1259" y="1010"/>
                  </a:cubicBezTo>
                  <a:cubicBezTo>
                    <a:pt x="1263" y="1005"/>
                    <a:pt x="1263" y="1005"/>
                    <a:pt x="1263" y="1005"/>
                  </a:cubicBezTo>
                  <a:cubicBezTo>
                    <a:pt x="1263" y="1001"/>
                    <a:pt x="1263" y="1001"/>
                    <a:pt x="1263" y="1001"/>
                  </a:cubicBezTo>
                  <a:cubicBezTo>
                    <a:pt x="1267" y="998"/>
                    <a:pt x="1267" y="998"/>
                    <a:pt x="1267" y="998"/>
                  </a:cubicBezTo>
                  <a:cubicBezTo>
                    <a:pt x="1273" y="998"/>
                    <a:pt x="1273" y="998"/>
                    <a:pt x="1273" y="998"/>
                  </a:cubicBezTo>
                  <a:cubicBezTo>
                    <a:pt x="1285" y="1006"/>
                    <a:pt x="1285" y="1006"/>
                    <a:pt x="1285" y="1006"/>
                  </a:cubicBezTo>
                  <a:cubicBezTo>
                    <a:pt x="1289" y="1010"/>
                    <a:pt x="1289" y="1010"/>
                    <a:pt x="1289" y="1010"/>
                  </a:cubicBezTo>
                  <a:cubicBezTo>
                    <a:pt x="1289" y="1010"/>
                    <a:pt x="1289" y="1010"/>
                    <a:pt x="1289" y="1010"/>
                  </a:cubicBezTo>
                  <a:cubicBezTo>
                    <a:pt x="1293" y="1010"/>
                    <a:pt x="1293" y="1010"/>
                    <a:pt x="1293" y="1010"/>
                  </a:cubicBezTo>
                  <a:cubicBezTo>
                    <a:pt x="1300" y="1021"/>
                    <a:pt x="1300" y="1021"/>
                    <a:pt x="1300" y="1021"/>
                  </a:cubicBezTo>
                  <a:cubicBezTo>
                    <a:pt x="1300" y="1021"/>
                    <a:pt x="1300" y="1021"/>
                    <a:pt x="1300" y="1021"/>
                  </a:cubicBezTo>
                  <a:cubicBezTo>
                    <a:pt x="1301" y="1022"/>
                    <a:pt x="1301" y="1022"/>
                    <a:pt x="1301" y="1022"/>
                  </a:cubicBezTo>
                  <a:cubicBezTo>
                    <a:pt x="1308" y="1022"/>
                    <a:pt x="1308" y="1022"/>
                    <a:pt x="1308" y="1022"/>
                  </a:cubicBezTo>
                  <a:cubicBezTo>
                    <a:pt x="1312" y="1026"/>
                    <a:pt x="1312" y="1026"/>
                    <a:pt x="1312" y="1026"/>
                  </a:cubicBezTo>
                  <a:cubicBezTo>
                    <a:pt x="1316" y="1026"/>
                    <a:pt x="1316" y="1026"/>
                    <a:pt x="1316" y="1026"/>
                  </a:cubicBezTo>
                  <a:cubicBezTo>
                    <a:pt x="1324" y="1022"/>
                    <a:pt x="1324" y="1022"/>
                    <a:pt x="1324" y="1022"/>
                  </a:cubicBezTo>
                  <a:cubicBezTo>
                    <a:pt x="1328" y="1026"/>
                    <a:pt x="1328" y="1026"/>
                    <a:pt x="1328" y="1026"/>
                  </a:cubicBezTo>
                  <a:cubicBezTo>
                    <a:pt x="1341" y="1026"/>
                    <a:pt x="1341" y="1026"/>
                    <a:pt x="1341" y="1026"/>
                  </a:cubicBezTo>
                  <a:cubicBezTo>
                    <a:pt x="1348" y="1017"/>
                    <a:pt x="1348" y="1017"/>
                    <a:pt x="1348" y="1017"/>
                  </a:cubicBezTo>
                  <a:cubicBezTo>
                    <a:pt x="1348" y="1016"/>
                    <a:pt x="1348" y="1016"/>
                    <a:pt x="1348" y="1016"/>
                  </a:cubicBezTo>
                  <a:cubicBezTo>
                    <a:pt x="1348" y="1016"/>
                    <a:pt x="1348" y="1016"/>
                    <a:pt x="1348" y="1016"/>
                  </a:cubicBezTo>
                  <a:cubicBezTo>
                    <a:pt x="1348" y="1014"/>
                    <a:pt x="1348" y="1014"/>
                    <a:pt x="1348" y="1014"/>
                  </a:cubicBezTo>
                  <a:cubicBezTo>
                    <a:pt x="1351" y="1014"/>
                    <a:pt x="1351" y="1014"/>
                    <a:pt x="1351" y="1014"/>
                  </a:cubicBezTo>
                  <a:cubicBezTo>
                    <a:pt x="1355" y="1018"/>
                    <a:pt x="1355" y="1018"/>
                    <a:pt x="1355" y="1018"/>
                  </a:cubicBezTo>
                  <a:cubicBezTo>
                    <a:pt x="1363" y="1022"/>
                    <a:pt x="1363" y="1022"/>
                    <a:pt x="1363" y="1022"/>
                  </a:cubicBezTo>
                  <a:cubicBezTo>
                    <a:pt x="1370" y="1033"/>
                    <a:pt x="1370" y="1033"/>
                    <a:pt x="1370" y="1033"/>
                  </a:cubicBezTo>
                  <a:cubicBezTo>
                    <a:pt x="1371" y="1033"/>
                    <a:pt x="1371" y="1033"/>
                    <a:pt x="1371" y="1033"/>
                  </a:cubicBezTo>
                  <a:cubicBezTo>
                    <a:pt x="1372" y="1033"/>
                    <a:pt x="1372" y="1033"/>
                    <a:pt x="1372" y="1033"/>
                  </a:cubicBezTo>
                  <a:cubicBezTo>
                    <a:pt x="1380" y="1030"/>
                    <a:pt x="1380" y="1030"/>
                    <a:pt x="1380" y="1030"/>
                  </a:cubicBezTo>
                  <a:cubicBezTo>
                    <a:pt x="1380" y="1020"/>
                    <a:pt x="1380" y="1020"/>
                    <a:pt x="1380" y="1020"/>
                  </a:cubicBezTo>
                  <a:cubicBezTo>
                    <a:pt x="1379" y="1020"/>
                    <a:pt x="1379" y="1020"/>
                    <a:pt x="1379" y="1020"/>
                  </a:cubicBezTo>
                  <a:cubicBezTo>
                    <a:pt x="1379" y="1019"/>
                    <a:pt x="1379" y="1019"/>
                    <a:pt x="1379" y="1019"/>
                  </a:cubicBezTo>
                  <a:cubicBezTo>
                    <a:pt x="1368" y="1012"/>
                    <a:pt x="1368" y="1012"/>
                    <a:pt x="1368" y="1012"/>
                  </a:cubicBezTo>
                  <a:cubicBezTo>
                    <a:pt x="1360" y="1008"/>
                    <a:pt x="1360" y="1008"/>
                    <a:pt x="1360" y="1008"/>
                  </a:cubicBezTo>
                  <a:cubicBezTo>
                    <a:pt x="1360" y="1005"/>
                    <a:pt x="1360" y="1005"/>
                    <a:pt x="1360" y="1005"/>
                  </a:cubicBezTo>
                  <a:cubicBezTo>
                    <a:pt x="1362" y="1003"/>
                    <a:pt x="1362" y="1003"/>
                    <a:pt x="1362" y="1003"/>
                  </a:cubicBezTo>
                  <a:cubicBezTo>
                    <a:pt x="1372" y="993"/>
                    <a:pt x="1372" y="993"/>
                    <a:pt x="1372" y="993"/>
                  </a:cubicBezTo>
                  <a:cubicBezTo>
                    <a:pt x="1372" y="993"/>
                    <a:pt x="1372" y="993"/>
                    <a:pt x="1372" y="993"/>
                  </a:cubicBezTo>
                  <a:cubicBezTo>
                    <a:pt x="1372" y="993"/>
                    <a:pt x="1372" y="993"/>
                    <a:pt x="1372" y="993"/>
                  </a:cubicBezTo>
                  <a:cubicBezTo>
                    <a:pt x="1372" y="993"/>
                    <a:pt x="1372" y="993"/>
                    <a:pt x="1372" y="993"/>
                  </a:cubicBezTo>
                  <a:cubicBezTo>
                    <a:pt x="1376" y="986"/>
                    <a:pt x="1376" y="986"/>
                    <a:pt x="1376" y="986"/>
                  </a:cubicBezTo>
                  <a:cubicBezTo>
                    <a:pt x="1376" y="985"/>
                    <a:pt x="1376" y="985"/>
                    <a:pt x="1376" y="985"/>
                  </a:cubicBezTo>
                  <a:cubicBezTo>
                    <a:pt x="1376" y="985"/>
                    <a:pt x="1376" y="985"/>
                    <a:pt x="1376" y="985"/>
                  </a:cubicBezTo>
                  <a:cubicBezTo>
                    <a:pt x="1371" y="980"/>
                    <a:pt x="1371" y="980"/>
                    <a:pt x="1371" y="980"/>
                  </a:cubicBezTo>
                  <a:cubicBezTo>
                    <a:pt x="1363" y="984"/>
                    <a:pt x="1363" y="984"/>
                    <a:pt x="1363" y="984"/>
                  </a:cubicBezTo>
                  <a:cubicBezTo>
                    <a:pt x="1359" y="988"/>
                    <a:pt x="1359" y="988"/>
                    <a:pt x="1359" y="988"/>
                  </a:cubicBezTo>
                  <a:cubicBezTo>
                    <a:pt x="1356" y="988"/>
                    <a:pt x="1356" y="988"/>
                    <a:pt x="1356" y="988"/>
                  </a:cubicBezTo>
                  <a:cubicBezTo>
                    <a:pt x="1356" y="980"/>
                    <a:pt x="1356" y="980"/>
                    <a:pt x="1356" y="980"/>
                  </a:cubicBezTo>
                  <a:cubicBezTo>
                    <a:pt x="1347" y="980"/>
                    <a:pt x="1347" y="980"/>
                    <a:pt x="1347" y="980"/>
                  </a:cubicBezTo>
                  <a:cubicBezTo>
                    <a:pt x="1343" y="984"/>
                    <a:pt x="1343" y="984"/>
                    <a:pt x="1343" y="984"/>
                  </a:cubicBezTo>
                  <a:cubicBezTo>
                    <a:pt x="1337" y="984"/>
                    <a:pt x="1337" y="984"/>
                    <a:pt x="1337" y="984"/>
                  </a:cubicBezTo>
                  <a:cubicBezTo>
                    <a:pt x="1333" y="980"/>
                    <a:pt x="1333" y="980"/>
                    <a:pt x="1333" y="980"/>
                  </a:cubicBezTo>
                  <a:cubicBezTo>
                    <a:pt x="1333" y="974"/>
                    <a:pt x="1333" y="974"/>
                    <a:pt x="1333" y="974"/>
                  </a:cubicBezTo>
                  <a:cubicBezTo>
                    <a:pt x="1334" y="974"/>
                    <a:pt x="1334" y="974"/>
                    <a:pt x="1334" y="974"/>
                  </a:cubicBezTo>
                  <a:cubicBezTo>
                    <a:pt x="1335" y="973"/>
                    <a:pt x="1335" y="973"/>
                    <a:pt x="1335" y="973"/>
                  </a:cubicBezTo>
                  <a:cubicBezTo>
                    <a:pt x="1340" y="971"/>
                    <a:pt x="1340" y="971"/>
                    <a:pt x="1340" y="971"/>
                  </a:cubicBezTo>
                  <a:cubicBezTo>
                    <a:pt x="1345" y="973"/>
                    <a:pt x="1345" y="973"/>
                    <a:pt x="1345" y="973"/>
                  </a:cubicBezTo>
                  <a:cubicBezTo>
                    <a:pt x="1363" y="979"/>
                    <a:pt x="1363" y="979"/>
                    <a:pt x="1363" y="979"/>
                  </a:cubicBezTo>
                  <a:cubicBezTo>
                    <a:pt x="1371" y="975"/>
                    <a:pt x="1371" y="975"/>
                    <a:pt x="1371" y="975"/>
                  </a:cubicBezTo>
                  <a:cubicBezTo>
                    <a:pt x="1378" y="975"/>
                    <a:pt x="1378" y="975"/>
                    <a:pt x="1378" y="975"/>
                  </a:cubicBezTo>
                  <a:cubicBezTo>
                    <a:pt x="1379" y="975"/>
                    <a:pt x="1379" y="975"/>
                    <a:pt x="1379" y="975"/>
                  </a:cubicBezTo>
                  <a:cubicBezTo>
                    <a:pt x="1386" y="971"/>
                    <a:pt x="1386" y="971"/>
                    <a:pt x="1386" y="971"/>
                  </a:cubicBezTo>
                  <a:cubicBezTo>
                    <a:pt x="1387" y="971"/>
                    <a:pt x="1387" y="971"/>
                    <a:pt x="1387" y="971"/>
                  </a:cubicBezTo>
                  <a:cubicBezTo>
                    <a:pt x="1418" y="975"/>
                    <a:pt x="1418" y="975"/>
                    <a:pt x="1418" y="975"/>
                  </a:cubicBezTo>
                  <a:cubicBezTo>
                    <a:pt x="1418" y="975"/>
                    <a:pt x="1418" y="975"/>
                    <a:pt x="1418" y="975"/>
                  </a:cubicBezTo>
                  <a:cubicBezTo>
                    <a:pt x="1419" y="975"/>
                    <a:pt x="1419" y="975"/>
                    <a:pt x="1419" y="975"/>
                  </a:cubicBezTo>
                  <a:cubicBezTo>
                    <a:pt x="1419" y="970"/>
                    <a:pt x="1419" y="970"/>
                    <a:pt x="1419" y="970"/>
                  </a:cubicBezTo>
                  <a:cubicBezTo>
                    <a:pt x="1419" y="970"/>
                    <a:pt x="1419" y="970"/>
                    <a:pt x="1419" y="970"/>
                  </a:cubicBezTo>
                  <a:cubicBezTo>
                    <a:pt x="1424" y="956"/>
                    <a:pt x="1424" y="956"/>
                    <a:pt x="1424" y="956"/>
                  </a:cubicBezTo>
                  <a:cubicBezTo>
                    <a:pt x="1424" y="978"/>
                    <a:pt x="1424" y="978"/>
                    <a:pt x="1424" y="978"/>
                  </a:cubicBezTo>
                  <a:cubicBezTo>
                    <a:pt x="1425" y="978"/>
                    <a:pt x="1425" y="978"/>
                    <a:pt x="1425" y="978"/>
                  </a:cubicBezTo>
                  <a:cubicBezTo>
                    <a:pt x="1425" y="979"/>
                    <a:pt x="1425" y="979"/>
                    <a:pt x="1425" y="979"/>
                  </a:cubicBezTo>
                  <a:cubicBezTo>
                    <a:pt x="1440" y="976"/>
                    <a:pt x="1440" y="976"/>
                    <a:pt x="1440" y="976"/>
                  </a:cubicBezTo>
                  <a:cubicBezTo>
                    <a:pt x="1448" y="975"/>
                    <a:pt x="1448" y="975"/>
                    <a:pt x="1448" y="975"/>
                  </a:cubicBezTo>
                  <a:cubicBezTo>
                    <a:pt x="1450" y="975"/>
                    <a:pt x="1450" y="975"/>
                    <a:pt x="1450" y="975"/>
                  </a:cubicBezTo>
                  <a:cubicBezTo>
                    <a:pt x="1454" y="967"/>
                    <a:pt x="1454" y="967"/>
                    <a:pt x="1454" y="967"/>
                  </a:cubicBezTo>
                  <a:cubicBezTo>
                    <a:pt x="1458" y="967"/>
                    <a:pt x="1458" y="967"/>
                    <a:pt x="1458" y="967"/>
                  </a:cubicBezTo>
                  <a:cubicBezTo>
                    <a:pt x="1458" y="967"/>
                    <a:pt x="1458" y="967"/>
                    <a:pt x="1458" y="967"/>
                  </a:cubicBezTo>
                  <a:cubicBezTo>
                    <a:pt x="1458" y="967"/>
                    <a:pt x="1458" y="967"/>
                    <a:pt x="1458" y="967"/>
                  </a:cubicBezTo>
                  <a:cubicBezTo>
                    <a:pt x="1459" y="965"/>
                    <a:pt x="1459" y="965"/>
                    <a:pt x="1459" y="965"/>
                  </a:cubicBezTo>
                  <a:cubicBezTo>
                    <a:pt x="1459" y="971"/>
                    <a:pt x="1459" y="971"/>
                    <a:pt x="1459" y="971"/>
                  </a:cubicBezTo>
                  <a:cubicBezTo>
                    <a:pt x="1460" y="971"/>
                    <a:pt x="1460" y="971"/>
                    <a:pt x="1460" y="971"/>
                  </a:cubicBezTo>
                  <a:cubicBezTo>
                    <a:pt x="1460" y="971"/>
                    <a:pt x="1460" y="971"/>
                    <a:pt x="1460" y="971"/>
                  </a:cubicBezTo>
                  <a:cubicBezTo>
                    <a:pt x="1488" y="967"/>
                    <a:pt x="1488" y="967"/>
                    <a:pt x="1488" y="967"/>
                  </a:cubicBezTo>
                  <a:cubicBezTo>
                    <a:pt x="1488" y="967"/>
                    <a:pt x="1488" y="967"/>
                    <a:pt x="1488" y="967"/>
                  </a:cubicBezTo>
                  <a:cubicBezTo>
                    <a:pt x="1491" y="967"/>
                    <a:pt x="1491" y="967"/>
                    <a:pt x="1491" y="967"/>
                  </a:cubicBezTo>
                  <a:cubicBezTo>
                    <a:pt x="1491" y="969"/>
                    <a:pt x="1491" y="969"/>
                    <a:pt x="1491" y="969"/>
                  </a:cubicBezTo>
                  <a:cubicBezTo>
                    <a:pt x="1487" y="969"/>
                    <a:pt x="1487" y="969"/>
                    <a:pt x="1487" y="969"/>
                  </a:cubicBezTo>
                  <a:cubicBezTo>
                    <a:pt x="1487" y="969"/>
                    <a:pt x="1487" y="969"/>
                    <a:pt x="1487" y="969"/>
                  </a:cubicBezTo>
                  <a:cubicBezTo>
                    <a:pt x="1487" y="975"/>
                    <a:pt x="1487" y="975"/>
                    <a:pt x="1487" y="975"/>
                  </a:cubicBezTo>
                  <a:cubicBezTo>
                    <a:pt x="1487" y="975"/>
                    <a:pt x="1487" y="975"/>
                    <a:pt x="1487" y="975"/>
                  </a:cubicBezTo>
                  <a:cubicBezTo>
                    <a:pt x="1487" y="975"/>
                    <a:pt x="1487" y="975"/>
                    <a:pt x="1487" y="975"/>
                  </a:cubicBezTo>
                  <a:cubicBezTo>
                    <a:pt x="1488" y="975"/>
                    <a:pt x="1488" y="975"/>
                    <a:pt x="1488" y="975"/>
                  </a:cubicBezTo>
                  <a:cubicBezTo>
                    <a:pt x="1519" y="987"/>
                    <a:pt x="1519" y="987"/>
                    <a:pt x="1519" y="987"/>
                  </a:cubicBezTo>
                  <a:cubicBezTo>
                    <a:pt x="1527" y="998"/>
                    <a:pt x="1527" y="998"/>
                    <a:pt x="1527" y="998"/>
                  </a:cubicBezTo>
                  <a:cubicBezTo>
                    <a:pt x="1531" y="1002"/>
                    <a:pt x="1531" y="1002"/>
                    <a:pt x="1531" y="1002"/>
                  </a:cubicBezTo>
                  <a:cubicBezTo>
                    <a:pt x="1531" y="1002"/>
                    <a:pt x="1531" y="1002"/>
                    <a:pt x="1531" y="1002"/>
                  </a:cubicBezTo>
                  <a:cubicBezTo>
                    <a:pt x="1550" y="998"/>
                    <a:pt x="1550" y="998"/>
                    <a:pt x="1550" y="998"/>
                  </a:cubicBezTo>
                  <a:cubicBezTo>
                    <a:pt x="1559" y="990"/>
                    <a:pt x="1559" y="990"/>
                    <a:pt x="1559" y="990"/>
                  </a:cubicBezTo>
                  <a:cubicBezTo>
                    <a:pt x="1567" y="990"/>
                    <a:pt x="1567" y="990"/>
                    <a:pt x="1567" y="990"/>
                  </a:cubicBezTo>
                  <a:cubicBezTo>
                    <a:pt x="1567" y="990"/>
                    <a:pt x="1567" y="990"/>
                    <a:pt x="1567" y="990"/>
                  </a:cubicBezTo>
                  <a:cubicBezTo>
                    <a:pt x="1567" y="987"/>
                    <a:pt x="1567" y="987"/>
                    <a:pt x="1567" y="987"/>
                  </a:cubicBezTo>
                  <a:cubicBezTo>
                    <a:pt x="1585" y="987"/>
                    <a:pt x="1585" y="987"/>
                    <a:pt x="1585" y="987"/>
                  </a:cubicBezTo>
                  <a:cubicBezTo>
                    <a:pt x="1596" y="1001"/>
                    <a:pt x="1596" y="1001"/>
                    <a:pt x="1596" y="1001"/>
                  </a:cubicBezTo>
                  <a:cubicBezTo>
                    <a:pt x="1597" y="1002"/>
                    <a:pt x="1597" y="1002"/>
                    <a:pt x="1597" y="1002"/>
                  </a:cubicBezTo>
                  <a:cubicBezTo>
                    <a:pt x="1597" y="1002"/>
                    <a:pt x="1597" y="1002"/>
                    <a:pt x="1597" y="1002"/>
                  </a:cubicBezTo>
                  <a:cubicBezTo>
                    <a:pt x="1600" y="1002"/>
                    <a:pt x="1600" y="1002"/>
                    <a:pt x="1600" y="1002"/>
                  </a:cubicBezTo>
                  <a:cubicBezTo>
                    <a:pt x="1600" y="1010"/>
                    <a:pt x="1600" y="1010"/>
                    <a:pt x="1600" y="1010"/>
                  </a:cubicBezTo>
                  <a:cubicBezTo>
                    <a:pt x="1600" y="1010"/>
                    <a:pt x="1600" y="1010"/>
                    <a:pt x="1600" y="1010"/>
                  </a:cubicBezTo>
                  <a:cubicBezTo>
                    <a:pt x="1605" y="1010"/>
                    <a:pt x="1605" y="1010"/>
                    <a:pt x="1605" y="1010"/>
                  </a:cubicBezTo>
                  <a:cubicBezTo>
                    <a:pt x="1606" y="1011"/>
                    <a:pt x="1606" y="1011"/>
                    <a:pt x="1606" y="1011"/>
                  </a:cubicBezTo>
                  <a:cubicBezTo>
                    <a:pt x="1617" y="1022"/>
                    <a:pt x="1617" y="1022"/>
                    <a:pt x="1617" y="1022"/>
                  </a:cubicBezTo>
                  <a:cubicBezTo>
                    <a:pt x="1625" y="1026"/>
                    <a:pt x="1625" y="1026"/>
                    <a:pt x="1625" y="1026"/>
                  </a:cubicBezTo>
                  <a:cubicBezTo>
                    <a:pt x="1627" y="1029"/>
                    <a:pt x="1627" y="1029"/>
                    <a:pt x="1627" y="1029"/>
                  </a:cubicBezTo>
                  <a:cubicBezTo>
                    <a:pt x="1627" y="1084"/>
                    <a:pt x="1627" y="1084"/>
                    <a:pt x="1627" y="1084"/>
                  </a:cubicBezTo>
                  <a:cubicBezTo>
                    <a:pt x="1627" y="1084"/>
                    <a:pt x="1627" y="1084"/>
                    <a:pt x="1627" y="1084"/>
                  </a:cubicBezTo>
                  <a:cubicBezTo>
                    <a:pt x="1633" y="1084"/>
                    <a:pt x="1633" y="1084"/>
                    <a:pt x="1633" y="1084"/>
                  </a:cubicBezTo>
                  <a:cubicBezTo>
                    <a:pt x="1633" y="1084"/>
                    <a:pt x="1633" y="1084"/>
                    <a:pt x="1633" y="1084"/>
                  </a:cubicBezTo>
                  <a:cubicBezTo>
                    <a:pt x="1633" y="1080"/>
                    <a:pt x="1633" y="1080"/>
                    <a:pt x="1633" y="1080"/>
                  </a:cubicBezTo>
                  <a:cubicBezTo>
                    <a:pt x="1635" y="1080"/>
                    <a:pt x="1635" y="1080"/>
                    <a:pt x="1635" y="1080"/>
                  </a:cubicBezTo>
                  <a:cubicBezTo>
                    <a:pt x="1631" y="1095"/>
                    <a:pt x="1631" y="1095"/>
                    <a:pt x="1631" y="1095"/>
                  </a:cubicBezTo>
                  <a:cubicBezTo>
                    <a:pt x="1631" y="1095"/>
                    <a:pt x="1631" y="1095"/>
                    <a:pt x="1631" y="1095"/>
                  </a:cubicBezTo>
                  <a:cubicBezTo>
                    <a:pt x="1631" y="1095"/>
                    <a:pt x="1631" y="1095"/>
                    <a:pt x="1631" y="1095"/>
                  </a:cubicBezTo>
                  <a:cubicBezTo>
                    <a:pt x="1631" y="1095"/>
                    <a:pt x="1631" y="1095"/>
                    <a:pt x="1631" y="1095"/>
                  </a:cubicBezTo>
                  <a:cubicBezTo>
                    <a:pt x="1647" y="1127"/>
                    <a:pt x="1647" y="1127"/>
                    <a:pt x="1647" y="1127"/>
                  </a:cubicBezTo>
                  <a:cubicBezTo>
                    <a:pt x="1648" y="1127"/>
                    <a:pt x="1648" y="1127"/>
                    <a:pt x="1648" y="1127"/>
                  </a:cubicBezTo>
                  <a:cubicBezTo>
                    <a:pt x="1655" y="1124"/>
                    <a:pt x="1655" y="1124"/>
                    <a:pt x="1655" y="1124"/>
                  </a:cubicBezTo>
                  <a:cubicBezTo>
                    <a:pt x="1655" y="1135"/>
                    <a:pt x="1655" y="1135"/>
                    <a:pt x="1655" y="1135"/>
                  </a:cubicBezTo>
                  <a:cubicBezTo>
                    <a:pt x="1655" y="1135"/>
                    <a:pt x="1655" y="1135"/>
                    <a:pt x="1655" y="1135"/>
                  </a:cubicBezTo>
                  <a:cubicBezTo>
                    <a:pt x="1658" y="1135"/>
                    <a:pt x="1658" y="1135"/>
                    <a:pt x="1658" y="1135"/>
                  </a:cubicBezTo>
                  <a:cubicBezTo>
                    <a:pt x="1655" y="1141"/>
                    <a:pt x="1655" y="1141"/>
                    <a:pt x="1655" y="1141"/>
                  </a:cubicBezTo>
                  <a:cubicBezTo>
                    <a:pt x="1655" y="1141"/>
                    <a:pt x="1655" y="1141"/>
                    <a:pt x="1655" y="1141"/>
                  </a:cubicBezTo>
                  <a:cubicBezTo>
                    <a:pt x="1655" y="1142"/>
                    <a:pt x="1655" y="1142"/>
                    <a:pt x="1655" y="1142"/>
                  </a:cubicBezTo>
                  <a:cubicBezTo>
                    <a:pt x="1659" y="1150"/>
                    <a:pt x="1659" y="1150"/>
                    <a:pt x="1659" y="1150"/>
                  </a:cubicBezTo>
                  <a:cubicBezTo>
                    <a:pt x="1667" y="1166"/>
                    <a:pt x="1667" y="1166"/>
                    <a:pt x="1667" y="1166"/>
                  </a:cubicBezTo>
                  <a:cubicBezTo>
                    <a:pt x="1670" y="1170"/>
                    <a:pt x="1670" y="1170"/>
                    <a:pt x="1670" y="1170"/>
                  </a:cubicBezTo>
                  <a:cubicBezTo>
                    <a:pt x="1671" y="1170"/>
                    <a:pt x="1671" y="1170"/>
                    <a:pt x="1671" y="1170"/>
                  </a:cubicBezTo>
                  <a:cubicBezTo>
                    <a:pt x="1671" y="1170"/>
                    <a:pt x="1671" y="1170"/>
                    <a:pt x="1671" y="1170"/>
                  </a:cubicBezTo>
                  <a:cubicBezTo>
                    <a:pt x="1679" y="1170"/>
                    <a:pt x="1679" y="1170"/>
                    <a:pt x="1679" y="1170"/>
                  </a:cubicBezTo>
                  <a:cubicBezTo>
                    <a:pt x="1682" y="1173"/>
                    <a:pt x="1682" y="1173"/>
                    <a:pt x="1682" y="1173"/>
                  </a:cubicBezTo>
                  <a:cubicBezTo>
                    <a:pt x="1686" y="1189"/>
                    <a:pt x="1686" y="1189"/>
                    <a:pt x="1686" y="1189"/>
                  </a:cubicBezTo>
                  <a:cubicBezTo>
                    <a:pt x="1686" y="1197"/>
                    <a:pt x="1686" y="1197"/>
                    <a:pt x="1686" y="1197"/>
                  </a:cubicBezTo>
                  <a:cubicBezTo>
                    <a:pt x="1686" y="1197"/>
                    <a:pt x="1686" y="1197"/>
                    <a:pt x="1686" y="1197"/>
                  </a:cubicBezTo>
                  <a:cubicBezTo>
                    <a:pt x="1690" y="1197"/>
                    <a:pt x="1690" y="1197"/>
                    <a:pt x="1690" y="1197"/>
                  </a:cubicBezTo>
                  <a:cubicBezTo>
                    <a:pt x="1690" y="1201"/>
                    <a:pt x="1690" y="1201"/>
                    <a:pt x="1690" y="1201"/>
                  </a:cubicBezTo>
                  <a:cubicBezTo>
                    <a:pt x="1690" y="1201"/>
                    <a:pt x="1690" y="1201"/>
                    <a:pt x="1690" y="1201"/>
                  </a:cubicBezTo>
                  <a:cubicBezTo>
                    <a:pt x="1707" y="1201"/>
                    <a:pt x="1707" y="1201"/>
                    <a:pt x="1707" y="1201"/>
                  </a:cubicBezTo>
                  <a:cubicBezTo>
                    <a:pt x="1708" y="1201"/>
                    <a:pt x="1708" y="1201"/>
                    <a:pt x="1708" y="1201"/>
                  </a:cubicBezTo>
                  <a:cubicBezTo>
                    <a:pt x="1718" y="1193"/>
                    <a:pt x="1718" y="1193"/>
                    <a:pt x="1718" y="1193"/>
                  </a:cubicBezTo>
                  <a:cubicBezTo>
                    <a:pt x="1722" y="1197"/>
                    <a:pt x="1722" y="1197"/>
                    <a:pt x="1722" y="1197"/>
                  </a:cubicBezTo>
                  <a:cubicBezTo>
                    <a:pt x="1722" y="1197"/>
                    <a:pt x="1722" y="1197"/>
                    <a:pt x="1722" y="1197"/>
                  </a:cubicBezTo>
                  <a:cubicBezTo>
                    <a:pt x="1728" y="1192"/>
                    <a:pt x="1728" y="1192"/>
                    <a:pt x="1728" y="1192"/>
                  </a:cubicBezTo>
                  <a:cubicBezTo>
                    <a:pt x="1728" y="1192"/>
                    <a:pt x="1728" y="1192"/>
                    <a:pt x="1728" y="1192"/>
                  </a:cubicBezTo>
                  <a:cubicBezTo>
                    <a:pt x="1728" y="1192"/>
                    <a:pt x="1728" y="1192"/>
                    <a:pt x="1728" y="1192"/>
                  </a:cubicBezTo>
                  <a:cubicBezTo>
                    <a:pt x="1727" y="1191"/>
                    <a:pt x="1727" y="1191"/>
                    <a:pt x="1727" y="1191"/>
                  </a:cubicBezTo>
                  <a:cubicBezTo>
                    <a:pt x="1724" y="1188"/>
                    <a:pt x="1724" y="1188"/>
                    <a:pt x="1724" y="1188"/>
                  </a:cubicBezTo>
                  <a:cubicBezTo>
                    <a:pt x="1731" y="1161"/>
                    <a:pt x="1731" y="1161"/>
                    <a:pt x="1731" y="1161"/>
                  </a:cubicBezTo>
                  <a:cubicBezTo>
                    <a:pt x="1731" y="1161"/>
                    <a:pt x="1731" y="1161"/>
                    <a:pt x="1731" y="1161"/>
                  </a:cubicBezTo>
                  <a:cubicBezTo>
                    <a:pt x="1731" y="1122"/>
                    <a:pt x="1731" y="1122"/>
                    <a:pt x="1731" y="1122"/>
                  </a:cubicBezTo>
                  <a:cubicBezTo>
                    <a:pt x="1731" y="1122"/>
                    <a:pt x="1731" y="1122"/>
                    <a:pt x="1731" y="1122"/>
                  </a:cubicBezTo>
                  <a:cubicBezTo>
                    <a:pt x="1731" y="1122"/>
                    <a:pt x="1731" y="1122"/>
                    <a:pt x="1731" y="1122"/>
                  </a:cubicBezTo>
                  <a:cubicBezTo>
                    <a:pt x="1711" y="1072"/>
                    <a:pt x="1711" y="1072"/>
                    <a:pt x="1711" y="1072"/>
                  </a:cubicBezTo>
                  <a:cubicBezTo>
                    <a:pt x="1711" y="1071"/>
                    <a:pt x="1711" y="1071"/>
                    <a:pt x="1711" y="1071"/>
                  </a:cubicBezTo>
                  <a:cubicBezTo>
                    <a:pt x="1711" y="1052"/>
                    <a:pt x="1711" y="1052"/>
                    <a:pt x="1711" y="1052"/>
                  </a:cubicBezTo>
                  <a:cubicBezTo>
                    <a:pt x="1711" y="1052"/>
                    <a:pt x="1711" y="1052"/>
                    <a:pt x="1711" y="1052"/>
                  </a:cubicBezTo>
                  <a:cubicBezTo>
                    <a:pt x="1711" y="1052"/>
                    <a:pt x="1711" y="1052"/>
                    <a:pt x="1711" y="1052"/>
                  </a:cubicBezTo>
                  <a:cubicBezTo>
                    <a:pt x="1678" y="966"/>
                    <a:pt x="1678" y="966"/>
                    <a:pt x="1678" y="966"/>
                  </a:cubicBezTo>
                  <a:cubicBezTo>
                    <a:pt x="1676" y="962"/>
                    <a:pt x="1676" y="962"/>
                    <a:pt x="1676" y="962"/>
                  </a:cubicBezTo>
                  <a:cubicBezTo>
                    <a:pt x="1676" y="947"/>
                    <a:pt x="1676" y="947"/>
                    <a:pt x="1676" y="947"/>
                  </a:cubicBezTo>
                  <a:cubicBezTo>
                    <a:pt x="1677" y="946"/>
                    <a:pt x="1677" y="946"/>
                    <a:pt x="1677" y="946"/>
                  </a:cubicBezTo>
                  <a:cubicBezTo>
                    <a:pt x="1677" y="946"/>
                    <a:pt x="1677" y="946"/>
                    <a:pt x="1677" y="946"/>
                  </a:cubicBezTo>
                  <a:cubicBezTo>
                    <a:pt x="1677" y="945"/>
                    <a:pt x="1677" y="945"/>
                    <a:pt x="1677" y="945"/>
                  </a:cubicBezTo>
                  <a:cubicBezTo>
                    <a:pt x="1677" y="945"/>
                    <a:pt x="1677" y="945"/>
                    <a:pt x="1677" y="945"/>
                  </a:cubicBezTo>
                  <a:cubicBezTo>
                    <a:pt x="1677" y="945"/>
                    <a:pt x="1677" y="945"/>
                    <a:pt x="1677" y="945"/>
                  </a:cubicBezTo>
                  <a:cubicBezTo>
                    <a:pt x="1677" y="945"/>
                    <a:pt x="1677" y="945"/>
                    <a:pt x="1677" y="945"/>
                  </a:cubicBezTo>
                  <a:cubicBezTo>
                    <a:pt x="1678" y="943"/>
                    <a:pt x="1678" y="943"/>
                    <a:pt x="1678" y="943"/>
                  </a:cubicBezTo>
                  <a:cubicBezTo>
                    <a:pt x="1678" y="943"/>
                    <a:pt x="1678" y="943"/>
                    <a:pt x="1678" y="943"/>
                  </a:cubicBezTo>
                  <a:cubicBezTo>
                    <a:pt x="1700" y="897"/>
                    <a:pt x="1700" y="897"/>
                    <a:pt x="1700" y="897"/>
                  </a:cubicBezTo>
                  <a:cubicBezTo>
                    <a:pt x="1706" y="897"/>
                    <a:pt x="1706" y="897"/>
                    <a:pt x="1706" y="897"/>
                  </a:cubicBezTo>
                  <a:cubicBezTo>
                    <a:pt x="1705" y="896"/>
                    <a:pt x="1705" y="896"/>
                    <a:pt x="1705" y="896"/>
                  </a:cubicBezTo>
                  <a:cubicBezTo>
                    <a:pt x="1705" y="896"/>
                    <a:pt x="1705" y="896"/>
                    <a:pt x="1705" y="896"/>
                  </a:cubicBezTo>
                  <a:cubicBezTo>
                    <a:pt x="1702" y="893"/>
                    <a:pt x="1702" y="893"/>
                    <a:pt x="1702" y="893"/>
                  </a:cubicBezTo>
                  <a:cubicBezTo>
                    <a:pt x="1703" y="893"/>
                    <a:pt x="1703" y="893"/>
                    <a:pt x="1703" y="893"/>
                  </a:cubicBezTo>
                  <a:cubicBezTo>
                    <a:pt x="1704" y="893"/>
                    <a:pt x="1704" y="893"/>
                    <a:pt x="1704" y="893"/>
                  </a:cubicBezTo>
                  <a:cubicBezTo>
                    <a:pt x="1708" y="889"/>
                    <a:pt x="1708" y="889"/>
                    <a:pt x="1708" y="889"/>
                  </a:cubicBezTo>
                  <a:cubicBezTo>
                    <a:pt x="1711" y="889"/>
                    <a:pt x="1711" y="889"/>
                    <a:pt x="1711" y="889"/>
                  </a:cubicBezTo>
                  <a:cubicBezTo>
                    <a:pt x="1711" y="889"/>
                    <a:pt x="1711" y="889"/>
                    <a:pt x="1711" y="889"/>
                  </a:cubicBezTo>
                  <a:cubicBezTo>
                    <a:pt x="1715" y="884"/>
                    <a:pt x="1715" y="884"/>
                    <a:pt x="1715" y="884"/>
                  </a:cubicBezTo>
                  <a:cubicBezTo>
                    <a:pt x="1715" y="882"/>
                    <a:pt x="1715" y="882"/>
                    <a:pt x="1715" y="882"/>
                  </a:cubicBezTo>
                  <a:cubicBezTo>
                    <a:pt x="1715" y="882"/>
                    <a:pt x="1715" y="882"/>
                    <a:pt x="1715" y="882"/>
                  </a:cubicBezTo>
                  <a:cubicBezTo>
                    <a:pt x="1715" y="882"/>
                    <a:pt x="1715" y="882"/>
                    <a:pt x="1715" y="882"/>
                  </a:cubicBezTo>
                  <a:cubicBezTo>
                    <a:pt x="1715" y="882"/>
                    <a:pt x="1715" y="882"/>
                    <a:pt x="1715" y="882"/>
                  </a:cubicBezTo>
                  <a:cubicBezTo>
                    <a:pt x="1714" y="881"/>
                    <a:pt x="1714" y="881"/>
                    <a:pt x="1714" y="881"/>
                  </a:cubicBezTo>
                  <a:cubicBezTo>
                    <a:pt x="1711" y="875"/>
                    <a:pt x="1711" y="875"/>
                    <a:pt x="1711" y="875"/>
                  </a:cubicBezTo>
                  <a:cubicBezTo>
                    <a:pt x="1709" y="873"/>
                    <a:pt x="1709" y="873"/>
                    <a:pt x="1709" y="873"/>
                  </a:cubicBezTo>
                  <a:cubicBezTo>
                    <a:pt x="1734" y="873"/>
                    <a:pt x="1734" y="873"/>
                    <a:pt x="1734" y="873"/>
                  </a:cubicBezTo>
                  <a:cubicBezTo>
                    <a:pt x="1735" y="873"/>
                    <a:pt x="1735" y="873"/>
                    <a:pt x="1735" y="873"/>
                  </a:cubicBezTo>
                  <a:cubicBezTo>
                    <a:pt x="1738" y="870"/>
                    <a:pt x="1738" y="870"/>
                    <a:pt x="1738" y="870"/>
                  </a:cubicBezTo>
                  <a:cubicBezTo>
                    <a:pt x="1750" y="862"/>
                    <a:pt x="1750" y="862"/>
                    <a:pt x="1750" y="862"/>
                  </a:cubicBezTo>
                  <a:cubicBezTo>
                    <a:pt x="1754" y="862"/>
                    <a:pt x="1754" y="862"/>
                    <a:pt x="1754" y="862"/>
                  </a:cubicBezTo>
                  <a:cubicBezTo>
                    <a:pt x="1754" y="861"/>
                    <a:pt x="1754" y="861"/>
                    <a:pt x="1754" y="861"/>
                  </a:cubicBezTo>
                  <a:cubicBezTo>
                    <a:pt x="1754" y="861"/>
                    <a:pt x="1754" y="861"/>
                    <a:pt x="1754" y="861"/>
                  </a:cubicBezTo>
                  <a:cubicBezTo>
                    <a:pt x="1754" y="857"/>
                    <a:pt x="1754" y="857"/>
                    <a:pt x="1754" y="857"/>
                  </a:cubicBezTo>
                  <a:cubicBezTo>
                    <a:pt x="1758" y="854"/>
                    <a:pt x="1758" y="854"/>
                    <a:pt x="1758" y="854"/>
                  </a:cubicBezTo>
                  <a:cubicBezTo>
                    <a:pt x="1758" y="854"/>
                    <a:pt x="1758" y="854"/>
                    <a:pt x="1758" y="854"/>
                  </a:cubicBezTo>
                  <a:cubicBezTo>
                    <a:pt x="1766" y="850"/>
                    <a:pt x="1766" y="850"/>
                    <a:pt x="1766" y="850"/>
                  </a:cubicBezTo>
                  <a:cubicBezTo>
                    <a:pt x="1770" y="845"/>
                    <a:pt x="1770" y="845"/>
                    <a:pt x="1770" y="845"/>
                  </a:cubicBezTo>
                  <a:cubicBezTo>
                    <a:pt x="1770" y="837"/>
                    <a:pt x="1770" y="837"/>
                    <a:pt x="1770" y="837"/>
                  </a:cubicBezTo>
                  <a:cubicBezTo>
                    <a:pt x="1771" y="837"/>
                    <a:pt x="1771" y="837"/>
                    <a:pt x="1771" y="837"/>
                  </a:cubicBezTo>
                  <a:cubicBezTo>
                    <a:pt x="1774" y="833"/>
                    <a:pt x="1774" y="833"/>
                    <a:pt x="1774" y="833"/>
                  </a:cubicBezTo>
                  <a:cubicBezTo>
                    <a:pt x="1774" y="833"/>
                    <a:pt x="1774" y="833"/>
                    <a:pt x="1774" y="833"/>
                  </a:cubicBezTo>
                  <a:cubicBezTo>
                    <a:pt x="1774" y="833"/>
                    <a:pt x="1774" y="833"/>
                    <a:pt x="1774" y="833"/>
                  </a:cubicBezTo>
                  <a:cubicBezTo>
                    <a:pt x="1774" y="833"/>
                    <a:pt x="1774" y="833"/>
                    <a:pt x="1774" y="833"/>
                  </a:cubicBezTo>
                  <a:cubicBezTo>
                    <a:pt x="1778" y="827"/>
                    <a:pt x="1778" y="827"/>
                    <a:pt x="1778" y="827"/>
                  </a:cubicBezTo>
                  <a:cubicBezTo>
                    <a:pt x="1782" y="823"/>
                    <a:pt x="1782" y="823"/>
                    <a:pt x="1782" y="823"/>
                  </a:cubicBezTo>
                  <a:cubicBezTo>
                    <a:pt x="1793" y="819"/>
                    <a:pt x="1793" y="819"/>
                    <a:pt x="1793" y="819"/>
                  </a:cubicBezTo>
                  <a:cubicBezTo>
                    <a:pt x="1793" y="818"/>
                    <a:pt x="1793" y="818"/>
                    <a:pt x="1793" y="818"/>
                  </a:cubicBezTo>
                  <a:cubicBezTo>
                    <a:pt x="1793" y="818"/>
                    <a:pt x="1793" y="818"/>
                    <a:pt x="1793" y="818"/>
                  </a:cubicBezTo>
                  <a:cubicBezTo>
                    <a:pt x="1793" y="815"/>
                    <a:pt x="1793" y="815"/>
                    <a:pt x="1793" y="815"/>
                  </a:cubicBezTo>
                  <a:cubicBezTo>
                    <a:pt x="1793" y="815"/>
                    <a:pt x="1793" y="815"/>
                    <a:pt x="1793" y="815"/>
                  </a:cubicBezTo>
                  <a:cubicBezTo>
                    <a:pt x="1807" y="811"/>
                    <a:pt x="1807" y="811"/>
                    <a:pt x="1807" y="811"/>
                  </a:cubicBezTo>
                  <a:cubicBezTo>
                    <a:pt x="1809" y="811"/>
                    <a:pt x="1809" y="811"/>
                    <a:pt x="1809" y="811"/>
                  </a:cubicBezTo>
                  <a:cubicBezTo>
                    <a:pt x="1825" y="807"/>
                    <a:pt x="1825" y="807"/>
                    <a:pt x="1825" y="807"/>
                  </a:cubicBezTo>
                  <a:cubicBezTo>
                    <a:pt x="1825" y="798"/>
                    <a:pt x="1825" y="798"/>
                    <a:pt x="1825" y="798"/>
                  </a:cubicBezTo>
                  <a:cubicBezTo>
                    <a:pt x="1832" y="788"/>
                    <a:pt x="1832" y="788"/>
                    <a:pt x="1832" y="788"/>
                  </a:cubicBezTo>
                  <a:cubicBezTo>
                    <a:pt x="1851" y="780"/>
                    <a:pt x="1851" y="780"/>
                    <a:pt x="1851" y="780"/>
                  </a:cubicBezTo>
                  <a:cubicBezTo>
                    <a:pt x="1868" y="780"/>
                    <a:pt x="1868" y="780"/>
                    <a:pt x="1868" y="780"/>
                  </a:cubicBezTo>
                  <a:cubicBezTo>
                    <a:pt x="1879" y="772"/>
                    <a:pt x="1879" y="772"/>
                    <a:pt x="1879" y="772"/>
                  </a:cubicBezTo>
                  <a:cubicBezTo>
                    <a:pt x="1879" y="771"/>
                    <a:pt x="1879" y="771"/>
                    <a:pt x="1879" y="771"/>
                  </a:cubicBezTo>
                  <a:cubicBezTo>
                    <a:pt x="1879" y="758"/>
                    <a:pt x="1879" y="758"/>
                    <a:pt x="1879" y="758"/>
                  </a:cubicBezTo>
                  <a:cubicBezTo>
                    <a:pt x="1879" y="758"/>
                    <a:pt x="1879" y="758"/>
                    <a:pt x="1879" y="758"/>
                  </a:cubicBezTo>
                  <a:cubicBezTo>
                    <a:pt x="1869" y="758"/>
                    <a:pt x="1869" y="758"/>
                    <a:pt x="1869" y="758"/>
                  </a:cubicBezTo>
                  <a:cubicBezTo>
                    <a:pt x="1871" y="756"/>
                    <a:pt x="1871" y="756"/>
                    <a:pt x="1871" y="756"/>
                  </a:cubicBezTo>
                  <a:cubicBezTo>
                    <a:pt x="1871" y="755"/>
                    <a:pt x="1871" y="755"/>
                    <a:pt x="1871" y="755"/>
                  </a:cubicBezTo>
                  <a:cubicBezTo>
                    <a:pt x="1871" y="751"/>
                    <a:pt x="1871" y="751"/>
                    <a:pt x="1871" y="751"/>
                  </a:cubicBezTo>
                  <a:cubicBezTo>
                    <a:pt x="1871" y="751"/>
                    <a:pt x="1871" y="751"/>
                    <a:pt x="1871" y="751"/>
                  </a:cubicBezTo>
                  <a:cubicBezTo>
                    <a:pt x="1875" y="748"/>
                    <a:pt x="1875" y="748"/>
                    <a:pt x="1875" y="748"/>
                  </a:cubicBezTo>
                  <a:cubicBezTo>
                    <a:pt x="1875" y="747"/>
                    <a:pt x="1875" y="747"/>
                    <a:pt x="1875" y="747"/>
                  </a:cubicBezTo>
                  <a:cubicBezTo>
                    <a:pt x="1875" y="747"/>
                    <a:pt x="1875" y="747"/>
                    <a:pt x="1875" y="747"/>
                  </a:cubicBezTo>
                  <a:cubicBezTo>
                    <a:pt x="1875" y="742"/>
                    <a:pt x="1875" y="742"/>
                    <a:pt x="1875" y="742"/>
                  </a:cubicBezTo>
                  <a:cubicBezTo>
                    <a:pt x="1871" y="741"/>
                    <a:pt x="1871" y="741"/>
                    <a:pt x="1871" y="741"/>
                  </a:cubicBezTo>
                  <a:cubicBezTo>
                    <a:pt x="1874" y="737"/>
                    <a:pt x="1874" y="737"/>
                    <a:pt x="1874" y="737"/>
                  </a:cubicBezTo>
                  <a:cubicBezTo>
                    <a:pt x="1882" y="745"/>
                    <a:pt x="1882" y="745"/>
                    <a:pt x="1882" y="745"/>
                  </a:cubicBezTo>
                  <a:cubicBezTo>
                    <a:pt x="1895" y="745"/>
                    <a:pt x="1895" y="745"/>
                    <a:pt x="1895" y="745"/>
                  </a:cubicBezTo>
                  <a:cubicBezTo>
                    <a:pt x="1903" y="733"/>
                    <a:pt x="1903" y="733"/>
                    <a:pt x="1903" y="733"/>
                  </a:cubicBezTo>
                  <a:cubicBezTo>
                    <a:pt x="1907" y="733"/>
                    <a:pt x="1907" y="733"/>
                    <a:pt x="1907" y="733"/>
                  </a:cubicBezTo>
                  <a:cubicBezTo>
                    <a:pt x="1908" y="733"/>
                    <a:pt x="1908" y="733"/>
                    <a:pt x="1908" y="733"/>
                  </a:cubicBezTo>
                  <a:cubicBezTo>
                    <a:pt x="1903" y="720"/>
                    <a:pt x="1903" y="720"/>
                    <a:pt x="1903" y="720"/>
                  </a:cubicBezTo>
                  <a:cubicBezTo>
                    <a:pt x="1903" y="713"/>
                    <a:pt x="1903" y="713"/>
                    <a:pt x="1903" y="713"/>
                  </a:cubicBezTo>
                  <a:cubicBezTo>
                    <a:pt x="1902" y="714"/>
                    <a:pt x="1902" y="714"/>
                    <a:pt x="1902" y="714"/>
                  </a:cubicBezTo>
                  <a:cubicBezTo>
                    <a:pt x="1902" y="712"/>
                    <a:pt x="1902" y="712"/>
                    <a:pt x="1902" y="712"/>
                  </a:cubicBezTo>
                  <a:cubicBezTo>
                    <a:pt x="1894" y="726"/>
                    <a:pt x="1894" y="726"/>
                    <a:pt x="1894" y="726"/>
                  </a:cubicBezTo>
                  <a:cubicBezTo>
                    <a:pt x="1891" y="723"/>
                    <a:pt x="1891" y="723"/>
                    <a:pt x="1891" y="723"/>
                  </a:cubicBezTo>
                  <a:cubicBezTo>
                    <a:pt x="1891" y="715"/>
                    <a:pt x="1891" y="715"/>
                    <a:pt x="1891" y="715"/>
                  </a:cubicBezTo>
                  <a:cubicBezTo>
                    <a:pt x="1891" y="715"/>
                    <a:pt x="1891" y="715"/>
                    <a:pt x="1891" y="715"/>
                  </a:cubicBezTo>
                  <a:cubicBezTo>
                    <a:pt x="1871" y="715"/>
                    <a:pt x="1871" y="715"/>
                    <a:pt x="1871" y="715"/>
                  </a:cubicBezTo>
                  <a:cubicBezTo>
                    <a:pt x="1870" y="709"/>
                    <a:pt x="1870" y="709"/>
                    <a:pt x="1870" y="709"/>
                  </a:cubicBezTo>
                  <a:cubicBezTo>
                    <a:pt x="1874" y="713"/>
                    <a:pt x="1874" y="713"/>
                    <a:pt x="1874" y="713"/>
                  </a:cubicBezTo>
                  <a:cubicBezTo>
                    <a:pt x="1874" y="713"/>
                    <a:pt x="1874" y="713"/>
                    <a:pt x="1874" y="713"/>
                  </a:cubicBezTo>
                  <a:cubicBezTo>
                    <a:pt x="1879" y="713"/>
                    <a:pt x="1879" y="713"/>
                    <a:pt x="1879" y="713"/>
                  </a:cubicBezTo>
                  <a:cubicBezTo>
                    <a:pt x="1879" y="713"/>
                    <a:pt x="1879" y="713"/>
                    <a:pt x="1879" y="713"/>
                  </a:cubicBezTo>
                  <a:cubicBezTo>
                    <a:pt x="1879" y="713"/>
                    <a:pt x="1879" y="713"/>
                    <a:pt x="1879" y="713"/>
                  </a:cubicBezTo>
                  <a:cubicBezTo>
                    <a:pt x="1887" y="706"/>
                    <a:pt x="1887" y="706"/>
                    <a:pt x="1887" y="706"/>
                  </a:cubicBezTo>
                  <a:cubicBezTo>
                    <a:pt x="1900" y="706"/>
                    <a:pt x="1900" y="706"/>
                    <a:pt x="1900" y="706"/>
                  </a:cubicBezTo>
                  <a:cubicBezTo>
                    <a:pt x="1900" y="705"/>
                    <a:pt x="1900" y="705"/>
                    <a:pt x="1900" y="705"/>
                  </a:cubicBezTo>
                  <a:cubicBezTo>
                    <a:pt x="1900" y="705"/>
                    <a:pt x="1900" y="705"/>
                    <a:pt x="1900" y="705"/>
                  </a:cubicBezTo>
                  <a:cubicBezTo>
                    <a:pt x="1900" y="704"/>
                    <a:pt x="1900" y="704"/>
                    <a:pt x="1900" y="704"/>
                  </a:cubicBezTo>
                  <a:cubicBezTo>
                    <a:pt x="1901" y="704"/>
                    <a:pt x="1901" y="704"/>
                    <a:pt x="1901" y="704"/>
                  </a:cubicBezTo>
                  <a:cubicBezTo>
                    <a:pt x="1901" y="704"/>
                    <a:pt x="1901" y="704"/>
                    <a:pt x="1901" y="704"/>
                  </a:cubicBezTo>
                  <a:cubicBezTo>
                    <a:pt x="1899" y="692"/>
                    <a:pt x="1899" y="692"/>
                    <a:pt x="1899" y="692"/>
                  </a:cubicBezTo>
                  <a:cubicBezTo>
                    <a:pt x="1899" y="692"/>
                    <a:pt x="1899" y="692"/>
                    <a:pt x="1899" y="692"/>
                  </a:cubicBezTo>
                  <a:cubicBezTo>
                    <a:pt x="1896" y="692"/>
                    <a:pt x="1896" y="692"/>
                    <a:pt x="1896" y="692"/>
                  </a:cubicBezTo>
                  <a:cubicBezTo>
                    <a:pt x="1899" y="681"/>
                    <a:pt x="1899" y="681"/>
                    <a:pt x="1899" y="681"/>
                  </a:cubicBezTo>
                  <a:cubicBezTo>
                    <a:pt x="1899" y="668"/>
                    <a:pt x="1899" y="668"/>
                    <a:pt x="1899" y="668"/>
                  </a:cubicBezTo>
                  <a:cubicBezTo>
                    <a:pt x="1899" y="668"/>
                    <a:pt x="1899" y="668"/>
                    <a:pt x="1899" y="668"/>
                  </a:cubicBezTo>
                  <a:cubicBezTo>
                    <a:pt x="1883" y="668"/>
                    <a:pt x="1883" y="668"/>
                    <a:pt x="1883" y="668"/>
                  </a:cubicBezTo>
                  <a:cubicBezTo>
                    <a:pt x="1875" y="664"/>
                    <a:pt x="1875" y="664"/>
                    <a:pt x="1875" y="664"/>
                  </a:cubicBezTo>
                  <a:cubicBezTo>
                    <a:pt x="1875" y="663"/>
                    <a:pt x="1875" y="663"/>
                    <a:pt x="1875" y="663"/>
                  </a:cubicBezTo>
                  <a:cubicBezTo>
                    <a:pt x="1889" y="663"/>
                    <a:pt x="1889" y="663"/>
                    <a:pt x="1889" y="663"/>
                  </a:cubicBezTo>
                  <a:cubicBezTo>
                    <a:pt x="1888" y="662"/>
                    <a:pt x="1888" y="662"/>
                    <a:pt x="1888" y="662"/>
                  </a:cubicBezTo>
                  <a:cubicBezTo>
                    <a:pt x="1889" y="662"/>
                    <a:pt x="1889" y="662"/>
                    <a:pt x="1889" y="662"/>
                  </a:cubicBezTo>
                  <a:cubicBezTo>
                    <a:pt x="1883" y="656"/>
                    <a:pt x="1883" y="656"/>
                    <a:pt x="1883" y="656"/>
                  </a:cubicBezTo>
                  <a:cubicBezTo>
                    <a:pt x="1879" y="656"/>
                    <a:pt x="1879" y="656"/>
                    <a:pt x="1879" y="656"/>
                  </a:cubicBezTo>
                  <a:cubicBezTo>
                    <a:pt x="1879" y="650"/>
                    <a:pt x="1879" y="650"/>
                    <a:pt x="1879" y="650"/>
                  </a:cubicBezTo>
                  <a:cubicBezTo>
                    <a:pt x="1883" y="647"/>
                    <a:pt x="1883" y="647"/>
                    <a:pt x="1883" y="647"/>
                  </a:cubicBezTo>
                  <a:cubicBezTo>
                    <a:pt x="1883" y="647"/>
                    <a:pt x="1883" y="647"/>
                    <a:pt x="1883" y="647"/>
                  </a:cubicBezTo>
                  <a:cubicBezTo>
                    <a:pt x="1883" y="646"/>
                    <a:pt x="1883" y="646"/>
                    <a:pt x="1883" y="646"/>
                  </a:cubicBezTo>
                  <a:cubicBezTo>
                    <a:pt x="1885" y="645"/>
                    <a:pt x="1885" y="645"/>
                    <a:pt x="1885" y="645"/>
                  </a:cubicBezTo>
                  <a:cubicBezTo>
                    <a:pt x="1883" y="645"/>
                    <a:pt x="1883" y="645"/>
                    <a:pt x="1883" y="645"/>
                  </a:cubicBezTo>
                  <a:cubicBezTo>
                    <a:pt x="1883" y="641"/>
                    <a:pt x="1883" y="641"/>
                    <a:pt x="1883" y="641"/>
                  </a:cubicBezTo>
                  <a:cubicBezTo>
                    <a:pt x="1879" y="637"/>
                    <a:pt x="1879" y="637"/>
                    <a:pt x="1879" y="637"/>
                  </a:cubicBezTo>
                  <a:cubicBezTo>
                    <a:pt x="1879" y="630"/>
                    <a:pt x="1879" y="630"/>
                    <a:pt x="1879" y="630"/>
                  </a:cubicBezTo>
                  <a:cubicBezTo>
                    <a:pt x="1879" y="630"/>
                    <a:pt x="1879" y="630"/>
                    <a:pt x="1879" y="630"/>
                  </a:cubicBezTo>
                  <a:cubicBezTo>
                    <a:pt x="1883" y="623"/>
                    <a:pt x="1883" y="623"/>
                    <a:pt x="1883" y="623"/>
                  </a:cubicBezTo>
                  <a:cubicBezTo>
                    <a:pt x="1883" y="622"/>
                    <a:pt x="1883" y="622"/>
                    <a:pt x="1883" y="622"/>
                  </a:cubicBezTo>
                  <a:cubicBezTo>
                    <a:pt x="1883" y="622"/>
                    <a:pt x="1883" y="622"/>
                    <a:pt x="1883" y="622"/>
                  </a:cubicBezTo>
                  <a:cubicBezTo>
                    <a:pt x="1883" y="622"/>
                    <a:pt x="1883" y="622"/>
                    <a:pt x="1883" y="622"/>
                  </a:cubicBezTo>
                  <a:cubicBezTo>
                    <a:pt x="1883" y="618"/>
                    <a:pt x="1883" y="618"/>
                    <a:pt x="1883" y="618"/>
                  </a:cubicBezTo>
                  <a:cubicBezTo>
                    <a:pt x="1883" y="618"/>
                    <a:pt x="1883" y="618"/>
                    <a:pt x="1883" y="618"/>
                  </a:cubicBezTo>
                  <a:cubicBezTo>
                    <a:pt x="1883" y="617"/>
                    <a:pt x="1883" y="617"/>
                    <a:pt x="1883" y="617"/>
                  </a:cubicBezTo>
                  <a:cubicBezTo>
                    <a:pt x="1879" y="613"/>
                    <a:pt x="1879" y="613"/>
                    <a:pt x="1879" y="613"/>
                  </a:cubicBezTo>
                  <a:cubicBezTo>
                    <a:pt x="1868" y="608"/>
                    <a:pt x="1868" y="608"/>
                    <a:pt x="1868" y="608"/>
                  </a:cubicBezTo>
                  <a:cubicBezTo>
                    <a:pt x="1864" y="606"/>
                    <a:pt x="1864" y="606"/>
                    <a:pt x="1864" y="606"/>
                  </a:cubicBezTo>
                  <a:cubicBezTo>
                    <a:pt x="1856" y="602"/>
                    <a:pt x="1856" y="602"/>
                    <a:pt x="1856" y="602"/>
                  </a:cubicBezTo>
                  <a:cubicBezTo>
                    <a:pt x="1856" y="602"/>
                    <a:pt x="1856" y="602"/>
                    <a:pt x="1856" y="602"/>
                  </a:cubicBezTo>
                  <a:cubicBezTo>
                    <a:pt x="1844" y="594"/>
                    <a:pt x="1844" y="594"/>
                    <a:pt x="1844" y="594"/>
                  </a:cubicBezTo>
                  <a:cubicBezTo>
                    <a:pt x="1844" y="593"/>
                    <a:pt x="1844" y="593"/>
                    <a:pt x="1844" y="593"/>
                  </a:cubicBezTo>
                  <a:cubicBezTo>
                    <a:pt x="1847" y="596"/>
                    <a:pt x="1847" y="596"/>
                    <a:pt x="1847" y="596"/>
                  </a:cubicBezTo>
                  <a:cubicBezTo>
                    <a:pt x="1859" y="600"/>
                    <a:pt x="1859" y="600"/>
                    <a:pt x="1859" y="600"/>
                  </a:cubicBezTo>
                  <a:cubicBezTo>
                    <a:pt x="1859" y="600"/>
                    <a:pt x="1859" y="600"/>
                    <a:pt x="1859" y="600"/>
                  </a:cubicBezTo>
                  <a:cubicBezTo>
                    <a:pt x="1862" y="600"/>
                    <a:pt x="1862" y="600"/>
                    <a:pt x="1862" y="600"/>
                  </a:cubicBezTo>
                  <a:cubicBezTo>
                    <a:pt x="1866" y="604"/>
                    <a:pt x="1866" y="604"/>
                    <a:pt x="1866" y="604"/>
                  </a:cubicBezTo>
                  <a:cubicBezTo>
                    <a:pt x="1867" y="604"/>
                    <a:pt x="1867" y="604"/>
                    <a:pt x="1867" y="604"/>
                  </a:cubicBezTo>
                  <a:cubicBezTo>
                    <a:pt x="1870" y="604"/>
                    <a:pt x="1870" y="604"/>
                    <a:pt x="1870" y="604"/>
                  </a:cubicBezTo>
                  <a:cubicBezTo>
                    <a:pt x="1879" y="613"/>
                    <a:pt x="1879" y="613"/>
                    <a:pt x="1879" y="613"/>
                  </a:cubicBezTo>
                  <a:cubicBezTo>
                    <a:pt x="1879" y="613"/>
                    <a:pt x="1879" y="613"/>
                    <a:pt x="1879" y="613"/>
                  </a:cubicBezTo>
                  <a:cubicBezTo>
                    <a:pt x="1879" y="613"/>
                    <a:pt x="1879" y="613"/>
                    <a:pt x="1879" y="613"/>
                  </a:cubicBezTo>
                  <a:cubicBezTo>
                    <a:pt x="1879" y="613"/>
                    <a:pt x="1879" y="613"/>
                    <a:pt x="1879" y="613"/>
                  </a:cubicBezTo>
                  <a:cubicBezTo>
                    <a:pt x="1879" y="598"/>
                    <a:pt x="1879" y="598"/>
                    <a:pt x="1879" y="598"/>
                  </a:cubicBezTo>
                  <a:cubicBezTo>
                    <a:pt x="1874" y="596"/>
                    <a:pt x="1874" y="596"/>
                    <a:pt x="1874" y="596"/>
                  </a:cubicBezTo>
                  <a:cubicBezTo>
                    <a:pt x="1875" y="596"/>
                    <a:pt x="1875" y="596"/>
                    <a:pt x="1875" y="596"/>
                  </a:cubicBezTo>
                  <a:cubicBezTo>
                    <a:pt x="1875" y="596"/>
                    <a:pt x="1875" y="596"/>
                    <a:pt x="1875" y="596"/>
                  </a:cubicBezTo>
                  <a:cubicBezTo>
                    <a:pt x="1875" y="559"/>
                    <a:pt x="1875" y="559"/>
                    <a:pt x="1875" y="559"/>
                  </a:cubicBezTo>
                  <a:cubicBezTo>
                    <a:pt x="1872" y="556"/>
                    <a:pt x="1872" y="556"/>
                    <a:pt x="1872" y="556"/>
                  </a:cubicBezTo>
                  <a:cubicBezTo>
                    <a:pt x="1873" y="556"/>
                    <a:pt x="1873" y="556"/>
                    <a:pt x="1873" y="556"/>
                  </a:cubicBezTo>
                  <a:cubicBezTo>
                    <a:pt x="1879" y="553"/>
                    <a:pt x="1879" y="553"/>
                    <a:pt x="1879" y="553"/>
                  </a:cubicBezTo>
                  <a:cubicBezTo>
                    <a:pt x="1887" y="546"/>
                    <a:pt x="1887" y="546"/>
                    <a:pt x="1887" y="546"/>
                  </a:cubicBezTo>
                  <a:cubicBezTo>
                    <a:pt x="1894" y="538"/>
                    <a:pt x="1894" y="538"/>
                    <a:pt x="1894" y="538"/>
                  </a:cubicBezTo>
                  <a:cubicBezTo>
                    <a:pt x="1897" y="541"/>
                    <a:pt x="1897" y="541"/>
                    <a:pt x="1897" y="541"/>
                  </a:cubicBezTo>
                  <a:cubicBezTo>
                    <a:pt x="1894" y="547"/>
                    <a:pt x="1894" y="547"/>
                    <a:pt x="1894" y="547"/>
                  </a:cubicBezTo>
                  <a:cubicBezTo>
                    <a:pt x="1894" y="547"/>
                    <a:pt x="1894" y="547"/>
                    <a:pt x="1894" y="547"/>
                  </a:cubicBezTo>
                  <a:cubicBezTo>
                    <a:pt x="1890" y="551"/>
                    <a:pt x="1890" y="551"/>
                    <a:pt x="1890" y="551"/>
                  </a:cubicBezTo>
                  <a:cubicBezTo>
                    <a:pt x="1885" y="551"/>
                    <a:pt x="1885" y="551"/>
                    <a:pt x="1885" y="551"/>
                  </a:cubicBezTo>
                  <a:cubicBezTo>
                    <a:pt x="1885" y="551"/>
                    <a:pt x="1885" y="551"/>
                    <a:pt x="1885" y="551"/>
                  </a:cubicBezTo>
                  <a:cubicBezTo>
                    <a:pt x="1885" y="563"/>
                    <a:pt x="1885" y="563"/>
                    <a:pt x="1885" y="563"/>
                  </a:cubicBezTo>
                  <a:cubicBezTo>
                    <a:pt x="1881" y="567"/>
                    <a:pt x="1881" y="567"/>
                    <a:pt x="1881" y="567"/>
                  </a:cubicBezTo>
                  <a:cubicBezTo>
                    <a:pt x="1881" y="573"/>
                    <a:pt x="1881" y="573"/>
                    <a:pt x="1881" y="573"/>
                  </a:cubicBezTo>
                  <a:cubicBezTo>
                    <a:pt x="1881" y="573"/>
                    <a:pt x="1881" y="573"/>
                    <a:pt x="1881" y="573"/>
                  </a:cubicBezTo>
                  <a:cubicBezTo>
                    <a:pt x="1889" y="573"/>
                    <a:pt x="1889" y="573"/>
                    <a:pt x="1889" y="573"/>
                  </a:cubicBezTo>
                  <a:cubicBezTo>
                    <a:pt x="1889" y="582"/>
                    <a:pt x="1889" y="582"/>
                    <a:pt x="1889" y="582"/>
                  </a:cubicBezTo>
                  <a:cubicBezTo>
                    <a:pt x="1886" y="586"/>
                    <a:pt x="1886" y="586"/>
                    <a:pt x="1886" y="586"/>
                  </a:cubicBezTo>
                  <a:cubicBezTo>
                    <a:pt x="1886" y="586"/>
                    <a:pt x="1886" y="586"/>
                    <a:pt x="1886" y="586"/>
                  </a:cubicBezTo>
                  <a:cubicBezTo>
                    <a:pt x="1881" y="591"/>
                    <a:pt x="1881" y="591"/>
                    <a:pt x="1881" y="591"/>
                  </a:cubicBezTo>
                  <a:cubicBezTo>
                    <a:pt x="1885" y="595"/>
                    <a:pt x="1885" y="595"/>
                    <a:pt x="1885" y="595"/>
                  </a:cubicBezTo>
                  <a:cubicBezTo>
                    <a:pt x="1890" y="604"/>
                    <a:pt x="1890" y="604"/>
                    <a:pt x="1890" y="604"/>
                  </a:cubicBezTo>
                  <a:cubicBezTo>
                    <a:pt x="1890" y="604"/>
                    <a:pt x="1890" y="604"/>
                    <a:pt x="1890" y="604"/>
                  </a:cubicBezTo>
                  <a:cubicBezTo>
                    <a:pt x="1898" y="604"/>
                    <a:pt x="1898" y="604"/>
                    <a:pt x="1898" y="604"/>
                  </a:cubicBezTo>
                  <a:cubicBezTo>
                    <a:pt x="1900" y="611"/>
                    <a:pt x="1900" y="611"/>
                    <a:pt x="1900" y="611"/>
                  </a:cubicBezTo>
                  <a:cubicBezTo>
                    <a:pt x="1900" y="619"/>
                    <a:pt x="1900" y="619"/>
                    <a:pt x="1900" y="619"/>
                  </a:cubicBezTo>
                  <a:cubicBezTo>
                    <a:pt x="1901" y="619"/>
                    <a:pt x="1901" y="619"/>
                    <a:pt x="1901" y="619"/>
                  </a:cubicBezTo>
                  <a:cubicBezTo>
                    <a:pt x="1901" y="620"/>
                    <a:pt x="1901" y="620"/>
                    <a:pt x="1901" y="620"/>
                  </a:cubicBezTo>
                  <a:cubicBezTo>
                    <a:pt x="1904" y="620"/>
                    <a:pt x="1904" y="620"/>
                    <a:pt x="1904" y="620"/>
                  </a:cubicBezTo>
                  <a:cubicBezTo>
                    <a:pt x="1904" y="621"/>
                    <a:pt x="1904" y="621"/>
                    <a:pt x="1904" y="621"/>
                  </a:cubicBezTo>
                  <a:cubicBezTo>
                    <a:pt x="1901" y="621"/>
                    <a:pt x="1901" y="621"/>
                    <a:pt x="1901" y="621"/>
                  </a:cubicBezTo>
                  <a:cubicBezTo>
                    <a:pt x="1893" y="642"/>
                    <a:pt x="1893" y="642"/>
                    <a:pt x="1893" y="642"/>
                  </a:cubicBezTo>
                  <a:cubicBezTo>
                    <a:pt x="1893" y="642"/>
                    <a:pt x="1893" y="642"/>
                    <a:pt x="1893" y="642"/>
                  </a:cubicBezTo>
                  <a:cubicBezTo>
                    <a:pt x="1893" y="659"/>
                    <a:pt x="1893" y="659"/>
                    <a:pt x="1893" y="659"/>
                  </a:cubicBezTo>
                  <a:cubicBezTo>
                    <a:pt x="1903" y="659"/>
                    <a:pt x="1903" y="659"/>
                    <a:pt x="1903" y="659"/>
                  </a:cubicBezTo>
                  <a:cubicBezTo>
                    <a:pt x="1903" y="654"/>
                    <a:pt x="1903" y="654"/>
                    <a:pt x="1903" y="654"/>
                  </a:cubicBezTo>
                  <a:cubicBezTo>
                    <a:pt x="1922" y="615"/>
                    <a:pt x="1922" y="615"/>
                    <a:pt x="1922" y="615"/>
                  </a:cubicBezTo>
                  <a:cubicBezTo>
                    <a:pt x="1922" y="609"/>
                    <a:pt x="1922" y="609"/>
                    <a:pt x="1922" y="609"/>
                  </a:cubicBezTo>
                  <a:cubicBezTo>
                    <a:pt x="1922" y="607"/>
                    <a:pt x="1922" y="607"/>
                    <a:pt x="1922" y="607"/>
                  </a:cubicBezTo>
                  <a:cubicBezTo>
                    <a:pt x="1926" y="600"/>
                    <a:pt x="1926" y="600"/>
                    <a:pt x="1926" y="600"/>
                  </a:cubicBezTo>
                  <a:cubicBezTo>
                    <a:pt x="1935" y="591"/>
                    <a:pt x="1935" y="591"/>
                    <a:pt x="1935" y="591"/>
                  </a:cubicBezTo>
                  <a:cubicBezTo>
                    <a:pt x="1934" y="590"/>
                    <a:pt x="1934" y="590"/>
                    <a:pt x="1934" y="590"/>
                  </a:cubicBezTo>
                  <a:cubicBezTo>
                    <a:pt x="1932" y="587"/>
                    <a:pt x="1932" y="587"/>
                    <a:pt x="1932" y="587"/>
                  </a:cubicBezTo>
                  <a:cubicBezTo>
                    <a:pt x="1910" y="544"/>
                    <a:pt x="1910" y="544"/>
                    <a:pt x="1910" y="544"/>
                  </a:cubicBezTo>
                  <a:cubicBezTo>
                    <a:pt x="1910" y="539"/>
                    <a:pt x="1910" y="539"/>
                    <a:pt x="1910" y="539"/>
                  </a:cubicBezTo>
                  <a:cubicBezTo>
                    <a:pt x="1921" y="549"/>
                    <a:pt x="1921" y="549"/>
                    <a:pt x="1921" y="549"/>
                  </a:cubicBezTo>
                  <a:cubicBezTo>
                    <a:pt x="1929" y="557"/>
                    <a:pt x="1929" y="557"/>
                    <a:pt x="1929" y="557"/>
                  </a:cubicBezTo>
                  <a:cubicBezTo>
                    <a:pt x="1929" y="557"/>
                    <a:pt x="1929" y="557"/>
                    <a:pt x="1929" y="557"/>
                  </a:cubicBezTo>
                  <a:cubicBezTo>
                    <a:pt x="1936" y="557"/>
                    <a:pt x="1936" y="557"/>
                    <a:pt x="1936" y="557"/>
                  </a:cubicBezTo>
                  <a:cubicBezTo>
                    <a:pt x="1936" y="571"/>
                    <a:pt x="1936" y="571"/>
                    <a:pt x="1936" y="571"/>
                  </a:cubicBezTo>
                  <a:cubicBezTo>
                    <a:pt x="1936" y="571"/>
                    <a:pt x="1936" y="571"/>
                    <a:pt x="1936" y="571"/>
                  </a:cubicBezTo>
                  <a:cubicBezTo>
                    <a:pt x="1936" y="571"/>
                    <a:pt x="1936" y="571"/>
                    <a:pt x="1936" y="571"/>
                  </a:cubicBezTo>
                  <a:cubicBezTo>
                    <a:pt x="1938" y="568"/>
                    <a:pt x="1938" y="568"/>
                    <a:pt x="1938" y="568"/>
                  </a:cubicBezTo>
                  <a:cubicBezTo>
                    <a:pt x="1957" y="541"/>
                    <a:pt x="1957" y="541"/>
                    <a:pt x="1957" y="541"/>
                  </a:cubicBezTo>
                  <a:cubicBezTo>
                    <a:pt x="1957" y="538"/>
                    <a:pt x="1957" y="538"/>
                    <a:pt x="1957" y="538"/>
                  </a:cubicBezTo>
                  <a:cubicBezTo>
                    <a:pt x="1961" y="538"/>
                    <a:pt x="1961" y="538"/>
                    <a:pt x="1961" y="538"/>
                  </a:cubicBezTo>
                  <a:cubicBezTo>
                    <a:pt x="1965" y="533"/>
                    <a:pt x="1965" y="533"/>
                    <a:pt x="1965" y="533"/>
                  </a:cubicBezTo>
                  <a:cubicBezTo>
                    <a:pt x="1965" y="532"/>
                    <a:pt x="1965" y="532"/>
                    <a:pt x="1965" y="532"/>
                  </a:cubicBezTo>
                  <a:cubicBezTo>
                    <a:pt x="1965" y="532"/>
                    <a:pt x="1965" y="532"/>
                    <a:pt x="1965" y="532"/>
                  </a:cubicBezTo>
                  <a:cubicBezTo>
                    <a:pt x="1965" y="521"/>
                    <a:pt x="1965" y="521"/>
                    <a:pt x="1965" y="521"/>
                  </a:cubicBezTo>
                  <a:cubicBezTo>
                    <a:pt x="1969" y="518"/>
                    <a:pt x="1969" y="518"/>
                    <a:pt x="1969" y="518"/>
                  </a:cubicBezTo>
                  <a:cubicBezTo>
                    <a:pt x="1973" y="518"/>
                    <a:pt x="1973" y="518"/>
                    <a:pt x="1973" y="518"/>
                  </a:cubicBezTo>
                  <a:cubicBezTo>
                    <a:pt x="1973" y="518"/>
                    <a:pt x="1973" y="518"/>
                    <a:pt x="1973" y="518"/>
                  </a:cubicBezTo>
                  <a:cubicBezTo>
                    <a:pt x="1973" y="500"/>
                    <a:pt x="1973" y="500"/>
                    <a:pt x="1973" y="500"/>
                  </a:cubicBezTo>
                  <a:cubicBezTo>
                    <a:pt x="1965" y="492"/>
                    <a:pt x="1965" y="492"/>
                    <a:pt x="1965" y="492"/>
                  </a:cubicBezTo>
                  <a:cubicBezTo>
                    <a:pt x="1965" y="490"/>
                    <a:pt x="1965" y="490"/>
                    <a:pt x="1965" y="490"/>
                  </a:cubicBezTo>
                  <a:cubicBezTo>
                    <a:pt x="1974" y="475"/>
                    <a:pt x="1974" y="475"/>
                    <a:pt x="1974" y="475"/>
                  </a:cubicBezTo>
                  <a:cubicBezTo>
                    <a:pt x="1977" y="471"/>
                    <a:pt x="1977" y="471"/>
                    <a:pt x="1977" y="471"/>
                  </a:cubicBezTo>
                  <a:cubicBezTo>
                    <a:pt x="1981" y="471"/>
                    <a:pt x="1981" y="471"/>
                    <a:pt x="1981" y="471"/>
                  </a:cubicBezTo>
                  <a:cubicBezTo>
                    <a:pt x="1981" y="471"/>
                    <a:pt x="1981" y="471"/>
                    <a:pt x="1981" y="471"/>
                  </a:cubicBezTo>
                  <a:cubicBezTo>
                    <a:pt x="1981" y="471"/>
                    <a:pt x="1981" y="471"/>
                    <a:pt x="1981" y="471"/>
                  </a:cubicBezTo>
                  <a:cubicBezTo>
                    <a:pt x="1985" y="467"/>
                    <a:pt x="1985" y="467"/>
                    <a:pt x="1985" y="467"/>
                  </a:cubicBezTo>
                  <a:cubicBezTo>
                    <a:pt x="2000" y="462"/>
                    <a:pt x="2000" y="462"/>
                    <a:pt x="2000" y="462"/>
                  </a:cubicBezTo>
                  <a:cubicBezTo>
                    <a:pt x="2007" y="460"/>
                    <a:pt x="2007" y="460"/>
                    <a:pt x="2007" y="460"/>
                  </a:cubicBezTo>
                  <a:cubicBezTo>
                    <a:pt x="2016" y="452"/>
                    <a:pt x="2016" y="452"/>
                    <a:pt x="2016" y="452"/>
                  </a:cubicBezTo>
                  <a:cubicBezTo>
                    <a:pt x="2027" y="456"/>
                    <a:pt x="2027" y="456"/>
                    <a:pt x="2027" y="456"/>
                  </a:cubicBezTo>
                  <a:cubicBezTo>
                    <a:pt x="2034" y="455"/>
                    <a:pt x="2034" y="455"/>
                    <a:pt x="2034" y="455"/>
                  </a:cubicBezTo>
                  <a:cubicBezTo>
                    <a:pt x="2034" y="458"/>
                    <a:pt x="2034" y="458"/>
                    <a:pt x="2034" y="458"/>
                  </a:cubicBezTo>
                  <a:cubicBezTo>
                    <a:pt x="2036" y="458"/>
                    <a:pt x="2036" y="458"/>
                    <a:pt x="2036" y="458"/>
                  </a:cubicBezTo>
                  <a:cubicBezTo>
                    <a:pt x="2037" y="457"/>
                    <a:pt x="2037" y="457"/>
                    <a:pt x="2037" y="457"/>
                  </a:cubicBezTo>
                  <a:cubicBezTo>
                    <a:pt x="2038" y="454"/>
                    <a:pt x="2038" y="454"/>
                    <a:pt x="2038" y="454"/>
                  </a:cubicBezTo>
                  <a:cubicBezTo>
                    <a:pt x="2037" y="454"/>
                    <a:pt x="2037" y="454"/>
                    <a:pt x="2037" y="454"/>
                  </a:cubicBezTo>
                  <a:cubicBezTo>
                    <a:pt x="2055" y="451"/>
                    <a:pt x="2055" y="451"/>
                    <a:pt x="2055" y="451"/>
                  </a:cubicBezTo>
                  <a:cubicBezTo>
                    <a:pt x="2056" y="450"/>
                    <a:pt x="2056" y="450"/>
                    <a:pt x="2056" y="450"/>
                  </a:cubicBezTo>
                  <a:cubicBezTo>
                    <a:pt x="2057" y="450"/>
                    <a:pt x="2057" y="450"/>
                    <a:pt x="2057" y="450"/>
                  </a:cubicBezTo>
                  <a:cubicBezTo>
                    <a:pt x="2057" y="450"/>
                    <a:pt x="2057" y="450"/>
                    <a:pt x="2057" y="450"/>
                  </a:cubicBezTo>
                  <a:cubicBezTo>
                    <a:pt x="2071" y="448"/>
                    <a:pt x="2071" y="448"/>
                    <a:pt x="2071" y="448"/>
                  </a:cubicBezTo>
                  <a:cubicBezTo>
                    <a:pt x="2074" y="444"/>
                    <a:pt x="2074" y="444"/>
                    <a:pt x="2074" y="444"/>
                  </a:cubicBezTo>
                  <a:cubicBezTo>
                    <a:pt x="2074" y="444"/>
                    <a:pt x="2074" y="444"/>
                    <a:pt x="2074" y="444"/>
                  </a:cubicBezTo>
                  <a:cubicBezTo>
                    <a:pt x="2074" y="443"/>
                    <a:pt x="2074" y="443"/>
                    <a:pt x="2074" y="443"/>
                  </a:cubicBezTo>
                  <a:cubicBezTo>
                    <a:pt x="2074" y="443"/>
                    <a:pt x="2074" y="443"/>
                    <a:pt x="2074" y="443"/>
                  </a:cubicBezTo>
                  <a:cubicBezTo>
                    <a:pt x="2078" y="431"/>
                    <a:pt x="2078" y="431"/>
                    <a:pt x="2078" y="431"/>
                  </a:cubicBezTo>
                  <a:cubicBezTo>
                    <a:pt x="2078" y="431"/>
                    <a:pt x="2078" y="431"/>
                    <a:pt x="2078" y="431"/>
                  </a:cubicBezTo>
                  <a:cubicBezTo>
                    <a:pt x="2078" y="429"/>
                    <a:pt x="2078" y="429"/>
                    <a:pt x="2078" y="429"/>
                  </a:cubicBezTo>
                  <a:cubicBezTo>
                    <a:pt x="2079" y="430"/>
                    <a:pt x="2079" y="430"/>
                    <a:pt x="2079" y="430"/>
                  </a:cubicBezTo>
                  <a:cubicBezTo>
                    <a:pt x="2080" y="431"/>
                    <a:pt x="2080" y="431"/>
                    <a:pt x="2080" y="431"/>
                  </a:cubicBezTo>
                  <a:cubicBezTo>
                    <a:pt x="2080" y="440"/>
                    <a:pt x="2080" y="440"/>
                    <a:pt x="2080" y="440"/>
                  </a:cubicBezTo>
                  <a:cubicBezTo>
                    <a:pt x="2080" y="440"/>
                    <a:pt x="2080" y="440"/>
                    <a:pt x="2080" y="440"/>
                  </a:cubicBezTo>
                  <a:cubicBezTo>
                    <a:pt x="2086" y="440"/>
                    <a:pt x="2086" y="440"/>
                    <a:pt x="2086" y="440"/>
                  </a:cubicBezTo>
                  <a:cubicBezTo>
                    <a:pt x="2086" y="440"/>
                    <a:pt x="2086" y="440"/>
                    <a:pt x="2086" y="440"/>
                  </a:cubicBezTo>
                  <a:cubicBezTo>
                    <a:pt x="2090" y="436"/>
                    <a:pt x="2090" y="436"/>
                    <a:pt x="2090" y="436"/>
                  </a:cubicBezTo>
                  <a:cubicBezTo>
                    <a:pt x="2101" y="432"/>
                    <a:pt x="2101" y="432"/>
                    <a:pt x="2101" y="432"/>
                  </a:cubicBezTo>
                  <a:cubicBezTo>
                    <a:pt x="2103" y="432"/>
                    <a:pt x="2103" y="432"/>
                    <a:pt x="2103" y="432"/>
                  </a:cubicBezTo>
                  <a:cubicBezTo>
                    <a:pt x="2103" y="436"/>
                    <a:pt x="2103" y="436"/>
                    <a:pt x="2103" y="436"/>
                  </a:cubicBezTo>
                  <a:cubicBezTo>
                    <a:pt x="2104" y="436"/>
                    <a:pt x="2104" y="436"/>
                    <a:pt x="2104" y="436"/>
                  </a:cubicBezTo>
                  <a:cubicBezTo>
                    <a:pt x="2120" y="436"/>
                    <a:pt x="2120" y="436"/>
                    <a:pt x="2120" y="436"/>
                  </a:cubicBezTo>
                  <a:cubicBezTo>
                    <a:pt x="2120" y="436"/>
                    <a:pt x="2120" y="436"/>
                    <a:pt x="2120" y="436"/>
                  </a:cubicBezTo>
                  <a:cubicBezTo>
                    <a:pt x="2129" y="432"/>
                    <a:pt x="2129" y="432"/>
                    <a:pt x="2129" y="432"/>
                  </a:cubicBezTo>
                  <a:cubicBezTo>
                    <a:pt x="2133" y="427"/>
                    <a:pt x="2133" y="427"/>
                    <a:pt x="2133" y="427"/>
                  </a:cubicBezTo>
                  <a:cubicBezTo>
                    <a:pt x="2133" y="427"/>
                    <a:pt x="2133" y="427"/>
                    <a:pt x="2133" y="427"/>
                  </a:cubicBezTo>
                  <a:cubicBezTo>
                    <a:pt x="2133" y="427"/>
                    <a:pt x="2133" y="427"/>
                    <a:pt x="2133" y="427"/>
                  </a:cubicBezTo>
                  <a:cubicBezTo>
                    <a:pt x="2133" y="427"/>
                    <a:pt x="2133" y="427"/>
                    <a:pt x="2133" y="427"/>
                  </a:cubicBezTo>
                  <a:cubicBezTo>
                    <a:pt x="2129" y="415"/>
                    <a:pt x="2129" y="415"/>
                    <a:pt x="2129" y="415"/>
                  </a:cubicBezTo>
                  <a:cubicBezTo>
                    <a:pt x="2127" y="415"/>
                    <a:pt x="2127" y="415"/>
                    <a:pt x="2127" y="415"/>
                  </a:cubicBezTo>
                  <a:cubicBezTo>
                    <a:pt x="2127" y="416"/>
                    <a:pt x="2127" y="416"/>
                    <a:pt x="2127" y="416"/>
                  </a:cubicBezTo>
                  <a:cubicBezTo>
                    <a:pt x="2127" y="416"/>
                    <a:pt x="2127" y="416"/>
                    <a:pt x="2127" y="416"/>
                  </a:cubicBezTo>
                  <a:cubicBezTo>
                    <a:pt x="2127" y="426"/>
                    <a:pt x="2127" y="426"/>
                    <a:pt x="2127" y="426"/>
                  </a:cubicBezTo>
                  <a:cubicBezTo>
                    <a:pt x="2121" y="426"/>
                    <a:pt x="2121" y="426"/>
                    <a:pt x="2121" y="426"/>
                  </a:cubicBezTo>
                  <a:cubicBezTo>
                    <a:pt x="2121" y="426"/>
                    <a:pt x="2121" y="426"/>
                    <a:pt x="2121" y="426"/>
                  </a:cubicBezTo>
                  <a:cubicBezTo>
                    <a:pt x="2121" y="426"/>
                    <a:pt x="2121" y="426"/>
                    <a:pt x="2121" y="426"/>
                  </a:cubicBezTo>
                  <a:cubicBezTo>
                    <a:pt x="2110" y="422"/>
                    <a:pt x="2110" y="422"/>
                    <a:pt x="2110" y="422"/>
                  </a:cubicBezTo>
                  <a:cubicBezTo>
                    <a:pt x="2106" y="415"/>
                    <a:pt x="2106" y="415"/>
                    <a:pt x="2106" y="415"/>
                  </a:cubicBezTo>
                  <a:cubicBezTo>
                    <a:pt x="2105" y="414"/>
                    <a:pt x="2105" y="414"/>
                    <a:pt x="2105" y="414"/>
                  </a:cubicBezTo>
                  <a:cubicBezTo>
                    <a:pt x="2102" y="411"/>
                    <a:pt x="2102" y="411"/>
                    <a:pt x="2102" y="411"/>
                  </a:cubicBezTo>
                  <a:cubicBezTo>
                    <a:pt x="2102" y="407"/>
                    <a:pt x="2102" y="407"/>
                    <a:pt x="2102" y="407"/>
                  </a:cubicBezTo>
                  <a:cubicBezTo>
                    <a:pt x="2098" y="403"/>
                    <a:pt x="2098" y="403"/>
                    <a:pt x="2098" y="403"/>
                  </a:cubicBezTo>
                  <a:cubicBezTo>
                    <a:pt x="2090" y="399"/>
                    <a:pt x="2090" y="399"/>
                    <a:pt x="2090" y="399"/>
                  </a:cubicBezTo>
                  <a:cubicBezTo>
                    <a:pt x="2090" y="393"/>
                    <a:pt x="2090" y="393"/>
                    <a:pt x="2090" y="393"/>
                  </a:cubicBezTo>
                  <a:cubicBezTo>
                    <a:pt x="2094" y="393"/>
                    <a:pt x="2094" y="393"/>
                    <a:pt x="2094" y="393"/>
                  </a:cubicBezTo>
                  <a:cubicBezTo>
                    <a:pt x="2094" y="393"/>
                    <a:pt x="2094" y="393"/>
                    <a:pt x="2094" y="393"/>
                  </a:cubicBezTo>
                  <a:cubicBezTo>
                    <a:pt x="2094" y="392"/>
                    <a:pt x="2094" y="392"/>
                    <a:pt x="2094" y="392"/>
                  </a:cubicBezTo>
                  <a:cubicBezTo>
                    <a:pt x="2098" y="386"/>
                    <a:pt x="2098" y="386"/>
                    <a:pt x="2098" y="386"/>
                  </a:cubicBezTo>
                  <a:cubicBezTo>
                    <a:pt x="2103" y="386"/>
                    <a:pt x="2103" y="386"/>
                    <a:pt x="2103" y="386"/>
                  </a:cubicBezTo>
                  <a:cubicBezTo>
                    <a:pt x="2102" y="385"/>
                    <a:pt x="2102" y="385"/>
                    <a:pt x="2102" y="385"/>
                  </a:cubicBezTo>
                  <a:cubicBezTo>
                    <a:pt x="2103" y="385"/>
                    <a:pt x="2103" y="385"/>
                    <a:pt x="2103" y="385"/>
                  </a:cubicBezTo>
                  <a:cubicBezTo>
                    <a:pt x="2094" y="369"/>
                    <a:pt x="2094" y="369"/>
                    <a:pt x="2094" y="369"/>
                  </a:cubicBezTo>
                  <a:cubicBezTo>
                    <a:pt x="2095" y="365"/>
                    <a:pt x="2095" y="365"/>
                    <a:pt x="2095" y="365"/>
                  </a:cubicBezTo>
                  <a:cubicBezTo>
                    <a:pt x="2096" y="363"/>
                    <a:pt x="2096" y="363"/>
                    <a:pt x="2096" y="363"/>
                  </a:cubicBezTo>
                  <a:cubicBezTo>
                    <a:pt x="2096" y="363"/>
                    <a:pt x="2096" y="363"/>
                    <a:pt x="2096" y="363"/>
                  </a:cubicBezTo>
                  <a:cubicBezTo>
                    <a:pt x="2096" y="363"/>
                    <a:pt x="2096" y="363"/>
                    <a:pt x="2096" y="363"/>
                  </a:cubicBezTo>
                  <a:cubicBezTo>
                    <a:pt x="2097" y="361"/>
                    <a:pt x="2097" y="361"/>
                    <a:pt x="2097" y="361"/>
                  </a:cubicBezTo>
                  <a:cubicBezTo>
                    <a:pt x="2098" y="357"/>
                    <a:pt x="2098" y="357"/>
                    <a:pt x="2098" y="357"/>
                  </a:cubicBezTo>
                  <a:cubicBezTo>
                    <a:pt x="2106" y="349"/>
                    <a:pt x="2106" y="349"/>
                    <a:pt x="2106" y="349"/>
                  </a:cubicBezTo>
                  <a:cubicBezTo>
                    <a:pt x="2108" y="346"/>
                    <a:pt x="2108" y="346"/>
                    <a:pt x="2108" y="346"/>
                  </a:cubicBezTo>
                  <a:cubicBezTo>
                    <a:pt x="2108" y="346"/>
                    <a:pt x="2108" y="346"/>
                    <a:pt x="2108" y="346"/>
                  </a:cubicBezTo>
                  <a:cubicBezTo>
                    <a:pt x="2109" y="346"/>
                    <a:pt x="2109" y="346"/>
                    <a:pt x="2109" y="346"/>
                  </a:cubicBezTo>
                  <a:cubicBezTo>
                    <a:pt x="2109" y="345"/>
                    <a:pt x="2109" y="345"/>
                    <a:pt x="2109" y="345"/>
                  </a:cubicBezTo>
                  <a:cubicBezTo>
                    <a:pt x="2109" y="345"/>
                    <a:pt x="2109" y="345"/>
                    <a:pt x="2109" y="345"/>
                  </a:cubicBezTo>
                  <a:cubicBezTo>
                    <a:pt x="2109" y="345"/>
                    <a:pt x="2109" y="345"/>
                    <a:pt x="2109" y="345"/>
                  </a:cubicBezTo>
                  <a:cubicBezTo>
                    <a:pt x="2110" y="345"/>
                    <a:pt x="2110" y="345"/>
                    <a:pt x="2110" y="345"/>
                  </a:cubicBezTo>
                  <a:cubicBezTo>
                    <a:pt x="2110" y="345"/>
                    <a:pt x="2110" y="345"/>
                    <a:pt x="2110" y="345"/>
                  </a:cubicBezTo>
                  <a:cubicBezTo>
                    <a:pt x="2117" y="334"/>
                    <a:pt x="2117" y="334"/>
                    <a:pt x="2117" y="334"/>
                  </a:cubicBezTo>
                  <a:cubicBezTo>
                    <a:pt x="2121" y="326"/>
                    <a:pt x="2121" y="326"/>
                    <a:pt x="2121" y="326"/>
                  </a:cubicBezTo>
                  <a:cubicBezTo>
                    <a:pt x="2121" y="326"/>
                    <a:pt x="2121" y="326"/>
                    <a:pt x="2121" y="326"/>
                  </a:cubicBezTo>
                  <a:cubicBezTo>
                    <a:pt x="2125" y="319"/>
                    <a:pt x="2125" y="319"/>
                    <a:pt x="2125" y="319"/>
                  </a:cubicBezTo>
                  <a:cubicBezTo>
                    <a:pt x="2132" y="319"/>
                    <a:pt x="2132" y="319"/>
                    <a:pt x="2132" y="319"/>
                  </a:cubicBezTo>
                  <a:cubicBezTo>
                    <a:pt x="2136" y="323"/>
                    <a:pt x="2136" y="323"/>
                    <a:pt x="2136" y="323"/>
                  </a:cubicBezTo>
                  <a:cubicBezTo>
                    <a:pt x="2136" y="323"/>
                    <a:pt x="2136" y="323"/>
                    <a:pt x="2136" y="323"/>
                  </a:cubicBezTo>
                  <a:cubicBezTo>
                    <a:pt x="2141" y="318"/>
                    <a:pt x="2141" y="318"/>
                    <a:pt x="2141" y="318"/>
                  </a:cubicBezTo>
                  <a:cubicBezTo>
                    <a:pt x="2141" y="315"/>
                    <a:pt x="2141" y="315"/>
                    <a:pt x="2141" y="315"/>
                  </a:cubicBezTo>
                  <a:cubicBezTo>
                    <a:pt x="2142" y="315"/>
                    <a:pt x="2142" y="315"/>
                    <a:pt x="2142" y="315"/>
                  </a:cubicBezTo>
                  <a:cubicBezTo>
                    <a:pt x="2142" y="319"/>
                    <a:pt x="2142" y="319"/>
                    <a:pt x="2142" y="319"/>
                  </a:cubicBezTo>
                  <a:cubicBezTo>
                    <a:pt x="2143" y="319"/>
                    <a:pt x="2143" y="319"/>
                    <a:pt x="2143" y="319"/>
                  </a:cubicBezTo>
                  <a:cubicBezTo>
                    <a:pt x="2148" y="319"/>
                    <a:pt x="2148" y="319"/>
                    <a:pt x="2148" y="319"/>
                  </a:cubicBezTo>
                  <a:cubicBezTo>
                    <a:pt x="2149" y="319"/>
                    <a:pt x="2149" y="319"/>
                    <a:pt x="2149" y="319"/>
                  </a:cubicBezTo>
                  <a:cubicBezTo>
                    <a:pt x="2152" y="315"/>
                    <a:pt x="2152" y="315"/>
                    <a:pt x="2152" y="315"/>
                  </a:cubicBezTo>
                  <a:cubicBezTo>
                    <a:pt x="2152" y="314"/>
                    <a:pt x="2152" y="314"/>
                    <a:pt x="2152" y="314"/>
                  </a:cubicBezTo>
                  <a:cubicBezTo>
                    <a:pt x="2152" y="310"/>
                    <a:pt x="2152" y="310"/>
                    <a:pt x="2152" y="310"/>
                  </a:cubicBezTo>
                  <a:cubicBezTo>
                    <a:pt x="2155" y="307"/>
                    <a:pt x="2155" y="307"/>
                    <a:pt x="2155" y="307"/>
                  </a:cubicBezTo>
                  <a:cubicBezTo>
                    <a:pt x="2159" y="312"/>
                    <a:pt x="2159" y="312"/>
                    <a:pt x="2159" y="312"/>
                  </a:cubicBezTo>
                  <a:cubicBezTo>
                    <a:pt x="2159" y="312"/>
                    <a:pt x="2159" y="312"/>
                    <a:pt x="2159" y="312"/>
                  </a:cubicBezTo>
                  <a:cubicBezTo>
                    <a:pt x="2160" y="312"/>
                    <a:pt x="2160" y="312"/>
                    <a:pt x="2160" y="312"/>
                  </a:cubicBezTo>
                  <a:cubicBezTo>
                    <a:pt x="2160" y="310"/>
                    <a:pt x="2160" y="310"/>
                    <a:pt x="2160" y="310"/>
                  </a:cubicBezTo>
                  <a:cubicBezTo>
                    <a:pt x="2164" y="303"/>
                    <a:pt x="2164" y="303"/>
                    <a:pt x="2164" y="303"/>
                  </a:cubicBezTo>
                  <a:cubicBezTo>
                    <a:pt x="2164" y="299"/>
                    <a:pt x="2164" y="299"/>
                    <a:pt x="2164" y="299"/>
                  </a:cubicBezTo>
                  <a:cubicBezTo>
                    <a:pt x="2168" y="291"/>
                    <a:pt x="2168" y="291"/>
                    <a:pt x="2168" y="291"/>
                  </a:cubicBezTo>
                  <a:cubicBezTo>
                    <a:pt x="2168" y="291"/>
                    <a:pt x="2168" y="291"/>
                    <a:pt x="2168" y="291"/>
                  </a:cubicBezTo>
                  <a:cubicBezTo>
                    <a:pt x="2168" y="291"/>
                    <a:pt x="2168" y="291"/>
                    <a:pt x="2168" y="291"/>
                  </a:cubicBezTo>
                  <a:cubicBezTo>
                    <a:pt x="2168" y="291"/>
                    <a:pt x="2168" y="291"/>
                    <a:pt x="2168" y="291"/>
                  </a:cubicBezTo>
                  <a:cubicBezTo>
                    <a:pt x="2168" y="288"/>
                    <a:pt x="2168" y="288"/>
                    <a:pt x="2168" y="288"/>
                  </a:cubicBezTo>
                  <a:cubicBezTo>
                    <a:pt x="2168" y="287"/>
                    <a:pt x="2168" y="287"/>
                    <a:pt x="2168" y="287"/>
                  </a:cubicBezTo>
                  <a:cubicBezTo>
                    <a:pt x="2172" y="284"/>
                    <a:pt x="2172" y="284"/>
                    <a:pt x="2172" y="284"/>
                  </a:cubicBezTo>
                  <a:cubicBezTo>
                    <a:pt x="2175" y="284"/>
                    <a:pt x="2175" y="284"/>
                    <a:pt x="2175" y="284"/>
                  </a:cubicBezTo>
                  <a:cubicBezTo>
                    <a:pt x="2178" y="287"/>
                    <a:pt x="2178" y="287"/>
                    <a:pt x="2178" y="287"/>
                  </a:cubicBezTo>
                  <a:cubicBezTo>
                    <a:pt x="2178" y="292"/>
                    <a:pt x="2178" y="292"/>
                    <a:pt x="2178" y="292"/>
                  </a:cubicBezTo>
                  <a:cubicBezTo>
                    <a:pt x="2178" y="292"/>
                    <a:pt x="2178" y="292"/>
                    <a:pt x="2178" y="292"/>
                  </a:cubicBezTo>
                  <a:cubicBezTo>
                    <a:pt x="2186" y="292"/>
                    <a:pt x="2186" y="292"/>
                    <a:pt x="2186" y="292"/>
                  </a:cubicBezTo>
                  <a:cubicBezTo>
                    <a:pt x="2189" y="295"/>
                    <a:pt x="2189" y="295"/>
                    <a:pt x="2189" y="295"/>
                  </a:cubicBezTo>
                  <a:cubicBezTo>
                    <a:pt x="2191" y="296"/>
                    <a:pt x="2191" y="296"/>
                    <a:pt x="2191" y="296"/>
                  </a:cubicBezTo>
                  <a:cubicBezTo>
                    <a:pt x="2195" y="296"/>
                    <a:pt x="2195" y="296"/>
                    <a:pt x="2195" y="296"/>
                  </a:cubicBezTo>
                  <a:cubicBezTo>
                    <a:pt x="2199" y="292"/>
                    <a:pt x="2199" y="292"/>
                    <a:pt x="2199" y="292"/>
                  </a:cubicBezTo>
                  <a:cubicBezTo>
                    <a:pt x="2199" y="292"/>
                    <a:pt x="2199" y="292"/>
                    <a:pt x="2199" y="292"/>
                  </a:cubicBezTo>
                  <a:cubicBezTo>
                    <a:pt x="2203" y="288"/>
                    <a:pt x="2203" y="288"/>
                    <a:pt x="2203" y="288"/>
                  </a:cubicBezTo>
                  <a:cubicBezTo>
                    <a:pt x="2207" y="288"/>
                    <a:pt x="2207" y="288"/>
                    <a:pt x="2207" y="288"/>
                  </a:cubicBezTo>
                  <a:cubicBezTo>
                    <a:pt x="2207" y="288"/>
                    <a:pt x="2207" y="288"/>
                    <a:pt x="2207" y="288"/>
                  </a:cubicBezTo>
                  <a:cubicBezTo>
                    <a:pt x="2215" y="280"/>
                    <a:pt x="2215" y="280"/>
                    <a:pt x="2215" y="280"/>
                  </a:cubicBezTo>
                  <a:cubicBezTo>
                    <a:pt x="2226" y="280"/>
                    <a:pt x="2226" y="280"/>
                    <a:pt x="2226" y="280"/>
                  </a:cubicBezTo>
                  <a:cubicBezTo>
                    <a:pt x="2227" y="280"/>
                    <a:pt x="2227" y="280"/>
                    <a:pt x="2227" y="280"/>
                  </a:cubicBezTo>
                  <a:cubicBezTo>
                    <a:pt x="2227" y="276"/>
                    <a:pt x="2227" y="276"/>
                    <a:pt x="2227" y="276"/>
                  </a:cubicBezTo>
                  <a:cubicBezTo>
                    <a:pt x="2234" y="276"/>
                    <a:pt x="2234" y="276"/>
                    <a:pt x="2234" y="276"/>
                  </a:cubicBezTo>
                  <a:cubicBezTo>
                    <a:pt x="2234" y="276"/>
                    <a:pt x="2234" y="276"/>
                    <a:pt x="2234" y="276"/>
                  </a:cubicBezTo>
                  <a:cubicBezTo>
                    <a:pt x="2234" y="272"/>
                    <a:pt x="2234" y="272"/>
                    <a:pt x="2234" y="272"/>
                  </a:cubicBezTo>
                  <a:cubicBezTo>
                    <a:pt x="2242" y="272"/>
                    <a:pt x="2242" y="272"/>
                    <a:pt x="2242" y="272"/>
                  </a:cubicBezTo>
                  <a:cubicBezTo>
                    <a:pt x="2242" y="272"/>
                    <a:pt x="2242" y="272"/>
                    <a:pt x="2242" y="272"/>
                  </a:cubicBezTo>
                  <a:cubicBezTo>
                    <a:pt x="2246" y="267"/>
                    <a:pt x="2246" y="267"/>
                    <a:pt x="2246" y="267"/>
                  </a:cubicBezTo>
                  <a:cubicBezTo>
                    <a:pt x="2246" y="262"/>
                    <a:pt x="2246" y="262"/>
                    <a:pt x="2246" y="262"/>
                  </a:cubicBezTo>
                  <a:lnTo>
                    <a:pt x="2242" y="262"/>
                  </a:lnTo>
                  <a:close/>
                  <a:moveTo>
                    <a:pt x="1164" y="1012"/>
                  </a:moveTo>
                  <a:cubicBezTo>
                    <a:pt x="1163" y="1010"/>
                    <a:pt x="1163" y="1010"/>
                    <a:pt x="1163" y="1010"/>
                  </a:cubicBezTo>
                  <a:cubicBezTo>
                    <a:pt x="1167" y="1010"/>
                    <a:pt x="1167" y="1010"/>
                    <a:pt x="1167" y="1010"/>
                  </a:cubicBezTo>
                  <a:lnTo>
                    <a:pt x="1164" y="1012"/>
                  </a:lnTo>
                  <a:close/>
                  <a:moveTo>
                    <a:pt x="2007" y="257"/>
                  </a:moveTo>
                  <a:cubicBezTo>
                    <a:pt x="2066" y="257"/>
                    <a:pt x="2066" y="257"/>
                    <a:pt x="2066" y="257"/>
                  </a:cubicBezTo>
                  <a:cubicBezTo>
                    <a:pt x="2066" y="266"/>
                    <a:pt x="2066" y="266"/>
                    <a:pt x="2066" y="266"/>
                  </a:cubicBezTo>
                  <a:cubicBezTo>
                    <a:pt x="2066" y="267"/>
                    <a:pt x="2063" y="269"/>
                    <a:pt x="2061" y="271"/>
                  </a:cubicBezTo>
                  <a:cubicBezTo>
                    <a:pt x="2059" y="271"/>
                    <a:pt x="2059" y="271"/>
                    <a:pt x="2059" y="271"/>
                  </a:cubicBezTo>
                  <a:cubicBezTo>
                    <a:pt x="2059" y="271"/>
                    <a:pt x="2059" y="271"/>
                    <a:pt x="2059" y="271"/>
                  </a:cubicBezTo>
                  <a:cubicBezTo>
                    <a:pt x="2059" y="278"/>
                    <a:pt x="2059" y="278"/>
                    <a:pt x="2059" y="278"/>
                  </a:cubicBezTo>
                  <a:cubicBezTo>
                    <a:pt x="2054" y="283"/>
                    <a:pt x="2054" y="283"/>
                    <a:pt x="2054" y="283"/>
                  </a:cubicBezTo>
                  <a:cubicBezTo>
                    <a:pt x="2054" y="283"/>
                    <a:pt x="2054" y="283"/>
                    <a:pt x="2054" y="283"/>
                  </a:cubicBezTo>
                  <a:cubicBezTo>
                    <a:pt x="2054" y="284"/>
                    <a:pt x="2054" y="284"/>
                    <a:pt x="2054" y="284"/>
                  </a:cubicBezTo>
                  <a:cubicBezTo>
                    <a:pt x="2054" y="284"/>
                    <a:pt x="2054" y="284"/>
                    <a:pt x="2054" y="284"/>
                  </a:cubicBezTo>
                  <a:cubicBezTo>
                    <a:pt x="2054" y="285"/>
                    <a:pt x="2054" y="285"/>
                    <a:pt x="2054" y="285"/>
                  </a:cubicBezTo>
                  <a:cubicBezTo>
                    <a:pt x="2054" y="286"/>
                    <a:pt x="2053" y="288"/>
                    <a:pt x="2050" y="291"/>
                  </a:cubicBezTo>
                  <a:cubicBezTo>
                    <a:pt x="2047" y="293"/>
                    <a:pt x="2047" y="295"/>
                    <a:pt x="2047" y="296"/>
                  </a:cubicBezTo>
                  <a:cubicBezTo>
                    <a:pt x="2047" y="297"/>
                    <a:pt x="2048" y="298"/>
                    <a:pt x="2049" y="298"/>
                  </a:cubicBezTo>
                  <a:cubicBezTo>
                    <a:pt x="2043" y="307"/>
                    <a:pt x="2043" y="307"/>
                    <a:pt x="2043" y="307"/>
                  </a:cubicBezTo>
                  <a:cubicBezTo>
                    <a:pt x="2043" y="309"/>
                    <a:pt x="2043" y="309"/>
                    <a:pt x="2043" y="309"/>
                  </a:cubicBezTo>
                  <a:cubicBezTo>
                    <a:pt x="2043" y="309"/>
                    <a:pt x="2043" y="312"/>
                    <a:pt x="2039" y="316"/>
                  </a:cubicBezTo>
                  <a:cubicBezTo>
                    <a:pt x="2036" y="318"/>
                    <a:pt x="2035" y="319"/>
                    <a:pt x="2035" y="321"/>
                  </a:cubicBezTo>
                  <a:cubicBezTo>
                    <a:pt x="2035" y="322"/>
                    <a:pt x="2035" y="322"/>
                    <a:pt x="2035" y="322"/>
                  </a:cubicBezTo>
                  <a:cubicBezTo>
                    <a:pt x="2035" y="322"/>
                    <a:pt x="2035" y="322"/>
                    <a:pt x="2035" y="322"/>
                  </a:cubicBezTo>
                  <a:cubicBezTo>
                    <a:pt x="2036" y="322"/>
                    <a:pt x="2036" y="322"/>
                    <a:pt x="2036" y="322"/>
                  </a:cubicBezTo>
                  <a:cubicBezTo>
                    <a:pt x="2037" y="323"/>
                    <a:pt x="2038" y="323"/>
                    <a:pt x="2038" y="323"/>
                  </a:cubicBezTo>
                  <a:cubicBezTo>
                    <a:pt x="2038" y="339"/>
                    <a:pt x="2038" y="339"/>
                    <a:pt x="2038" y="339"/>
                  </a:cubicBezTo>
                  <a:cubicBezTo>
                    <a:pt x="2037" y="340"/>
                    <a:pt x="2037" y="341"/>
                    <a:pt x="2037" y="344"/>
                  </a:cubicBezTo>
                  <a:cubicBezTo>
                    <a:pt x="2037" y="344"/>
                    <a:pt x="2037" y="346"/>
                    <a:pt x="2036" y="346"/>
                  </a:cubicBezTo>
                  <a:cubicBezTo>
                    <a:pt x="2036" y="347"/>
                    <a:pt x="2036" y="347"/>
                    <a:pt x="2036" y="347"/>
                  </a:cubicBezTo>
                  <a:cubicBezTo>
                    <a:pt x="2035" y="347"/>
                    <a:pt x="2035" y="347"/>
                    <a:pt x="2035" y="347"/>
                  </a:cubicBezTo>
                  <a:cubicBezTo>
                    <a:pt x="2035" y="349"/>
                    <a:pt x="2035" y="349"/>
                    <a:pt x="2035" y="349"/>
                  </a:cubicBezTo>
                  <a:cubicBezTo>
                    <a:pt x="2034" y="352"/>
                    <a:pt x="2032" y="353"/>
                    <a:pt x="2030" y="354"/>
                  </a:cubicBezTo>
                  <a:cubicBezTo>
                    <a:pt x="2030" y="355"/>
                    <a:pt x="2030" y="355"/>
                    <a:pt x="2030" y="355"/>
                  </a:cubicBezTo>
                  <a:cubicBezTo>
                    <a:pt x="2028" y="355"/>
                    <a:pt x="2028" y="355"/>
                    <a:pt x="2028" y="355"/>
                  </a:cubicBezTo>
                  <a:cubicBezTo>
                    <a:pt x="2028" y="355"/>
                    <a:pt x="2028" y="355"/>
                    <a:pt x="2028" y="355"/>
                  </a:cubicBezTo>
                  <a:cubicBezTo>
                    <a:pt x="2028" y="363"/>
                    <a:pt x="2028" y="363"/>
                    <a:pt x="2028" y="363"/>
                  </a:cubicBezTo>
                  <a:cubicBezTo>
                    <a:pt x="2011" y="363"/>
                    <a:pt x="2011" y="363"/>
                    <a:pt x="2011" y="363"/>
                  </a:cubicBezTo>
                  <a:cubicBezTo>
                    <a:pt x="2011" y="362"/>
                    <a:pt x="2011" y="362"/>
                    <a:pt x="2011" y="362"/>
                  </a:cubicBezTo>
                  <a:cubicBezTo>
                    <a:pt x="2012" y="358"/>
                    <a:pt x="2013" y="354"/>
                    <a:pt x="2014" y="352"/>
                  </a:cubicBezTo>
                  <a:cubicBezTo>
                    <a:pt x="2014" y="352"/>
                    <a:pt x="2014" y="352"/>
                    <a:pt x="2014" y="352"/>
                  </a:cubicBezTo>
                  <a:cubicBezTo>
                    <a:pt x="2007" y="341"/>
                    <a:pt x="2007" y="341"/>
                    <a:pt x="2007" y="341"/>
                  </a:cubicBezTo>
                  <a:lnTo>
                    <a:pt x="2007" y="257"/>
                  </a:lnTo>
                  <a:close/>
                  <a:moveTo>
                    <a:pt x="1747" y="535"/>
                  </a:moveTo>
                  <a:cubicBezTo>
                    <a:pt x="1747" y="545"/>
                    <a:pt x="1747" y="545"/>
                    <a:pt x="1747" y="545"/>
                  </a:cubicBezTo>
                  <a:cubicBezTo>
                    <a:pt x="1747" y="546"/>
                    <a:pt x="1747" y="546"/>
                    <a:pt x="1747" y="546"/>
                  </a:cubicBezTo>
                  <a:cubicBezTo>
                    <a:pt x="1747" y="546"/>
                    <a:pt x="1747" y="546"/>
                    <a:pt x="1747" y="546"/>
                  </a:cubicBezTo>
                  <a:cubicBezTo>
                    <a:pt x="1747" y="546"/>
                    <a:pt x="1747" y="546"/>
                    <a:pt x="1747" y="546"/>
                  </a:cubicBezTo>
                  <a:cubicBezTo>
                    <a:pt x="1751" y="546"/>
                    <a:pt x="1751" y="546"/>
                    <a:pt x="1751" y="546"/>
                  </a:cubicBezTo>
                  <a:cubicBezTo>
                    <a:pt x="1757" y="544"/>
                    <a:pt x="1761" y="542"/>
                    <a:pt x="1761" y="542"/>
                  </a:cubicBezTo>
                  <a:cubicBezTo>
                    <a:pt x="1765" y="540"/>
                    <a:pt x="1765" y="540"/>
                    <a:pt x="1765" y="540"/>
                  </a:cubicBezTo>
                  <a:cubicBezTo>
                    <a:pt x="1771" y="540"/>
                    <a:pt x="1771" y="540"/>
                    <a:pt x="1771" y="540"/>
                  </a:cubicBezTo>
                  <a:cubicBezTo>
                    <a:pt x="1780" y="541"/>
                    <a:pt x="1780" y="541"/>
                    <a:pt x="1780" y="541"/>
                  </a:cubicBezTo>
                  <a:cubicBezTo>
                    <a:pt x="1787" y="541"/>
                    <a:pt x="1787" y="541"/>
                    <a:pt x="1787" y="541"/>
                  </a:cubicBezTo>
                  <a:cubicBezTo>
                    <a:pt x="1787" y="541"/>
                    <a:pt x="1787" y="541"/>
                    <a:pt x="1787" y="541"/>
                  </a:cubicBezTo>
                  <a:cubicBezTo>
                    <a:pt x="1788" y="541"/>
                    <a:pt x="1788" y="541"/>
                    <a:pt x="1788" y="541"/>
                  </a:cubicBezTo>
                  <a:cubicBezTo>
                    <a:pt x="1810" y="538"/>
                    <a:pt x="1810" y="538"/>
                    <a:pt x="1810" y="538"/>
                  </a:cubicBezTo>
                  <a:cubicBezTo>
                    <a:pt x="1823" y="540"/>
                    <a:pt x="1823" y="540"/>
                    <a:pt x="1823" y="540"/>
                  </a:cubicBezTo>
                  <a:cubicBezTo>
                    <a:pt x="1824" y="540"/>
                    <a:pt x="1826" y="541"/>
                    <a:pt x="1829" y="541"/>
                  </a:cubicBezTo>
                  <a:cubicBezTo>
                    <a:pt x="1828" y="542"/>
                    <a:pt x="1828" y="542"/>
                    <a:pt x="1827" y="543"/>
                  </a:cubicBezTo>
                  <a:cubicBezTo>
                    <a:pt x="1826" y="543"/>
                    <a:pt x="1826" y="543"/>
                    <a:pt x="1826" y="543"/>
                  </a:cubicBezTo>
                  <a:cubicBezTo>
                    <a:pt x="1826" y="543"/>
                    <a:pt x="1826" y="543"/>
                    <a:pt x="1826" y="543"/>
                  </a:cubicBezTo>
                  <a:cubicBezTo>
                    <a:pt x="1826" y="544"/>
                    <a:pt x="1826" y="544"/>
                    <a:pt x="1826" y="544"/>
                  </a:cubicBezTo>
                  <a:cubicBezTo>
                    <a:pt x="1826" y="545"/>
                    <a:pt x="1826" y="545"/>
                    <a:pt x="1826" y="545"/>
                  </a:cubicBezTo>
                  <a:cubicBezTo>
                    <a:pt x="1817" y="545"/>
                    <a:pt x="1817" y="545"/>
                    <a:pt x="1817" y="545"/>
                  </a:cubicBezTo>
                  <a:cubicBezTo>
                    <a:pt x="1816" y="545"/>
                    <a:pt x="1816" y="545"/>
                    <a:pt x="1816" y="545"/>
                  </a:cubicBezTo>
                  <a:cubicBezTo>
                    <a:pt x="1816" y="545"/>
                    <a:pt x="1816" y="545"/>
                    <a:pt x="1816" y="545"/>
                  </a:cubicBezTo>
                  <a:cubicBezTo>
                    <a:pt x="1816" y="549"/>
                    <a:pt x="1816" y="549"/>
                    <a:pt x="1816" y="549"/>
                  </a:cubicBezTo>
                  <a:cubicBezTo>
                    <a:pt x="1814" y="552"/>
                    <a:pt x="1814" y="552"/>
                    <a:pt x="1814" y="552"/>
                  </a:cubicBezTo>
                  <a:cubicBezTo>
                    <a:pt x="1809" y="549"/>
                    <a:pt x="1809" y="549"/>
                    <a:pt x="1809" y="549"/>
                  </a:cubicBezTo>
                  <a:cubicBezTo>
                    <a:pt x="1806" y="548"/>
                    <a:pt x="1806" y="548"/>
                    <a:pt x="1806" y="548"/>
                  </a:cubicBezTo>
                  <a:cubicBezTo>
                    <a:pt x="1798" y="545"/>
                    <a:pt x="1798" y="545"/>
                    <a:pt x="1798" y="545"/>
                  </a:cubicBezTo>
                  <a:cubicBezTo>
                    <a:pt x="1798" y="545"/>
                    <a:pt x="1798" y="545"/>
                    <a:pt x="1798" y="545"/>
                  </a:cubicBezTo>
                  <a:cubicBezTo>
                    <a:pt x="1796" y="544"/>
                    <a:pt x="1796" y="544"/>
                    <a:pt x="1796" y="544"/>
                  </a:cubicBezTo>
                  <a:cubicBezTo>
                    <a:pt x="1796" y="545"/>
                    <a:pt x="1796" y="545"/>
                    <a:pt x="1796" y="545"/>
                  </a:cubicBezTo>
                  <a:cubicBezTo>
                    <a:pt x="1796" y="550"/>
                    <a:pt x="1796" y="550"/>
                    <a:pt x="1796" y="550"/>
                  </a:cubicBezTo>
                  <a:cubicBezTo>
                    <a:pt x="1793" y="555"/>
                    <a:pt x="1793" y="555"/>
                    <a:pt x="1793" y="555"/>
                  </a:cubicBezTo>
                  <a:cubicBezTo>
                    <a:pt x="1791" y="555"/>
                    <a:pt x="1791" y="555"/>
                    <a:pt x="1791" y="555"/>
                  </a:cubicBezTo>
                  <a:cubicBezTo>
                    <a:pt x="1790" y="555"/>
                    <a:pt x="1789" y="556"/>
                    <a:pt x="1788" y="557"/>
                  </a:cubicBezTo>
                  <a:cubicBezTo>
                    <a:pt x="1788" y="558"/>
                    <a:pt x="1787" y="559"/>
                    <a:pt x="1785" y="560"/>
                  </a:cubicBezTo>
                  <a:cubicBezTo>
                    <a:pt x="1782" y="566"/>
                    <a:pt x="1782" y="566"/>
                    <a:pt x="1782" y="566"/>
                  </a:cubicBezTo>
                  <a:cubicBezTo>
                    <a:pt x="1778" y="569"/>
                    <a:pt x="1778" y="569"/>
                    <a:pt x="1778" y="569"/>
                  </a:cubicBezTo>
                  <a:cubicBezTo>
                    <a:pt x="1774" y="569"/>
                    <a:pt x="1774" y="569"/>
                    <a:pt x="1774" y="569"/>
                  </a:cubicBezTo>
                  <a:cubicBezTo>
                    <a:pt x="1774" y="569"/>
                    <a:pt x="1774" y="569"/>
                    <a:pt x="1774" y="569"/>
                  </a:cubicBezTo>
                  <a:cubicBezTo>
                    <a:pt x="1773" y="570"/>
                    <a:pt x="1772" y="571"/>
                    <a:pt x="1771" y="572"/>
                  </a:cubicBezTo>
                  <a:cubicBezTo>
                    <a:pt x="1770" y="574"/>
                    <a:pt x="1769" y="576"/>
                    <a:pt x="1768" y="577"/>
                  </a:cubicBezTo>
                  <a:cubicBezTo>
                    <a:pt x="1765" y="580"/>
                    <a:pt x="1765" y="582"/>
                    <a:pt x="1766" y="583"/>
                  </a:cubicBezTo>
                  <a:cubicBezTo>
                    <a:pt x="1767" y="584"/>
                    <a:pt x="1767" y="584"/>
                    <a:pt x="1767" y="584"/>
                  </a:cubicBezTo>
                  <a:cubicBezTo>
                    <a:pt x="1759" y="584"/>
                    <a:pt x="1759" y="584"/>
                    <a:pt x="1759" y="584"/>
                  </a:cubicBezTo>
                  <a:cubicBezTo>
                    <a:pt x="1759" y="584"/>
                    <a:pt x="1759" y="584"/>
                    <a:pt x="1759" y="584"/>
                  </a:cubicBezTo>
                  <a:cubicBezTo>
                    <a:pt x="1759" y="584"/>
                    <a:pt x="1759" y="584"/>
                    <a:pt x="1759" y="584"/>
                  </a:cubicBezTo>
                  <a:cubicBezTo>
                    <a:pt x="1751" y="587"/>
                    <a:pt x="1751" y="587"/>
                    <a:pt x="1751" y="587"/>
                  </a:cubicBezTo>
                  <a:cubicBezTo>
                    <a:pt x="1750" y="588"/>
                    <a:pt x="1750" y="588"/>
                    <a:pt x="1750" y="588"/>
                  </a:cubicBezTo>
                  <a:cubicBezTo>
                    <a:pt x="1751" y="589"/>
                    <a:pt x="1751" y="589"/>
                    <a:pt x="1751" y="589"/>
                  </a:cubicBezTo>
                  <a:cubicBezTo>
                    <a:pt x="1751" y="589"/>
                    <a:pt x="1752" y="595"/>
                    <a:pt x="1750" y="596"/>
                  </a:cubicBezTo>
                  <a:cubicBezTo>
                    <a:pt x="1750" y="598"/>
                    <a:pt x="1750" y="598"/>
                    <a:pt x="1750" y="598"/>
                  </a:cubicBezTo>
                  <a:cubicBezTo>
                    <a:pt x="1749" y="598"/>
                    <a:pt x="1748" y="599"/>
                    <a:pt x="1747" y="602"/>
                  </a:cubicBezTo>
                  <a:cubicBezTo>
                    <a:pt x="1745" y="603"/>
                    <a:pt x="1745" y="603"/>
                    <a:pt x="1745" y="603"/>
                  </a:cubicBezTo>
                  <a:cubicBezTo>
                    <a:pt x="1745" y="605"/>
                    <a:pt x="1745" y="605"/>
                    <a:pt x="1745" y="605"/>
                  </a:cubicBezTo>
                  <a:cubicBezTo>
                    <a:pt x="1745" y="606"/>
                    <a:pt x="1745" y="606"/>
                    <a:pt x="1745" y="606"/>
                  </a:cubicBezTo>
                  <a:cubicBezTo>
                    <a:pt x="1745" y="606"/>
                    <a:pt x="1745" y="606"/>
                    <a:pt x="1744" y="605"/>
                  </a:cubicBezTo>
                  <a:cubicBezTo>
                    <a:pt x="1744" y="605"/>
                    <a:pt x="1743" y="605"/>
                    <a:pt x="1742" y="605"/>
                  </a:cubicBezTo>
                  <a:cubicBezTo>
                    <a:pt x="1742" y="605"/>
                    <a:pt x="1742" y="605"/>
                    <a:pt x="1742" y="605"/>
                  </a:cubicBezTo>
                  <a:cubicBezTo>
                    <a:pt x="1741" y="606"/>
                    <a:pt x="1741" y="606"/>
                    <a:pt x="1741" y="606"/>
                  </a:cubicBezTo>
                  <a:cubicBezTo>
                    <a:pt x="1740" y="609"/>
                    <a:pt x="1739" y="611"/>
                    <a:pt x="1739" y="611"/>
                  </a:cubicBezTo>
                  <a:cubicBezTo>
                    <a:pt x="1738" y="611"/>
                    <a:pt x="1738" y="611"/>
                    <a:pt x="1738" y="611"/>
                  </a:cubicBezTo>
                  <a:cubicBezTo>
                    <a:pt x="1738" y="612"/>
                    <a:pt x="1738" y="612"/>
                    <a:pt x="1738" y="612"/>
                  </a:cubicBezTo>
                  <a:cubicBezTo>
                    <a:pt x="1738" y="613"/>
                    <a:pt x="1737" y="614"/>
                    <a:pt x="1736" y="614"/>
                  </a:cubicBezTo>
                  <a:cubicBezTo>
                    <a:pt x="1735" y="615"/>
                    <a:pt x="1734" y="616"/>
                    <a:pt x="1734" y="617"/>
                  </a:cubicBezTo>
                  <a:cubicBezTo>
                    <a:pt x="1734" y="617"/>
                    <a:pt x="1734" y="617"/>
                    <a:pt x="1734" y="617"/>
                  </a:cubicBezTo>
                  <a:cubicBezTo>
                    <a:pt x="1734" y="620"/>
                    <a:pt x="1734" y="620"/>
                    <a:pt x="1734" y="620"/>
                  </a:cubicBezTo>
                  <a:cubicBezTo>
                    <a:pt x="1713" y="620"/>
                    <a:pt x="1713" y="620"/>
                    <a:pt x="1713" y="620"/>
                  </a:cubicBezTo>
                  <a:cubicBezTo>
                    <a:pt x="1713" y="620"/>
                    <a:pt x="1713" y="620"/>
                    <a:pt x="1713" y="620"/>
                  </a:cubicBezTo>
                  <a:cubicBezTo>
                    <a:pt x="1712" y="620"/>
                    <a:pt x="1712" y="620"/>
                    <a:pt x="1712" y="620"/>
                  </a:cubicBezTo>
                  <a:cubicBezTo>
                    <a:pt x="1701" y="622"/>
                    <a:pt x="1701" y="622"/>
                    <a:pt x="1701" y="622"/>
                  </a:cubicBezTo>
                  <a:cubicBezTo>
                    <a:pt x="1700" y="622"/>
                    <a:pt x="1700" y="622"/>
                    <a:pt x="1700" y="622"/>
                  </a:cubicBezTo>
                  <a:cubicBezTo>
                    <a:pt x="1700" y="623"/>
                    <a:pt x="1700" y="623"/>
                    <a:pt x="1700" y="623"/>
                  </a:cubicBezTo>
                  <a:cubicBezTo>
                    <a:pt x="1700" y="623"/>
                    <a:pt x="1698" y="624"/>
                    <a:pt x="1695" y="624"/>
                  </a:cubicBezTo>
                  <a:cubicBezTo>
                    <a:pt x="1690" y="624"/>
                    <a:pt x="1690" y="624"/>
                    <a:pt x="1690" y="624"/>
                  </a:cubicBezTo>
                  <a:cubicBezTo>
                    <a:pt x="1688" y="623"/>
                    <a:pt x="1687" y="623"/>
                    <a:pt x="1686" y="623"/>
                  </a:cubicBezTo>
                  <a:cubicBezTo>
                    <a:pt x="1686" y="623"/>
                    <a:pt x="1686" y="623"/>
                    <a:pt x="1686" y="623"/>
                  </a:cubicBezTo>
                  <a:cubicBezTo>
                    <a:pt x="1670" y="623"/>
                    <a:pt x="1670" y="623"/>
                    <a:pt x="1670" y="623"/>
                  </a:cubicBezTo>
                  <a:cubicBezTo>
                    <a:pt x="1670" y="623"/>
                    <a:pt x="1669" y="623"/>
                    <a:pt x="1669" y="623"/>
                  </a:cubicBezTo>
                  <a:cubicBezTo>
                    <a:pt x="1669" y="622"/>
                    <a:pt x="1669" y="622"/>
                    <a:pt x="1669" y="622"/>
                  </a:cubicBezTo>
                  <a:cubicBezTo>
                    <a:pt x="1663" y="622"/>
                    <a:pt x="1663" y="622"/>
                    <a:pt x="1663" y="622"/>
                  </a:cubicBezTo>
                  <a:cubicBezTo>
                    <a:pt x="1663" y="623"/>
                    <a:pt x="1663" y="623"/>
                    <a:pt x="1663" y="623"/>
                  </a:cubicBezTo>
                  <a:cubicBezTo>
                    <a:pt x="1663" y="623"/>
                    <a:pt x="1663" y="623"/>
                    <a:pt x="1663" y="623"/>
                  </a:cubicBezTo>
                  <a:cubicBezTo>
                    <a:pt x="1662" y="622"/>
                    <a:pt x="1662" y="622"/>
                    <a:pt x="1662" y="622"/>
                  </a:cubicBezTo>
                  <a:cubicBezTo>
                    <a:pt x="1650" y="622"/>
                    <a:pt x="1650" y="622"/>
                    <a:pt x="1650" y="622"/>
                  </a:cubicBezTo>
                  <a:cubicBezTo>
                    <a:pt x="1650" y="622"/>
                    <a:pt x="1650" y="622"/>
                    <a:pt x="1650" y="622"/>
                  </a:cubicBezTo>
                  <a:cubicBezTo>
                    <a:pt x="1650" y="621"/>
                    <a:pt x="1650" y="621"/>
                    <a:pt x="1649" y="621"/>
                  </a:cubicBezTo>
                  <a:cubicBezTo>
                    <a:pt x="1649" y="620"/>
                    <a:pt x="1649" y="620"/>
                    <a:pt x="1649" y="620"/>
                  </a:cubicBezTo>
                  <a:cubicBezTo>
                    <a:pt x="1649" y="620"/>
                    <a:pt x="1648" y="620"/>
                    <a:pt x="1648" y="619"/>
                  </a:cubicBezTo>
                  <a:cubicBezTo>
                    <a:pt x="1647" y="618"/>
                    <a:pt x="1646" y="617"/>
                    <a:pt x="1646" y="617"/>
                  </a:cubicBezTo>
                  <a:cubicBezTo>
                    <a:pt x="1646" y="616"/>
                    <a:pt x="1646" y="616"/>
                    <a:pt x="1646" y="616"/>
                  </a:cubicBezTo>
                  <a:cubicBezTo>
                    <a:pt x="1644" y="614"/>
                    <a:pt x="1644" y="614"/>
                    <a:pt x="1644" y="614"/>
                  </a:cubicBezTo>
                  <a:cubicBezTo>
                    <a:pt x="1643" y="616"/>
                    <a:pt x="1643" y="616"/>
                    <a:pt x="1643" y="616"/>
                  </a:cubicBezTo>
                  <a:cubicBezTo>
                    <a:pt x="1642" y="616"/>
                    <a:pt x="1642" y="616"/>
                    <a:pt x="1642" y="616"/>
                  </a:cubicBezTo>
                  <a:cubicBezTo>
                    <a:pt x="1642" y="616"/>
                    <a:pt x="1641" y="616"/>
                    <a:pt x="1641" y="616"/>
                  </a:cubicBezTo>
                  <a:cubicBezTo>
                    <a:pt x="1641" y="615"/>
                    <a:pt x="1641" y="615"/>
                    <a:pt x="1641" y="615"/>
                  </a:cubicBezTo>
                  <a:cubicBezTo>
                    <a:pt x="1637" y="611"/>
                    <a:pt x="1637" y="611"/>
                    <a:pt x="1637" y="611"/>
                  </a:cubicBezTo>
                  <a:cubicBezTo>
                    <a:pt x="1636" y="611"/>
                    <a:pt x="1636" y="610"/>
                    <a:pt x="1635" y="610"/>
                  </a:cubicBezTo>
                  <a:cubicBezTo>
                    <a:pt x="1635" y="610"/>
                    <a:pt x="1634" y="610"/>
                    <a:pt x="1634" y="609"/>
                  </a:cubicBezTo>
                  <a:cubicBezTo>
                    <a:pt x="1633" y="608"/>
                    <a:pt x="1633" y="608"/>
                    <a:pt x="1633" y="608"/>
                  </a:cubicBezTo>
                  <a:cubicBezTo>
                    <a:pt x="1632" y="603"/>
                    <a:pt x="1632" y="603"/>
                    <a:pt x="1632" y="603"/>
                  </a:cubicBezTo>
                  <a:cubicBezTo>
                    <a:pt x="1632" y="601"/>
                    <a:pt x="1632" y="601"/>
                    <a:pt x="1632" y="601"/>
                  </a:cubicBezTo>
                  <a:cubicBezTo>
                    <a:pt x="1632" y="600"/>
                    <a:pt x="1632" y="599"/>
                    <a:pt x="1633" y="598"/>
                  </a:cubicBezTo>
                  <a:cubicBezTo>
                    <a:pt x="1633" y="596"/>
                    <a:pt x="1633" y="595"/>
                    <a:pt x="1633" y="594"/>
                  </a:cubicBezTo>
                  <a:cubicBezTo>
                    <a:pt x="1633" y="593"/>
                    <a:pt x="1633" y="591"/>
                    <a:pt x="1634" y="588"/>
                  </a:cubicBezTo>
                  <a:cubicBezTo>
                    <a:pt x="1636" y="584"/>
                    <a:pt x="1636" y="584"/>
                    <a:pt x="1636" y="584"/>
                  </a:cubicBezTo>
                  <a:cubicBezTo>
                    <a:pt x="1636" y="584"/>
                    <a:pt x="1636" y="584"/>
                    <a:pt x="1636" y="584"/>
                  </a:cubicBezTo>
                  <a:cubicBezTo>
                    <a:pt x="1636" y="584"/>
                    <a:pt x="1636" y="584"/>
                    <a:pt x="1636" y="584"/>
                  </a:cubicBezTo>
                  <a:cubicBezTo>
                    <a:pt x="1636" y="580"/>
                    <a:pt x="1636" y="580"/>
                    <a:pt x="1636" y="580"/>
                  </a:cubicBezTo>
                  <a:cubicBezTo>
                    <a:pt x="1638" y="579"/>
                    <a:pt x="1640" y="577"/>
                    <a:pt x="1647" y="574"/>
                  </a:cubicBezTo>
                  <a:cubicBezTo>
                    <a:pt x="1650" y="572"/>
                    <a:pt x="1650" y="572"/>
                    <a:pt x="1650" y="572"/>
                  </a:cubicBezTo>
                  <a:cubicBezTo>
                    <a:pt x="1651" y="571"/>
                    <a:pt x="1652" y="570"/>
                    <a:pt x="1652" y="569"/>
                  </a:cubicBezTo>
                  <a:cubicBezTo>
                    <a:pt x="1653" y="568"/>
                    <a:pt x="1653" y="567"/>
                    <a:pt x="1652" y="566"/>
                  </a:cubicBezTo>
                  <a:cubicBezTo>
                    <a:pt x="1652" y="565"/>
                    <a:pt x="1652" y="565"/>
                    <a:pt x="1655" y="565"/>
                  </a:cubicBezTo>
                  <a:cubicBezTo>
                    <a:pt x="1661" y="563"/>
                    <a:pt x="1668" y="560"/>
                    <a:pt x="1668" y="560"/>
                  </a:cubicBezTo>
                  <a:cubicBezTo>
                    <a:pt x="1674" y="554"/>
                    <a:pt x="1674" y="554"/>
                    <a:pt x="1674" y="554"/>
                  </a:cubicBezTo>
                  <a:cubicBezTo>
                    <a:pt x="1675" y="555"/>
                    <a:pt x="1675" y="555"/>
                    <a:pt x="1675" y="555"/>
                  </a:cubicBezTo>
                  <a:cubicBezTo>
                    <a:pt x="1675" y="555"/>
                    <a:pt x="1675" y="555"/>
                    <a:pt x="1675" y="555"/>
                  </a:cubicBezTo>
                  <a:cubicBezTo>
                    <a:pt x="1676" y="555"/>
                    <a:pt x="1678" y="555"/>
                    <a:pt x="1679" y="553"/>
                  </a:cubicBezTo>
                  <a:cubicBezTo>
                    <a:pt x="1686" y="544"/>
                    <a:pt x="1686" y="544"/>
                    <a:pt x="1686" y="544"/>
                  </a:cubicBezTo>
                  <a:cubicBezTo>
                    <a:pt x="1691" y="544"/>
                    <a:pt x="1691" y="544"/>
                    <a:pt x="1691" y="544"/>
                  </a:cubicBezTo>
                  <a:cubicBezTo>
                    <a:pt x="1697" y="537"/>
                    <a:pt x="1697" y="537"/>
                    <a:pt x="1697" y="537"/>
                  </a:cubicBezTo>
                  <a:cubicBezTo>
                    <a:pt x="1701" y="533"/>
                    <a:pt x="1701" y="533"/>
                    <a:pt x="1701" y="533"/>
                  </a:cubicBezTo>
                  <a:cubicBezTo>
                    <a:pt x="1701" y="532"/>
                    <a:pt x="1701" y="532"/>
                    <a:pt x="1701" y="532"/>
                  </a:cubicBezTo>
                  <a:cubicBezTo>
                    <a:pt x="1701" y="532"/>
                    <a:pt x="1701" y="532"/>
                    <a:pt x="1701" y="532"/>
                  </a:cubicBezTo>
                  <a:cubicBezTo>
                    <a:pt x="1701" y="521"/>
                    <a:pt x="1701" y="521"/>
                    <a:pt x="1701" y="521"/>
                  </a:cubicBezTo>
                  <a:cubicBezTo>
                    <a:pt x="1705" y="521"/>
                    <a:pt x="1705" y="521"/>
                    <a:pt x="1705" y="521"/>
                  </a:cubicBezTo>
                  <a:cubicBezTo>
                    <a:pt x="1706" y="521"/>
                    <a:pt x="1706" y="521"/>
                    <a:pt x="1706" y="521"/>
                  </a:cubicBezTo>
                  <a:cubicBezTo>
                    <a:pt x="1706" y="521"/>
                    <a:pt x="1706" y="521"/>
                    <a:pt x="1706" y="521"/>
                  </a:cubicBezTo>
                  <a:cubicBezTo>
                    <a:pt x="1706" y="503"/>
                    <a:pt x="1706" y="503"/>
                    <a:pt x="1706" y="503"/>
                  </a:cubicBezTo>
                  <a:cubicBezTo>
                    <a:pt x="1707" y="502"/>
                    <a:pt x="1707" y="500"/>
                    <a:pt x="1706" y="498"/>
                  </a:cubicBezTo>
                  <a:cubicBezTo>
                    <a:pt x="1706" y="497"/>
                    <a:pt x="1706" y="496"/>
                    <a:pt x="1706" y="496"/>
                  </a:cubicBezTo>
                  <a:cubicBezTo>
                    <a:pt x="1706" y="492"/>
                    <a:pt x="1706" y="492"/>
                    <a:pt x="1706" y="492"/>
                  </a:cubicBezTo>
                  <a:cubicBezTo>
                    <a:pt x="1706" y="492"/>
                    <a:pt x="1706" y="492"/>
                    <a:pt x="1706" y="492"/>
                  </a:cubicBezTo>
                  <a:cubicBezTo>
                    <a:pt x="1711" y="480"/>
                    <a:pt x="1711" y="480"/>
                    <a:pt x="1711" y="480"/>
                  </a:cubicBezTo>
                  <a:cubicBezTo>
                    <a:pt x="1711" y="480"/>
                    <a:pt x="1711" y="480"/>
                    <a:pt x="1711" y="480"/>
                  </a:cubicBezTo>
                  <a:cubicBezTo>
                    <a:pt x="1711" y="534"/>
                    <a:pt x="1711" y="534"/>
                    <a:pt x="1711" y="534"/>
                  </a:cubicBezTo>
                  <a:cubicBezTo>
                    <a:pt x="1711" y="535"/>
                    <a:pt x="1711" y="535"/>
                    <a:pt x="1711" y="535"/>
                  </a:cubicBezTo>
                  <a:cubicBezTo>
                    <a:pt x="1711" y="535"/>
                    <a:pt x="1711" y="535"/>
                    <a:pt x="1711" y="535"/>
                  </a:cubicBezTo>
                  <a:lnTo>
                    <a:pt x="1747" y="535"/>
                  </a:lnTo>
                  <a:close/>
                  <a:moveTo>
                    <a:pt x="1647" y="633"/>
                  </a:moveTo>
                  <a:cubicBezTo>
                    <a:pt x="1639" y="636"/>
                    <a:pt x="1639" y="636"/>
                    <a:pt x="1639" y="636"/>
                  </a:cubicBezTo>
                  <a:cubicBezTo>
                    <a:pt x="1639" y="636"/>
                    <a:pt x="1639" y="636"/>
                    <a:pt x="1639" y="636"/>
                  </a:cubicBezTo>
                  <a:cubicBezTo>
                    <a:pt x="1638" y="637"/>
                    <a:pt x="1635" y="639"/>
                    <a:pt x="1632" y="641"/>
                  </a:cubicBezTo>
                  <a:cubicBezTo>
                    <a:pt x="1631" y="641"/>
                    <a:pt x="1629" y="642"/>
                    <a:pt x="1628" y="644"/>
                  </a:cubicBezTo>
                  <a:cubicBezTo>
                    <a:pt x="1626" y="645"/>
                    <a:pt x="1626" y="645"/>
                    <a:pt x="1626" y="645"/>
                  </a:cubicBezTo>
                  <a:cubicBezTo>
                    <a:pt x="1417" y="645"/>
                    <a:pt x="1417" y="645"/>
                    <a:pt x="1417" y="645"/>
                  </a:cubicBezTo>
                  <a:cubicBezTo>
                    <a:pt x="1416" y="645"/>
                    <a:pt x="1416" y="645"/>
                    <a:pt x="1416" y="645"/>
                  </a:cubicBezTo>
                  <a:cubicBezTo>
                    <a:pt x="1416" y="645"/>
                    <a:pt x="1416" y="645"/>
                    <a:pt x="1416" y="645"/>
                  </a:cubicBezTo>
                  <a:cubicBezTo>
                    <a:pt x="1416" y="658"/>
                    <a:pt x="1416" y="658"/>
                    <a:pt x="1416" y="658"/>
                  </a:cubicBezTo>
                  <a:cubicBezTo>
                    <a:pt x="1362" y="658"/>
                    <a:pt x="1362" y="658"/>
                    <a:pt x="1362" y="658"/>
                  </a:cubicBezTo>
                  <a:cubicBezTo>
                    <a:pt x="1369" y="645"/>
                    <a:pt x="1369" y="645"/>
                    <a:pt x="1369" y="645"/>
                  </a:cubicBezTo>
                  <a:cubicBezTo>
                    <a:pt x="1370" y="645"/>
                    <a:pt x="1370" y="645"/>
                    <a:pt x="1370" y="645"/>
                  </a:cubicBezTo>
                  <a:cubicBezTo>
                    <a:pt x="1370" y="644"/>
                    <a:pt x="1370" y="644"/>
                    <a:pt x="1370" y="644"/>
                  </a:cubicBezTo>
                  <a:cubicBezTo>
                    <a:pt x="1376" y="639"/>
                    <a:pt x="1378" y="633"/>
                    <a:pt x="1376" y="627"/>
                  </a:cubicBezTo>
                  <a:cubicBezTo>
                    <a:pt x="1374" y="616"/>
                    <a:pt x="1374" y="616"/>
                    <a:pt x="1374" y="616"/>
                  </a:cubicBezTo>
                  <a:cubicBezTo>
                    <a:pt x="1384" y="616"/>
                    <a:pt x="1384" y="616"/>
                    <a:pt x="1384" y="616"/>
                  </a:cubicBezTo>
                  <a:cubicBezTo>
                    <a:pt x="1388" y="611"/>
                    <a:pt x="1388" y="611"/>
                    <a:pt x="1388" y="611"/>
                  </a:cubicBezTo>
                  <a:cubicBezTo>
                    <a:pt x="1395" y="606"/>
                    <a:pt x="1395" y="606"/>
                    <a:pt x="1395" y="606"/>
                  </a:cubicBezTo>
                  <a:cubicBezTo>
                    <a:pt x="1395" y="606"/>
                    <a:pt x="1395" y="606"/>
                    <a:pt x="1396" y="606"/>
                  </a:cubicBezTo>
                  <a:cubicBezTo>
                    <a:pt x="1397" y="605"/>
                    <a:pt x="1399" y="605"/>
                    <a:pt x="1401" y="604"/>
                  </a:cubicBezTo>
                  <a:cubicBezTo>
                    <a:pt x="1416" y="604"/>
                    <a:pt x="1416" y="604"/>
                    <a:pt x="1416" y="604"/>
                  </a:cubicBezTo>
                  <a:cubicBezTo>
                    <a:pt x="1417" y="605"/>
                    <a:pt x="1419" y="607"/>
                    <a:pt x="1421" y="607"/>
                  </a:cubicBezTo>
                  <a:cubicBezTo>
                    <a:pt x="1423" y="607"/>
                    <a:pt x="1424" y="606"/>
                    <a:pt x="1424" y="603"/>
                  </a:cubicBezTo>
                  <a:cubicBezTo>
                    <a:pt x="1425" y="602"/>
                    <a:pt x="1425" y="601"/>
                    <a:pt x="1425" y="601"/>
                  </a:cubicBezTo>
                  <a:cubicBezTo>
                    <a:pt x="1425" y="599"/>
                    <a:pt x="1425" y="599"/>
                    <a:pt x="1425" y="599"/>
                  </a:cubicBezTo>
                  <a:cubicBezTo>
                    <a:pt x="1429" y="595"/>
                    <a:pt x="1429" y="595"/>
                    <a:pt x="1429" y="595"/>
                  </a:cubicBezTo>
                  <a:cubicBezTo>
                    <a:pt x="1431" y="598"/>
                    <a:pt x="1431" y="598"/>
                    <a:pt x="1431" y="598"/>
                  </a:cubicBezTo>
                  <a:cubicBezTo>
                    <a:pt x="1439" y="600"/>
                    <a:pt x="1439" y="600"/>
                    <a:pt x="1439" y="600"/>
                  </a:cubicBezTo>
                  <a:cubicBezTo>
                    <a:pt x="1439" y="600"/>
                    <a:pt x="1439" y="600"/>
                    <a:pt x="1439" y="600"/>
                  </a:cubicBezTo>
                  <a:cubicBezTo>
                    <a:pt x="1439" y="600"/>
                    <a:pt x="1439" y="600"/>
                    <a:pt x="1439" y="600"/>
                  </a:cubicBezTo>
                  <a:cubicBezTo>
                    <a:pt x="1448" y="600"/>
                    <a:pt x="1448" y="600"/>
                    <a:pt x="1448" y="600"/>
                  </a:cubicBezTo>
                  <a:cubicBezTo>
                    <a:pt x="1447" y="601"/>
                    <a:pt x="1447" y="601"/>
                    <a:pt x="1447" y="601"/>
                  </a:cubicBezTo>
                  <a:cubicBezTo>
                    <a:pt x="1447" y="601"/>
                    <a:pt x="1447" y="601"/>
                    <a:pt x="1447" y="601"/>
                  </a:cubicBezTo>
                  <a:cubicBezTo>
                    <a:pt x="1452" y="601"/>
                    <a:pt x="1452" y="601"/>
                    <a:pt x="1452" y="601"/>
                  </a:cubicBezTo>
                  <a:cubicBezTo>
                    <a:pt x="1452" y="601"/>
                    <a:pt x="1453" y="601"/>
                    <a:pt x="1455" y="600"/>
                  </a:cubicBezTo>
                  <a:cubicBezTo>
                    <a:pt x="1470" y="600"/>
                    <a:pt x="1470" y="600"/>
                    <a:pt x="1470" y="600"/>
                  </a:cubicBezTo>
                  <a:cubicBezTo>
                    <a:pt x="1476" y="594"/>
                    <a:pt x="1476" y="594"/>
                    <a:pt x="1476" y="594"/>
                  </a:cubicBezTo>
                  <a:cubicBezTo>
                    <a:pt x="1483" y="594"/>
                    <a:pt x="1483" y="594"/>
                    <a:pt x="1483" y="594"/>
                  </a:cubicBezTo>
                  <a:cubicBezTo>
                    <a:pt x="1483" y="593"/>
                    <a:pt x="1483" y="593"/>
                    <a:pt x="1483" y="593"/>
                  </a:cubicBezTo>
                  <a:cubicBezTo>
                    <a:pt x="1483" y="593"/>
                    <a:pt x="1484" y="593"/>
                    <a:pt x="1484" y="593"/>
                  </a:cubicBezTo>
                  <a:cubicBezTo>
                    <a:pt x="1484" y="593"/>
                    <a:pt x="1484" y="593"/>
                    <a:pt x="1485" y="594"/>
                  </a:cubicBezTo>
                  <a:cubicBezTo>
                    <a:pt x="1486" y="594"/>
                    <a:pt x="1487" y="596"/>
                    <a:pt x="1488" y="597"/>
                  </a:cubicBezTo>
                  <a:cubicBezTo>
                    <a:pt x="1489" y="598"/>
                    <a:pt x="1489" y="598"/>
                    <a:pt x="1489" y="598"/>
                  </a:cubicBezTo>
                  <a:cubicBezTo>
                    <a:pt x="1489" y="600"/>
                    <a:pt x="1489" y="600"/>
                    <a:pt x="1489" y="600"/>
                  </a:cubicBezTo>
                  <a:cubicBezTo>
                    <a:pt x="1489" y="600"/>
                    <a:pt x="1489" y="600"/>
                    <a:pt x="1489" y="600"/>
                  </a:cubicBezTo>
                  <a:cubicBezTo>
                    <a:pt x="1497" y="600"/>
                    <a:pt x="1497" y="600"/>
                    <a:pt x="1497" y="600"/>
                  </a:cubicBezTo>
                  <a:cubicBezTo>
                    <a:pt x="1498" y="600"/>
                    <a:pt x="1498" y="600"/>
                    <a:pt x="1498" y="600"/>
                  </a:cubicBezTo>
                  <a:cubicBezTo>
                    <a:pt x="1498" y="600"/>
                    <a:pt x="1498" y="600"/>
                    <a:pt x="1498" y="600"/>
                  </a:cubicBezTo>
                  <a:cubicBezTo>
                    <a:pt x="1498" y="596"/>
                    <a:pt x="1498" y="596"/>
                    <a:pt x="1498" y="596"/>
                  </a:cubicBezTo>
                  <a:cubicBezTo>
                    <a:pt x="1498" y="596"/>
                    <a:pt x="1498" y="596"/>
                    <a:pt x="1498" y="596"/>
                  </a:cubicBezTo>
                  <a:cubicBezTo>
                    <a:pt x="1497" y="596"/>
                    <a:pt x="1497" y="594"/>
                    <a:pt x="1498" y="592"/>
                  </a:cubicBezTo>
                  <a:cubicBezTo>
                    <a:pt x="1498" y="592"/>
                    <a:pt x="1499" y="591"/>
                    <a:pt x="1499" y="591"/>
                  </a:cubicBezTo>
                  <a:cubicBezTo>
                    <a:pt x="1499" y="591"/>
                    <a:pt x="1499" y="591"/>
                    <a:pt x="1499" y="590"/>
                  </a:cubicBezTo>
                  <a:cubicBezTo>
                    <a:pt x="1499" y="590"/>
                    <a:pt x="1498" y="589"/>
                    <a:pt x="1498" y="589"/>
                  </a:cubicBezTo>
                  <a:cubicBezTo>
                    <a:pt x="1498" y="589"/>
                    <a:pt x="1498" y="589"/>
                    <a:pt x="1498" y="589"/>
                  </a:cubicBezTo>
                  <a:cubicBezTo>
                    <a:pt x="1498" y="589"/>
                    <a:pt x="1498" y="589"/>
                    <a:pt x="1498" y="589"/>
                  </a:cubicBezTo>
                  <a:cubicBezTo>
                    <a:pt x="1498" y="589"/>
                    <a:pt x="1498" y="588"/>
                    <a:pt x="1497" y="588"/>
                  </a:cubicBezTo>
                  <a:cubicBezTo>
                    <a:pt x="1497" y="588"/>
                    <a:pt x="1497" y="588"/>
                    <a:pt x="1497" y="588"/>
                  </a:cubicBezTo>
                  <a:cubicBezTo>
                    <a:pt x="1497" y="588"/>
                    <a:pt x="1496" y="587"/>
                    <a:pt x="1496" y="587"/>
                  </a:cubicBezTo>
                  <a:cubicBezTo>
                    <a:pt x="1496" y="587"/>
                    <a:pt x="1496" y="587"/>
                    <a:pt x="1496" y="587"/>
                  </a:cubicBezTo>
                  <a:cubicBezTo>
                    <a:pt x="1496" y="587"/>
                    <a:pt x="1497" y="586"/>
                    <a:pt x="1498" y="586"/>
                  </a:cubicBezTo>
                  <a:cubicBezTo>
                    <a:pt x="1506" y="583"/>
                    <a:pt x="1513" y="578"/>
                    <a:pt x="1513" y="578"/>
                  </a:cubicBezTo>
                  <a:cubicBezTo>
                    <a:pt x="1520" y="571"/>
                    <a:pt x="1520" y="571"/>
                    <a:pt x="1520" y="571"/>
                  </a:cubicBezTo>
                  <a:cubicBezTo>
                    <a:pt x="1520" y="571"/>
                    <a:pt x="1520" y="571"/>
                    <a:pt x="1520" y="571"/>
                  </a:cubicBezTo>
                  <a:cubicBezTo>
                    <a:pt x="1520" y="570"/>
                    <a:pt x="1520" y="570"/>
                    <a:pt x="1520" y="570"/>
                  </a:cubicBezTo>
                  <a:cubicBezTo>
                    <a:pt x="1520" y="570"/>
                    <a:pt x="1520" y="570"/>
                    <a:pt x="1520" y="569"/>
                  </a:cubicBezTo>
                  <a:cubicBezTo>
                    <a:pt x="1520" y="568"/>
                    <a:pt x="1520" y="563"/>
                    <a:pt x="1522" y="562"/>
                  </a:cubicBezTo>
                  <a:cubicBezTo>
                    <a:pt x="1526" y="562"/>
                    <a:pt x="1531" y="559"/>
                    <a:pt x="1533" y="558"/>
                  </a:cubicBezTo>
                  <a:cubicBezTo>
                    <a:pt x="1540" y="558"/>
                    <a:pt x="1540" y="558"/>
                    <a:pt x="1540" y="558"/>
                  </a:cubicBezTo>
                  <a:cubicBezTo>
                    <a:pt x="1545" y="553"/>
                    <a:pt x="1545" y="553"/>
                    <a:pt x="1545" y="553"/>
                  </a:cubicBezTo>
                  <a:cubicBezTo>
                    <a:pt x="1554" y="553"/>
                    <a:pt x="1554" y="553"/>
                    <a:pt x="1554" y="553"/>
                  </a:cubicBezTo>
                  <a:cubicBezTo>
                    <a:pt x="1563" y="565"/>
                    <a:pt x="1563" y="565"/>
                    <a:pt x="1563" y="565"/>
                  </a:cubicBezTo>
                  <a:cubicBezTo>
                    <a:pt x="1563" y="565"/>
                    <a:pt x="1563" y="565"/>
                    <a:pt x="1563" y="565"/>
                  </a:cubicBezTo>
                  <a:cubicBezTo>
                    <a:pt x="1564" y="565"/>
                    <a:pt x="1564" y="565"/>
                    <a:pt x="1564" y="565"/>
                  </a:cubicBezTo>
                  <a:cubicBezTo>
                    <a:pt x="1564" y="565"/>
                    <a:pt x="1564" y="565"/>
                    <a:pt x="1564" y="565"/>
                  </a:cubicBezTo>
                  <a:cubicBezTo>
                    <a:pt x="1588" y="565"/>
                    <a:pt x="1588" y="565"/>
                    <a:pt x="1588" y="565"/>
                  </a:cubicBezTo>
                  <a:cubicBezTo>
                    <a:pt x="1588" y="565"/>
                    <a:pt x="1588" y="566"/>
                    <a:pt x="1588" y="566"/>
                  </a:cubicBezTo>
                  <a:cubicBezTo>
                    <a:pt x="1589" y="568"/>
                    <a:pt x="1590" y="571"/>
                    <a:pt x="1593" y="571"/>
                  </a:cubicBezTo>
                  <a:cubicBezTo>
                    <a:pt x="1594" y="571"/>
                    <a:pt x="1594" y="571"/>
                    <a:pt x="1594" y="571"/>
                  </a:cubicBezTo>
                  <a:cubicBezTo>
                    <a:pt x="1596" y="571"/>
                    <a:pt x="1596" y="571"/>
                    <a:pt x="1596" y="571"/>
                  </a:cubicBezTo>
                  <a:cubicBezTo>
                    <a:pt x="1596" y="571"/>
                    <a:pt x="1596" y="571"/>
                    <a:pt x="1596" y="571"/>
                  </a:cubicBezTo>
                  <a:cubicBezTo>
                    <a:pt x="1597" y="571"/>
                    <a:pt x="1597" y="571"/>
                    <a:pt x="1597" y="571"/>
                  </a:cubicBezTo>
                  <a:cubicBezTo>
                    <a:pt x="1597" y="571"/>
                    <a:pt x="1599" y="570"/>
                    <a:pt x="1601" y="570"/>
                  </a:cubicBezTo>
                  <a:cubicBezTo>
                    <a:pt x="1601" y="570"/>
                    <a:pt x="1602" y="570"/>
                    <a:pt x="1602" y="570"/>
                  </a:cubicBezTo>
                  <a:cubicBezTo>
                    <a:pt x="1603" y="571"/>
                    <a:pt x="1603" y="571"/>
                    <a:pt x="1604" y="571"/>
                  </a:cubicBezTo>
                  <a:cubicBezTo>
                    <a:pt x="1607" y="574"/>
                    <a:pt x="1613" y="574"/>
                    <a:pt x="1613" y="574"/>
                  </a:cubicBezTo>
                  <a:cubicBezTo>
                    <a:pt x="1613" y="574"/>
                    <a:pt x="1613" y="574"/>
                    <a:pt x="1613" y="574"/>
                  </a:cubicBezTo>
                  <a:cubicBezTo>
                    <a:pt x="1626" y="574"/>
                    <a:pt x="1626" y="574"/>
                    <a:pt x="1626" y="574"/>
                  </a:cubicBezTo>
                  <a:cubicBezTo>
                    <a:pt x="1634" y="582"/>
                    <a:pt x="1634" y="582"/>
                    <a:pt x="1634" y="582"/>
                  </a:cubicBezTo>
                  <a:cubicBezTo>
                    <a:pt x="1634" y="584"/>
                    <a:pt x="1634" y="584"/>
                    <a:pt x="1634" y="584"/>
                  </a:cubicBezTo>
                  <a:cubicBezTo>
                    <a:pt x="1632" y="588"/>
                    <a:pt x="1632" y="588"/>
                    <a:pt x="1632" y="588"/>
                  </a:cubicBezTo>
                  <a:cubicBezTo>
                    <a:pt x="1631" y="591"/>
                    <a:pt x="1631" y="593"/>
                    <a:pt x="1631" y="594"/>
                  </a:cubicBezTo>
                  <a:cubicBezTo>
                    <a:pt x="1631" y="595"/>
                    <a:pt x="1631" y="596"/>
                    <a:pt x="1631" y="597"/>
                  </a:cubicBezTo>
                  <a:cubicBezTo>
                    <a:pt x="1630" y="598"/>
                    <a:pt x="1630" y="600"/>
                    <a:pt x="1630" y="601"/>
                  </a:cubicBezTo>
                  <a:cubicBezTo>
                    <a:pt x="1630" y="603"/>
                    <a:pt x="1630" y="603"/>
                    <a:pt x="1630" y="603"/>
                  </a:cubicBezTo>
                  <a:cubicBezTo>
                    <a:pt x="1631" y="608"/>
                    <a:pt x="1631" y="608"/>
                    <a:pt x="1631" y="608"/>
                  </a:cubicBezTo>
                  <a:cubicBezTo>
                    <a:pt x="1633" y="611"/>
                    <a:pt x="1633" y="611"/>
                    <a:pt x="1633" y="611"/>
                  </a:cubicBezTo>
                  <a:cubicBezTo>
                    <a:pt x="1633" y="611"/>
                    <a:pt x="1634" y="612"/>
                    <a:pt x="1634" y="612"/>
                  </a:cubicBezTo>
                  <a:cubicBezTo>
                    <a:pt x="1635" y="612"/>
                    <a:pt x="1635" y="612"/>
                    <a:pt x="1636" y="613"/>
                  </a:cubicBezTo>
                  <a:cubicBezTo>
                    <a:pt x="1639" y="616"/>
                    <a:pt x="1639" y="616"/>
                    <a:pt x="1639" y="616"/>
                  </a:cubicBezTo>
                  <a:cubicBezTo>
                    <a:pt x="1640" y="618"/>
                    <a:pt x="1641" y="618"/>
                    <a:pt x="1642" y="618"/>
                  </a:cubicBezTo>
                  <a:cubicBezTo>
                    <a:pt x="1644" y="618"/>
                    <a:pt x="1644" y="618"/>
                    <a:pt x="1644" y="618"/>
                  </a:cubicBezTo>
                  <a:cubicBezTo>
                    <a:pt x="1644" y="617"/>
                    <a:pt x="1644" y="617"/>
                    <a:pt x="1644" y="617"/>
                  </a:cubicBezTo>
                  <a:cubicBezTo>
                    <a:pt x="1644" y="617"/>
                    <a:pt x="1644" y="617"/>
                    <a:pt x="1644" y="617"/>
                  </a:cubicBezTo>
                  <a:cubicBezTo>
                    <a:pt x="1644" y="619"/>
                    <a:pt x="1646" y="620"/>
                    <a:pt x="1647" y="621"/>
                  </a:cubicBezTo>
                  <a:cubicBezTo>
                    <a:pt x="1647" y="621"/>
                    <a:pt x="1648" y="622"/>
                    <a:pt x="1648" y="623"/>
                  </a:cubicBezTo>
                  <a:cubicBezTo>
                    <a:pt x="1648" y="624"/>
                    <a:pt x="1648" y="624"/>
                    <a:pt x="1648" y="624"/>
                  </a:cubicBezTo>
                  <a:cubicBezTo>
                    <a:pt x="1648" y="628"/>
                    <a:pt x="1648" y="628"/>
                    <a:pt x="1648" y="628"/>
                  </a:cubicBezTo>
                  <a:cubicBezTo>
                    <a:pt x="1647" y="629"/>
                    <a:pt x="1647" y="631"/>
                    <a:pt x="1647" y="632"/>
                  </a:cubicBezTo>
                  <a:cubicBezTo>
                    <a:pt x="1647" y="632"/>
                    <a:pt x="1647" y="632"/>
                    <a:pt x="1647" y="632"/>
                  </a:cubicBezTo>
                  <a:lnTo>
                    <a:pt x="1647" y="633"/>
                  </a:lnTo>
                  <a:close/>
                  <a:moveTo>
                    <a:pt x="1322" y="725"/>
                  </a:moveTo>
                  <a:cubicBezTo>
                    <a:pt x="1320" y="729"/>
                    <a:pt x="1320" y="729"/>
                    <a:pt x="1320" y="729"/>
                  </a:cubicBezTo>
                  <a:cubicBezTo>
                    <a:pt x="1319" y="733"/>
                    <a:pt x="1319" y="733"/>
                    <a:pt x="1319" y="733"/>
                  </a:cubicBezTo>
                  <a:cubicBezTo>
                    <a:pt x="1312" y="739"/>
                    <a:pt x="1312" y="739"/>
                    <a:pt x="1312" y="739"/>
                  </a:cubicBezTo>
                  <a:cubicBezTo>
                    <a:pt x="1312" y="740"/>
                    <a:pt x="1312" y="740"/>
                    <a:pt x="1312" y="740"/>
                  </a:cubicBezTo>
                  <a:cubicBezTo>
                    <a:pt x="1312" y="759"/>
                    <a:pt x="1312" y="759"/>
                    <a:pt x="1312" y="759"/>
                  </a:cubicBezTo>
                  <a:cubicBezTo>
                    <a:pt x="1312" y="760"/>
                    <a:pt x="1310" y="763"/>
                    <a:pt x="1308" y="767"/>
                  </a:cubicBezTo>
                  <a:cubicBezTo>
                    <a:pt x="1306" y="769"/>
                    <a:pt x="1306" y="769"/>
                    <a:pt x="1306" y="769"/>
                  </a:cubicBezTo>
                  <a:cubicBezTo>
                    <a:pt x="1305" y="769"/>
                    <a:pt x="1305" y="770"/>
                    <a:pt x="1304" y="770"/>
                  </a:cubicBezTo>
                  <a:cubicBezTo>
                    <a:pt x="1304" y="771"/>
                    <a:pt x="1303" y="771"/>
                    <a:pt x="1303" y="772"/>
                  </a:cubicBezTo>
                  <a:cubicBezTo>
                    <a:pt x="1302" y="773"/>
                    <a:pt x="1302" y="773"/>
                    <a:pt x="1302" y="773"/>
                  </a:cubicBezTo>
                  <a:cubicBezTo>
                    <a:pt x="1300" y="773"/>
                    <a:pt x="1300" y="773"/>
                    <a:pt x="1300" y="773"/>
                  </a:cubicBezTo>
                  <a:cubicBezTo>
                    <a:pt x="1299" y="773"/>
                    <a:pt x="1299" y="773"/>
                    <a:pt x="1299" y="773"/>
                  </a:cubicBezTo>
                  <a:cubicBezTo>
                    <a:pt x="1299" y="774"/>
                    <a:pt x="1297" y="776"/>
                    <a:pt x="1296" y="778"/>
                  </a:cubicBezTo>
                  <a:cubicBezTo>
                    <a:pt x="1295" y="779"/>
                    <a:pt x="1293" y="781"/>
                    <a:pt x="1292" y="782"/>
                  </a:cubicBezTo>
                  <a:cubicBezTo>
                    <a:pt x="1292" y="783"/>
                    <a:pt x="1292" y="783"/>
                    <a:pt x="1292" y="783"/>
                  </a:cubicBezTo>
                  <a:cubicBezTo>
                    <a:pt x="1292" y="783"/>
                    <a:pt x="1292" y="783"/>
                    <a:pt x="1292" y="783"/>
                  </a:cubicBezTo>
                  <a:cubicBezTo>
                    <a:pt x="1292" y="787"/>
                    <a:pt x="1292" y="787"/>
                    <a:pt x="1292" y="787"/>
                  </a:cubicBezTo>
                  <a:cubicBezTo>
                    <a:pt x="1293" y="792"/>
                    <a:pt x="1294" y="799"/>
                    <a:pt x="1294" y="799"/>
                  </a:cubicBezTo>
                  <a:cubicBezTo>
                    <a:pt x="1294" y="800"/>
                    <a:pt x="1294" y="802"/>
                    <a:pt x="1295" y="804"/>
                  </a:cubicBezTo>
                  <a:cubicBezTo>
                    <a:pt x="1295" y="805"/>
                    <a:pt x="1295" y="806"/>
                    <a:pt x="1295" y="808"/>
                  </a:cubicBezTo>
                  <a:cubicBezTo>
                    <a:pt x="1295" y="809"/>
                    <a:pt x="1295" y="809"/>
                    <a:pt x="1295" y="809"/>
                  </a:cubicBezTo>
                  <a:cubicBezTo>
                    <a:pt x="1294" y="809"/>
                    <a:pt x="1294" y="809"/>
                    <a:pt x="1294" y="809"/>
                  </a:cubicBezTo>
                  <a:cubicBezTo>
                    <a:pt x="1293" y="809"/>
                    <a:pt x="1293" y="809"/>
                    <a:pt x="1293" y="809"/>
                  </a:cubicBezTo>
                  <a:cubicBezTo>
                    <a:pt x="1293" y="810"/>
                    <a:pt x="1293" y="810"/>
                    <a:pt x="1293" y="810"/>
                  </a:cubicBezTo>
                  <a:cubicBezTo>
                    <a:pt x="1293" y="810"/>
                    <a:pt x="1293" y="810"/>
                    <a:pt x="1293" y="810"/>
                  </a:cubicBezTo>
                  <a:cubicBezTo>
                    <a:pt x="1293" y="811"/>
                    <a:pt x="1293" y="811"/>
                    <a:pt x="1293" y="811"/>
                  </a:cubicBezTo>
                  <a:cubicBezTo>
                    <a:pt x="1292" y="811"/>
                    <a:pt x="1292" y="811"/>
                    <a:pt x="1292" y="811"/>
                  </a:cubicBezTo>
                  <a:cubicBezTo>
                    <a:pt x="1292" y="811"/>
                    <a:pt x="1292" y="811"/>
                    <a:pt x="1292" y="811"/>
                  </a:cubicBezTo>
                  <a:cubicBezTo>
                    <a:pt x="1292" y="814"/>
                    <a:pt x="1292" y="814"/>
                    <a:pt x="1292" y="814"/>
                  </a:cubicBezTo>
                  <a:cubicBezTo>
                    <a:pt x="1292" y="814"/>
                    <a:pt x="1292" y="815"/>
                    <a:pt x="1291" y="817"/>
                  </a:cubicBezTo>
                  <a:cubicBezTo>
                    <a:pt x="1291" y="818"/>
                    <a:pt x="1290" y="820"/>
                    <a:pt x="1289" y="823"/>
                  </a:cubicBezTo>
                  <a:cubicBezTo>
                    <a:pt x="1289" y="823"/>
                    <a:pt x="1289" y="823"/>
                    <a:pt x="1289" y="823"/>
                  </a:cubicBezTo>
                  <a:cubicBezTo>
                    <a:pt x="1188" y="823"/>
                    <a:pt x="1188" y="823"/>
                    <a:pt x="1188" y="823"/>
                  </a:cubicBezTo>
                  <a:cubicBezTo>
                    <a:pt x="1188" y="792"/>
                    <a:pt x="1188" y="792"/>
                    <a:pt x="1188" y="792"/>
                  </a:cubicBezTo>
                  <a:cubicBezTo>
                    <a:pt x="1179" y="789"/>
                    <a:pt x="1179" y="789"/>
                    <a:pt x="1179" y="789"/>
                  </a:cubicBezTo>
                  <a:cubicBezTo>
                    <a:pt x="1179" y="694"/>
                    <a:pt x="1179" y="694"/>
                    <a:pt x="1179" y="694"/>
                  </a:cubicBezTo>
                  <a:cubicBezTo>
                    <a:pt x="1173" y="688"/>
                    <a:pt x="1173" y="688"/>
                    <a:pt x="1173" y="688"/>
                  </a:cubicBezTo>
                  <a:cubicBezTo>
                    <a:pt x="1167" y="684"/>
                    <a:pt x="1167" y="684"/>
                    <a:pt x="1167" y="684"/>
                  </a:cubicBezTo>
                  <a:cubicBezTo>
                    <a:pt x="1167" y="652"/>
                    <a:pt x="1167" y="652"/>
                    <a:pt x="1167" y="652"/>
                  </a:cubicBezTo>
                  <a:cubicBezTo>
                    <a:pt x="1331" y="652"/>
                    <a:pt x="1331" y="652"/>
                    <a:pt x="1331" y="652"/>
                  </a:cubicBezTo>
                  <a:cubicBezTo>
                    <a:pt x="1331" y="667"/>
                    <a:pt x="1331" y="667"/>
                    <a:pt x="1331" y="667"/>
                  </a:cubicBezTo>
                  <a:cubicBezTo>
                    <a:pt x="1331" y="668"/>
                    <a:pt x="1331" y="668"/>
                    <a:pt x="1331" y="668"/>
                  </a:cubicBezTo>
                  <a:cubicBezTo>
                    <a:pt x="1332" y="668"/>
                    <a:pt x="1332" y="668"/>
                    <a:pt x="1332" y="668"/>
                  </a:cubicBezTo>
                  <a:cubicBezTo>
                    <a:pt x="1354" y="668"/>
                    <a:pt x="1354" y="668"/>
                    <a:pt x="1354" y="668"/>
                  </a:cubicBezTo>
                  <a:cubicBezTo>
                    <a:pt x="1352" y="669"/>
                    <a:pt x="1352" y="669"/>
                    <a:pt x="1352" y="669"/>
                  </a:cubicBezTo>
                  <a:cubicBezTo>
                    <a:pt x="1352" y="671"/>
                    <a:pt x="1352" y="671"/>
                    <a:pt x="1352" y="671"/>
                  </a:cubicBezTo>
                  <a:cubicBezTo>
                    <a:pt x="1351" y="672"/>
                    <a:pt x="1349" y="673"/>
                    <a:pt x="1349" y="673"/>
                  </a:cubicBezTo>
                  <a:cubicBezTo>
                    <a:pt x="1348" y="673"/>
                    <a:pt x="1348" y="673"/>
                    <a:pt x="1348" y="673"/>
                  </a:cubicBezTo>
                  <a:cubicBezTo>
                    <a:pt x="1348" y="673"/>
                    <a:pt x="1348" y="673"/>
                    <a:pt x="1348" y="673"/>
                  </a:cubicBezTo>
                  <a:cubicBezTo>
                    <a:pt x="1348" y="678"/>
                    <a:pt x="1348" y="678"/>
                    <a:pt x="1348" y="678"/>
                  </a:cubicBezTo>
                  <a:cubicBezTo>
                    <a:pt x="1345" y="684"/>
                    <a:pt x="1345" y="684"/>
                    <a:pt x="1345" y="684"/>
                  </a:cubicBezTo>
                  <a:cubicBezTo>
                    <a:pt x="1345" y="689"/>
                    <a:pt x="1345" y="689"/>
                    <a:pt x="1345" y="689"/>
                  </a:cubicBezTo>
                  <a:cubicBezTo>
                    <a:pt x="1341" y="689"/>
                    <a:pt x="1341" y="689"/>
                    <a:pt x="1341" y="689"/>
                  </a:cubicBezTo>
                  <a:cubicBezTo>
                    <a:pt x="1344" y="692"/>
                    <a:pt x="1344" y="692"/>
                    <a:pt x="1344" y="692"/>
                  </a:cubicBezTo>
                  <a:cubicBezTo>
                    <a:pt x="1340" y="695"/>
                    <a:pt x="1340" y="695"/>
                    <a:pt x="1340" y="695"/>
                  </a:cubicBezTo>
                  <a:cubicBezTo>
                    <a:pt x="1336" y="703"/>
                    <a:pt x="1336" y="703"/>
                    <a:pt x="1336" y="703"/>
                  </a:cubicBezTo>
                  <a:cubicBezTo>
                    <a:pt x="1329" y="709"/>
                    <a:pt x="1329" y="709"/>
                    <a:pt x="1329" y="709"/>
                  </a:cubicBezTo>
                  <a:cubicBezTo>
                    <a:pt x="1329" y="709"/>
                    <a:pt x="1329" y="709"/>
                    <a:pt x="1329" y="709"/>
                  </a:cubicBezTo>
                  <a:cubicBezTo>
                    <a:pt x="1328" y="709"/>
                    <a:pt x="1328" y="709"/>
                    <a:pt x="1328" y="709"/>
                  </a:cubicBezTo>
                  <a:cubicBezTo>
                    <a:pt x="1328" y="709"/>
                    <a:pt x="1328" y="709"/>
                    <a:pt x="1328" y="709"/>
                  </a:cubicBezTo>
                  <a:cubicBezTo>
                    <a:pt x="1328" y="715"/>
                    <a:pt x="1328" y="715"/>
                    <a:pt x="1328" y="715"/>
                  </a:cubicBezTo>
                  <a:cubicBezTo>
                    <a:pt x="1324" y="719"/>
                    <a:pt x="1324" y="719"/>
                    <a:pt x="1324" y="719"/>
                  </a:cubicBezTo>
                  <a:cubicBezTo>
                    <a:pt x="1323" y="723"/>
                    <a:pt x="1323" y="723"/>
                    <a:pt x="1323" y="723"/>
                  </a:cubicBezTo>
                  <a:cubicBezTo>
                    <a:pt x="1323" y="723"/>
                    <a:pt x="1323" y="723"/>
                    <a:pt x="1323" y="723"/>
                  </a:cubicBezTo>
                  <a:cubicBezTo>
                    <a:pt x="1322" y="723"/>
                    <a:pt x="1322" y="723"/>
                    <a:pt x="1322" y="723"/>
                  </a:cubicBezTo>
                  <a:cubicBezTo>
                    <a:pt x="1322" y="725"/>
                    <a:pt x="1322" y="725"/>
                    <a:pt x="1322" y="725"/>
                  </a:cubicBezTo>
                  <a:close/>
                  <a:moveTo>
                    <a:pt x="1150" y="784"/>
                  </a:moveTo>
                  <a:cubicBezTo>
                    <a:pt x="1150" y="783"/>
                    <a:pt x="1150" y="783"/>
                    <a:pt x="1150" y="783"/>
                  </a:cubicBezTo>
                  <a:cubicBezTo>
                    <a:pt x="1150" y="783"/>
                    <a:pt x="1150" y="783"/>
                    <a:pt x="1150" y="783"/>
                  </a:cubicBezTo>
                  <a:cubicBezTo>
                    <a:pt x="1150" y="783"/>
                    <a:pt x="1150" y="783"/>
                    <a:pt x="1149" y="782"/>
                  </a:cubicBezTo>
                  <a:cubicBezTo>
                    <a:pt x="1148" y="781"/>
                    <a:pt x="1145" y="778"/>
                    <a:pt x="1142" y="776"/>
                  </a:cubicBezTo>
                  <a:cubicBezTo>
                    <a:pt x="1139" y="776"/>
                    <a:pt x="1139" y="776"/>
                    <a:pt x="1139" y="776"/>
                  </a:cubicBezTo>
                  <a:cubicBezTo>
                    <a:pt x="1136" y="776"/>
                    <a:pt x="1133" y="778"/>
                    <a:pt x="1132" y="779"/>
                  </a:cubicBezTo>
                  <a:cubicBezTo>
                    <a:pt x="1132" y="780"/>
                    <a:pt x="1132" y="780"/>
                    <a:pt x="1132" y="780"/>
                  </a:cubicBezTo>
                  <a:cubicBezTo>
                    <a:pt x="1120" y="781"/>
                    <a:pt x="1120" y="781"/>
                    <a:pt x="1120" y="781"/>
                  </a:cubicBezTo>
                  <a:cubicBezTo>
                    <a:pt x="1117" y="781"/>
                    <a:pt x="1117" y="781"/>
                    <a:pt x="1117" y="781"/>
                  </a:cubicBezTo>
                  <a:cubicBezTo>
                    <a:pt x="1116" y="781"/>
                    <a:pt x="1114" y="782"/>
                    <a:pt x="1113" y="783"/>
                  </a:cubicBezTo>
                  <a:cubicBezTo>
                    <a:pt x="1112" y="784"/>
                    <a:pt x="1112" y="784"/>
                    <a:pt x="1112" y="784"/>
                  </a:cubicBezTo>
                  <a:cubicBezTo>
                    <a:pt x="1111" y="784"/>
                    <a:pt x="1108" y="785"/>
                    <a:pt x="1107" y="787"/>
                  </a:cubicBezTo>
                  <a:cubicBezTo>
                    <a:pt x="1106" y="787"/>
                    <a:pt x="1106" y="787"/>
                    <a:pt x="1106" y="787"/>
                  </a:cubicBezTo>
                  <a:cubicBezTo>
                    <a:pt x="1106" y="788"/>
                    <a:pt x="1106" y="788"/>
                    <a:pt x="1106" y="788"/>
                  </a:cubicBezTo>
                  <a:cubicBezTo>
                    <a:pt x="1106" y="788"/>
                    <a:pt x="1106" y="789"/>
                    <a:pt x="1106" y="789"/>
                  </a:cubicBezTo>
                  <a:cubicBezTo>
                    <a:pt x="1105" y="789"/>
                    <a:pt x="1105" y="788"/>
                    <a:pt x="1105" y="788"/>
                  </a:cubicBezTo>
                  <a:cubicBezTo>
                    <a:pt x="1105" y="788"/>
                    <a:pt x="1104" y="788"/>
                    <a:pt x="1104" y="788"/>
                  </a:cubicBezTo>
                  <a:cubicBezTo>
                    <a:pt x="1104" y="787"/>
                    <a:pt x="1104" y="787"/>
                    <a:pt x="1104" y="787"/>
                  </a:cubicBezTo>
                  <a:cubicBezTo>
                    <a:pt x="1104" y="787"/>
                    <a:pt x="1104" y="787"/>
                    <a:pt x="1104" y="787"/>
                  </a:cubicBezTo>
                  <a:cubicBezTo>
                    <a:pt x="1088" y="787"/>
                    <a:pt x="1088" y="787"/>
                    <a:pt x="1088" y="787"/>
                  </a:cubicBezTo>
                  <a:cubicBezTo>
                    <a:pt x="1088" y="778"/>
                    <a:pt x="1088" y="778"/>
                    <a:pt x="1088" y="778"/>
                  </a:cubicBezTo>
                  <a:cubicBezTo>
                    <a:pt x="1088" y="777"/>
                    <a:pt x="1088" y="777"/>
                    <a:pt x="1088" y="777"/>
                  </a:cubicBezTo>
                  <a:cubicBezTo>
                    <a:pt x="1088" y="777"/>
                    <a:pt x="1088" y="777"/>
                    <a:pt x="1088" y="777"/>
                  </a:cubicBezTo>
                  <a:cubicBezTo>
                    <a:pt x="1049" y="777"/>
                    <a:pt x="1049" y="777"/>
                    <a:pt x="1049" y="777"/>
                  </a:cubicBezTo>
                  <a:cubicBezTo>
                    <a:pt x="1049" y="773"/>
                    <a:pt x="1049" y="773"/>
                    <a:pt x="1049" y="773"/>
                  </a:cubicBezTo>
                  <a:cubicBezTo>
                    <a:pt x="1043" y="771"/>
                    <a:pt x="1043" y="771"/>
                    <a:pt x="1043" y="771"/>
                  </a:cubicBezTo>
                  <a:cubicBezTo>
                    <a:pt x="1038" y="777"/>
                    <a:pt x="1038" y="777"/>
                    <a:pt x="1038" y="777"/>
                  </a:cubicBezTo>
                  <a:cubicBezTo>
                    <a:pt x="1035" y="777"/>
                    <a:pt x="1035" y="777"/>
                    <a:pt x="1035" y="777"/>
                  </a:cubicBezTo>
                  <a:cubicBezTo>
                    <a:pt x="1031" y="773"/>
                    <a:pt x="1031" y="773"/>
                    <a:pt x="1031" y="773"/>
                  </a:cubicBezTo>
                  <a:cubicBezTo>
                    <a:pt x="1031" y="771"/>
                    <a:pt x="1031" y="771"/>
                    <a:pt x="1031" y="771"/>
                  </a:cubicBezTo>
                  <a:cubicBezTo>
                    <a:pt x="1027" y="765"/>
                    <a:pt x="1027" y="765"/>
                    <a:pt x="1027" y="765"/>
                  </a:cubicBezTo>
                  <a:cubicBezTo>
                    <a:pt x="1020" y="760"/>
                    <a:pt x="1020" y="760"/>
                    <a:pt x="1020" y="760"/>
                  </a:cubicBezTo>
                  <a:cubicBezTo>
                    <a:pt x="1009" y="759"/>
                    <a:pt x="1009" y="759"/>
                    <a:pt x="1009" y="759"/>
                  </a:cubicBezTo>
                  <a:cubicBezTo>
                    <a:pt x="1009" y="759"/>
                    <a:pt x="1008" y="759"/>
                    <a:pt x="1007" y="759"/>
                  </a:cubicBezTo>
                  <a:cubicBezTo>
                    <a:pt x="1006" y="760"/>
                    <a:pt x="1005" y="760"/>
                    <a:pt x="1004" y="760"/>
                  </a:cubicBezTo>
                  <a:cubicBezTo>
                    <a:pt x="1003" y="760"/>
                    <a:pt x="1002" y="760"/>
                    <a:pt x="1001" y="759"/>
                  </a:cubicBezTo>
                  <a:cubicBezTo>
                    <a:pt x="1000" y="759"/>
                    <a:pt x="1000" y="759"/>
                    <a:pt x="1000" y="759"/>
                  </a:cubicBezTo>
                  <a:cubicBezTo>
                    <a:pt x="1000" y="759"/>
                    <a:pt x="999" y="758"/>
                    <a:pt x="999" y="758"/>
                  </a:cubicBezTo>
                  <a:cubicBezTo>
                    <a:pt x="999" y="758"/>
                    <a:pt x="999" y="758"/>
                    <a:pt x="999" y="758"/>
                  </a:cubicBezTo>
                  <a:cubicBezTo>
                    <a:pt x="998" y="758"/>
                    <a:pt x="998" y="758"/>
                    <a:pt x="998" y="758"/>
                  </a:cubicBezTo>
                  <a:cubicBezTo>
                    <a:pt x="997" y="758"/>
                    <a:pt x="997" y="758"/>
                    <a:pt x="996" y="759"/>
                  </a:cubicBezTo>
                  <a:cubicBezTo>
                    <a:pt x="988" y="759"/>
                    <a:pt x="988" y="759"/>
                    <a:pt x="988" y="759"/>
                  </a:cubicBezTo>
                  <a:cubicBezTo>
                    <a:pt x="986" y="759"/>
                    <a:pt x="984" y="756"/>
                    <a:pt x="983" y="755"/>
                  </a:cubicBezTo>
                  <a:cubicBezTo>
                    <a:pt x="982" y="755"/>
                    <a:pt x="982" y="755"/>
                    <a:pt x="982" y="754"/>
                  </a:cubicBezTo>
                  <a:cubicBezTo>
                    <a:pt x="982" y="748"/>
                    <a:pt x="982" y="748"/>
                    <a:pt x="982" y="748"/>
                  </a:cubicBezTo>
                  <a:cubicBezTo>
                    <a:pt x="982" y="747"/>
                    <a:pt x="982" y="747"/>
                    <a:pt x="982" y="747"/>
                  </a:cubicBezTo>
                  <a:cubicBezTo>
                    <a:pt x="982" y="747"/>
                    <a:pt x="982" y="747"/>
                    <a:pt x="982" y="747"/>
                  </a:cubicBezTo>
                  <a:cubicBezTo>
                    <a:pt x="963" y="747"/>
                    <a:pt x="963" y="747"/>
                    <a:pt x="963" y="747"/>
                  </a:cubicBezTo>
                  <a:cubicBezTo>
                    <a:pt x="959" y="740"/>
                    <a:pt x="959" y="740"/>
                    <a:pt x="959" y="740"/>
                  </a:cubicBezTo>
                  <a:cubicBezTo>
                    <a:pt x="959" y="651"/>
                    <a:pt x="959" y="651"/>
                    <a:pt x="959" y="651"/>
                  </a:cubicBezTo>
                  <a:cubicBezTo>
                    <a:pt x="959" y="650"/>
                    <a:pt x="959" y="650"/>
                    <a:pt x="959" y="650"/>
                  </a:cubicBezTo>
                  <a:cubicBezTo>
                    <a:pt x="959" y="650"/>
                    <a:pt x="959" y="650"/>
                    <a:pt x="959" y="650"/>
                  </a:cubicBezTo>
                  <a:cubicBezTo>
                    <a:pt x="842" y="650"/>
                    <a:pt x="842" y="650"/>
                    <a:pt x="842" y="650"/>
                  </a:cubicBezTo>
                  <a:cubicBezTo>
                    <a:pt x="842" y="612"/>
                    <a:pt x="842" y="612"/>
                    <a:pt x="842" y="612"/>
                  </a:cubicBezTo>
                  <a:cubicBezTo>
                    <a:pt x="880" y="612"/>
                    <a:pt x="880" y="612"/>
                    <a:pt x="880" y="612"/>
                  </a:cubicBezTo>
                  <a:cubicBezTo>
                    <a:pt x="882" y="612"/>
                    <a:pt x="882" y="612"/>
                    <a:pt x="882" y="612"/>
                  </a:cubicBezTo>
                  <a:cubicBezTo>
                    <a:pt x="1165" y="612"/>
                    <a:pt x="1165" y="612"/>
                    <a:pt x="1165" y="612"/>
                  </a:cubicBezTo>
                  <a:cubicBezTo>
                    <a:pt x="1165" y="650"/>
                    <a:pt x="1165" y="650"/>
                    <a:pt x="1165" y="650"/>
                  </a:cubicBezTo>
                  <a:cubicBezTo>
                    <a:pt x="1165" y="652"/>
                    <a:pt x="1165" y="652"/>
                    <a:pt x="1165" y="652"/>
                  </a:cubicBezTo>
                  <a:cubicBezTo>
                    <a:pt x="1165" y="685"/>
                    <a:pt x="1165" y="685"/>
                    <a:pt x="1165" y="685"/>
                  </a:cubicBezTo>
                  <a:cubicBezTo>
                    <a:pt x="1172" y="690"/>
                    <a:pt x="1172" y="690"/>
                    <a:pt x="1172" y="690"/>
                  </a:cubicBezTo>
                  <a:cubicBezTo>
                    <a:pt x="1177" y="695"/>
                    <a:pt x="1177" y="695"/>
                    <a:pt x="1177" y="695"/>
                  </a:cubicBezTo>
                  <a:cubicBezTo>
                    <a:pt x="1177" y="789"/>
                    <a:pt x="1177" y="789"/>
                    <a:pt x="1177" y="789"/>
                  </a:cubicBezTo>
                  <a:cubicBezTo>
                    <a:pt x="1167" y="789"/>
                    <a:pt x="1167" y="789"/>
                    <a:pt x="1167" y="789"/>
                  </a:cubicBezTo>
                  <a:cubicBezTo>
                    <a:pt x="1164" y="787"/>
                    <a:pt x="1164" y="787"/>
                    <a:pt x="1164" y="787"/>
                  </a:cubicBezTo>
                  <a:cubicBezTo>
                    <a:pt x="1161" y="789"/>
                    <a:pt x="1161" y="789"/>
                    <a:pt x="1161" y="789"/>
                  </a:cubicBezTo>
                  <a:cubicBezTo>
                    <a:pt x="1159" y="789"/>
                    <a:pt x="1159" y="789"/>
                    <a:pt x="1159" y="789"/>
                  </a:cubicBezTo>
                  <a:cubicBezTo>
                    <a:pt x="1158" y="788"/>
                    <a:pt x="1158" y="787"/>
                    <a:pt x="1158" y="786"/>
                  </a:cubicBezTo>
                  <a:cubicBezTo>
                    <a:pt x="1158" y="785"/>
                    <a:pt x="1158" y="785"/>
                    <a:pt x="1158" y="785"/>
                  </a:cubicBezTo>
                  <a:lnTo>
                    <a:pt x="1150" y="784"/>
                  </a:lnTo>
                  <a:close/>
                  <a:moveTo>
                    <a:pt x="1099" y="392"/>
                  </a:moveTo>
                  <a:cubicBezTo>
                    <a:pt x="1099" y="363"/>
                    <a:pt x="1099" y="363"/>
                    <a:pt x="1099" y="363"/>
                  </a:cubicBezTo>
                  <a:cubicBezTo>
                    <a:pt x="1088" y="344"/>
                    <a:pt x="1088" y="344"/>
                    <a:pt x="1088" y="344"/>
                  </a:cubicBezTo>
                  <a:cubicBezTo>
                    <a:pt x="1100" y="332"/>
                    <a:pt x="1100" y="332"/>
                    <a:pt x="1100" y="332"/>
                  </a:cubicBezTo>
                  <a:cubicBezTo>
                    <a:pt x="1100" y="331"/>
                    <a:pt x="1100" y="331"/>
                    <a:pt x="1100" y="331"/>
                  </a:cubicBezTo>
                  <a:cubicBezTo>
                    <a:pt x="1100" y="331"/>
                    <a:pt x="1100" y="331"/>
                    <a:pt x="1100" y="331"/>
                  </a:cubicBezTo>
                  <a:cubicBezTo>
                    <a:pt x="1100" y="305"/>
                    <a:pt x="1100" y="305"/>
                    <a:pt x="1100" y="305"/>
                  </a:cubicBezTo>
                  <a:cubicBezTo>
                    <a:pt x="1288" y="305"/>
                    <a:pt x="1288" y="305"/>
                    <a:pt x="1288" y="305"/>
                  </a:cubicBezTo>
                  <a:cubicBezTo>
                    <a:pt x="1289" y="306"/>
                    <a:pt x="1289" y="307"/>
                    <a:pt x="1289" y="308"/>
                  </a:cubicBezTo>
                  <a:cubicBezTo>
                    <a:pt x="1289" y="308"/>
                    <a:pt x="1289" y="308"/>
                    <a:pt x="1289" y="308"/>
                  </a:cubicBezTo>
                  <a:cubicBezTo>
                    <a:pt x="1289" y="309"/>
                    <a:pt x="1289" y="310"/>
                    <a:pt x="1289" y="310"/>
                  </a:cubicBezTo>
                  <a:cubicBezTo>
                    <a:pt x="1289" y="310"/>
                    <a:pt x="1289" y="310"/>
                    <a:pt x="1289" y="311"/>
                  </a:cubicBezTo>
                  <a:cubicBezTo>
                    <a:pt x="1289" y="311"/>
                    <a:pt x="1289" y="311"/>
                    <a:pt x="1290" y="312"/>
                  </a:cubicBezTo>
                  <a:cubicBezTo>
                    <a:pt x="1290" y="312"/>
                    <a:pt x="1290" y="312"/>
                    <a:pt x="1290" y="313"/>
                  </a:cubicBezTo>
                  <a:cubicBezTo>
                    <a:pt x="1290" y="313"/>
                    <a:pt x="1290" y="313"/>
                    <a:pt x="1290" y="314"/>
                  </a:cubicBezTo>
                  <a:cubicBezTo>
                    <a:pt x="1290" y="314"/>
                    <a:pt x="1290" y="314"/>
                    <a:pt x="1290" y="314"/>
                  </a:cubicBezTo>
                  <a:cubicBezTo>
                    <a:pt x="1290" y="315"/>
                    <a:pt x="1290" y="315"/>
                    <a:pt x="1290" y="315"/>
                  </a:cubicBezTo>
                  <a:cubicBezTo>
                    <a:pt x="1290" y="315"/>
                    <a:pt x="1290" y="316"/>
                    <a:pt x="1290" y="316"/>
                  </a:cubicBezTo>
                  <a:cubicBezTo>
                    <a:pt x="1290" y="316"/>
                    <a:pt x="1290" y="316"/>
                    <a:pt x="1290" y="317"/>
                  </a:cubicBezTo>
                  <a:cubicBezTo>
                    <a:pt x="1290" y="317"/>
                    <a:pt x="1290" y="317"/>
                    <a:pt x="1290" y="317"/>
                  </a:cubicBezTo>
                  <a:cubicBezTo>
                    <a:pt x="1290" y="317"/>
                    <a:pt x="1290" y="318"/>
                    <a:pt x="1290" y="318"/>
                  </a:cubicBezTo>
                  <a:cubicBezTo>
                    <a:pt x="1309" y="349"/>
                    <a:pt x="1309" y="349"/>
                    <a:pt x="1309" y="349"/>
                  </a:cubicBezTo>
                  <a:cubicBezTo>
                    <a:pt x="1312" y="352"/>
                    <a:pt x="1312" y="352"/>
                    <a:pt x="1312" y="352"/>
                  </a:cubicBezTo>
                  <a:cubicBezTo>
                    <a:pt x="1312" y="352"/>
                    <a:pt x="1312" y="352"/>
                    <a:pt x="1312" y="352"/>
                  </a:cubicBezTo>
                  <a:cubicBezTo>
                    <a:pt x="1313" y="354"/>
                    <a:pt x="1313" y="354"/>
                    <a:pt x="1313" y="354"/>
                  </a:cubicBezTo>
                  <a:cubicBezTo>
                    <a:pt x="1314" y="354"/>
                    <a:pt x="1314" y="354"/>
                    <a:pt x="1314" y="354"/>
                  </a:cubicBezTo>
                  <a:cubicBezTo>
                    <a:pt x="1314" y="354"/>
                    <a:pt x="1314" y="354"/>
                    <a:pt x="1314" y="354"/>
                  </a:cubicBezTo>
                  <a:cubicBezTo>
                    <a:pt x="1320" y="361"/>
                    <a:pt x="1320" y="361"/>
                    <a:pt x="1320" y="361"/>
                  </a:cubicBezTo>
                  <a:cubicBezTo>
                    <a:pt x="1331" y="372"/>
                    <a:pt x="1331" y="372"/>
                    <a:pt x="1331" y="372"/>
                  </a:cubicBezTo>
                  <a:cubicBezTo>
                    <a:pt x="1319" y="392"/>
                    <a:pt x="1319" y="392"/>
                    <a:pt x="1319" y="392"/>
                  </a:cubicBezTo>
                  <a:cubicBezTo>
                    <a:pt x="1309" y="404"/>
                    <a:pt x="1309" y="404"/>
                    <a:pt x="1309" y="404"/>
                  </a:cubicBezTo>
                  <a:cubicBezTo>
                    <a:pt x="1300" y="422"/>
                    <a:pt x="1300" y="422"/>
                    <a:pt x="1300" y="422"/>
                  </a:cubicBezTo>
                  <a:cubicBezTo>
                    <a:pt x="1295" y="442"/>
                    <a:pt x="1295" y="442"/>
                    <a:pt x="1295" y="442"/>
                  </a:cubicBezTo>
                  <a:cubicBezTo>
                    <a:pt x="1282" y="460"/>
                    <a:pt x="1282" y="460"/>
                    <a:pt x="1282" y="460"/>
                  </a:cubicBezTo>
                  <a:cubicBezTo>
                    <a:pt x="1275" y="443"/>
                    <a:pt x="1275" y="443"/>
                    <a:pt x="1275" y="443"/>
                  </a:cubicBezTo>
                  <a:cubicBezTo>
                    <a:pt x="1275" y="443"/>
                    <a:pt x="1275" y="443"/>
                    <a:pt x="1275" y="443"/>
                  </a:cubicBezTo>
                  <a:cubicBezTo>
                    <a:pt x="1275" y="442"/>
                    <a:pt x="1275" y="442"/>
                    <a:pt x="1275" y="442"/>
                  </a:cubicBezTo>
                  <a:cubicBezTo>
                    <a:pt x="1275" y="442"/>
                    <a:pt x="1275" y="442"/>
                    <a:pt x="1275" y="442"/>
                  </a:cubicBezTo>
                  <a:cubicBezTo>
                    <a:pt x="1113" y="442"/>
                    <a:pt x="1113" y="442"/>
                    <a:pt x="1113" y="442"/>
                  </a:cubicBezTo>
                  <a:cubicBezTo>
                    <a:pt x="1113" y="438"/>
                    <a:pt x="1113" y="438"/>
                    <a:pt x="1113" y="438"/>
                  </a:cubicBezTo>
                  <a:cubicBezTo>
                    <a:pt x="1111" y="423"/>
                    <a:pt x="1111" y="423"/>
                    <a:pt x="1111" y="423"/>
                  </a:cubicBezTo>
                  <a:cubicBezTo>
                    <a:pt x="1111" y="397"/>
                    <a:pt x="1111" y="397"/>
                    <a:pt x="1111" y="397"/>
                  </a:cubicBezTo>
                  <a:lnTo>
                    <a:pt x="1099" y="392"/>
                  </a:lnTo>
                  <a:close/>
                  <a:moveTo>
                    <a:pt x="1274" y="444"/>
                  </a:moveTo>
                  <a:cubicBezTo>
                    <a:pt x="1280" y="462"/>
                    <a:pt x="1280" y="462"/>
                    <a:pt x="1280" y="462"/>
                  </a:cubicBezTo>
                  <a:cubicBezTo>
                    <a:pt x="1280" y="497"/>
                    <a:pt x="1280" y="497"/>
                    <a:pt x="1280" y="497"/>
                  </a:cubicBezTo>
                  <a:cubicBezTo>
                    <a:pt x="1296" y="508"/>
                    <a:pt x="1296" y="508"/>
                    <a:pt x="1296" y="508"/>
                  </a:cubicBezTo>
                  <a:cubicBezTo>
                    <a:pt x="1313" y="519"/>
                    <a:pt x="1313" y="519"/>
                    <a:pt x="1313" y="519"/>
                  </a:cubicBezTo>
                  <a:cubicBezTo>
                    <a:pt x="1329" y="535"/>
                    <a:pt x="1329" y="535"/>
                    <a:pt x="1329" y="535"/>
                  </a:cubicBezTo>
                  <a:cubicBezTo>
                    <a:pt x="1326" y="551"/>
                    <a:pt x="1326" y="551"/>
                    <a:pt x="1326" y="551"/>
                  </a:cubicBezTo>
                  <a:cubicBezTo>
                    <a:pt x="1331" y="569"/>
                    <a:pt x="1331" y="569"/>
                    <a:pt x="1331" y="569"/>
                  </a:cubicBezTo>
                  <a:cubicBezTo>
                    <a:pt x="1352" y="579"/>
                    <a:pt x="1352" y="579"/>
                    <a:pt x="1352" y="579"/>
                  </a:cubicBezTo>
                  <a:cubicBezTo>
                    <a:pt x="1358" y="591"/>
                    <a:pt x="1358" y="591"/>
                    <a:pt x="1358" y="591"/>
                  </a:cubicBezTo>
                  <a:cubicBezTo>
                    <a:pt x="1360" y="599"/>
                    <a:pt x="1360" y="599"/>
                    <a:pt x="1360" y="599"/>
                  </a:cubicBezTo>
                  <a:cubicBezTo>
                    <a:pt x="1360" y="600"/>
                    <a:pt x="1361" y="600"/>
                    <a:pt x="1361" y="601"/>
                  </a:cubicBezTo>
                  <a:cubicBezTo>
                    <a:pt x="1361" y="601"/>
                    <a:pt x="1361" y="601"/>
                    <a:pt x="1361" y="601"/>
                  </a:cubicBezTo>
                  <a:cubicBezTo>
                    <a:pt x="1361" y="602"/>
                    <a:pt x="1362" y="602"/>
                    <a:pt x="1362" y="603"/>
                  </a:cubicBezTo>
                  <a:cubicBezTo>
                    <a:pt x="1362" y="603"/>
                    <a:pt x="1362" y="603"/>
                    <a:pt x="1362" y="603"/>
                  </a:cubicBezTo>
                  <a:cubicBezTo>
                    <a:pt x="1363" y="604"/>
                    <a:pt x="1363" y="604"/>
                    <a:pt x="1363" y="604"/>
                  </a:cubicBezTo>
                  <a:cubicBezTo>
                    <a:pt x="1363" y="605"/>
                    <a:pt x="1363" y="605"/>
                    <a:pt x="1364" y="605"/>
                  </a:cubicBezTo>
                  <a:cubicBezTo>
                    <a:pt x="1364" y="606"/>
                    <a:pt x="1364" y="606"/>
                    <a:pt x="1364" y="606"/>
                  </a:cubicBezTo>
                  <a:cubicBezTo>
                    <a:pt x="1365" y="607"/>
                    <a:pt x="1365" y="607"/>
                    <a:pt x="1365" y="607"/>
                  </a:cubicBezTo>
                  <a:cubicBezTo>
                    <a:pt x="1365" y="608"/>
                    <a:pt x="1366" y="608"/>
                    <a:pt x="1366" y="608"/>
                  </a:cubicBezTo>
                  <a:cubicBezTo>
                    <a:pt x="1366" y="609"/>
                    <a:pt x="1367" y="609"/>
                    <a:pt x="1367" y="609"/>
                  </a:cubicBezTo>
                  <a:cubicBezTo>
                    <a:pt x="1367" y="610"/>
                    <a:pt x="1368" y="610"/>
                    <a:pt x="1368" y="611"/>
                  </a:cubicBezTo>
                  <a:cubicBezTo>
                    <a:pt x="1368" y="611"/>
                    <a:pt x="1369" y="611"/>
                    <a:pt x="1369" y="612"/>
                  </a:cubicBezTo>
                  <a:cubicBezTo>
                    <a:pt x="1369" y="612"/>
                    <a:pt x="1370" y="613"/>
                    <a:pt x="1370" y="613"/>
                  </a:cubicBezTo>
                  <a:cubicBezTo>
                    <a:pt x="1370" y="613"/>
                    <a:pt x="1371" y="614"/>
                    <a:pt x="1371" y="614"/>
                  </a:cubicBezTo>
                  <a:cubicBezTo>
                    <a:pt x="1371" y="614"/>
                    <a:pt x="1372" y="615"/>
                    <a:pt x="1372" y="615"/>
                  </a:cubicBezTo>
                  <a:cubicBezTo>
                    <a:pt x="1374" y="627"/>
                    <a:pt x="1374" y="627"/>
                    <a:pt x="1374" y="627"/>
                  </a:cubicBezTo>
                  <a:cubicBezTo>
                    <a:pt x="1376" y="633"/>
                    <a:pt x="1374" y="638"/>
                    <a:pt x="1369" y="643"/>
                  </a:cubicBezTo>
                  <a:cubicBezTo>
                    <a:pt x="1368" y="643"/>
                    <a:pt x="1368" y="643"/>
                    <a:pt x="1368" y="643"/>
                  </a:cubicBezTo>
                  <a:cubicBezTo>
                    <a:pt x="1360" y="657"/>
                    <a:pt x="1360" y="657"/>
                    <a:pt x="1360" y="657"/>
                  </a:cubicBezTo>
                  <a:cubicBezTo>
                    <a:pt x="1356" y="666"/>
                    <a:pt x="1356" y="666"/>
                    <a:pt x="1356" y="666"/>
                  </a:cubicBezTo>
                  <a:cubicBezTo>
                    <a:pt x="1333" y="666"/>
                    <a:pt x="1333" y="666"/>
                    <a:pt x="1333" y="666"/>
                  </a:cubicBezTo>
                  <a:cubicBezTo>
                    <a:pt x="1333" y="651"/>
                    <a:pt x="1333" y="651"/>
                    <a:pt x="1333" y="651"/>
                  </a:cubicBezTo>
                  <a:cubicBezTo>
                    <a:pt x="1333" y="650"/>
                    <a:pt x="1333" y="650"/>
                    <a:pt x="1333" y="650"/>
                  </a:cubicBezTo>
                  <a:cubicBezTo>
                    <a:pt x="1333" y="650"/>
                    <a:pt x="1333" y="650"/>
                    <a:pt x="1333" y="650"/>
                  </a:cubicBezTo>
                  <a:cubicBezTo>
                    <a:pt x="1167" y="650"/>
                    <a:pt x="1167" y="650"/>
                    <a:pt x="1167" y="650"/>
                  </a:cubicBezTo>
                  <a:cubicBezTo>
                    <a:pt x="1167" y="612"/>
                    <a:pt x="1167" y="612"/>
                    <a:pt x="1167" y="612"/>
                  </a:cubicBezTo>
                  <a:cubicBezTo>
                    <a:pt x="1167" y="610"/>
                    <a:pt x="1167" y="610"/>
                    <a:pt x="1167" y="610"/>
                  </a:cubicBezTo>
                  <a:cubicBezTo>
                    <a:pt x="1167" y="518"/>
                    <a:pt x="1167" y="518"/>
                    <a:pt x="1167" y="518"/>
                  </a:cubicBezTo>
                  <a:cubicBezTo>
                    <a:pt x="1166" y="518"/>
                    <a:pt x="1166" y="518"/>
                    <a:pt x="1166" y="518"/>
                  </a:cubicBezTo>
                  <a:cubicBezTo>
                    <a:pt x="1166" y="518"/>
                    <a:pt x="1165" y="518"/>
                    <a:pt x="1164" y="515"/>
                  </a:cubicBezTo>
                  <a:cubicBezTo>
                    <a:pt x="1155" y="507"/>
                    <a:pt x="1155" y="507"/>
                    <a:pt x="1155" y="507"/>
                  </a:cubicBezTo>
                  <a:cubicBezTo>
                    <a:pt x="1155" y="501"/>
                    <a:pt x="1155" y="501"/>
                    <a:pt x="1155" y="501"/>
                  </a:cubicBezTo>
                  <a:cubicBezTo>
                    <a:pt x="1155" y="500"/>
                    <a:pt x="1155" y="500"/>
                    <a:pt x="1155" y="500"/>
                  </a:cubicBezTo>
                  <a:cubicBezTo>
                    <a:pt x="1155" y="500"/>
                    <a:pt x="1155" y="500"/>
                    <a:pt x="1155" y="500"/>
                  </a:cubicBezTo>
                  <a:cubicBezTo>
                    <a:pt x="1152" y="500"/>
                    <a:pt x="1152" y="500"/>
                    <a:pt x="1152" y="500"/>
                  </a:cubicBezTo>
                  <a:cubicBezTo>
                    <a:pt x="1151" y="482"/>
                    <a:pt x="1151" y="482"/>
                    <a:pt x="1151" y="482"/>
                  </a:cubicBezTo>
                  <a:cubicBezTo>
                    <a:pt x="1151" y="480"/>
                    <a:pt x="1151" y="480"/>
                    <a:pt x="1151" y="480"/>
                  </a:cubicBezTo>
                  <a:cubicBezTo>
                    <a:pt x="1151" y="480"/>
                    <a:pt x="1151" y="480"/>
                    <a:pt x="1151" y="480"/>
                  </a:cubicBezTo>
                  <a:cubicBezTo>
                    <a:pt x="1150" y="479"/>
                    <a:pt x="1149" y="478"/>
                    <a:pt x="1146" y="478"/>
                  </a:cubicBezTo>
                  <a:cubicBezTo>
                    <a:pt x="1138" y="478"/>
                    <a:pt x="1138" y="478"/>
                    <a:pt x="1138" y="478"/>
                  </a:cubicBezTo>
                  <a:cubicBezTo>
                    <a:pt x="1138" y="473"/>
                    <a:pt x="1138" y="473"/>
                    <a:pt x="1138" y="473"/>
                  </a:cubicBezTo>
                  <a:cubicBezTo>
                    <a:pt x="1138" y="473"/>
                    <a:pt x="1138" y="473"/>
                    <a:pt x="1138" y="473"/>
                  </a:cubicBezTo>
                  <a:cubicBezTo>
                    <a:pt x="1133" y="466"/>
                    <a:pt x="1133" y="466"/>
                    <a:pt x="1133" y="466"/>
                  </a:cubicBezTo>
                  <a:cubicBezTo>
                    <a:pt x="1133" y="454"/>
                    <a:pt x="1133" y="454"/>
                    <a:pt x="1133" y="454"/>
                  </a:cubicBezTo>
                  <a:cubicBezTo>
                    <a:pt x="1116" y="444"/>
                    <a:pt x="1116" y="444"/>
                    <a:pt x="1116" y="444"/>
                  </a:cubicBezTo>
                  <a:lnTo>
                    <a:pt x="1274" y="444"/>
                  </a:lnTo>
                  <a:close/>
                  <a:moveTo>
                    <a:pt x="1136" y="473"/>
                  </a:moveTo>
                  <a:cubicBezTo>
                    <a:pt x="1136" y="479"/>
                    <a:pt x="1136" y="479"/>
                    <a:pt x="1136" y="479"/>
                  </a:cubicBezTo>
                  <a:cubicBezTo>
                    <a:pt x="1136" y="480"/>
                    <a:pt x="1136" y="480"/>
                    <a:pt x="1136" y="480"/>
                  </a:cubicBezTo>
                  <a:cubicBezTo>
                    <a:pt x="1136" y="480"/>
                    <a:pt x="1136" y="480"/>
                    <a:pt x="1136" y="480"/>
                  </a:cubicBezTo>
                  <a:cubicBezTo>
                    <a:pt x="1146" y="480"/>
                    <a:pt x="1146" y="480"/>
                    <a:pt x="1146" y="480"/>
                  </a:cubicBezTo>
                  <a:cubicBezTo>
                    <a:pt x="1148" y="480"/>
                    <a:pt x="1148" y="480"/>
                    <a:pt x="1149" y="481"/>
                  </a:cubicBezTo>
                  <a:cubicBezTo>
                    <a:pt x="1150" y="501"/>
                    <a:pt x="1150" y="501"/>
                    <a:pt x="1150" y="501"/>
                  </a:cubicBezTo>
                  <a:cubicBezTo>
                    <a:pt x="1150" y="501"/>
                    <a:pt x="1150" y="501"/>
                    <a:pt x="1150" y="501"/>
                  </a:cubicBezTo>
                  <a:cubicBezTo>
                    <a:pt x="1150" y="502"/>
                    <a:pt x="1150" y="502"/>
                    <a:pt x="1150" y="502"/>
                  </a:cubicBezTo>
                  <a:cubicBezTo>
                    <a:pt x="1151" y="502"/>
                    <a:pt x="1151" y="502"/>
                    <a:pt x="1151" y="502"/>
                  </a:cubicBezTo>
                  <a:cubicBezTo>
                    <a:pt x="1153" y="502"/>
                    <a:pt x="1153" y="502"/>
                    <a:pt x="1153" y="502"/>
                  </a:cubicBezTo>
                  <a:cubicBezTo>
                    <a:pt x="1153" y="508"/>
                    <a:pt x="1153" y="508"/>
                    <a:pt x="1153" y="508"/>
                  </a:cubicBezTo>
                  <a:cubicBezTo>
                    <a:pt x="1162" y="516"/>
                    <a:pt x="1162" y="516"/>
                    <a:pt x="1162" y="516"/>
                  </a:cubicBezTo>
                  <a:cubicBezTo>
                    <a:pt x="1163" y="518"/>
                    <a:pt x="1164" y="519"/>
                    <a:pt x="1165" y="520"/>
                  </a:cubicBezTo>
                  <a:cubicBezTo>
                    <a:pt x="1165" y="610"/>
                    <a:pt x="1165" y="610"/>
                    <a:pt x="1165" y="610"/>
                  </a:cubicBezTo>
                  <a:cubicBezTo>
                    <a:pt x="882" y="610"/>
                    <a:pt x="882" y="610"/>
                    <a:pt x="882" y="610"/>
                  </a:cubicBezTo>
                  <a:cubicBezTo>
                    <a:pt x="882" y="467"/>
                    <a:pt x="882" y="467"/>
                    <a:pt x="882" y="467"/>
                  </a:cubicBezTo>
                  <a:cubicBezTo>
                    <a:pt x="883" y="467"/>
                    <a:pt x="883" y="467"/>
                    <a:pt x="883" y="467"/>
                  </a:cubicBezTo>
                  <a:cubicBezTo>
                    <a:pt x="1132" y="467"/>
                    <a:pt x="1132" y="467"/>
                    <a:pt x="1132" y="467"/>
                  </a:cubicBezTo>
                  <a:lnTo>
                    <a:pt x="1136" y="473"/>
                  </a:lnTo>
                  <a:close/>
                  <a:moveTo>
                    <a:pt x="1326" y="721"/>
                  </a:moveTo>
                  <a:cubicBezTo>
                    <a:pt x="1330" y="717"/>
                    <a:pt x="1330" y="717"/>
                    <a:pt x="1330" y="717"/>
                  </a:cubicBezTo>
                  <a:cubicBezTo>
                    <a:pt x="1330" y="716"/>
                    <a:pt x="1330" y="716"/>
                    <a:pt x="1330" y="716"/>
                  </a:cubicBezTo>
                  <a:cubicBezTo>
                    <a:pt x="1330" y="716"/>
                    <a:pt x="1330" y="716"/>
                    <a:pt x="1330" y="716"/>
                  </a:cubicBezTo>
                  <a:cubicBezTo>
                    <a:pt x="1330" y="710"/>
                    <a:pt x="1330" y="710"/>
                    <a:pt x="1330" y="710"/>
                  </a:cubicBezTo>
                  <a:cubicBezTo>
                    <a:pt x="1338" y="705"/>
                    <a:pt x="1338" y="705"/>
                    <a:pt x="1338" y="705"/>
                  </a:cubicBezTo>
                  <a:cubicBezTo>
                    <a:pt x="1341" y="696"/>
                    <a:pt x="1341" y="696"/>
                    <a:pt x="1341" y="696"/>
                  </a:cubicBezTo>
                  <a:cubicBezTo>
                    <a:pt x="1347" y="692"/>
                    <a:pt x="1347" y="692"/>
                    <a:pt x="1347" y="692"/>
                  </a:cubicBezTo>
                  <a:cubicBezTo>
                    <a:pt x="1346" y="691"/>
                    <a:pt x="1346" y="691"/>
                    <a:pt x="1346" y="691"/>
                  </a:cubicBezTo>
                  <a:cubicBezTo>
                    <a:pt x="1347" y="691"/>
                    <a:pt x="1347" y="691"/>
                    <a:pt x="1347" y="691"/>
                  </a:cubicBezTo>
                  <a:cubicBezTo>
                    <a:pt x="1347" y="685"/>
                    <a:pt x="1347" y="685"/>
                    <a:pt x="1347" y="685"/>
                  </a:cubicBezTo>
                  <a:cubicBezTo>
                    <a:pt x="1350" y="679"/>
                    <a:pt x="1350" y="679"/>
                    <a:pt x="1350" y="679"/>
                  </a:cubicBezTo>
                  <a:cubicBezTo>
                    <a:pt x="1350" y="674"/>
                    <a:pt x="1350" y="674"/>
                    <a:pt x="1350" y="674"/>
                  </a:cubicBezTo>
                  <a:cubicBezTo>
                    <a:pt x="1351" y="674"/>
                    <a:pt x="1352" y="673"/>
                    <a:pt x="1353" y="672"/>
                  </a:cubicBezTo>
                  <a:cubicBezTo>
                    <a:pt x="1354" y="671"/>
                    <a:pt x="1354" y="671"/>
                    <a:pt x="1354" y="671"/>
                  </a:cubicBezTo>
                  <a:cubicBezTo>
                    <a:pt x="1357" y="668"/>
                    <a:pt x="1357" y="668"/>
                    <a:pt x="1357" y="668"/>
                  </a:cubicBezTo>
                  <a:cubicBezTo>
                    <a:pt x="1357" y="668"/>
                    <a:pt x="1357" y="668"/>
                    <a:pt x="1357" y="668"/>
                  </a:cubicBezTo>
                  <a:cubicBezTo>
                    <a:pt x="1357" y="667"/>
                    <a:pt x="1357" y="667"/>
                    <a:pt x="1357" y="667"/>
                  </a:cubicBezTo>
                  <a:cubicBezTo>
                    <a:pt x="1359" y="666"/>
                    <a:pt x="1359" y="666"/>
                    <a:pt x="1359" y="666"/>
                  </a:cubicBezTo>
                  <a:cubicBezTo>
                    <a:pt x="1358" y="666"/>
                    <a:pt x="1358" y="666"/>
                    <a:pt x="1358" y="666"/>
                  </a:cubicBezTo>
                  <a:cubicBezTo>
                    <a:pt x="1361" y="660"/>
                    <a:pt x="1361" y="660"/>
                    <a:pt x="1361" y="660"/>
                  </a:cubicBezTo>
                  <a:cubicBezTo>
                    <a:pt x="1417" y="660"/>
                    <a:pt x="1417" y="660"/>
                    <a:pt x="1417" y="660"/>
                  </a:cubicBezTo>
                  <a:cubicBezTo>
                    <a:pt x="1418" y="660"/>
                    <a:pt x="1418" y="660"/>
                    <a:pt x="1418" y="660"/>
                  </a:cubicBezTo>
                  <a:cubicBezTo>
                    <a:pt x="1418" y="660"/>
                    <a:pt x="1418" y="660"/>
                    <a:pt x="1418" y="660"/>
                  </a:cubicBezTo>
                  <a:cubicBezTo>
                    <a:pt x="1418" y="647"/>
                    <a:pt x="1418" y="647"/>
                    <a:pt x="1418" y="647"/>
                  </a:cubicBezTo>
                  <a:cubicBezTo>
                    <a:pt x="1626" y="647"/>
                    <a:pt x="1626" y="647"/>
                    <a:pt x="1626" y="647"/>
                  </a:cubicBezTo>
                  <a:cubicBezTo>
                    <a:pt x="1626" y="647"/>
                    <a:pt x="1626" y="647"/>
                    <a:pt x="1626" y="647"/>
                  </a:cubicBezTo>
                  <a:cubicBezTo>
                    <a:pt x="1658" y="647"/>
                    <a:pt x="1658" y="647"/>
                    <a:pt x="1658" y="647"/>
                  </a:cubicBezTo>
                  <a:cubicBezTo>
                    <a:pt x="1658" y="661"/>
                    <a:pt x="1658" y="661"/>
                    <a:pt x="1658" y="661"/>
                  </a:cubicBezTo>
                  <a:cubicBezTo>
                    <a:pt x="1656" y="667"/>
                    <a:pt x="1656" y="667"/>
                    <a:pt x="1656" y="667"/>
                  </a:cubicBezTo>
                  <a:cubicBezTo>
                    <a:pt x="1650" y="667"/>
                    <a:pt x="1650" y="667"/>
                    <a:pt x="1650" y="667"/>
                  </a:cubicBezTo>
                  <a:cubicBezTo>
                    <a:pt x="1648" y="670"/>
                    <a:pt x="1648" y="670"/>
                    <a:pt x="1648" y="670"/>
                  </a:cubicBezTo>
                  <a:cubicBezTo>
                    <a:pt x="1646" y="671"/>
                    <a:pt x="1646" y="673"/>
                    <a:pt x="1646" y="674"/>
                  </a:cubicBezTo>
                  <a:cubicBezTo>
                    <a:pt x="1646" y="674"/>
                    <a:pt x="1646" y="674"/>
                    <a:pt x="1646" y="674"/>
                  </a:cubicBezTo>
                  <a:cubicBezTo>
                    <a:pt x="1646" y="674"/>
                    <a:pt x="1646" y="674"/>
                    <a:pt x="1646" y="674"/>
                  </a:cubicBezTo>
                  <a:cubicBezTo>
                    <a:pt x="1637" y="679"/>
                    <a:pt x="1637" y="679"/>
                    <a:pt x="1637" y="679"/>
                  </a:cubicBezTo>
                  <a:cubicBezTo>
                    <a:pt x="1619" y="679"/>
                    <a:pt x="1619" y="679"/>
                    <a:pt x="1619" y="679"/>
                  </a:cubicBezTo>
                  <a:cubicBezTo>
                    <a:pt x="1619" y="679"/>
                    <a:pt x="1619" y="679"/>
                    <a:pt x="1619" y="679"/>
                  </a:cubicBezTo>
                  <a:cubicBezTo>
                    <a:pt x="1603" y="686"/>
                    <a:pt x="1603" y="686"/>
                    <a:pt x="1603" y="686"/>
                  </a:cubicBezTo>
                  <a:cubicBezTo>
                    <a:pt x="1603" y="686"/>
                    <a:pt x="1603" y="686"/>
                    <a:pt x="1603" y="686"/>
                  </a:cubicBezTo>
                  <a:cubicBezTo>
                    <a:pt x="1602" y="686"/>
                    <a:pt x="1602" y="686"/>
                    <a:pt x="1602" y="686"/>
                  </a:cubicBezTo>
                  <a:cubicBezTo>
                    <a:pt x="1602" y="686"/>
                    <a:pt x="1602" y="686"/>
                    <a:pt x="1602" y="686"/>
                  </a:cubicBezTo>
                  <a:cubicBezTo>
                    <a:pt x="1602" y="690"/>
                    <a:pt x="1602" y="690"/>
                    <a:pt x="1602" y="690"/>
                  </a:cubicBezTo>
                  <a:cubicBezTo>
                    <a:pt x="1599" y="690"/>
                    <a:pt x="1599" y="690"/>
                    <a:pt x="1599" y="690"/>
                  </a:cubicBezTo>
                  <a:cubicBezTo>
                    <a:pt x="1599" y="690"/>
                    <a:pt x="1599" y="690"/>
                    <a:pt x="1599" y="690"/>
                  </a:cubicBezTo>
                  <a:cubicBezTo>
                    <a:pt x="1595" y="693"/>
                    <a:pt x="1595" y="693"/>
                    <a:pt x="1595" y="693"/>
                  </a:cubicBezTo>
                  <a:cubicBezTo>
                    <a:pt x="1595" y="693"/>
                    <a:pt x="1595" y="693"/>
                    <a:pt x="1595" y="693"/>
                  </a:cubicBezTo>
                  <a:cubicBezTo>
                    <a:pt x="1592" y="693"/>
                    <a:pt x="1592" y="693"/>
                    <a:pt x="1592" y="693"/>
                  </a:cubicBezTo>
                  <a:cubicBezTo>
                    <a:pt x="1592" y="693"/>
                    <a:pt x="1592" y="693"/>
                    <a:pt x="1592" y="693"/>
                  </a:cubicBezTo>
                  <a:cubicBezTo>
                    <a:pt x="1584" y="697"/>
                    <a:pt x="1584" y="697"/>
                    <a:pt x="1584" y="697"/>
                  </a:cubicBezTo>
                  <a:cubicBezTo>
                    <a:pt x="1580" y="703"/>
                    <a:pt x="1580" y="703"/>
                    <a:pt x="1580" y="703"/>
                  </a:cubicBezTo>
                  <a:cubicBezTo>
                    <a:pt x="1572" y="703"/>
                    <a:pt x="1572" y="703"/>
                    <a:pt x="1572" y="703"/>
                  </a:cubicBezTo>
                  <a:cubicBezTo>
                    <a:pt x="1572" y="703"/>
                    <a:pt x="1572" y="703"/>
                    <a:pt x="1572" y="703"/>
                  </a:cubicBezTo>
                  <a:cubicBezTo>
                    <a:pt x="1568" y="706"/>
                    <a:pt x="1568" y="706"/>
                    <a:pt x="1568" y="706"/>
                  </a:cubicBezTo>
                  <a:cubicBezTo>
                    <a:pt x="1565" y="708"/>
                    <a:pt x="1561" y="710"/>
                    <a:pt x="1560" y="710"/>
                  </a:cubicBezTo>
                  <a:cubicBezTo>
                    <a:pt x="1558" y="710"/>
                    <a:pt x="1557" y="712"/>
                    <a:pt x="1556" y="714"/>
                  </a:cubicBezTo>
                  <a:cubicBezTo>
                    <a:pt x="1556" y="715"/>
                    <a:pt x="1556" y="715"/>
                    <a:pt x="1556" y="715"/>
                  </a:cubicBezTo>
                  <a:cubicBezTo>
                    <a:pt x="1552" y="718"/>
                    <a:pt x="1552" y="718"/>
                    <a:pt x="1552" y="718"/>
                  </a:cubicBezTo>
                  <a:cubicBezTo>
                    <a:pt x="1552" y="723"/>
                    <a:pt x="1552" y="723"/>
                    <a:pt x="1552" y="723"/>
                  </a:cubicBezTo>
                  <a:cubicBezTo>
                    <a:pt x="1513" y="723"/>
                    <a:pt x="1513" y="723"/>
                    <a:pt x="1513" y="723"/>
                  </a:cubicBezTo>
                  <a:cubicBezTo>
                    <a:pt x="1511" y="723"/>
                    <a:pt x="1511" y="723"/>
                    <a:pt x="1511" y="723"/>
                  </a:cubicBezTo>
                  <a:cubicBezTo>
                    <a:pt x="1418" y="723"/>
                    <a:pt x="1418" y="723"/>
                    <a:pt x="1418" y="723"/>
                  </a:cubicBezTo>
                  <a:cubicBezTo>
                    <a:pt x="1416" y="723"/>
                    <a:pt x="1416" y="723"/>
                    <a:pt x="1416" y="723"/>
                  </a:cubicBezTo>
                  <a:cubicBezTo>
                    <a:pt x="1325" y="723"/>
                    <a:pt x="1325" y="723"/>
                    <a:pt x="1325" y="723"/>
                  </a:cubicBezTo>
                  <a:lnTo>
                    <a:pt x="1326" y="721"/>
                  </a:lnTo>
                  <a:close/>
                  <a:moveTo>
                    <a:pt x="1613" y="432"/>
                  </a:moveTo>
                  <a:cubicBezTo>
                    <a:pt x="1619" y="440"/>
                    <a:pt x="1619" y="440"/>
                    <a:pt x="1619" y="440"/>
                  </a:cubicBezTo>
                  <a:cubicBezTo>
                    <a:pt x="1620" y="440"/>
                    <a:pt x="1620" y="440"/>
                    <a:pt x="1620" y="440"/>
                  </a:cubicBezTo>
                  <a:cubicBezTo>
                    <a:pt x="1621" y="440"/>
                    <a:pt x="1621" y="440"/>
                    <a:pt x="1621" y="440"/>
                  </a:cubicBezTo>
                  <a:cubicBezTo>
                    <a:pt x="1621" y="440"/>
                    <a:pt x="1621" y="440"/>
                    <a:pt x="1621" y="440"/>
                  </a:cubicBezTo>
                  <a:cubicBezTo>
                    <a:pt x="1628" y="440"/>
                    <a:pt x="1628" y="440"/>
                    <a:pt x="1628" y="440"/>
                  </a:cubicBezTo>
                  <a:cubicBezTo>
                    <a:pt x="1628" y="440"/>
                    <a:pt x="1628" y="440"/>
                    <a:pt x="1628" y="440"/>
                  </a:cubicBezTo>
                  <a:cubicBezTo>
                    <a:pt x="1644" y="444"/>
                    <a:pt x="1644" y="444"/>
                    <a:pt x="1644" y="444"/>
                  </a:cubicBezTo>
                  <a:cubicBezTo>
                    <a:pt x="1644" y="444"/>
                    <a:pt x="1644" y="444"/>
                    <a:pt x="1644" y="444"/>
                  </a:cubicBezTo>
                  <a:cubicBezTo>
                    <a:pt x="1647" y="443"/>
                    <a:pt x="1647" y="443"/>
                    <a:pt x="1647" y="443"/>
                  </a:cubicBezTo>
                  <a:cubicBezTo>
                    <a:pt x="1656" y="440"/>
                    <a:pt x="1656" y="440"/>
                    <a:pt x="1656" y="440"/>
                  </a:cubicBezTo>
                  <a:cubicBezTo>
                    <a:pt x="1667" y="440"/>
                    <a:pt x="1667" y="440"/>
                    <a:pt x="1667" y="440"/>
                  </a:cubicBezTo>
                  <a:cubicBezTo>
                    <a:pt x="1668" y="440"/>
                    <a:pt x="1668" y="440"/>
                    <a:pt x="1668" y="440"/>
                  </a:cubicBezTo>
                  <a:cubicBezTo>
                    <a:pt x="1711" y="416"/>
                    <a:pt x="1711" y="416"/>
                    <a:pt x="1711" y="416"/>
                  </a:cubicBezTo>
                  <a:cubicBezTo>
                    <a:pt x="1711" y="475"/>
                    <a:pt x="1711" y="475"/>
                    <a:pt x="1711" y="475"/>
                  </a:cubicBezTo>
                  <a:cubicBezTo>
                    <a:pt x="1710" y="478"/>
                    <a:pt x="1710" y="478"/>
                    <a:pt x="1710" y="478"/>
                  </a:cubicBezTo>
                  <a:cubicBezTo>
                    <a:pt x="1710" y="478"/>
                    <a:pt x="1710" y="478"/>
                    <a:pt x="1710" y="478"/>
                  </a:cubicBezTo>
                  <a:cubicBezTo>
                    <a:pt x="1709" y="479"/>
                    <a:pt x="1709" y="479"/>
                    <a:pt x="1709" y="479"/>
                  </a:cubicBezTo>
                  <a:cubicBezTo>
                    <a:pt x="1709" y="479"/>
                    <a:pt x="1709" y="479"/>
                    <a:pt x="1709" y="479"/>
                  </a:cubicBezTo>
                  <a:cubicBezTo>
                    <a:pt x="1704" y="492"/>
                    <a:pt x="1704" y="492"/>
                    <a:pt x="1704" y="492"/>
                  </a:cubicBezTo>
                  <a:cubicBezTo>
                    <a:pt x="1704" y="492"/>
                    <a:pt x="1704" y="492"/>
                    <a:pt x="1704" y="492"/>
                  </a:cubicBezTo>
                  <a:cubicBezTo>
                    <a:pt x="1704" y="492"/>
                    <a:pt x="1704" y="492"/>
                    <a:pt x="1704" y="492"/>
                  </a:cubicBezTo>
                  <a:cubicBezTo>
                    <a:pt x="1704" y="496"/>
                    <a:pt x="1704" y="496"/>
                    <a:pt x="1704" y="496"/>
                  </a:cubicBezTo>
                  <a:cubicBezTo>
                    <a:pt x="1704" y="497"/>
                    <a:pt x="1704" y="497"/>
                    <a:pt x="1704" y="498"/>
                  </a:cubicBezTo>
                  <a:cubicBezTo>
                    <a:pt x="1705" y="500"/>
                    <a:pt x="1705" y="501"/>
                    <a:pt x="1704" y="502"/>
                  </a:cubicBezTo>
                  <a:cubicBezTo>
                    <a:pt x="1704" y="519"/>
                    <a:pt x="1704" y="519"/>
                    <a:pt x="1704" y="519"/>
                  </a:cubicBezTo>
                  <a:cubicBezTo>
                    <a:pt x="1700" y="519"/>
                    <a:pt x="1700" y="519"/>
                    <a:pt x="1700" y="519"/>
                  </a:cubicBezTo>
                  <a:cubicBezTo>
                    <a:pt x="1699" y="519"/>
                    <a:pt x="1699" y="519"/>
                    <a:pt x="1699" y="519"/>
                  </a:cubicBezTo>
                  <a:cubicBezTo>
                    <a:pt x="1699" y="519"/>
                    <a:pt x="1699" y="519"/>
                    <a:pt x="1699" y="519"/>
                  </a:cubicBezTo>
                  <a:cubicBezTo>
                    <a:pt x="1699" y="531"/>
                    <a:pt x="1699" y="531"/>
                    <a:pt x="1699" y="531"/>
                  </a:cubicBezTo>
                  <a:cubicBezTo>
                    <a:pt x="1695" y="535"/>
                    <a:pt x="1695" y="535"/>
                    <a:pt x="1695" y="535"/>
                  </a:cubicBezTo>
                  <a:cubicBezTo>
                    <a:pt x="1690" y="542"/>
                    <a:pt x="1690" y="542"/>
                    <a:pt x="1690" y="542"/>
                  </a:cubicBezTo>
                  <a:cubicBezTo>
                    <a:pt x="1685" y="542"/>
                    <a:pt x="1685" y="542"/>
                    <a:pt x="1685" y="542"/>
                  </a:cubicBezTo>
                  <a:cubicBezTo>
                    <a:pt x="1679" y="549"/>
                    <a:pt x="1679" y="549"/>
                    <a:pt x="1679" y="549"/>
                  </a:cubicBezTo>
                  <a:cubicBezTo>
                    <a:pt x="1678" y="552"/>
                    <a:pt x="1678" y="552"/>
                    <a:pt x="1678" y="552"/>
                  </a:cubicBezTo>
                  <a:cubicBezTo>
                    <a:pt x="1677" y="553"/>
                    <a:pt x="1676" y="553"/>
                    <a:pt x="1676" y="553"/>
                  </a:cubicBezTo>
                  <a:cubicBezTo>
                    <a:pt x="1674" y="552"/>
                    <a:pt x="1674" y="552"/>
                    <a:pt x="1674" y="552"/>
                  </a:cubicBezTo>
                  <a:cubicBezTo>
                    <a:pt x="1667" y="558"/>
                    <a:pt x="1667" y="558"/>
                    <a:pt x="1667" y="558"/>
                  </a:cubicBezTo>
                  <a:cubicBezTo>
                    <a:pt x="1667" y="558"/>
                    <a:pt x="1660" y="561"/>
                    <a:pt x="1654" y="563"/>
                  </a:cubicBezTo>
                  <a:cubicBezTo>
                    <a:pt x="1651" y="563"/>
                    <a:pt x="1650" y="564"/>
                    <a:pt x="1650" y="566"/>
                  </a:cubicBezTo>
                  <a:cubicBezTo>
                    <a:pt x="1650" y="566"/>
                    <a:pt x="1650" y="566"/>
                    <a:pt x="1650" y="566"/>
                  </a:cubicBezTo>
                  <a:cubicBezTo>
                    <a:pt x="1651" y="567"/>
                    <a:pt x="1651" y="567"/>
                    <a:pt x="1651" y="567"/>
                  </a:cubicBezTo>
                  <a:cubicBezTo>
                    <a:pt x="1651" y="568"/>
                    <a:pt x="1651" y="568"/>
                    <a:pt x="1651" y="568"/>
                  </a:cubicBezTo>
                  <a:cubicBezTo>
                    <a:pt x="1651" y="568"/>
                    <a:pt x="1650" y="568"/>
                    <a:pt x="1650" y="568"/>
                  </a:cubicBezTo>
                  <a:cubicBezTo>
                    <a:pt x="1650" y="569"/>
                    <a:pt x="1650" y="569"/>
                    <a:pt x="1650" y="569"/>
                  </a:cubicBezTo>
                  <a:cubicBezTo>
                    <a:pt x="1650" y="569"/>
                    <a:pt x="1650" y="569"/>
                    <a:pt x="1650" y="569"/>
                  </a:cubicBezTo>
                  <a:cubicBezTo>
                    <a:pt x="1649" y="570"/>
                    <a:pt x="1649" y="570"/>
                    <a:pt x="1649" y="570"/>
                  </a:cubicBezTo>
                  <a:cubicBezTo>
                    <a:pt x="1646" y="572"/>
                    <a:pt x="1646" y="572"/>
                    <a:pt x="1646" y="572"/>
                  </a:cubicBezTo>
                  <a:cubicBezTo>
                    <a:pt x="1642" y="574"/>
                    <a:pt x="1636" y="578"/>
                    <a:pt x="1635" y="578"/>
                  </a:cubicBezTo>
                  <a:cubicBezTo>
                    <a:pt x="1634" y="578"/>
                    <a:pt x="1634" y="578"/>
                    <a:pt x="1634" y="578"/>
                  </a:cubicBezTo>
                  <a:cubicBezTo>
                    <a:pt x="1634" y="578"/>
                    <a:pt x="1634" y="578"/>
                    <a:pt x="1634" y="578"/>
                  </a:cubicBezTo>
                  <a:cubicBezTo>
                    <a:pt x="1634" y="579"/>
                    <a:pt x="1634" y="579"/>
                    <a:pt x="1634" y="579"/>
                  </a:cubicBezTo>
                  <a:cubicBezTo>
                    <a:pt x="1627" y="572"/>
                    <a:pt x="1627" y="572"/>
                    <a:pt x="1627" y="572"/>
                  </a:cubicBezTo>
                  <a:cubicBezTo>
                    <a:pt x="1627" y="572"/>
                    <a:pt x="1627" y="572"/>
                    <a:pt x="1627" y="572"/>
                  </a:cubicBezTo>
                  <a:cubicBezTo>
                    <a:pt x="1626" y="572"/>
                    <a:pt x="1626" y="572"/>
                    <a:pt x="1626" y="572"/>
                  </a:cubicBezTo>
                  <a:cubicBezTo>
                    <a:pt x="1613" y="572"/>
                    <a:pt x="1613" y="572"/>
                    <a:pt x="1613" y="572"/>
                  </a:cubicBezTo>
                  <a:cubicBezTo>
                    <a:pt x="1613" y="572"/>
                    <a:pt x="1608" y="572"/>
                    <a:pt x="1605" y="569"/>
                  </a:cubicBezTo>
                  <a:cubicBezTo>
                    <a:pt x="1605" y="569"/>
                    <a:pt x="1605" y="569"/>
                    <a:pt x="1605" y="569"/>
                  </a:cubicBezTo>
                  <a:cubicBezTo>
                    <a:pt x="1604" y="569"/>
                    <a:pt x="1604" y="569"/>
                    <a:pt x="1604" y="569"/>
                  </a:cubicBezTo>
                  <a:cubicBezTo>
                    <a:pt x="1604" y="569"/>
                    <a:pt x="1604" y="569"/>
                    <a:pt x="1603" y="568"/>
                  </a:cubicBezTo>
                  <a:cubicBezTo>
                    <a:pt x="1603" y="568"/>
                    <a:pt x="1602" y="568"/>
                    <a:pt x="1601" y="568"/>
                  </a:cubicBezTo>
                  <a:cubicBezTo>
                    <a:pt x="1601" y="568"/>
                    <a:pt x="1600" y="568"/>
                    <a:pt x="1599" y="568"/>
                  </a:cubicBezTo>
                  <a:cubicBezTo>
                    <a:pt x="1599" y="568"/>
                    <a:pt x="1598" y="568"/>
                    <a:pt x="1598" y="568"/>
                  </a:cubicBezTo>
                  <a:cubicBezTo>
                    <a:pt x="1598" y="568"/>
                    <a:pt x="1598" y="568"/>
                    <a:pt x="1598" y="568"/>
                  </a:cubicBezTo>
                  <a:cubicBezTo>
                    <a:pt x="1597" y="569"/>
                    <a:pt x="1596" y="569"/>
                    <a:pt x="1596" y="569"/>
                  </a:cubicBezTo>
                  <a:cubicBezTo>
                    <a:pt x="1593" y="569"/>
                    <a:pt x="1593" y="569"/>
                    <a:pt x="1593" y="569"/>
                  </a:cubicBezTo>
                  <a:cubicBezTo>
                    <a:pt x="1592" y="569"/>
                    <a:pt x="1591" y="567"/>
                    <a:pt x="1590" y="565"/>
                  </a:cubicBezTo>
                  <a:cubicBezTo>
                    <a:pt x="1590" y="564"/>
                    <a:pt x="1589" y="564"/>
                    <a:pt x="1589" y="563"/>
                  </a:cubicBezTo>
                  <a:cubicBezTo>
                    <a:pt x="1589" y="563"/>
                    <a:pt x="1589" y="563"/>
                    <a:pt x="1589" y="563"/>
                  </a:cubicBezTo>
                  <a:cubicBezTo>
                    <a:pt x="1588" y="563"/>
                    <a:pt x="1588" y="563"/>
                    <a:pt x="1588" y="563"/>
                  </a:cubicBezTo>
                  <a:cubicBezTo>
                    <a:pt x="1565" y="563"/>
                    <a:pt x="1565" y="563"/>
                    <a:pt x="1565" y="563"/>
                  </a:cubicBezTo>
                  <a:cubicBezTo>
                    <a:pt x="1555" y="551"/>
                    <a:pt x="1555" y="551"/>
                    <a:pt x="1555" y="551"/>
                  </a:cubicBezTo>
                  <a:cubicBezTo>
                    <a:pt x="1555" y="551"/>
                    <a:pt x="1555" y="551"/>
                    <a:pt x="1555" y="551"/>
                  </a:cubicBezTo>
                  <a:cubicBezTo>
                    <a:pt x="1555" y="551"/>
                    <a:pt x="1555" y="551"/>
                    <a:pt x="1555" y="551"/>
                  </a:cubicBezTo>
                  <a:cubicBezTo>
                    <a:pt x="1555" y="551"/>
                    <a:pt x="1555" y="551"/>
                    <a:pt x="1555" y="551"/>
                  </a:cubicBezTo>
                  <a:cubicBezTo>
                    <a:pt x="1545" y="551"/>
                    <a:pt x="1545" y="551"/>
                    <a:pt x="1545" y="551"/>
                  </a:cubicBezTo>
                  <a:cubicBezTo>
                    <a:pt x="1545" y="428"/>
                    <a:pt x="1545" y="428"/>
                    <a:pt x="1545" y="428"/>
                  </a:cubicBezTo>
                  <a:cubicBezTo>
                    <a:pt x="1605" y="428"/>
                    <a:pt x="1605" y="428"/>
                    <a:pt x="1605" y="428"/>
                  </a:cubicBezTo>
                  <a:lnTo>
                    <a:pt x="1613" y="432"/>
                  </a:lnTo>
                  <a:close/>
                  <a:moveTo>
                    <a:pt x="1477" y="421"/>
                  </a:moveTo>
                  <a:cubicBezTo>
                    <a:pt x="1493" y="381"/>
                    <a:pt x="1493" y="381"/>
                    <a:pt x="1493" y="381"/>
                  </a:cubicBezTo>
                  <a:cubicBezTo>
                    <a:pt x="1493" y="380"/>
                    <a:pt x="1493" y="380"/>
                    <a:pt x="1493" y="380"/>
                  </a:cubicBezTo>
                  <a:cubicBezTo>
                    <a:pt x="1493" y="380"/>
                    <a:pt x="1493" y="380"/>
                    <a:pt x="1493" y="380"/>
                  </a:cubicBezTo>
                  <a:cubicBezTo>
                    <a:pt x="1493" y="357"/>
                    <a:pt x="1493" y="357"/>
                    <a:pt x="1493" y="357"/>
                  </a:cubicBezTo>
                  <a:cubicBezTo>
                    <a:pt x="1481" y="326"/>
                    <a:pt x="1481" y="326"/>
                    <a:pt x="1481" y="326"/>
                  </a:cubicBezTo>
                  <a:cubicBezTo>
                    <a:pt x="1481" y="326"/>
                    <a:pt x="1481" y="326"/>
                    <a:pt x="1481" y="326"/>
                  </a:cubicBezTo>
                  <a:cubicBezTo>
                    <a:pt x="1489" y="299"/>
                    <a:pt x="1489" y="299"/>
                    <a:pt x="1489" y="299"/>
                  </a:cubicBezTo>
                  <a:cubicBezTo>
                    <a:pt x="1493" y="295"/>
                    <a:pt x="1493" y="295"/>
                    <a:pt x="1493" y="295"/>
                  </a:cubicBezTo>
                  <a:cubicBezTo>
                    <a:pt x="1493" y="294"/>
                    <a:pt x="1493" y="294"/>
                    <a:pt x="1493" y="294"/>
                  </a:cubicBezTo>
                  <a:cubicBezTo>
                    <a:pt x="1493" y="294"/>
                    <a:pt x="1493" y="294"/>
                    <a:pt x="1493" y="294"/>
                  </a:cubicBezTo>
                  <a:cubicBezTo>
                    <a:pt x="1493" y="271"/>
                    <a:pt x="1493" y="271"/>
                    <a:pt x="1493" y="271"/>
                  </a:cubicBezTo>
                  <a:cubicBezTo>
                    <a:pt x="1497" y="268"/>
                    <a:pt x="1497" y="268"/>
                    <a:pt x="1497" y="268"/>
                  </a:cubicBezTo>
                  <a:cubicBezTo>
                    <a:pt x="1497" y="268"/>
                    <a:pt x="1497" y="268"/>
                    <a:pt x="1497" y="268"/>
                  </a:cubicBezTo>
                  <a:cubicBezTo>
                    <a:pt x="1497" y="267"/>
                    <a:pt x="1497" y="267"/>
                    <a:pt x="1497" y="267"/>
                  </a:cubicBezTo>
                  <a:cubicBezTo>
                    <a:pt x="1501" y="261"/>
                    <a:pt x="1501" y="261"/>
                    <a:pt x="1501" y="261"/>
                  </a:cubicBezTo>
                  <a:cubicBezTo>
                    <a:pt x="1508" y="257"/>
                    <a:pt x="1508" y="257"/>
                    <a:pt x="1508" y="257"/>
                  </a:cubicBezTo>
                  <a:cubicBezTo>
                    <a:pt x="1514" y="250"/>
                    <a:pt x="1514" y="250"/>
                    <a:pt x="1514" y="250"/>
                  </a:cubicBezTo>
                  <a:cubicBezTo>
                    <a:pt x="1514" y="252"/>
                    <a:pt x="1514" y="252"/>
                    <a:pt x="1514" y="252"/>
                  </a:cubicBezTo>
                  <a:cubicBezTo>
                    <a:pt x="1518" y="264"/>
                    <a:pt x="1518" y="264"/>
                    <a:pt x="1518" y="264"/>
                  </a:cubicBezTo>
                  <a:cubicBezTo>
                    <a:pt x="1520" y="264"/>
                    <a:pt x="1520" y="264"/>
                    <a:pt x="1520" y="264"/>
                  </a:cubicBezTo>
                  <a:cubicBezTo>
                    <a:pt x="1520" y="263"/>
                    <a:pt x="1520" y="263"/>
                    <a:pt x="1520" y="263"/>
                  </a:cubicBezTo>
                  <a:cubicBezTo>
                    <a:pt x="1520" y="263"/>
                    <a:pt x="1520" y="263"/>
                    <a:pt x="1520" y="263"/>
                  </a:cubicBezTo>
                  <a:cubicBezTo>
                    <a:pt x="1520" y="261"/>
                    <a:pt x="1520" y="261"/>
                    <a:pt x="1520" y="261"/>
                  </a:cubicBezTo>
                  <a:cubicBezTo>
                    <a:pt x="1524" y="261"/>
                    <a:pt x="1524" y="261"/>
                    <a:pt x="1524" y="261"/>
                  </a:cubicBezTo>
                  <a:cubicBezTo>
                    <a:pt x="1528" y="241"/>
                    <a:pt x="1528" y="241"/>
                    <a:pt x="1528" y="241"/>
                  </a:cubicBezTo>
                  <a:cubicBezTo>
                    <a:pt x="1544" y="237"/>
                    <a:pt x="1544" y="237"/>
                    <a:pt x="1544" y="237"/>
                  </a:cubicBezTo>
                  <a:cubicBezTo>
                    <a:pt x="1544" y="231"/>
                    <a:pt x="1544" y="231"/>
                    <a:pt x="1544" y="231"/>
                  </a:cubicBezTo>
                  <a:cubicBezTo>
                    <a:pt x="1540" y="227"/>
                    <a:pt x="1540" y="227"/>
                    <a:pt x="1540" y="227"/>
                  </a:cubicBezTo>
                  <a:cubicBezTo>
                    <a:pt x="1540" y="221"/>
                    <a:pt x="1540" y="221"/>
                    <a:pt x="1540" y="221"/>
                  </a:cubicBezTo>
                  <a:cubicBezTo>
                    <a:pt x="1544" y="218"/>
                    <a:pt x="1544" y="218"/>
                    <a:pt x="1544" y="218"/>
                  </a:cubicBezTo>
                  <a:cubicBezTo>
                    <a:pt x="1557" y="218"/>
                    <a:pt x="1557" y="218"/>
                    <a:pt x="1557" y="218"/>
                  </a:cubicBezTo>
                  <a:cubicBezTo>
                    <a:pt x="1557" y="223"/>
                    <a:pt x="1557" y="223"/>
                    <a:pt x="1557" y="223"/>
                  </a:cubicBezTo>
                  <a:cubicBezTo>
                    <a:pt x="1566" y="218"/>
                    <a:pt x="1566" y="218"/>
                    <a:pt x="1566" y="218"/>
                  </a:cubicBezTo>
                  <a:cubicBezTo>
                    <a:pt x="1570" y="222"/>
                    <a:pt x="1570" y="222"/>
                    <a:pt x="1570" y="222"/>
                  </a:cubicBezTo>
                  <a:cubicBezTo>
                    <a:pt x="1578" y="229"/>
                    <a:pt x="1578" y="229"/>
                    <a:pt x="1578" y="229"/>
                  </a:cubicBezTo>
                  <a:cubicBezTo>
                    <a:pt x="1578" y="229"/>
                    <a:pt x="1578" y="229"/>
                    <a:pt x="1578" y="229"/>
                  </a:cubicBezTo>
                  <a:cubicBezTo>
                    <a:pt x="1581" y="229"/>
                    <a:pt x="1581" y="229"/>
                    <a:pt x="1581" y="229"/>
                  </a:cubicBezTo>
                  <a:cubicBezTo>
                    <a:pt x="1585" y="233"/>
                    <a:pt x="1585" y="233"/>
                    <a:pt x="1585" y="233"/>
                  </a:cubicBezTo>
                  <a:cubicBezTo>
                    <a:pt x="1597" y="237"/>
                    <a:pt x="1597" y="237"/>
                    <a:pt x="1597" y="237"/>
                  </a:cubicBezTo>
                  <a:cubicBezTo>
                    <a:pt x="1600" y="240"/>
                    <a:pt x="1600" y="240"/>
                    <a:pt x="1600" y="240"/>
                  </a:cubicBezTo>
                  <a:cubicBezTo>
                    <a:pt x="1604" y="251"/>
                    <a:pt x="1604" y="251"/>
                    <a:pt x="1604" y="251"/>
                  </a:cubicBezTo>
                  <a:cubicBezTo>
                    <a:pt x="1601" y="254"/>
                    <a:pt x="1601" y="254"/>
                    <a:pt x="1601" y="254"/>
                  </a:cubicBezTo>
                  <a:cubicBezTo>
                    <a:pt x="1600" y="255"/>
                    <a:pt x="1600" y="255"/>
                    <a:pt x="1600" y="255"/>
                  </a:cubicBezTo>
                  <a:cubicBezTo>
                    <a:pt x="1600" y="255"/>
                    <a:pt x="1600" y="255"/>
                    <a:pt x="1600" y="255"/>
                  </a:cubicBezTo>
                  <a:cubicBezTo>
                    <a:pt x="1600" y="255"/>
                    <a:pt x="1600" y="255"/>
                    <a:pt x="1600" y="255"/>
                  </a:cubicBezTo>
                  <a:cubicBezTo>
                    <a:pt x="1600" y="260"/>
                    <a:pt x="1600" y="260"/>
                    <a:pt x="1600" y="260"/>
                  </a:cubicBezTo>
                  <a:cubicBezTo>
                    <a:pt x="1604" y="264"/>
                    <a:pt x="1604" y="264"/>
                    <a:pt x="1604" y="264"/>
                  </a:cubicBezTo>
                  <a:cubicBezTo>
                    <a:pt x="1608" y="287"/>
                    <a:pt x="1608" y="287"/>
                    <a:pt x="1608" y="287"/>
                  </a:cubicBezTo>
                  <a:cubicBezTo>
                    <a:pt x="1608" y="287"/>
                    <a:pt x="1608" y="287"/>
                    <a:pt x="1608" y="287"/>
                  </a:cubicBezTo>
                  <a:cubicBezTo>
                    <a:pt x="1605" y="290"/>
                    <a:pt x="1605" y="290"/>
                    <a:pt x="1605" y="290"/>
                  </a:cubicBezTo>
                  <a:cubicBezTo>
                    <a:pt x="1601" y="293"/>
                    <a:pt x="1601" y="293"/>
                    <a:pt x="1601" y="293"/>
                  </a:cubicBezTo>
                  <a:cubicBezTo>
                    <a:pt x="1597" y="301"/>
                    <a:pt x="1597" y="301"/>
                    <a:pt x="1597" y="301"/>
                  </a:cubicBezTo>
                  <a:cubicBezTo>
                    <a:pt x="1588" y="309"/>
                    <a:pt x="1588" y="309"/>
                    <a:pt x="1588" y="309"/>
                  </a:cubicBezTo>
                  <a:cubicBezTo>
                    <a:pt x="1588" y="309"/>
                    <a:pt x="1588" y="309"/>
                    <a:pt x="1588" y="309"/>
                  </a:cubicBezTo>
                  <a:cubicBezTo>
                    <a:pt x="1588" y="309"/>
                    <a:pt x="1588" y="309"/>
                    <a:pt x="1588" y="309"/>
                  </a:cubicBezTo>
                  <a:cubicBezTo>
                    <a:pt x="1588" y="309"/>
                    <a:pt x="1588" y="309"/>
                    <a:pt x="1588" y="309"/>
                  </a:cubicBezTo>
                  <a:cubicBezTo>
                    <a:pt x="1580" y="322"/>
                    <a:pt x="1580" y="322"/>
                    <a:pt x="1580" y="322"/>
                  </a:cubicBezTo>
                  <a:cubicBezTo>
                    <a:pt x="1585" y="327"/>
                    <a:pt x="1585" y="327"/>
                    <a:pt x="1585" y="327"/>
                  </a:cubicBezTo>
                  <a:cubicBezTo>
                    <a:pt x="1585" y="327"/>
                    <a:pt x="1585" y="327"/>
                    <a:pt x="1585" y="327"/>
                  </a:cubicBezTo>
                  <a:cubicBezTo>
                    <a:pt x="1586" y="327"/>
                    <a:pt x="1586" y="327"/>
                    <a:pt x="1586" y="327"/>
                  </a:cubicBezTo>
                  <a:cubicBezTo>
                    <a:pt x="1586" y="327"/>
                    <a:pt x="1586" y="327"/>
                    <a:pt x="1586" y="327"/>
                  </a:cubicBezTo>
                  <a:cubicBezTo>
                    <a:pt x="1590" y="327"/>
                    <a:pt x="1590" y="327"/>
                    <a:pt x="1590" y="327"/>
                  </a:cubicBezTo>
                  <a:cubicBezTo>
                    <a:pt x="1590" y="327"/>
                    <a:pt x="1590" y="327"/>
                    <a:pt x="1590" y="327"/>
                  </a:cubicBezTo>
                  <a:cubicBezTo>
                    <a:pt x="1602" y="323"/>
                    <a:pt x="1602" y="323"/>
                    <a:pt x="1602" y="323"/>
                  </a:cubicBezTo>
                  <a:cubicBezTo>
                    <a:pt x="1606" y="311"/>
                    <a:pt x="1606" y="311"/>
                    <a:pt x="1606" y="311"/>
                  </a:cubicBezTo>
                  <a:cubicBezTo>
                    <a:pt x="1607" y="310"/>
                    <a:pt x="1607" y="310"/>
                    <a:pt x="1607" y="310"/>
                  </a:cubicBezTo>
                  <a:cubicBezTo>
                    <a:pt x="1618" y="307"/>
                    <a:pt x="1618" y="307"/>
                    <a:pt x="1618" y="307"/>
                  </a:cubicBezTo>
                  <a:cubicBezTo>
                    <a:pt x="1624" y="304"/>
                    <a:pt x="1624" y="304"/>
                    <a:pt x="1624" y="304"/>
                  </a:cubicBezTo>
                  <a:cubicBezTo>
                    <a:pt x="1635" y="326"/>
                    <a:pt x="1635" y="326"/>
                    <a:pt x="1635" y="326"/>
                  </a:cubicBezTo>
                  <a:cubicBezTo>
                    <a:pt x="1635" y="349"/>
                    <a:pt x="1635" y="349"/>
                    <a:pt x="1635" y="349"/>
                  </a:cubicBezTo>
                  <a:cubicBezTo>
                    <a:pt x="1639" y="357"/>
                    <a:pt x="1639" y="357"/>
                    <a:pt x="1639" y="357"/>
                  </a:cubicBezTo>
                  <a:cubicBezTo>
                    <a:pt x="1639" y="363"/>
                    <a:pt x="1639" y="363"/>
                    <a:pt x="1639" y="363"/>
                  </a:cubicBezTo>
                  <a:cubicBezTo>
                    <a:pt x="1639" y="363"/>
                    <a:pt x="1639" y="363"/>
                    <a:pt x="1639" y="363"/>
                  </a:cubicBezTo>
                  <a:cubicBezTo>
                    <a:pt x="1639" y="363"/>
                    <a:pt x="1639" y="363"/>
                    <a:pt x="1639" y="363"/>
                  </a:cubicBezTo>
                  <a:cubicBezTo>
                    <a:pt x="1642" y="361"/>
                    <a:pt x="1642" y="361"/>
                    <a:pt x="1642" y="361"/>
                  </a:cubicBezTo>
                  <a:cubicBezTo>
                    <a:pt x="1636" y="379"/>
                    <a:pt x="1636" y="379"/>
                    <a:pt x="1636" y="379"/>
                  </a:cubicBezTo>
                  <a:cubicBezTo>
                    <a:pt x="1628" y="379"/>
                    <a:pt x="1628" y="379"/>
                    <a:pt x="1628" y="379"/>
                  </a:cubicBezTo>
                  <a:cubicBezTo>
                    <a:pt x="1624" y="383"/>
                    <a:pt x="1624" y="383"/>
                    <a:pt x="1624" y="383"/>
                  </a:cubicBezTo>
                  <a:cubicBezTo>
                    <a:pt x="1623" y="384"/>
                    <a:pt x="1623" y="384"/>
                    <a:pt x="1623" y="384"/>
                  </a:cubicBezTo>
                  <a:cubicBezTo>
                    <a:pt x="1623" y="395"/>
                    <a:pt x="1623" y="395"/>
                    <a:pt x="1623" y="395"/>
                  </a:cubicBezTo>
                  <a:cubicBezTo>
                    <a:pt x="1620" y="395"/>
                    <a:pt x="1620" y="395"/>
                    <a:pt x="1620" y="395"/>
                  </a:cubicBezTo>
                  <a:cubicBezTo>
                    <a:pt x="1620" y="395"/>
                    <a:pt x="1620" y="395"/>
                    <a:pt x="1620" y="395"/>
                  </a:cubicBezTo>
                  <a:cubicBezTo>
                    <a:pt x="1619" y="395"/>
                    <a:pt x="1619" y="395"/>
                    <a:pt x="1619" y="395"/>
                  </a:cubicBezTo>
                  <a:cubicBezTo>
                    <a:pt x="1619" y="400"/>
                    <a:pt x="1619" y="400"/>
                    <a:pt x="1619" y="400"/>
                  </a:cubicBezTo>
                  <a:cubicBezTo>
                    <a:pt x="1616" y="408"/>
                    <a:pt x="1616" y="408"/>
                    <a:pt x="1616" y="408"/>
                  </a:cubicBezTo>
                  <a:cubicBezTo>
                    <a:pt x="1616" y="414"/>
                    <a:pt x="1616" y="414"/>
                    <a:pt x="1616" y="414"/>
                  </a:cubicBezTo>
                  <a:cubicBezTo>
                    <a:pt x="1605" y="426"/>
                    <a:pt x="1605" y="426"/>
                    <a:pt x="1605" y="426"/>
                  </a:cubicBezTo>
                  <a:cubicBezTo>
                    <a:pt x="1545" y="426"/>
                    <a:pt x="1545" y="426"/>
                    <a:pt x="1545" y="426"/>
                  </a:cubicBezTo>
                  <a:cubicBezTo>
                    <a:pt x="1543" y="426"/>
                    <a:pt x="1543" y="426"/>
                    <a:pt x="1543" y="426"/>
                  </a:cubicBezTo>
                  <a:cubicBezTo>
                    <a:pt x="1468" y="426"/>
                    <a:pt x="1468" y="426"/>
                    <a:pt x="1468" y="426"/>
                  </a:cubicBezTo>
                  <a:lnTo>
                    <a:pt x="1477" y="421"/>
                  </a:lnTo>
                  <a:close/>
                  <a:moveTo>
                    <a:pt x="1438" y="553"/>
                  </a:moveTo>
                  <a:cubicBezTo>
                    <a:pt x="1438" y="553"/>
                    <a:pt x="1438" y="553"/>
                    <a:pt x="1438" y="553"/>
                  </a:cubicBezTo>
                  <a:cubicBezTo>
                    <a:pt x="1438" y="413"/>
                    <a:pt x="1438" y="413"/>
                    <a:pt x="1438" y="413"/>
                  </a:cubicBezTo>
                  <a:cubicBezTo>
                    <a:pt x="1444" y="428"/>
                    <a:pt x="1444" y="428"/>
                    <a:pt x="1444" y="428"/>
                  </a:cubicBezTo>
                  <a:cubicBezTo>
                    <a:pt x="1453" y="432"/>
                    <a:pt x="1453" y="432"/>
                    <a:pt x="1453" y="432"/>
                  </a:cubicBezTo>
                  <a:cubicBezTo>
                    <a:pt x="1457" y="432"/>
                    <a:pt x="1457" y="432"/>
                    <a:pt x="1457" y="432"/>
                  </a:cubicBezTo>
                  <a:cubicBezTo>
                    <a:pt x="1457" y="432"/>
                    <a:pt x="1457" y="432"/>
                    <a:pt x="1457" y="432"/>
                  </a:cubicBezTo>
                  <a:cubicBezTo>
                    <a:pt x="1464" y="428"/>
                    <a:pt x="1464" y="428"/>
                    <a:pt x="1464" y="428"/>
                  </a:cubicBezTo>
                  <a:cubicBezTo>
                    <a:pt x="1543" y="428"/>
                    <a:pt x="1543" y="428"/>
                    <a:pt x="1543" y="428"/>
                  </a:cubicBezTo>
                  <a:cubicBezTo>
                    <a:pt x="1543" y="551"/>
                    <a:pt x="1543" y="551"/>
                    <a:pt x="1543" y="551"/>
                  </a:cubicBezTo>
                  <a:cubicBezTo>
                    <a:pt x="1539" y="556"/>
                    <a:pt x="1539" y="556"/>
                    <a:pt x="1539" y="556"/>
                  </a:cubicBezTo>
                  <a:cubicBezTo>
                    <a:pt x="1532" y="556"/>
                    <a:pt x="1532" y="556"/>
                    <a:pt x="1532" y="556"/>
                  </a:cubicBezTo>
                  <a:cubicBezTo>
                    <a:pt x="1532" y="556"/>
                    <a:pt x="1532" y="556"/>
                    <a:pt x="1532" y="556"/>
                  </a:cubicBezTo>
                  <a:cubicBezTo>
                    <a:pt x="1532" y="556"/>
                    <a:pt x="1532" y="556"/>
                    <a:pt x="1532" y="556"/>
                  </a:cubicBezTo>
                  <a:cubicBezTo>
                    <a:pt x="1532" y="556"/>
                    <a:pt x="1526" y="560"/>
                    <a:pt x="1522" y="560"/>
                  </a:cubicBezTo>
                  <a:cubicBezTo>
                    <a:pt x="1518" y="561"/>
                    <a:pt x="1518" y="567"/>
                    <a:pt x="1518" y="569"/>
                  </a:cubicBezTo>
                  <a:cubicBezTo>
                    <a:pt x="1518" y="570"/>
                    <a:pt x="1518" y="570"/>
                    <a:pt x="1518" y="570"/>
                  </a:cubicBezTo>
                  <a:cubicBezTo>
                    <a:pt x="1512" y="576"/>
                    <a:pt x="1512" y="576"/>
                    <a:pt x="1512" y="576"/>
                  </a:cubicBezTo>
                  <a:cubicBezTo>
                    <a:pt x="1512" y="576"/>
                    <a:pt x="1505" y="581"/>
                    <a:pt x="1497" y="584"/>
                  </a:cubicBezTo>
                  <a:cubicBezTo>
                    <a:pt x="1495" y="585"/>
                    <a:pt x="1494" y="586"/>
                    <a:pt x="1494" y="586"/>
                  </a:cubicBezTo>
                  <a:cubicBezTo>
                    <a:pt x="1493" y="587"/>
                    <a:pt x="1493" y="587"/>
                    <a:pt x="1493" y="587"/>
                  </a:cubicBezTo>
                  <a:cubicBezTo>
                    <a:pt x="1495" y="589"/>
                    <a:pt x="1495" y="589"/>
                    <a:pt x="1495" y="589"/>
                  </a:cubicBezTo>
                  <a:cubicBezTo>
                    <a:pt x="1495" y="589"/>
                    <a:pt x="1496" y="589"/>
                    <a:pt x="1496" y="589"/>
                  </a:cubicBezTo>
                  <a:cubicBezTo>
                    <a:pt x="1496" y="590"/>
                    <a:pt x="1496" y="590"/>
                    <a:pt x="1496" y="590"/>
                  </a:cubicBezTo>
                  <a:cubicBezTo>
                    <a:pt x="1496" y="590"/>
                    <a:pt x="1496" y="590"/>
                    <a:pt x="1497" y="590"/>
                  </a:cubicBezTo>
                  <a:cubicBezTo>
                    <a:pt x="1497" y="590"/>
                    <a:pt x="1497" y="590"/>
                    <a:pt x="1497" y="590"/>
                  </a:cubicBezTo>
                  <a:cubicBezTo>
                    <a:pt x="1497" y="590"/>
                    <a:pt x="1497" y="590"/>
                    <a:pt x="1497" y="591"/>
                  </a:cubicBezTo>
                  <a:cubicBezTo>
                    <a:pt x="1497" y="591"/>
                    <a:pt x="1497" y="591"/>
                    <a:pt x="1497" y="591"/>
                  </a:cubicBezTo>
                  <a:cubicBezTo>
                    <a:pt x="1497" y="591"/>
                    <a:pt x="1496" y="591"/>
                    <a:pt x="1496" y="591"/>
                  </a:cubicBezTo>
                  <a:cubicBezTo>
                    <a:pt x="1495" y="594"/>
                    <a:pt x="1495" y="596"/>
                    <a:pt x="1496" y="597"/>
                  </a:cubicBezTo>
                  <a:cubicBezTo>
                    <a:pt x="1496" y="598"/>
                    <a:pt x="1496" y="598"/>
                    <a:pt x="1496" y="598"/>
                  </a:cubicBezTo>
                  <a:cubicBezTo>
                    <a:pt x="1491" y="598"/>
                    <a:pt x="1491" y="598"/>
                    <a:pt x="1491" y="598"/>
                  </a:cubicBezTo>
                  <a:cubicBezTo>
                    <a:pt x="1491" y="597"/>
                    <a:pt x="1491" y="597"/>
                    <a:pt x="1491" y="597"/>
                  </a:cubicBezTo>
                  <a:cubicBezTo>
                    <a:pt x="1491" y="597"/>
                    <a:pt x="1491" y="597"/>
                    <a:pt x="1491" y="597"/>
                  </a:cubicBezTo>
                  <a:cubicBezTo>
                    <a:pt x="1491" y="597"/>
                    <a:pt x="1490" y="597"/>
                    <a:pt x="1490" y="596"/>
                  </a:cubicBezTo>
                  <a:cubicBezTo>
                    <a:pt x="1489" y="595"/>
                    <a:pt x="1487" y="593"/>
                    <a:pt x="1486" y="592"/>
                  </a:cubicBezTo>
                  <a:cubicBezTo>
                    <a:pt x="1485" y="591"/>
                    <a:pt x="1485" y="591"/>
                    <a:pt x="1483" y="591"/>
                  </a:cubicBezTo>
                  <a:cubicBezTo>
                    <a:pt x="1483" y="591"/>
                    <a:pt x="1482" y="591"/>
                    <a:pt x="1481" y="592"/>
                  </a:cubicBezTo>
                  <a:cubicBezTo>
                    <a:pt x="1475" y="592"/>
                    <a:pt x="1475" y="592"/>
                    <a:pt x="1475" y="592"/>
                  </a:cubicBezTo>
                  <a:cubicBezTo>
                    <a:pt x="1469" y="598"/>
                    <a:pt x="1469" y="598"/>
                    <a:pt x="1469" y="598"/>
                  </a:cubicBezTo>
                  <a:cubicBezTo>
                    <a:pt x="1455" y="598"/>
                    <a:pt x="1455" y="598"/>
                    <a:pt x="1455" y="598"/>
                  </a:cubicBezTo>
                  <a:cubicBezTo>
                    <a:pt x="1455" y="598"/>
                    <a:pt x="1455" y="598"/>
                    <a:pt x="1455" y="598"/>
                  </a:cubicBezTo>
                  <a:cubicBezTo>
                    <a:pt x="1453" y="599"/>
                    <a:pt x="1452" y="599"/>
                    <a:pt x="1452" y="599"/>
                  </a:cubicBezTo>
                  <a:cubicBezTo>
                    <a:pt x="1452" y="599"/>
                    <a:pt x="1452" y="599"/>
                    <a:pt x="1452" y="599"/>
                  </a:cubicBezTo>
                  <a:cubicBezTo>
                    <a:pt x="1453" y="598"/>
                    <a:pt x="1453" y="598"/>
                    <a:pt x="1453" y="598"/>
                  </a:cubicBezTo>
                  <a:cubicBezTo>
                    <a:pt x="1441" y="598"/>
                    <a:pt x="1441" y="598"/>
                    <a:pt x="1441" y="598"/>
                  </a:cubicBezTo>
                  <a:cubicBezTo>
                    <a:pt x="1439" y="598"/>
                    <a:pt x="1439" y="598"/>
                    <a:pt x="1439" y="598"/>
                  </a:cubicBezTo>
                  <a:cubicBezTo>
                    <a:pt x="1432" y="596"/>
                    <a:pt x="1432" y="596"/>
                    <a:pt x="1432" y="596"/>
                  </a:cubicBezTo>
                  <a:cubicBezTo>
                    <a:pt x="1429" y="591"/>
                    <a:pt x="1429" y="591"/>
                    <a:pt x="1429" y="591"/>
                  </a:cubicBezTo>
                  <a:cubicBezTo>
                    <a:pt x="1425" y="597"/>
                    <a:pt x="1425" y="597"/>
                    <a:pt x="1425" y="597"/>
                  </a:cubicBezTo>
                  <a:cubicBezTo>
                    <a:pt x="1421" y="601"/>
                    <a:pt x="1421" y="601"/>
                    <a:pt x="1421" y="601"/>
                  </a:cubicBezTo>
                  <a:cubicBezTo>
                    <a:pt x="1421" y="601"/>
                    <a:pt x="1421" y="601"/>
                    <a:pt x="1421" y="601"/>
                  </a:cubicBezTo>
                  <a:cubicBezTo>
                    <a:pt x="1423" y="601"/>
                    <a:pt x="1423" y="601"/>
                    <a:pt x="1423" y="601"/>
                  </a:cubicBezTo>
                  <a:cubicBezTo>
                    <a:pt x="1423" y="601"/>
                    <a:pt x="1423" y="602"/>
                    <a:pt x="1423" y="602"/>
                  </a:cubicBezTo>
                  <a:cubicBezTo>
                    <a:pt x="1422" y="602"/>
                    <a:pt x="1422" y="602"/>
                    <a:pt x="1422" y="602"/>
                  </a:cubicBezTo>
                  <a:cubicBezTo>
                    <a:pt x="1422" y="603"/>
                    <a:pt x="1422" y="603"/>
                    <a:pt x="1422" y="603"/>
                  </a:cubicBezTo>
                  <a:cubicBezTo>
                    <a:pt x="1422" y="604"/>
                    <a:pt x="1422" y="605"/>
                    <a:pt x="1421" y="605"/>
                  </a:cubicBezTo>
                  <a:cubicBezTo>
                    <a:pt x="1420" y="605"/>
                    <a:pt x="1418" y="603"/>
                    <a:pt x="1418" y="603"/>
                  </a:cubicBezTo>
                  <a:cubicBezTo>
                    <a:pt x="1418" y="602"/>
                    <a:pt x="1418" y="602"/>
                    <a:pt x="1418" y="602"/>
                  </a:cubicBezTo>
                  <a:cubicBezTo>
                    <a:pt x="1418" y="602"/>
                    <a:pt x="1418" y="602"/>
                    <a:pt x="1418" y="602"/>
                  </a:cubicBezTo>
                  <a:cubicBezTo>
                    <a:pt x="1405" y="602"/>
                    <a:pt x="1405" y="602"/>
                    <a:pt x="1405" y="602"/>
                  </a:cubicBezTo>
                  <a:cubicBezTo>
                    <a:pt x="1405" y="600"/>
                    <a:pt x="1405" y="600"/>
                    <a:pt x="1405" y="600"/>
                  </a:cubicBezTo>
                  <a:cubicBezTo>
                    <a:pt x="1407" y="597"/>
                    <a:pt x="1407" y="596"/>
                    <a:pt x="1407" y="596"/>
                  </a:cubicBezTo>
                  <a:cubicBezTo>
                    <a:pt x="1407" y="596"/>
                    <a:pt x="1407" y="595"/>
                    <a:pt x="1408" y="595"/>
                  </a:cubicBezTo>
                  <a:cubicBezTo>
                    <a:pt x="1409" y="594"/>
                    <a:pt x="1409" y="593"/>
                    <a:pt x="1410" y="591"/>
                  </a:cubicBezTo>
                  <a:cubicBezTo>
                    <a:pt x="1411" y="591"/>
                    <a:pt x="1411" y="590"/>
                    <a:pt x="1412" y="589"/>
                  </a:cubicBezTo>
                  <a:cubicBezTo>
                    <a:pt x="1413" y="587"/>
                    <a:pt x="1414" y="586"/>
                    <a:pt x="1415" y="585"/>
                  </a:cubicBezTo>
                  <a:cubicBezTo>
                    <a:pt x="1416" y="584"/>
                    <a:pt x="1417" y="583"/>
                    <a:pt x="1417" y="583"/>
                  </a:cubicBezTo>
                  <a:cubicBezTo>
                    <a:pt x="1418" y="583"/>
                    <a:pt x="1418" y="583"/>
                    <a:pt x="1418" y="583"/>
                  </a:cubicBezTo>
                  <a:cubicBezTo>
                    <a:pt x="1422" y="576"/>
                    <a:pt x="1422" y="576"/>
                    <a:pt x="1422" y="576"/>
                  </a:cubicBezTo>
                  <a:cubicBezTo>
                    <a:pt x="1426" y="572"/>
                    <a:pt x="1426" y="572"/>
                    <a:pt x="1426" y="572"/>
                  </a:cubicBezTo>
                  <a:cubicBezTo>
                    <a:pt x="1426" y="571"/>
                    <a:pt x="1426" y="571"/>
                    <a:pt x="1426" y="571"/>
                  </a:cubicBezTo>
                  <a:cubicBezTo>
                    <a:pt x="1426" y="571"/>
                    <a:pt x="1426" y="571"/>
                    <a:pt x="1426" y="571"/>
                  </a:cubicBezTo>
                  <a:cubicBezTo>
                    <a:pt x="1426" y="564"/>
                    <a:pt x="1426" y="564"/>
                    <a:pt x="1426" y="564"/>
                  </a:cubicBezTo>
                  <a:cubicBezTo>
                    <a:pt x="1433" y="561"/>
                    <a:pt x="1433" y="561"/>
                    <a:pt x="1433" y="561"/>
                  </a:cubicBezTo>
                  <a:cubicBezTo>
                    <a:pt x="1438" y="553"/>
                    <a:pt x="1438" y="553"/>
                    <a:pt x="1438" y="553"/>
                  </a:cubicBezTo>
                  <a:close/>
                  <a:moveTo>
                    <a:pt x="1432" y="399"/>
                  </a:moveTo>
                  <a:cubicBezTo>
                    <a:pt x="1432" y="400"/>
                    <a:pt x="1432" y="400"/>
                    <a:pt x="1432" y="400"/>
                  </a:cubicBezTo>
                  <a:cubicBezTo>
                    <a:pt x="1436" y="410"/>
                    <a:pt x="1436" y="410"/>
                    <a:pt x="1436" y="410"/>
                  </a:cubicBezTo>
                  <a:cubicBezTo>
                    <a:pt x="1436" y="553"/>
                    <a:pt x="1436" y="553"/>
                    <a:pt x="1436" y="553"/>
                  </a:cubicBezTo>
                  <a:cubicBezTo>
                    <a:pt x="1432" y="559"/>
                    <a:pt x="1432" y="559"/>
                    <a:pt x="1432" y="559"/>
                  </a:cubicBezTo>
                  <a:cubicBezTo>
                    <a:pt x="1424" y="563"/>
                    <a:pt x="1424" y="563"/>
                    <a:pt x="1424" y="563"/>
                  </a:cubicBezTo>
                  <a:cubicBezTo>
                    <a:pt x="1424" y="563"/>
                    <a:pt x="1424" y="563"/>
                    <a:pt x="1424" y="563"/>
                  </a:cubicBezTo>
                  <a:cubicBezTo>
                    <a:pt x="1424" y="570"/>
                    <a:pt x="1424" y="570"/>
                    <a:pt x="1424" y="570"/>
                  </a:cubicBezTo>
                  <a:cubicBezTo>
                    <a:pt x="1420" y="574"/>
                    <a:pt x="1420" y="574"/>
                    <a:pt x="1420" y="574"/>
                  </a:cubicBezTo>
                  <a:cubicBezTo>
                    <a:pt x="1417" y="581"/>
                    <a:pt x="1417" y="581"/>
                    <a:pt x="1417" y="581"/>
                  </a:cubicBezTo>
                  <a:cubicBezTo>
                    <a:pt x="1416" y="581"/>
                    <a:pt x="1415" y="582"/>
                    <a:pt x="1413" y="584"/>
                  </a:cubicBezTo>
                  <a:cubicBezTo>
                    <a:pt x="1413" y="585"/>
                    <a:pt x="1412" y="586"/>
                    <a:pt x="1410" y="587"/>
                  </a:cubicBezTo>
                  <a:cubicBezTo>
                    <a:pt x="1410" y="588"/>
                    <a:pt x="1409" y="590"/>
                    <a:pt x="1408" y="590"/>
                  </a:cubicBezTo>
                  <a:cubicBezTo>
                    <a:pt x="1408" y="592"/>
                    <a:pt x="1407" y="593"/>
                    <a:pt x="1407" y="593"/>
                  </a:cubicBezTo>
                  <a:cubicBezTo>
                    <a:pt x="1405" y="594"/>
                    <a:pt x="1405" y="596"/>
                    <a:pt x="1405" y="596"/>
                  </a:cubicBezTo>
                  <a:cubicBezTo>
                    <a:pt x="1405" y="596"/>
                    <a:pt x="1405" y="597"/>
                    <a:pt x="1403" y="599"/>
                  </a:cubicBezTo>
                  <a:cubicBezTo>
                    <a:pt x="1403" y="601"/>
                    <a:pt x="1403" y="601"/>
                    <a:pt x="1403" y="601"/>
                  </a:cubicBezTo>
                  <a:cubicBezTo>
                    <a:pt x="1403" y="601"/>
                    <a:pt x="1403" y="601"/>
                    <a:pt x="1403" y="601"/>
                  </a:cubicBezTo>
                  <a:cubicBezTo>
                    <a:pt x="1402" y="601"/>
                    <a:pt x="1402" y="601"/>
                    <a:pt x="1402" y="601"/>
                  </a:cubicBezTo>
                  <a:cubicBezTo>
                    <a:pt x="1401" y="601"/>
                    <a:pt x="1401" y="601"/>
                    <a:pt x="1400" y="602"/>
                  </a:cubicBezTo>
                  <a:cubicBezTo>
                    <a:pt x="1400" y="602"/>
                    <a:pt x="1400" y="602"/>
                    <a:pt x="1399" y="602"/>
                  </a:cubicBezTo>
                  <a:cubicBezTo>
                    <a:pt x="1399" y="603"/>
                    <a:pt x="1399" y="603"/>
                    <a:pt x="1399" y="603"/>
                  </a:cubicBezTo>
                  <a:cubicBezTo>
                    <a:pt x="1398" y="603"/>
                    <a:pt x="1398" y="603"/>
                    <a:pt x="1398" y="603"/>
                  </a:cubicBezTo>
                  <a:cubicBezTo>
                    <a:pt x="1397" y="603"/>
                    <a:pt x="1397" y="603"/>
                    <a:pt x="1397" y="603"/>
                  </a:cubicBezTo>
                  <a:cubicBezTo>
                    <a:pt x="1396" y="603"/>
                    <a:pt x="1396" y="603"/>
                    <a:pt x="1396" y="604"/>
                  </a:cubicBezTo>
                  <a:cubicBezTo>
                    <a:pt x="1396" y="604"/>
                    <a:pt x="1395" y="604"/>
                    <a:pt x="1395" y="604"/>
                  </a:cubicBezTo>
                  <a:cubicBezTo>
                    <a:pt x="1395" y="604"/>
                    <a:pt x="1394" y="604"/>
                    <a:pt x="1394" y="604"/>
                  </a:cubicBezTo>
                  <a:cubicBezTo>
                    <a:pt x="1386" y="609"/>
                    <a:pt x="1386" y="609"/>
                    <a:pt x="1386" y="609"/>
                  </a:cubicBezTo>
                  <a:cubicBezTo>
                    <a:pt x="1383" y="614"/>
                    <a:pt x="1383" y="614"/>
                    <a:pt x="1383" y="614"/>
                  </a:cubicBezTo>
                  <a:cubicBezTo>
                    <a:pt x="1374" y="614"/>
                    <a:pt x="1374" y="614"/>
                    <a:pt x="1374" y="614"/>
                  </a:cubicBezTo>
                  <a:cubicBezTo>
                    <a:pt x="1373" y="613"/>
                    <a:pt x="1373" y="613"/>
                    <a:pt x="1372" y="612"/>
                  </a:cubicBezTo>
                  <a:cubicBezTo>
                    <a:pt x="1372" y="612"/>
                    <a:pt x="1371" y="612"/>
                    <a:pt x="1371" y="611"/>
                  </a:cubicBezTo>
                  <a:cubicBezTo>
                    <a:pt x="1371" y="611"/>
                    <a:pt x="1370" y="610"/>
                    <a:pt x="1370" y="610"/>
                  </a:cubicBezTo>
                  <a:cubicBezTo>
                    <a:pt x="1369" y="609"/>
                    <a:pt x="1369" y="609"/>
                    <a:pt x="1369" y="609"/>
                  </a:cubicBezTo>
                  <a:cubicBezTo>
                    <a:pt x="1368" y="608"/>
                    <a:pt x="1368" y="608"/>
                    <a:pt x="1368" y="607"/>
                  </a:cubicBezTo>
                  <a:cubicBezTo>
                    <a:pt x="1367" y="607"/>
                    <a:pt x="1367" y="607"/>
                    <a:pt x="1367" y="606"/>
                  </a:cubicBezTo>
                  <a:cubicBezTo>
                    <a:pt x="1367" y="606"/>
                    <a:pt x="1366" y="606"/>
                    <a:pt x="1366" y="605"/>
                  </a:cubicBezTo>
                  <a:cubicBezTo>
                    <a:pt x="1366" y="605"/>
                    <a:pt x="1366" y="605"/>
                    <a:pt x="1365" y="604"/>
                  </a:cubicBezTo>
                  <a:cubicBezTo>
                    <a:pt x="1365" y="604"/>
                    <a:pt x="1365" y="604"/>
                    <a:pt x="1365" y="603"/>
                  </a:cubicBezTo>
                  <a:cubicBezTo>
                    <a:pt x="1364" y="603"/>
                    <a:pt x="1364" y="603"/>
                    <a:pt x="1364" y="603"/>
                  </a:cubicBezTo>
                  <a:cubicBezTo>
                    <a:pt x="1364" y="602"/>
                    <a:pt x="1364" y="602"/>
                    <a:pt x="1364" y="602"/>
                  </a:cubicBezTo>
                  <a:cubicBezTo>
                    <a:pt x="1363" y="601"/>
                    <a:pt x="1363" y="601"/>
                    <a:pt x="1363" y="601"/>
                  </a:cubicBezTo>
                  <a:cubicBezTo>
                    <a:pt x="1363" y="601"/>
                    <a:pt x="1363" y="600"/>
                    <a:pt x="1363" y="600"/>
                  </a:cubicBezTo>
                  <a:cubicBezTo>
                    <a:pt x="1363" y="600"/>
                    <a:pt x="1363" y="600"/>
                    <a:pt x="1363" y="600"/>
                  </a:cubicBezTo>
                  <a:cubicBezTo>
                    <a:pt x="1362" y="599"/>
                    <a:pt x="1362" y="599"/>
                    <a:pt x="1362" y="599"/>
                  </a:cubicBezTo>
                  <a:cubicBezTo>
                    <a:pt x="1360" y="590"/>
                    <a:pt x="1360" y="590"/>
                    <a:pt x="1360" y="590"/>
                  </a:cubicBezTo>
                  <a:cubicBezTo>
                    <a:pt x="1353" y="577"/>
                    <a:pt x="1353" y="577"/>
                    <a:pt x="1353" y="577"/>
                  </a:cubicBezTo>
                  <a:cubicBezTo>
                    <a:pt x="1333" y="567"/>
                    <a:pt x="1333" y="567"/>
                    <a:pt x="1333" y="567"/>
                  </a:cubicBezTo>
                  <a:cubicBezTo>
                    <a:pt x="1328" y="551"/>
                    <a:pt x="1328" y="551"/>
                    <a:pt x="1328" y="551"/>
                  </a:cubicBezTo>
                  <a:cubicBezTo>
                    <a:pt x="1331" y="535"/>
                    <a:pt x="1331" y="535"/>
                    <a:pt x="1331" y="535"/>
                  </a:cubicBezTo>
                  <a:cubicBezTo>
                    <a:pt x="1314" y="517"/>
                    <a:pt x="1314" y="517"/>
                    <a:pt x="1314" y="517"/>
                  </a:cubicBezTo>
                  <a:cubicBezTo>
                    <a:pt x="1297" y="506"/>
                    <a:pt x="1297" y="506"/>
                    <a:pt x="1297" y="506"/>
                  </a:cubicBezTo>
                  <a:cubicBezTo>
                    <a:pt x="1282" y="496"/>
                    <a:pt x="1282" y="496"/>
                    <a:pt x="1282" y="496"/>
                  </a:cubicBezTo>
                  <a:cubicBezTo>
                    <a:pt x="1282" y="462"/>
                    <a:pt x="1282" y="462"/>
                    <a:pt x="1282" y="462"/>
                  </a:cubicBezTo>
                  <a:cubicBezTo>
                    <a:pt x="1282" y="462"/>
                    <a:pt x="1282" y="462"/>
                    <a:pt x="1282" y="462"/>
                  </a:cubicBezTo>
                  <a:cubicBezTo>
                    <a:pt x="1297" y="444"/>
                    <a:pt x="1297" y="444"/>
                    <a:pt x="1297" y="444"/>
                  </a:cubicBezTo>
                  <a:cubicBezTo>
                    <a:pt x="1302" y="422"/>
                    <a:pt x="1302" y="422"/>
                    <a:pt x="1302" y="422"/>
                  </a:cubicBezTo>
                  <a:cubicBezTo>
                    <a:pt x="1311" y="406"/>
                    <a:pt x="1311" y="406"/>
                    <a:pt x="1311" y="406"/>
                  </a:cubicBezTo>
                  <a:cubicBezTo>
                    <a:pt x="1321" y="393"/>
                    <a:pt x="1321" y="393"/>
                    <a:pt x="1321" y="393"/>
                  </a:cubicBezTo>
                  <a:cubicBezTo>
                    <a:pt x="1333" y="372"/>
                    <a:pt x="1333" y="372"/>
                    <a:pt x="1333" y="372"/>
                  </a:cubicBezTo>
                  <a:cubicBezTo>
                    <a:pt x="1321" y="359"/>
                    <a:pt x="1321" y="359"/>
                    <a:pt x="1321" y="359"/>
                  </a:cubicBezTo>
                  <a:cubicBezTo>
                    <a:pt x="1316" y="354"/>
                    <a:pt x="1316" y="354"/>
                    <a:pt x="1316" y="354"/>
                  </a:cubicBezTo>
                  <a:cubicBezTo>
                    <a:pt x="1428" y="354"/>
                    <a:pt x="1428" y="354"/>
                    <a:pt x="1428" y="354"/>
                  </a:cubicBezTo>
                  <a:lnTo>
                    <a:pt x="1432" y="399"/>
                  </a:lnTo>
                  <a:close/>
                  <a:moveTo>
                    <a:pt x="1335" y="167"/>
                  </a:moveTo>
                  <a:cubicBezTo>
                    <a:pt x="1339" y="167"/>
                    <a:pt x="1339" y="167"/>
                    <a:pt x="1339" y="167"/>
                  </a:cubicBezTo>
                  <a:cubicBezTo>
                    <a:pt x="1356" y="159"/>
                    <a:pt x="1356" y="159"/>
                    <a:pt x="1356" y="159"/>
                  </a:cubicBezTo>
                  <a:cubicBezTo>
                    <a:pt x="1376" y="151"/>
                    <a:pt x="1376" y="151"/>
                    <a:pt x="1376" y="151"/>
                  </a:cubicBezTo>
                  <a:cubicBezTo>
                    <a:pt x="1411" y="124"/>
                    <a:pt x="1411" y="124"/>
                    <a:pt x="1411" y="124"/>
                  </a:cubicBezTo>
                  <a:cubicBezTo>
                    <a:pt x="1425" y="116"/>
                    <a:pt x="1425" y="116"/>
                    <a:pt x="1425" y="116"/>
                  </a:cubicBezTo>
                  <a:cubicBezTo>
                    <a:pt x="1432" y="116"/>
                    <a:pt x="1432" y="116"/>
                    <a:pt x="1432" y="116"/>
                  </a:cubicBezTo>
                  <a:cubicBezTo>
                    <a:pt x="1432" y="118"/>
                    <a:pt x="1432" y="118"/>
                    <a:pt x="1432" y="118"/>
                  </a:cubicBezTo>
                  <a:cubicBezTo>
                    <a:pt x="1425" y="122"/>
                    <a:pt x="1425" y="122"/>
                    <a:pt x="1425" y="122"/>
                  </a:cubicBezTo>
                  <a:cubicBezTo>
                    <a:pt x="1414" y="137"/>
                    <a:pt x="1414" y="137"/>
                    <a:pt x="1414" y="137"/>
                  </a:cubicBezTo>
                  <a:cubicBezTo>
                    <a:pt x="1406" y="145"/>
                    <a:pt x="1406" y="145"/>
                    <a:pt x="1406" y="145"/>
                  </a:cubicBezTo>
                  <a:cubicBezTo>
                    <a:pt x="1405" y="146"/>
                    <a:pt x="1405" y="146"/>
                    <a:pt x="1405" y="146"/>
                  </a:cubicBezTo>
                  <a:cubicBezTo>
                    <a:pt x="1405" y="160"/>
                    <a:pt x="1405" y="160"/>
                    <a:pt x="1405" y="160"/>
                  </a:cubicBezTo>
                  <a:cubicBezTo>
                    <a:pt x="1414" y="151"/>
                    <a:pt x="1414" y="151"/>
                    <a:pt x="1414" y="151"/>
                  </a:cubicBezTo>
                  <a:cubicBezTo>
                    <a:pt x="1417" y="155"/>
                    <a:pt x="1417" y="155"/>
                    <a:pt x="1417" y="155"/>
                  </a:cubicBezTo>
                  <a:cubicBezTo>
                    <a:pt x="1425" y="151"/>
                    <a:pt x="1425" y="151"/>
                    <a:pt x="1425" y="151"/>
                  </a:cubicBezTo>
                  <a:cubicBezTo>
                    <a:pt x="1441" y="159"/>
                    <a:pt x="1441" y="159"/>
                    <a:pt x="1441" y="159"/>
                  </a:cubicBezTo>
                  <a:cubicBezTo>
                    <a:pt x="1452" y="174"/>
                    <a:pt x="1452" y="174"/>
                    <a:pt x="1452" y="174"/>
                  </a:cubicBezTo>
                  <a:cubicBezTo>
                    <a:pt x="1453" y="174"/>
                    <a:pt x="1453" y="174"/>
                    <a:pt x="1453" y="174"/>
                  </a:cubicBezTo>
                  <a:cubicBezTo>
                    <a:pt x="1480" y="174"/>
                    <a:pt x="1480" y="174"/>
                    <a:pt x="1480" y="174"/>
                  </a:cubicBezTo>
                  <a:cubicBezTo>
                    <a:pt x="1485" y="171"/>
                    <a:pt x="1485" y="171"/>
                    <a:pt x="1485" y="171"/>
                  </a:cubicBezTo>
                  <a:cubicBezTo>
                    <a:pt x="1497" y="163"/>
                    <a:pt x="1497" y="163"/>
                    <a:pt x="1497" y="163"/>
                  </a:cubicBezTo>
                  <a:cubicBezTo>
                    <a:pt x="1528" y="163"/>
                    <a:pt x="1528" y="163"/>
                    <a:pt x="1528" y="163"/>
                  </a:cubicBezTo>
                  <a:cubicBezTo>
                    <a:pt x="1532" y="159"/>
                    <a:pt x="1532" y="159"/>
                    <a:pt x="1532" y="159"/>
                  </a:cubicBezTo>
                  <a:cubicBezTo>
                    <a:pt x="1537" y="159"/>
                    <a:pt x="1537" y="159"/>
                    <a:pt x="1537" y="159"/>
                  </a:cubicBezTo>
                  <a:cubicBezTo>
                    <a:pt x="1537" y="171"/>
                    <a:pt x="1537" y="171"/>
                    <a:pt x="1537" y="171"/>
                  </a:cubicBezTo>
                  <a:cubicBezTo>
                    <a:pt x="1550" y="174"/>
                    <a:pt x="1550" y="174"/>
                    <a:pt x="1550" y="174"/>
                  </a:cubicBezTo>
                  <a:cubicBezTo>
                    <a:pt x="1569" y="174"/>
                    <a:pt x="1569" y="174"/>
                    <a:pt x="1569" y="174"/>
                  </a:cubicBezTo>
                  <a:cubicBezTo>
                    <a:pt x="1569" y="189"/>
                    <a:pt x="1569" y="189"/>
                    <a:pt x="1569" y="189"/>
                  </a:cubicBezTo>
                  <a:cubicBezTo>
                    <a:pt x="1578" y="198"/>
                    <a:pt x="1578" y="198"/>
                    <a:pt x="1578" y="198"/>
                  </a:cubicBezTo>
                  <a:cubicBezTo>
                    <a:pt x="1578" y="198"/>
                    <a:pt x="1578" y="198"/>
                    <a:pt x="1578" y="198"/>
                  </a:cubicBezTo>
                  <a:cubicBezTo>
                    <a:pt x="1580" y="198"/>
                    <a:pt x="1580" y="198"/>
                    <a:pt x="1580" y="198"/>
                  </a:cubicBezTo>
                  <a:cubicBezTo>
                    <a:pt x="1580" y="200"/>
                    <a:pt x="1580" y="200"/>
                    <a:pt x="1580" y="200"/>
                  </a:cubicBezTo>
                  <a:cubicBezTo>
                    <a:pt x="1567" y="204"/>
                    <a:pt x="1567" y="204"/>
                    <a:pt x="1567" y="204"/>
                  </a:cubicBezTo>
                  <a:cubicBezTo>
                    <a:pt x="1557" y="195"/>
                    <a:pt x="1557" y="195"/>
                    <a:pt x="1557" y="195"/>
                  </a:cubicBezTo>
                  <a:cubicBezTo>
                    <a:pt x="1557" y="200"/>
                    <a:pt x="1557" y="200"/>
                    <a:pt x="1557" y="200"/>
                  </a:cubicBezTo>
                  <a:cubicBezTo>
                    <a:pt x="1554" y="204"/>
                    <a:pt x="1554" y="204"/>
                    <a:pt x="1554" y="204"/>
                  </a:cubicBezTo>
                  <a:cubicBezTo>
                    <a:pt x="1551" y="204"/>
                    <a:pt x="1551" y="204"/>
                    <a:pt x="1551" y="204"/>
                  </a:cubicBezTo>
                  <a:cubicBezTo>
                    <a:pt x="1547" y="200"/>
                    <a:pt x="1547" y="200"/>
                    <a:pt x="1547" y="200"/>
                  </a:cubicBezTo>
                  <a:cubicBezTo>
                    <a:pt x="1539" y="196"/>
                    <a:pt x="1539" y="196"/>
                    <a:pt x="1539" y="196"/>
                  </a:cubicBezTo>
                  <a:cubicBezTo>
                    <a:pt x="1519" y="196"/>
                    <a:pt x="1519" y="196"/>
                    <a:pt x="1519" y="196"/>
                  </a:cubicBezTo>
                  <a:cubicBezTo>
                    <a:pt x="1515" y="200"/>
                    <a:pt x="1515" y="200"/>
                    <a:pt x="1515" y="200"/>
                  </a:cubicBezTo>
                  <a:cubicBezTo>
                    <a:pt x="1496" y="208"/>
                    <a:pt x="1496" y="208"/>
                    <a:pt x="1496" y="208"/>
                  </a:cubicBezTo>
                  <a:cubicBezTo>
                    <a:pt x="1480" y="219"/>
                    <a:pt x="1480" y="219"/>
                    <a:pt x="1480" y="219"/>
                  </a:cubicBezTo>
                  <a:cubicBezTo>
                    <a:pt x="1478" y="219"/>
                    <a:pt x="1478" y="219"/>
                    <a:pt x="1478" y="219"/>
                  </a:cubicBezTo>
                  <a:cubicBezTo>
                    <a:pt x="1482" y="207"/>
                    <a:pt x="1482" y="207"/>
                    <a:pt x="1482" y="207"/>
                  </a:cubicBezTo>
                  <a:cubicBezTo>
                    <a:pt x="1472" y="211"/>
                    <a:pt x="1472" y="211"/>
                    <a:pt x="1472" y="211"/>
                  </a:cubicBezTo>
                  <a:cubicBezTo>
                    <a:pt x="1464" y="211"/>
                    <a:pt x="1464" y="211"/>
                    <a:pt x="1464" y="211"/>
                  </a:cubicBezTo>
                  <a:cubicBezTo>
                    <a:pt x="1436" y="254"/>
                    <a:pt x="1436" y="254"/>
                    <a:pt x="1436" y="254"/>
                  </a:cubicBezTo>
                  <a:cubicBezTo>
                    <a:pt x="1433" y="261"/>
                    <a:pt x="1433" y="261"/>
                    <a:pt x="1433" y="261"/>
                  </a:cubicBezTo>
                  <a:cubicBezTo>
                    <a:pt x="1433" y="260"/>
                    <a:pt x="1433" y="259"/>
                    <a:pt x="1432" y="258"/>
                  </a:cubicBezTo>
                  <a:cubicBezTo>
                    <a:pt x="1431" y="255"/>
                    <a:pt x="1431" y="252"/>
                    <a:pt x="1431" y="250"/>
                  </a:cubicBezTo>
                  <a:cubicBezTo>
                    <a:pt x="1432" y="246"/>
                    <a:pt x="1432" y="241"/>
                    <a:pt x="1431" y="237"/>
                  </a:cubicBezTo>
                  <a:cubicBezTo>
                    <a:pt x="1431" y="236"/>
                    <a:pt x="1431" y="236"/>
                    <a:pt x="1431" y="236"/>
                  </a:cubicBezTo>
                  <a:cubicBezTo>
                    <a:pt x="1433" y="235"/>
                    <a:pt x="1433" y="235"/>
                    <a:pt x="1433" y="235"/>
                  </a:cubicBezTo>
                  <a:cubicBezTo>
                    <a:pt x="1430" y="232"/>
                    <a:pt x="1430" y="232"/>
                    <a:pt x="1430" y="232"/>
                  </a:cubicBezTo>
                  <a:cubicBezTo>
                    <a:pt x="1428" y="229"/>
                    <a:pt x="1428" y="229"/>
                    <a:pt x="1428" y="228"/>
                  </a:cubicBezTo>
                  <a:cubicBezTo>
                    <a:pt x="1428" y="227"/>
                    <a:pt x="1428" y="227"/>
                    <a:pt x="1428" y="227"/>
                  </a:cubicBezTo>
                  <a:cubicBezTo>
                    <a:pt x="1427" y="227"/>
                    <a:pt x="1427" y="227"/>
                    <a:pt x="1427" y="227"/>
                  </a:cubicBezTo>
                  <a:cubicBezTo>
                    <a:pt x="1427" y="227"/>
                    <a:pt x="1427" y="227"/>
                    <a:pt x="1427" y="226"/>
                  </a:cubicBezTo>
                  <a:cubicBezTo>
                    <a:pt x="1427" y="226"/>
                    <a:pt x="1426" y="226"/>
                    <a:pt x="1426" y="225"/>
                  </a:cubicBezTo>
                  <a:cubicBezTo>
                    <a:pt x="1423" y="223"/>
                    <a:pt x="1420" y="219"/>
                    <a:pt x="1417" y="216"/>
                  </a:cubicBezTo>
                  <a:cubicBezTo>
                    <a:pt x="1417" y="215"/>
                    <a:pt x="1416" y="214"/>
                    <a:pt x="1415" y="214"/>
                  </a:cubicBezTo>
                  <a:cubicBezTo>
                    <a:pt x="1416" y="213"/>
                    <a:pt x="1416" y="212"/>
                    <a:pt x="1417" y="212"/>
                  </a:cubicBezTo>
                  <a:cubicBezTo>
                    <a:pt x="1418" y="211"/>
                    <a:pt x="1418" y="210"/>
                    <a:pt x="1418" y="209"/>
                  </a:cubicBezTo>
                  <a:cubicBezTo>
                    <a:pt x="1418" y="208"/>
                    <a:pt x="1418" y="208"/>
                    <a:pt x="1418" y="208"/>
                  </a:cubicBezTo>
                  <a:cubicBezTo>
                    <a:pt x="1418" y="208"/>
                    <a:pt x="1418" y="208"/>
                    <a:pt x="1418" y="208"/>
                  </a:cubicBezTo>
                  <a:cubicBezTo>
                    <a:pt x="1417" y="207"/>
                    <a:pt x="1416" y="206"/>
                    <a:pt x="1413" y="206"/>
                  </a:cubicBezTo>
                  <a:cubicBezTo>
                    <a:pt x="1383" y="206"/>
                    <a:pt x="1383" y="206"/>
                    <a:pt x="1383" y="206"/>
                  </a:cubicBezTo>
                  <a:cubicBezTo>
                    <a:pt x="1383" y="196"/>
                    <a:pt x="1383" y="196"/>
                    <a:pt x="1383" y="196"/>
                  </a:cubicBezTo>
                  <a:cubicBezTo>
                    <a:pt x="1384" y="196"/>
                    <a:pt x="1384" y="195"/>
                    <a:pt x="1384" y="194"/>
                  </a:cubicBezTo>
                  <a:cubicBezTo>
                    <a:pt x="1383" y="193"/>
                    <a:pt x="1381" y="192"/>
                    <a:pt x="1379" y="191"/>
                  </a:cubicBezTo>
                  <a:cubicBezTo>
                    <a:pt x="1377" y="190"/>
                    <a:pt x="1375" y="190"/>
                    <a:pt x="1375" y="190"/>
                  </a:cubicBezTo>
                  <a:cubicBezTo>
                    <a:pt x="1375" y="189"/>
                    <a:pt x="1375" y="189"/>
                    <a:pt x="1375" y="189"/>
                  </a:cubicBezTo>
                  <a:cubicBezTo>
                    <a:pt x="1373" y="189"/>
                    <a:pt x="1373" y="189"/>
                    <a:pt x="1373" y="189"/>
                  </a:cubicBezTo>
                  <a:cubicBezTo>
                    <a:pt x="1371" y="188"/>
                    <a:pt x="1369" y="188"/>
                    <a:pt x="1366" y="188"/>
                  </a:cubicBezTo>
                  <a:cubicBezTo>
                    <a:pt x="1362" y="188"/>
                    <a:pt x="1358" y="189"/>
                    <a:pt x="1357" y="189"/>
                  </a:cubicBezTo>
                  <a:cubicBezTo>
                    <a:pt x="1352" y="188"/>
                    <a:pt x="1352" y="188"/>
                    <a:pt x="1352" y="188"/>
                  </a:cubicBezTo>
                  <a:cubicBezTo>
                    <a:pt x="1344" y="184"/>
                    <a:pt x="1344" y="184"/>
                    <a:pt x="1344" y="184"/>
                  </a:cubicBezTo>
                  <a:cubicBezTo>
                    <a:pt x="1341" y="184"/>
                    <a:pt x="1341" y="184"/>
                    <a:pt x="1341" y="184"/>
                  </a:cubicBezTo>
                  <a:cubicBezTo>
                    <a:pt x="1335" y="175"/>
                    <a:pt x="1335" y="175"/>
                    <a:pt x="1335" y="175"/>
                  </a:cubicBezTo>
                  <a:lnTo>
                    <a:pt x="1335" y="167"/>
                  </a:lnTo>
                  <a:close/>
                  <a:moveTo>
                    <a:pt x="1268" y="166"/>
                  </a:moveTo>
                  <a:cubicBezTo>
                    <a:pt x="1269" y="167"/>
                    <a:pt x="1269" y="167"/>
                    <a:pt x="1269" y="167"/>
                  </a:cubicBezTo>
                  <a:cubicBezTo>
                    <a:pt x="1269" y="167"/>
                    <a:pt x="1269" y="167"/>
                    <a:pt x="1269" y="167"/>
                  </a:cubicBezTo>
                  <a:cubicBezTo>
                    <a:pt x="1285" y="167"/>
                    <a:pt x="1285" y="167"/>
                    <a:pt x="1285" y="167"/>
                  </a:cubicBezTo>
                  <a:cubicBezTo>
                    <a:pt x="1285" y="167"/>
                    <a:pt x="1285" y="167"/>
                    <a:pt x="1285" y="167"/>
                  </a:cubicBezTo>
                  <a:cubicBezTo>
                    <a:pt x="1312" y="147"/>
                    <a:pt x="1312" y="147"/>
                    <a:pt x="1312" y="147"/>
                  </a:cubicBezTo>
                  <a:cubicBezTo>
                    <a:pt x="1315" y="150"/>
                    <a:pt x="1315" y="150"/>
                    <a:pt x="1315" y="150"/>
                  </a:cubicBezTo>
                  <a:cubicBezTo>
                    <a:pt x="1315" y="158"/>
                    <a:pt x="1315" y="158"/>
                    <a:pt x="1315" y="158"/>
                  </a:cubicBezTo>
                  <a:cubicBezTo>
                    <a:pt x="1311" y="166"/>
                    <a:pt x="1311" y="166"/>
                    <a:pt x="1311" y="166"/>
                  </a:cubicBezTo>
                  <a:cubicBezTo>
                    <a:pt x="1317" y="172"/>
                    <a:pt x="1317" y="172"/>
                    <a:pt x="1317" y="172"/>
                  </a:cubicBezTo>
                  <a:cubicBezTo>
                    <a:pt x="1317" y="172"/>
                    <a:pt x="1317" y="172"/>
                    <a:pt x="1317" y="172"/>
                  </a:cubicBezTo>
                  <a:cubicBezTo>
                    <a:pt x="1317" y="172"/>
                    <a:pt x="1317" y="172"/>
                    <a:pt x="1317" y="172"/>
                  </a:cubicBezTo>
                  <a:cubicBezTo>
                    <a:pt x="1317" y="167"/>
                    <a:pt x="1317" y="167"/>
                    <a:pt x="1317" y="167"/>
                  </a:cubicBezTo>
                  <a:cubicBezTo>
                    <a:pt x="1333" y="167"/>
                    <a:pt x="1333" y="167"/>
                    <a:pt x="1333" y="167"/>
                  </a:cubicBezTo>
                  <a:cubicBezTo>
                    <a:pt x="1333" y="175"/>
                    <a:pt x="1333" y="175"/>
                    <a:pt x="1333" y="175"/>
                  </a:cubicBezTo>
                  <a:cubicBezTo>
                    <a:pt x="1339" y="185"/>
                    <a:pt x="1339" y="185"/>
                    <a:pt x="1339" y="185"/>
                  </a:cubicBezTo>
                  <a:cubicBezTo>
                    <a:pt x="1340" y="186"/>
                    <a:pt x="1340" y="186"/>
                    <a:pt x="1340" y="186"/>
                  </a:cubicBezTo>
                  <a:cubicBezTo>
                    <a:pt x="1343" y="186"/>
                    <a:pt x="1343" y="186"/>
                    <a:pt x="1343" y="186"/>
                  </a:cubicBezTo>
                  <a:cubicBezTo>
                    <a:pt x="1351" y="190"/>
                    <a:pt x="1351" y="190"/>
                    <a:pt x="1351" y="190"/>
                  </a:cubicBezTo>
                  <a:cubicBezTo>
                    <a:pt x="1357" y="191"/>
                    <a:pt x="1357" y="191"/>
                    <a:pt x="1357" y="191"/>
                  </a:cubicBezTo>
                  <a:cubicBezTo>
                    <a:pt x="1357" y="191"/>
                    <a:pt x="1357" y="191"/>
                    <a:pt x="1357" y="191"/>
                  </a:cubicBezTo>
                  <a:cubicBezTo>
                    <a:pt x="1358" y="191"/>
                    <a:pt x="1361" y="190"/>
                    <a:pt x="1366" y="190"/>
                  </a:cubicBezTo>
                  <a:cubicBezTo>
                    <a:pt x="1369" y="190"/>
                    <a:pt x="1371" y="190"/>
                    <a:pt x="1372" y="191"/>
                  </a:cubicBezTo>
                  <a:cubicBezTo>
                    <a:pt x="1372" y="191"/>
                    <a:pt x="1372" y="191"/>
                    <a:pt x="1372" y="191"/>
                  </a:cubicBezTo>
                  <a:cubicBezTo>
                    <a:pt x="1373" y="191"/>
                    <a:pt x="1373" y="191"/>
                    <a:pt x="1373" y="191"/>
                  </a:cubicBezTo>
                  <a:cubicBezTo>
                    <a:pt x="1373" y="192"/>
                    <a:pt x="1373" y="192"/>
                    <a:pt x="1373" y="192"/>
                  </a:cubicBezTo>
                  <a:cubicBezTo>
                    <a:pt x="1375" y="192"/>
                    <a:pt x="1375" y="192"/>
                    <a:pt x="1375" y="192"/>
                  </a:cubicBezTo>
                  <a:cubicBezTo>
                    <a:pt x="1375" y="192"/>
                    <a:pt x="1376" y="192"/>
                    <a:pt x="1378" y="193"/>
                  </a:cubicBezTo>
                  <a:cubicBezTo>
                    <a:pt x="1381" y="193"/>
                    <a:pt x="1381" y="194"/>
                    <a:pt x="1382" y="195"/>
                  </a:cubicBezTo>
                  <a:cubicBezTo>
                    <a:pt x="1381" y="196"/>
                    <a:pt x="1381" y="196"/>
                    <a:pt x="1381" y="196"/>
                  </a:cubicBezTo>
                  <a:cubicBezTo>
                    <a:pt x="1381" y="207"/>
                    <a:pt x="1381" y="207"/>
                    <a:pt x="1381" y="207"/>
                  </a:cubicBezTo>
                  <a:cubicBezTo>
                    <a:pt x="1381" y="208"/>
                    <a:pt x="1381" y="208"/>
                    <a:pt x="1381" y="208"/>
                  </a:cubicBezTo>
                  <a:cubicBezTo>
                    <a:pt x="1413" y="208"/>
                    <a:pt x="1413" y="208"/>
                    <a:pt x="1413" y="208"/>
                  </a:cubicBezTo>
                  <a:cubicBezTo>
                    <a:pt x="1415" y="208"/>
                    <a:pt x="1415" y="208"/>
                    <a:pt x="1416" y="209"/>
                  </a:cubicBezTo>
                  <a:cubicBezTo>
                    <a:pt x="1416" y="210"/>
                    <a:pt x="1415" y="210"/>
                    <a:pt x="1415" y="211"/>
                  </a:cubicBezTo>
                  <a:cubicBezTo>
                    <a:pt x="1414" y="212"/>
                    <a:pt x="1413" y="213"/>
                    <a:pt x="1413" y="214"/>
                  </a:cubicBezTo>
                  <a:cubicBezTo>
                    <a:pt x="1413" y="214"/>
                    <a:pt x="1413" y="214"/>
                    <a:pt x="1413" y="214"/>
                  </a:cubicBezTo>
                  <a:cubicBezTo>
                    <a:pt x="1414" y="215"/>
                    <a:pt x="1414" y="215"/>
                    <a:pt x="1414" y="215"/>
                  </a:cubicBezTo>
                  <a:cubicBezTo>
                    <a:pt x="1414" y="215"/>
                    <a:pt x="1415" y="216"/>
                    <a:pt x="1416" y="217"/>
                  </a:cubicBezTo>
                  <a:cubicBezTo>
                    <a:pt x="1418" y="220"/>
                    <a:pt x="1422" y="224"/>
                    <a:pt x="1425" y="227"/>
                  </a:cubicBezTo>
                  <a:cubicBezTo>
                    <a:pt x="1425" y="227"/>
                    <a:pt x="1425" y="227"/>
                    <a:pt x="1425" y="228"/>
                  </a:cubicBezTo>
                  <a:cubicBezTo>
                    <a:pt x="1425" y="228"/>
                    <a:pt x="1426" y="228"/>
                    <a:pt x="1426" y="229"/>
                  </a:cubicBezTo>
                  <a:cubicBezTo>
                    <a:pt x="1426" y="229"/>
                    <a:pt x="1427" y="230"/>
                    <a:pt x="1429" y="234"/>
                  </a:cubicBezTo>
                  <a:cubicBezTo>
                    <a:pt x="1430" y="235"/>
                    <a:pt x="1430" y="235"/>
                    <a:pt x="1430" y="235"/>
                  </a:cubicBezTo>
                  <a:cubicBezTo>
                    <a:pt x="1429" y="236"/>
                    <a:pt x="1429" y="236"/>
                    <a:pt x="1429" y="236"/>
                  </a:cubicBezTo>
                  <a:cubicBezTo>
                    <a:pt x="1429" y="237"/>
                    <a:pt x="1429" y="237"/>
                    <a:pt x="1429" y="237"/>
                  </a:cubicBezTo>
                  <a:cubicBezTo>
                    <a:pt x="1430" y="241"/>
                    <a:pt x="1430" y="246"/>
                    <a:pt x="1429" y="250"/>
                  </a:cubicBezTo>
                  <a:cubicBezTo>
                    <a:pt x="1429" y="252"/>
                    <a:pt x="1429" y="255"/>
                    <a:pt x="1430" y="258"/>
                  </a:cubicBezTo>
                  <a:cubicBezTo>
                    <a:pt x="1431" y="260"/>
                    <a:pt x="1431" y="262"/>
                    <a:pt x="1431" y="264"/>
                  </a:cubicBezTo>
                  <a:cubicBezTo>
                    <a:pt x="1431" y="265"/>
                    <a:pt x="1431" y="265"/>
                    <a:pt x="1431" y="265"/>
                  </a:cubicBezTo>
                  <a:cubicBezTo>
                    <a:pt x="1424" y="274"/>
                    <a:pt x="1424" y="274"/>
                    <a:pt x="1424" y="274"/>
                  </a:cubicBezTo>
                  <a:cubicBezTo>
                    <a:pt x="1424" y="281"/>
                    <a:pt x="1424" y="281"/>
                    <a:pt x="1424" y="281"/>
                  </a:cubicBezTo>
                  <a:cubicBezTo>
                    <a:pt x="1425" y="280"/>
                    <a:pt x="1425" y="280"/>
                    <a:pt x="1425" y="280"/>
                  </a:cubicBezTo>
                  <a:cubicBezTo>
                    <a:pt x="1425" y="281"/>
                    <a:pt x="1425" y="281"/>
                    <a:pt x="1425" y="281"/>
                  </a:cubicBezTo>
                  <a:cubicBezTo>
                    <a:pt x="1442" y="265"/>
                    <a:pt x="1442" y="265"/>
                    <a:pt x="1442" y="265"/>
                  </a:cubicBezTo>
                  <a:cubicBezTo>
                    <a:pt x="1449" y="265"/>
                    <a:pt x="1449" y="265"/>
                    <a:pt x="1449" y="265"/>
                  </a:cubicBezTo>
                  <a:cubicBezTo>
                    <a:pt x="1450" y="265"/>
                    <a:pt x="1450" y="265"/>
                    <a:pt x="1450" y="265"/>
                  </a:cubicBezTo>
                  <a:cubicBezTo>
                    <a:pt x="1450" y="264"/>
                    <a:pt x="1450" y="264"/>
                    <a:pt x="1450" y="264"/>
                  </a:cubicBezTo>
                  <a:cubicBezTo>
                    <a:pt x="1450" y="264"/>
                    <a:pt x="1450" y="264"/>
                    <a:pt x="1450" y="264"/>
                  </a:cubicBezTo>
                  <a:cubicBezTo>
                    <a:pt x="1450" y="252"/>
                    <a:pt x="1450" y="252"/>
                    <a:pt x="1450" y="252"/>
                  </a:cubicBezTo>
                  <a:cubicBezTo>
                    <a:pt x="1459" y="243"/>
                    <a:pt x="1459" y="243"/>
                    <a:pt x="1459" y="243"/>
                  </a:cubicBezTo>
                  <a:cubicBezTo>
                    <a:pt x="1459" y="248"/>
                    <a:pt x="1459" y="248"/>
                    <a:pt x="1459" y="248"/>
                  </a:cubicBezTo>
                  <a:cubicBezTo>
                    <a:pt x="1430" y="342"/>
                    <a:pt x="1430" y="342"/>
                    <a:pt x="1430" y="342"/>
                  </a:cubicBezTo>
                  <a:cubicBezTo>
                    <a:pt x="1428" y="349"/>
                    <a:pt x="1428" y="349"/>
                    <a:pt x="1428" y="349"/>
                  </a:cubicBezTo>
                  <a:cubicBezTo>
                    <a:pt x="1428" y="349"/>
                    <a:pt x="1428" y="349"/>
                    <a:pt x="1428" y="349"/>
                  </a:cubicBezTo>
                  <a:cubicBezTo>
                    <a:pt x="1428" y="352"/>
                    <a:pt x="1428" y="352"/>
                    <a:pt x="1428" y="352"/>
                  </a:cubicBezTo>
                  <a:cubicBezTo>
                    <a:pt x="1315" y="352"/>
                    <a:pt x="1315" y="352"/>
                    <a:pt x="1315" y="352"/>
                  </a:cubicBezTo>
                  <a:cubicBezTo>
                    <a:pt x="1311" y="347"/>
                    <a:pt x="1311" y="347"/>
                    <a:pt x="1311" y="347"/>
                  </a:cubicBezTo>
                  <a:cubicBezTo>
                    <a:pt x="1292" y="318"/>
                    <a:pt x="1292" y="318"/>
                    <a:pt x="1292" y="318"/>
                  </a:cubicBezTo>
                  <a:cubicBezTo>
                    <a:pt x="1292" y="317"/>
                    <a:pt x="1292" y="317"/>
                    <a:pt x="1292" y="317"/>
                  </a:cubicBezTo>
                  <a:cubicBezTo>
                    <a:pt x="1292" y="316"/>
                    <a:pt x="1292" y="316"/>
                    <a:pt x="1292" y="316"/>
                  </a:cubicBezTo>
                  <a:cubicBezTo>
                    <a:pt x="1292" y="316"/>
                    <a:pt x="1292" y="316"/>
                    <a:pt x="1292" y="315"/>
                  </a:cubicBezTo>
                  <a:cubicBezTo>
                    <a:pt x="1292" y="315"/>
                    <a:pt x="1292" y="315"/>
                    <a:pt x="1292" y="314"/>
                  </a:cubicBezTo>
                  <a:cubicBezTo>
                    <a:pt x="1292" y="314"/>
                    <a:pt x="1292" y="314"/>
                    <a:pt x="1292" y="314"/>
                  </a:cubicBezTo>
                  <a:cubicBezTo>
                    <a:pt x="1292" y="314"/>
                    <a:pt x="1292" y="313"/>
                    <a:pt x="1292" y="313"/>
                  </a:cubicBezTo>
                  <a:cubicBezTo>
                    <a:pt x="1292" y="313"/>
                    <a:pt x="1292" y="312"/>
                    <a:pt x="1292" y="312"/>
                  </a:cubicBezTo>
                  <a:cubicBezTo>
                    <a:pt x="1291" y="310"/>
                    <a:pt x="1291" y="308"/>
                    <a:pt x="1290" y="305"/>
                  </a:cubicBezTo>
                  <a:cubicBezTo>
                    <a:pt x="1292" y="305"/>
                    <a:pt x="1292" y="305"/>
                    <a:pt x="1292" y="305"/>
                  </a:cubicBezTo>
                  <a:cubicBezTo>
                    <a:pt x="1290" y="302"/>
                    <a:pt x="1290" y="302"/>
                    <a:pt x="1290" y="302"/>
                  </a:cubicBezTo>
                  <a:cubicBezTo>
                    <a:pt x="1290" y="296"/>
                    <a:pt x="1290" y="296"/>
                    <a:pt x="1290" y="296"/>
                  </a:cubicBezTo>
                  <a:cubicBezTo>
                    <a:pt x="1290" y="293"/>
                    <a:pt x="1291" y="293"/>
                    <a:pt x="1291" y="293"/>
                  </a:cubicBezTo>
                  <a:cubicBezTo>
                    <a:pt x="1294" y="290"/>
                    <a:pt x="1294" y="290"/>
                    <a:pt x="1294" y="290"/>
                  </a:cubicBezTo>
                  <a:cubicBezTo>
                    <a:pt x="1294" y="290"/>
                    <a:pt x="1294" y="290"/>
                    <a:pt x="1294" y="290"/>
                  </a:cubicBezTo>
                  <a:cubicBezTo>
                    <a:pt x="1291" y="290"/>
                    <a:pt x="1291" y="290"/>
                    <a:pt x="1291" y="290"/>
                  </a:cubicBezTo>
                  <a:cubicBezTo>
                    <a:pt x="1291" y="289"/>
                    <a:pt x="1291" y="289"/>
                    <a:pt x="1290" y="288"/>
                  </a:cubicBezTo>
                  <a:cubicBezTo>
                    <a:pt x="1287" y="285"/>
                    <a:pt x="1285" y="283"/>
                    <a:pt x="1284" y="281"/>
                  </a:cubicBezTo>
                  <a:cubicBezTo>
                    <a:pt x="1280" y="276"/>
                    <a:pt x="1279" y="274"/>
                    <a:pt x="1278" y="274"/>
                  </a:cubicBezTo>
                  <a:cubicBezTo>
                    <a:pt x="1256" y="250"/>
                    <a:pt x="1256" y="250"/>
                    <a:pt x="1256" y="250"/>
                  </a:cubicBezTo>
                  <a:cubicBezTo>
                    <a:pt x="1239" y="238"/>
                    <a:pt x="1239" y="238"/>
                    <a:pt x="1239" y="238"/>
                  </a:cubicBezTo>
                  <a:cubicBezTo>
                    <a:pt x="1235" y="228"/>
                    <a:pt x="1235" y="228"/>
                    <a:pt x="1235" y="228"/>
                  </a:cubicBezTo>
                  <a:cubicBezTo>
                    <a:pt x="1237" y="227"/>
                    <a:pt x="1239" y="223"/>
                    <a:pt x="1237" y="216"/>
                  </a:cubicBezTo>
                  <a:cubicBezTo>
                    <a:pt x="1235" y="207"/>
                    <a:pt x="1235" y="207"/>
                    <a:pt x="1235" y="207"/>
                  </a:cubicBezTo>
                  <a:cubicBezTo>
                    <a:pt x="1235" y="195"/>
                    <a:pt x="1235" y="195"/>
                    <a:pt x="1235" y="195"/>
                  </a:cubicBezTo>
                  <a:cubicBezTo>
                    <a:pt x="1244" y="177"/>
                    <a:pt x="1244" y="177"/>
                    <a:pt x="1244" y="177"/>
                  </a:cubicBezTo>
                  <a:cubicBezTo>
                    <a:pt x="1246" y="176"/>
                    <a:pt x="1251" y="174"/>
                    <a:pt x="1253" y="166"/>
                  </a:cubicBezTo>
                  <a:cubicBezTo>
                    <a:pt x="1253" y="164"/>
                    <a:pt x="1255" y="163"/>
                    <a:pt x="1256" y="162"/>
                  </a:cubicBezTo>
                  <a:cubicBezTo>
                    <a:pt x="1258" y="162"/>
                    <a:pt x="1258" y="162"/>
                    <a:pt x="1258" y="162"/>
                  </a:cubicBezTo>
                  <a:cubicBezTo>
                    <a:pt x="1260" y="162"/>
                    <a:pt x="1261" y="162"/>
                    <a:pt x="1263" y="162"/>
                  </a:cubicBezTo>
                  <a:cubicBezTo>
                    <a:pt x="1263" y="162"/>
                    <a:pt x="1263" y="162"/>
                    <a:pt x="1263" y="162"/>
                  </a:cubicBezTo>
                  <a:cubicBezTo>
                    <a:pt x="1263" y="163"/>
                    <a:pt x="1263" y="163"/>
                    <a:pt x="1263" y="163"/>
                  </a:cubicBezTo>
                  <a:cubicBezTo>
                    <a:pt x="1266" y="163"/>
                    <a:pt x="1266" y="163"/>
                    <a:pt x="1266" y="163"/>
                  </a:cubicBezTo>
                  <a:lnTo>
                    <a:pt x="1268" y="166"/>
                  </a:lnTo>
                  <a:close/>
                  <a:moveTo>
                    <a:pt x="1063" y="30"/>
                  </a:moveTo>
                  <a:cubicBezTo>
                    <a:pt x="1148" y="30"/>
                    <a:pt x="1148" y="30"/>
                    <a:pt x="1148" y="30"/>
                  </a:cubicBezTo>
                  <a:cubicBezTo>
                    <a:pt x="1148" y="30"/>
                    <a:pt x="1148" y="30"/>
                    <a:pt x="1148" y="30"/>
                  </a:cubicBezTo>
                  <a:cubicBezTo>
                    <a:pt x="1149" y="29"/>
                    <a:pt x="1149" y="29"/>
                    <a:pt x="1149" y="29"/>
                  </a:cubicBezTo>
                  <a:cubicBezTo>
                    <a:pt x="1149" y="4"/>
                    <a:pt x="1149" y="4"/>
                    <a:pt x="1149" y="4"/>
                  </a:cubicBezTo>
                  <a:cubicBezTo>
                    <a:pt x="1155" y="7"/>
                    <a:pt x="1155" y="7"/>
                    <a:pt x="1155" y="7"/>
                  </a:cubicBezTo>
                  <a:cubicBezTo>
                    <a:pt x="1163" y="25"/>
                    <a:pt x="1163" y="25"/>
                    <a:pt x="1163" y="25"/>
                  </a:cubicBezTo>
                  <a:cubicBezTo>
                    <a:pt x="1163" y="29"/>
                    <a:pt x="1163" y="29"/>
                    <a:pt x="1163" y="29"/>
                  </a:cubicBezTo>
                  <a:cubicBezTo>
                    <a:pt x="1171" y="45"/>
                    <a:pt x="1171" y="45"/>
                    <a:pt x="1171" y="45"/>
                  </a:cubicBezTo>
                  <a:cubicBezTo>
                    <a:pt x="1172" y="46"/>
                    <a:pt x="1172" y="46"/>
                    <a:pt x="1172" y="46"/>
                  </a:cubicBezTo>
                  <a:cubicBezTo>
                    <a:pt x="1172" y="46"/>
                    <a:pt x="1172" y="46"/>
                    <a:pt x="1172" y="46"/>
                  </a:cubicBezTo>
                  <a:cubicBezTo>
                    <a:pt x="1187" y="46"/>
                    <a:pt x="1187" y="46"/>
                    <a:pt x="1187" y="46"/>
                  </a:cubicBezTo>
                  <a:cubicBezTo>
                    <a:pt x="1202" y="50"/>
                    <a:pt x="1202" y="50"/>
                    <a:pt x="1202" y="50"/>
                  </a:cubicBezTo>
                  <a:cubicBezTo>
                    <a:pt x="1202" y="53"/>
                    <a:pt x="1202" y="53"/>
                    <a:pt x="1202" y="53"/>
                  </a:cubicBezTo>
                  <a:cubicBezTo>
                    <a:pt x="1202" y="54"/>
                    <a:pt x="1202" y="54"/>
                    <a:pt x="1202" y="54"/>
                  </a:cubicBezTo>
                  <a:cubicBezTo>
                    <a:pt x="1215" y="54"/>
                    <a:pt x="1215" y="54"/>
                    <a:pt x="1215" y="54"/>
                  </a:cubicBezTo>
                  <a:cubicBezTo>
                    <a:pt x="1223" y="50"/>
                    <a:pt x="1223" y="50"/>
                    <a:pt x="1223" y="50"/>
                  </a:cubicBezTo>
                  <a:cubicBezTo>
                    <a:pt x="1238" y="50"/>
                    <a:pt x="1238" y="50"/>
                    <a:pt x="1238" y="50"/>
                  </a:cubicBezTo>
                  <a:cubicBezTo>
                    <a:pt x="1254" y="58"/>
                    <a:pt x="1254" y="58"/>
                    <a:pt x="1254" y="58"/>
                  </a:cubicBezTo>
                  <a:cubicBezTo>
                    <a:pt x="1256" y="60"/>
                    <a:pt x="1256" y="60"/>
                    <a:pt x="1256" y="60"/>
                  </a:cubicBezTo>
                  <a:cubicBezTo>
                    <a:pt x="1256" y="60"/>
                    <a:pt x="1256" y="60"/>
                    <a:pt x="1256" y="60"/>
                  </a:cubicBezTo>
                  <a:cubicBezTo>
                    <a:pt x="1257" y="61"/>
                    <a:pt x="1257" y="61"/>
                    <a:pt x="1257" y="61"/>
                  </a:cubicBezTo>
                  <a:cubicBezTo>
                    <a:pt x="1258" y="62"/>
                    <a:pt x="1258" y="62"/>
                    <a:pt x="1258" y="62"/>
                  </a:cubicBezTo>
                  <a:cubicBezTo>
                    <a:pt x="1280" y="73"/>
                    <a:pt x="1280" y="73"/>
                    <a:pt x="1280" y="73"/>
                  </a:cubicBezTo>
                  <a:cubicBezTo>
                    <a:pt x="1284" y="81"/>
                    <a:pt x="1284" y="81"/>
                    <a:pt x="1284" y="81"/>
                  </a:cubicBezTo>
                  <a:cubicBezTo>
                    <a:pt x="1293" y="85"/>
                    <a:pt x="1293" y="85"/>
                    <a:pt x="1293" y="85"/>
                  </a:cubicBezTo>
                  <a:cubicBezTo>
                    <a:pt x="1293" y="85"/>
                    <a:pt x="1293" y="85"/>
                    <a:pt x="1293" y="85"/>
                  </a:cubicBezTo>
                  <a:cubicBezTo>
                    <a:pt x="1300" y="85"/>
                    <a:pt x="1300" y="85"/>
                    <a:pt x="1300" y="85"/>
                  </a:cubicBezTo>
                  <a:cubicBezTo>
                    <a:pt x="1300" y="85"/>
                    <a:pt x="1300" y="85"/>
                    <a:pt x="1300" y="85"/>
                  </a:cubicBezTo>
                  <a:cubicBezTo>
                    <a:pt x="1301" y="85"/>
                    <a:pt x="1301" y="85"/>
                    <a:pt x="1301" y="85"/>
                  </a:cubicBezTo>
                  <a:cubicBezTo>
                    <a:pt x="1309" y="81"/>
                    <a:pt x="1309" y="81"/>
                    <a:pt x="1309" y="81"/>
                  </a:cubicBezTo>
                  <a:cubicBezTo>
                    <a:pt x="1316" y="77"/>
                    <a:pt x="1316" y="77"/>
                    <a:pt x="1316" y="77"/>
                  </a:cubicBezTo>
                  <a:cubicBezTo>
                    <a:pt x="1316" y="77"/>
                    <a:pt x="1316" y="77"/>
                    <a:pt x="1316" y="77"/>
                  </a:cubicBezTo>
                  <a:cubicBezTo>
                    <a:pt x="1328" y="81"/>
                    <a:pt x="1328" y="81"/>
                    <a:pt x="1328" y="81"/>
                  </a:cubicBezTo>
                  <a:cubicBezTo>
                    <a:pt x="1328" y="81"/>
                    <a:pt x="1328" y="81"/>
                    <a:pt x="1328" y="81"/>
                  </a:cubicBezTo>
                  <a:cubicBezTo>
                    <a:pt x="1343" y="85"/>
                    <a:pt x="1343" y="85"/>
                    <a:pt x="1343" y="85"/>
                  </a:cubicBezTo>
                  <a:cubicBezTo>
                    <a:pt x="1353" y="88"/>
                    <a:pt x="1353" y="88"/>
                    <a:pt x="1353" y="88"/>
                  </a:cubicBezTo>
                  <a:cubicBezTo>
                    <a:pt x="1355" y="89"/>
                    <a:pt x="1355" y="89"/>
                    <a:pt x="1355" y="89"/>
                  </a:cubicBezTo>
                  <a:cubicBezTo>
                    <a:pt x="1355" y="89"/>
                    <a:pt x="1355" y="89"/>
                    <a:pt x="1355" y="89"/>
                  </a:cubicBezTo>
                  <a:cubicBezTo>
                    <a:pt x="1355" y="89"/>
                    <a:pt x="1355" y="89"/>
                    <a:pt x="1355" y="89"/>
                  </a:cubicBezTo>
                  <a:cubicBezTo>
                    <a:pt x="1356" y="89"/>
                    <a:pt x="1356" y="89"/>
                    <a:pt x="1356" y="89"/>
                  </a:cubicBezTo>
                  <a:cubicBezTo>
                    <a:pt x="1347" y="94"/>
                    <a:pt x="1347" y="94"/>
                    <a:pt x="1347" y="94"/>
                  </a:cubicBezTo>
                  <a:cubicBezTo>
                    <a:pt x="1343" y="102"/>
                    <a:pt x="1343" y="102"/>
                    <a:pt x="1343" y="102"/>
                  </a:cubicBezTo>
                  <a:cubicBezTo>
                    <a:pt x="1328" y="106"/>
                    <a:pt x="1328" y="106"/>
                    <a:pt x="1328" y="106"/>
                  </a:cubicBezTo>
                  <a:cubicBezTo>
                    <a:pt x="1328" y="106"/>
                    <a:pt x="1328" y="106"/>
                    <a:pt x="1328" y="106"/>
                  </a:cubicBezTo>
                  <a:cubicBezTo>
                    <a:pt x="1328" y="106"/>
                    <a:pt x="1328" y="106"/>
                    <a:pt x="1328" y="106"/>
                  </a:cubicBezTo>
                  <a:cubicBezTo>
                    <a:pt x="1265" y="161"/>
                    <a:pt x="1265" y="161"/>
                    <a:pt x="1265" y="161"/>
                  </a:cubicBezTo>
                  <a:cubicBezTo>
                    <a:pt x="1265" y="161"/>
                    <a:pt x="1265" y="161"/>
                    <a:pt x="1265" y="161"/>
                  </a:cubicBezTo>
                  <a:cubicBezTo>
                    <a:pt x="1264" y="161"/>
                    <a:pt x="1264" y="161"/>
                    <a:pt x="1263" y="160"/>
                  </a:cubicBezTo>
                  <a:cubicBezTo>
                    <a:pt x="1262" y="160"/>
                    <a:pt x="1260" y="160"/>
                    <a:pt x="1258" y="160"/>
                  </a:cubicBezTo>
                  <a:cubicBezTo>
                    <a:pt x="1255" y="160"/>
                    <a:pt x="1255" y="160"/>
                    <a:pt x="1255" y="160"/>
                  </a:cubicBezTo>
                  <a:cubicBezTo>
                    <a:pt x="1255" y="160"/>
                    <a:pt x="1255" y="160"/>
                    <a:pt x="1255" y="160"/>
                  </a:cubicBezTo>
                  <a:cubicBezTo>
                    <a:pt x="1253" y="161"/>
                    <a:pt x="1251" y="163"/>
                    <a:pt x="1251" y="166"/>
                  </a:cubicBezTo>
                  <a:cubicBezTo>
                    <a:pt x="1249" y="175"/>
                    <a:pt x="1243" y="175"/>
                    <a:pt x="1243" y="175"/>
                  </a:cubicBezTo>
                  <a:cubicBezTo>
                    <a:pt x="1243" y="175"/>
                    <a:pt x="1243" y="175"/>
                    <a:pt x="1243" y="175"/>
                  </a:cubicBezTo>
                  <a:cubicBezTo>
                    <a:pt x="1233" y="194"/>
                    <a:pt x="1233" y="194"/>
                    <a:pt x="1233" y="194"/>
                  </a:cubicBezTo>
                  <a:cubicBezTo>
                    <a:pt x="1233" y="195"/>
                    <a:pt x="1233" y="195"/>
                    <a:pt x="1233" y="195"/>
                  </a:cubicBezTo>
                  <a:cubicBezTo>
                    <a:pt x="1233" y="204"/>
                    <a:pt x="1233" y="204"/>
                    <a:pt x="1233" y="204"/>
                  </a:cubicBezTo>
                  <a:cubicBezTo>
                    <a:pt x="1233" y="207"/>
                    <a:pt x="1233" y="207"/>
                    <a:pt x="1233" y="207"/>
                  </a:cubicBezTo>
                  <a:cubicBezTo>
                    <a:pt x="1233" y="207"/>
                    <a:pt x="1233" y="207"/>
                    <a:pt x="1233" y="207"/>
                  </a:cubicBezTo>
                  <a:cubicBezTo>
                    <a:pt x="1233" y="207"/>
                    <a:pt x="1233" y="207"/>
                    <a:pt x="1233" y="207"/>
                  </a:cubicBezTo>
                  <a:cubicBezTo>
                    <a:pt x="1235" y="216"/>
                    <a:pt x="1235" y="216"/>
                    <a:pt x="1235" y="216"/>
                  </a:cubicBezTo>
                  <a:cubicBezTo>
                    <a:pt x="1237" y="224"/>
                    <a:pt x="1234" y="226"/>
                    <a:pt x="1234" y="227"/>
                  </a:cubicBezTo>
                  <a:cubicBezTo>
                    <a:pt x="1233" y="228"/>
                    <a:pt x="1233" y="228"/>
                    <a:pt x="1233" y="228"/>
                  </a:cubicBezTo>
                  <a:cubicBezTo>
                    <a:pt x="1237" y="239"/>
                    <a:pt x="1237" y="239"/>
                    <a:pt x="1237" y="239"/>
                  </a:cubicBezTo>
                  <a:cubicBezTo>
                    <a:pt x="1254" y="252"/>
                    <a:pt x="1254" y="252"/>
                    <a:pt x="1254" y="252"/>
                  </a:cubicBezTo>
                  <a:cubicBezTo>
                    <a:pt x="1276" y="276"/>
                    <a:pt x="1276" y="276"/>
                    <a:pt x="1276" y="276"/>
                  </a:cubicBezTo>
                  <a:cubicBezTo>
                    <a:pt x="1277" y="276"/>
                    <a:pt x="1277" y="276"/>
                    <a:pt x="1277" y="276"/>
                  </a:cubicBezTo>
                  <a:cubicBezTo>
                    <a:pt x="1277" y="276"/>
                    <a:pt x="1277" y="276"/>
                    <a:pt x="1277" y="276"/>
                  </a:cubicBezTo>
                  <a:cubicBezTo>
                    <a:pt x="1278" y="276"/>
                    <a:pt x="1279" y="278"/>
                    <a:pt x="1282" y="282"/>
                  </a:cubicBezTo>
                  <a:cubicBezTo>
                    <a:pt x="1284" y="284"/>
                    <a:pt x="1286" y="286"/>
                    <a:pt x="1289" y="290"/>
                  </a:cubicBezTo>
                  <a:cubicBezTo>
                    <a:pt x="1289" y="290"/>
                    <a:pt x="1289" y="290"/>
                    <a:pt x="1289" y="290"/>
                  </a:cubicBezTo>
                  <a:cubicBezTo>
                    <a:pt x="1289" y="290"/>
                    <a:pt x="1289" y="291"/>
                    <a:pt x="1289" y="291"/>
                  </a:cubicBezTo>
                  <a:cubicBezTo>
                    <a:pt x="1289" y="292"/>
                    <a:pt x="1289" y="292"/>
                    <a:pt x="1289" y="292"/>
                  </a:cubicBezTo>
                  <a:cubicBezTo>
                    <a:pt x="1289" y="292"/>
                    <a:pt x="1289" y="292"/>
                    <a:pt x="1289" y="292"/>
                  </a:cubicBezTo>
                  <a:cubicBezTo>
                    <a:pt x="1289" y="292"/>
                    <a:pt x="1289" y="292"/>
                    <a:pt x="1289" y="292"/>
                  </a:cubicBezTo>
                  <a:cubicBezTo>
                    <a:pt x="1289" y="292"/>
                    <a:pt x="1289" y="292"/>
                    <a:pt x="1289" y="293"/>
                  </a:cubicBezTo>
                  <a:cubicBezTo>
                    <a:pt x="1289" y="293"/>
                    <a:pt x="1289" y="293"/>
                    <a:pt x="1289" y="293"/>
                  </a:cubicBezTo>
                  <a:cubicBezTo>
                    <a:pt x="1289" y="293"/>
                    <a:pt x="1288" y="293"/>
                    <a:pt x="1288" y="294"/>
                  </a:cubicBezTo>
                  <a:cubicBezTo>
                    <a:pt x="1288" y="294"/>
                    <a:pt x="1288" y="294"/>
                    <a:pt x="1288" y="294"/>
                  </a:cubicBezTo>
                  <a:cubicBezTo>
                    <a:pt x="1288" y="295"/>
                    <a:pt x="1288" y="295"/>
                    <a:pt x="1288" y="296"/>
                  </a:cubicBezTo>
                  <a:cubicBezTo>
                    <a:pt x="1288" y="302"/>
                    <a:pt x="1288" y="302"/>
                    <a:pt x="1288" y="302"/>
                  </a:cubicBezTo>
                  <a:cubicBezTo>
                    <a:pt x="1289" y="303"/>
                    <a:pt x="1289" y="303"/>
                    <a:pt x="1289" y="303"/>
                  </a:cubicBezTo>
                  <a:cubicBezTo>
                    <a:pt x="1288" y="303"/>
                    <a:pt x="1288" y="303"/>
                    <a:pt x="1288" y="303"/>
                  </a:cubicBezTo>
                  <a:cubicBezTo>
                    <a:pt x="1100" y="303"/>
                    <a:pt x="1100" y="303"/>
                    <a:pt x="1100" y="303"/>
                  </a:cubicBezTo>
                  <a:cubicBezTo>
                    <a:pt x="1099" y="303"/>
                    <a:pt x="1099" y="303"/>
                    <a:pt x="1099" y="303"/>
                  </a:cubicBezTo>
                  <a:cubicBezTo>
                    <a:pt x="1099" y="235"/>
                    <a:pt x="1099" y="235"/>
                    <a:pt x="1099" y="235"/>
                  </a:cubicBezTo>
                  <a:cubicBezTo>
                    <a:pt x="1087" y="221"/>
                    <a:pt x="1087" y="221"/>
                    <a:pt x="1087" y="221"/>
                  </a:cubicBezTo>
                  <a:cubicBezTo>
                    <a:pt x="1087" y="183"/>
                    <a:pt x="1087" y="183"/>
                    <a:pt x="1087" y="183"/>
                  </a:cubicBezTo>
                  <a:cubicBezTo>
                    <a:pt x="1087" y="182"/>
                    <a:pt x="1087" y="182"/>
                    <a:pt x="1087" y="182"/>
                  </a:cubicBezTo>
                  <a:cubicBezTo>
                    <a:pt x="1087" y="182"/>
                    <a:pt x="1087" y="182"/>
                    <a:pt x="1087" y="182"/>
                  </a:cubicBezTo>
                  <a:cubicBezTo>
                    <a:pt x="1085" y="164"/>
                    <a:pt x="1085" y="164"/>
                    <a:pt x="1085" y="164"/>
                  </a:cubicBezTo>
                  <a:cubicBezTo>
                    <a:pt x="1085" y="152"/>
                    <a:pt x="1085" y="152"/>
                    <a:pt x="1085" y="152"/>
                  </a:cubicBezTo>
                  <a:cubicBezTo>
                    <a:pt x="1073" y="131"/>
                    <a:pt x="1073" y="131"/>
                    <a:pt x="1073" y="131"/>
                  </a:cubicBezTo>
                  <a:cubicBezTo>
                    <a:pt x="1073" y="98"/>
                    <a:pt x="1073" y="98"/>
                    <a:pt x="1073" y="98"/>
                  </a:cubicBezTo>
                  <a:cubicBezTo>
                    <a:pt x="1063" y="79"/>
                    <a:pt x="1063" y="79"/>
                    <a:pt x="1063" y="79"/>
                  </a:cubicBezTo>
                  <a:lnTo>
                    <a:pt x="1063" y="30"/>
                  </a:lnTo>
                  <a:close/>
                  <a:moveTo>
                    <a:pt x="800" y="30"/>
                  </a:moveTo>
                  <a:cubicBezTo>
                    <a:pt x="1061" y="30"/>
                    <a:pt x="1061" y="30"/>
                    <a:pt x="1061" y="30"/>
                  </a:cubicBezTo>
                  <a:cubicBezTo>
                    <a:pt x="1061" y="79"/>
                    <a:pt x="1061" y="79"/>
                    <a:pt x="1061" y="79"/>
                  </a:cubicBezTo>
                  <a:cubicBezTo>
                    <a:pt x="1061" y="79"/>
                    <a:pt x="1061" y="79"/>
                    <a:pt x="1061" y="79"/>
                  </a:cubicBezTo>
                  <a:cubicBezTo>
                    <a:pt x="1071" y="98"/>
                    <a:pt x="1071" y="98"/>
                    <a:pt x="1071" y="98"/>
                  </a:cubicBezTo>
                  <a:cubicBezTo>
                    <a:pt x="1071" y="131"/>
                    <a:pt x="1071" y="131"/>
                    <a:pt x="1071" y="131"/>
                  </a:cubicBezTo>
                  <a:cubicBezTo>
                    <a:pt x="1071" y="131"/>
                    <a:pt x="1071" y="131"/>
                    <a:pt x="1071" y="131"/>
                  </a:cubicBezTo>
                  <a:cubicBezTo>
                    <a:pt x="1083" y="152"/>
                    <a:pt x="1083" y="152"/>
                    <a:pt x="1083" y="152"/>
                  </a:cubicBezTo>
                  <a:cubicBezTo>
                    <a:pt x="1083" y="162"/>
                    <a:pt x="1083" y="162"/>
                    <a:pt x="1083" y="162"/>
                  </a:cubicBezTo>
                  <a:cubicBezTo>
                    <a:pt x="1083" y="162"/>
                    <a:pt x="1083" y="162"/>
                    <a:pt x="1083" y="162"/>
                  </a:cubicBezTo>
                  <a:cubicBezTo>
                    <a:pt x="1083" y="164"/>
                    <a:pt x="1083" y="164"/>
                    <a:pt x="1083" y="164"/>
                  </a:cubicBezTo>
                  <a:cubicBezTo>
                    <a:pt x="1085" y="182"/>
                    <a:pt x="1085" y="182"/>
                    <a:pt x="1085" y="182"/>
                  </a:cubicBezTo>
                  <a:cubicBezTo>
                    <a:pt x="801" y="182"/>
                    <a:pt x="801" y="182"/>
                    <a:pt x="801" y="182"/>
                  </a:cubicBezTo>
                  <a:cubicBezTo>
                    <a:pt x="800" y="182"/>
                    <a:pt x="800" y="182"/>
                    <a:pt x="800" y="182"/>
                  </a:cubicBezTo>
                  <a:lnTo>
                    <a:pt x="800" y="30"/>
                  </a:lnTo>
                  <a:close/>
                  <a:moveTo>
                    <a:pt x="800" y="234"/>
                  </a:moveTo>
                  <a:cubicBezTo>
                    <a:pt x="801" y="234"/>
                    <a:pt x="801" y="234"/>
                    <a:pt x="801" y="234"/>
                  </a:cubicBezTo>
                  <a:cubicBezTo>
                    <a:pt x="801" y="184"/>
                    <a:pt x="801" y="184"/>
                    <a:pt x="801" y="184"/>
                  </a:cubicBezTo>
                  <a:cubicBezTo>
                    <a:pt x="1085" y="184"/>
                    <a:pt x="1085" y="184"/>
                    <a:pt x="1085" y="184"/>
                  </a:cubicBezTo>
                  <a:cubicBezTo>
                    <a:pt x="1085" y="221"/>
                    <a:pt x="1085" y="221"/>
                    <a:pt x="1085" y="221"/>
                  </a:cubicBezTo>
                  <a:cubicBezTo>
                    <a:pt x="1097" y="235"/>
                    <a:pt x="1097" y="235"/>
                    <a:pt x="1097" y="235"/>
                  </a:cubicBezTo>
                  <a:cubicBezTo>
                    <a:pt x="1097" y="305"/>
                    <a:pt x="1097" y="305"/>
                    <a:pt x="1097" y="305"/>
                  </a:cubicBezTo>
                  <a:cubicBezTo>
                    <a:pt x="1098" y="305"/>
                    <a:pt x="1098" y="305"/>
                    <a:pt x="1098" y="305"/>
                  </a:cubicBezTo>
                  <a:cubicBezTo>
                    <a:pt x="1098" y="330"/>
                    <a:pt x="1098" y="330"/>
                    <a:pt x="1098" y="330"/>
                  </a:cubicBezTo>
                  <a:cubicBezTo>
                    <a:pt x="1086" y="343"/>
                    <a:pt x="1086" y="343"/>
                    <a:pt x="1086" y="343"/>
                  </a:cubicBezTo>
                  <a:cubicBezTo>
                    <a:pt x="1075" y="338"/>
                    <a:pt x="1075" y="338"/>
                    <a:pt x="1075" y="338"/>
                  </a:cubicBezTo>
                  <a:cubicBezTo>
                    <a:pt x="1063" y="329"/>
                    <a:pt x="1063" y="329"/>
                    <a:pt x="1063" y="329"/>
                  </a:cubicBezTo>
                  <a:cubicBezTo>
                    <a:pt x="1022" y="329"/>
                    <a:pt x="1022" y="329"/>
                    <a:pt x="1022" y="329"/>
                  </a:cubicBezTo>
                  <a:cubicBezTo>
                    <a:pt x="1008" y="318"/>
                    <a:pt x="1008" y="318"/>
                    <a:pt x="1008" y="318"/>
                  </a:cubicBezTo>
                  <a:cubicBezTo>
                    <a:pt x="800" y="318"/>
                    <a:pt x="800" y="318"/>
                    <a:pt x="800" y="318"/>
                  </a:cubicBezTo>
                  <a:lnTo>
                    <a:pt x="800" y="234"/>
                  </a:lnTo>
                  <a:close/>
                  <a:moveTo>
                    <a:pt x="800" y="320"/>
                  </a:moveTo>
                  <a:cubicBezTo>
                    <a:pt x="1007" y="320"/>
                    <a:pt x="1007" y="320"/>
                    <a:pt x="1007" y="320"/>
                  </a:cubicBezTo>
                  <a:cubicBezTo>
                    <a:pt x="1021" y="331"/>
                    <a:pt x="1021" y="331"/>
                    <a:pt x="1021" y="331"/>
                  </a:cubicBezTo>
                  <a:cubicBezTo>
                    <a:pt x="1062" y="331"/>
                    <a:pt x="1062" y="331"/>
                    <a:pt x="1062" y="331"/>
                  </a:cubicBezTo>
                  <a:cubicBezTo>
                    <a:pt x="1074" y="340"/>
                    <a:pt x="1074" y="340"/>
                    <a:pt x="1074" y="340"/>
                  </a:cubicBezTo>
                  <a:cubicBezTo>
                    <a:pt x="1086" y="345"/>
                    <a:pt x="1086" y="345"/>
                    <a:pt x="1086" y="345"/>
                  </a:cubicBezTo>
                  <a:cubicBezTo>
                    <a:pt x="1097" y="363"/>
                    <a:pt x="1097" y="363"/>
                    <a:pt x="1097" y="363"/>
                  </a:cubicBezTo>
                  <a:cubicBezTo>
                    <a:pt x="1097" y="394"/>
                    <a:pt x="1097" y="394"/>
                    <a:pt x="1097" y="394"/>
                  </a:cubicBezTo>
                  <a:cubicBezTo>
                    <a:pt x="1109" y="399"/>
                    <a:pt x="1109" y="399"/>
                    <a:pt x="1109" y="399"/>
                  </a:cubicBezTo>
                  <a:cubicBezTo>
                    <a:pt x="1109" y="423"/>
                    <a:pt x="1109" y="423"/>
                    <a:pt x="1109" y="423"/>
                  </a:cubicBezTo>
                  <a:cubicBezTo>
                    <a:pt x="1109" y="424"/>
                    <a:pt x="1109" y="424"/>
                    <a:pt x="1109" y="424"/>
                  </a:cubicBezTo>
                  <a:cubicBezTo>
                    <a:pt x="1109" y="424"/>
                    <a:pt x="1109" y="424"/>
                    <a:pt x="1109" y="424"/>
                  </a:cubicBezTo>
                  <a:cubicBezTo>
                    <a:pt x="1111" y="441"/>
                    <a:pt x="1111" y="441"/>
                    <a:pt x="1111" y="441"/>
                  </a:cubicBezTo>
                  <a:cubicBezTo>
                    <a:pt x="1109" y="441"/>
                    <a:pt x="1109" y="441"/>
                    <a:pt x="1109" y="441"/>
                  </a:cubicBezTo>
                  <a:cubicBezTo>
                    <a:pt x="1110" y="442"/>
                    <a:pt x="1110" y="442"/>
                    <a:pt x="1110" y="442"/>
                  </a:cubicBezTo>
                  <a:cubicBezTo>
                    <a:pt x="1109" y="442"/>
                    <a:pt x="1109" y="442"/>
                    <a:pt x="1109" y="442"/>
                  </a:cubicBezTo>
                  <a:cubicBezTo>
                    <a:pt x="1111" y="443"/>
                    <a:pt x="1111" y="443"/>
                    <a:pt x="1111" y="443"/>
                  </a:cubicBezTo>
                  <a:cubicBezTo>
                    <a:pt x="1111" y="444"/>
                    <a:pt x="1111" y="444"/>
                    <a:pt x="1111" y="444"/>
                  </a:cubicBezTo>
                  <a:cubicBezTo>
                    <a:pt x="1112" y="444"/>
                    <a:pt x="1112" y="444"/>
                    <a:pt x="1112" y="444"/>
                  </a:cubicBezTo>
                  <a:cubicBezTo>
                    <a:pt x="1131" y="455"/>
                    <a:pt x="1131" y="455"/>
                    <a:pt x="1131" y="455"/>
                  </a:cubicBezTo>
                  <a:cubicBezTo>
                    <a:pt x="1131" y="465"/>
                    <a:pt x="1131" y="465"/>
                    <a:pt x="1131" y="465"/>
                  </a:cubicBezTo>
                  <a:cubicBezTo>
                    <a:pt x="883" y="465"/>
                    <a:pt x="883" y="465"/>
                    <a:pt x="883" y="465"/>
                  </a:cubicBezTo>
                  <a:cubicBezTo>
                    <a:pt x="883" y="423"/>
                    <a:pt x="883" y="423"/>
                    <a:pt x="883" y="423"/>
                  </a:cubicBezTo>
                  <a:cubicBezTo>
                    <a:pt x="800" y="423"/>
                    <a:pt x="800" y="423"/>
                    <a:pt x="800" y="423"/>
                  </a:cubicBezTo>
                  <a:lnTo>
                    <a:pt x="800" y="320"/>
                  </a:lnTo>
                  <a:close/>
                  <a:moveTo>
                    <a:pt x="881" y="425"/>
                  </a:moveTo>
                  <a:cubicBezTo>
                    <a:pt x="881" y="465"/>
                    <a:pt x="881" y="465"/>
                    <a:pt x="881" y="465"/>
                  </a:cubicBezTo>
                  <a:cubicBezTo>
                    <a:pt x="880" y="465"/>
                    <a:pt x="880" y="465"/>
                    <a:pt x="880" y="465"/>
                  </a:cubicBezTo>
                  <a:cubicBezTo>
                    <a:pt x="880" y="610"/>
                    <a:pt x="880" y="610"/>
                    <a:pt x="880" y="610"/>
                  </a:cubicBezTo>
                  <a:cubicBezTo>
                    <a:pt x="842" y="610"/>
                    <a:pt x="842" y="610"/>
                    <a:pt x="842" y="610"/>
                  </a:cubicBezTo>
                  <a:cubicBezTo>
                    <a:pt x="840" y="610"/>
                    <a:pt x="840" y="610"/>
                    <a:pt x="840" y="610"/>
                  </a:cubicBezTo>
                  <a:cubicBezTo>
                    <a:pt x="614" y="610"/>
                    <a:pt x="614" y="610"/>
                    <a:pt x="614" y="610"/>
                  </a:cubicBezTo>
                  <a:cubicBezTo>
                    <a:pt x="614" y="425"/>
                    <a:pt x="614" y="425"/>
                    <a:pt x="614" y="425"/>
                  </a:cubicBezTo>
                  <a:cubicBezTo>
                    <a:pt x="798" y="425"/>
                    <a:pt x="798" y="425"/>
                    <a:pt x="798" y="425"/>
                  </a:cubicBezTo>
                  <a:cubicBezTo>
                    <a:pt x="800" y="425"/>
                    <a:pt x="800" y="425"/>
                    <a:pt x="800" y="425"/>
                  </a:cubicBezTo>
                  <a:lnTo>
                    <a:pt x="881" y="425"/>
                  </a:lnTo>
                  <a:close/>
                  <a:moveTo>
                    <a:pt x="339" y="30"/>
                  </a:moveTo>
                  <a:cubicBezTo>
                    <a:pt x="798" y="30"/>
                    <a:pt x="798" y="30"/>
                    <a:pt x="798" y="30"/>
                  </a:cubicBezTo>
                  <a:cubicBezTo>
                    <a:pt x="798" y="183"/>
                    <a:pt x="798" y="183"/>
                    <a:pt x="798" y="183"/>
                  </a:cubicBezTo>
                  <a:cubicBezTo>
                    <a:pt x="798" y="184"/>
                    <a:pt x="798" y="184"/>
                    <a:pt x="798" y="184"/>
                  </a:cubicBezTo>
                  <a:cubicBezTo>
                    <a:pt x="798" y="184"/>
                    <a:pt x="798" y="184"/>
                    <a:pt x="798" y="184"/>
                  </a:cubicBezTo>
                  <a:cubicBezTo>
                    <a:pt x="799" y="184"/>
                    <a:pt x="799" y="184"/>
                    <a:pt x="799" y="184"/>
                  </a:cubicBezTo>
                  <a:cubicBezTo>
                    <a:pt x="799" y="232"/>
                    <a:pt x="799" y="232"/>
                    <a:pt x="799" y="232"/>
                  </a:cubicBezTo>
                  <a:cubicBezTo>
                    <a:pt x="798" y="232"/>
                    <a:pt x="798" y="232"/>
                    <a:pt x="798" y="232"/>
                  </a:cubicBezTo>
                  <a:cubicBezTo>
                    <a:pt x="527" y="232"/>
                    <a:pt x="527" y="232"/>
                    <a:pt x="527" y="232"/>
                  </a:cubicBezTo>
                  <a:cubicBezTo>
                    <a:pt x="526" y="232"/>
                    <a:pt x="526" y="232"/>
                    <a:pt x="526" y="232"/>
                  </a:cubicBezTo>
                  <a:cubicBezTo>
                    <a:pt x="526" y="232"/>
                    <a:pt x="526" y="232"/>
                    <a:pt x="526" y="232"/>
                  </a:cubicBezTo>
                  <a:cubicBezTo>
                    <a:pt x="526" y="244"/>
                    <a:pt x="526" y="244"/>
                    <a:pt x="526" y="244"/>
                  </a:cubicBezTo>
                  <a:cubicBezTo>
                    <a:pt x="521" y="244"/>
                    <a:pt x="521" y="244"/>
                    <a:pt x="521" y="244"/>
                  </a:cubicBezTo>
                  <a:cubicBezTo>
                    <a:pt x="521" y="244"/>
                    <a:pt x="521" y="244"/>
                    <a:pt x="521" y="244"/>
                  </a:cubicBezTo>
                  <a:cubicBezTo>
                    <a:pt x="520" y="244"/>
                    <a:pt x="520" y="244"/>
                    <a:pt x="520" y="244"/>
                  </a:cubicBezTo>
                  <a:cubicBezTo>
                    <a:pt x="514" y="245"/>
                    <a:pt x="514" y="245"/>
                    <a:pt x="514" y="245"/>
                  </a:cubicBezTo>
                  <a:cubicBezTo>
                    <a:pt x="503" y="249"/>
                    <a:pt x="503" y="249"/>
                    <a:pt x="503" y="249"/>
                  </a:cubicBezTo>
                  <a:cubicBezTo>
                    <a:pt x="498" y="252"/>
                    <a:pt x="498" y="252"/>
                    <a:pt x="498" y="252"/>
                  </a:cubicBezTo>
                  <a:cubicBezTo>
                    <a:pt x="496" y="253"/>
                    <a:pt x="495" y="253"/>
                    <a:pt x="494" y="253"/>
                  </a:cubicBezTo>
                  <a:cubicBezTo>
                    <a:pt x="494" y="253"/>
                    <a:pt x="494" y="253"/>
                    <a:pt x="494" y="253"/>
                  </a:cubicBezTo>
                  <a:cubicBezTo>
                    <a:pt x="493" y="252"/>
                    <a:pt x="493" y="252"/>
                    <a:pt x="493" y="252"/>
                  </a:cubicBezTo>
                  <a:cubicBezTo>
                    <a:pt x="481" y="252"/>
                    <a:pt x="481" y="252"/>
                    <a:pt x="481" y="252"/>
                  </a:cubicBezTo>
                  <a:cubicBezTo>
                    <a:pt x="481" y="252"/>
                    <a:pt x="481" y="252"/>
                    <a:pt x="480" y="251"/>
                  </a:cubicBezTo>
                  <a:cubicBezTo>
                    <a:pt x="480" y="251"/>
                    <a:pt x="479" y="251"/>
                    <a:pt x="478" y="251"/>
                  </a:cubicBezTo>
                  <a:cubicBezTo>
                    <a:pt x="477" y="251"/>
                    <a:pt x="477" y="251"/>
                    <a:pt x="476" y="252"/>
                  </a:cubicBezTo>
                  <a:cubicBezTo>
                    <a:pt x="460" y="252"/>
                    <a:pt x="460" y="252"/>
                    <a:pt x="460" y="252"/>
                  </a:cubicBezTo>
                  <a:cubicBezTo>
                    <a:pt x="460" y="252"/>
                    <a:pt x="456" y="250"/>
                    <a:pt x="450" y="244"/>
                  </a:cubicBezTo>
                  <a:cubicBezTo>
                    <a:pt x="449" y="242"/>
                    <a:pt x="448" y="240"/>
                    <a:pt x="445" y="240"/>
                  </a:cubicBezTo>
                  <a:cubicBezTo>
                    <a:pt x="445" y="240"/>
                    <a:pt x="445" y="240"/>
                    <a:pt x="445" y="240"/>
                  </a:cubicBezTo>
                  <a:cubicBezTo>
                    <a:pt x="443" y="241"/>
                    <a:pt x="443" y="241"/>
                    <a:pt x="443" y="241"/>
                  </a:cubicBezTo>
                  <a:cubicBezTo>
                    <a:pt x="443" y="235"/>
                    <a:pt x="443" y="235"/>
                    <a:pt x="443" y="235"/>
                  </a:cubicBezTo>
                  <a:cubicBezTo>
                    <a:pt x="443" y="234"/>
                    <a:pt x="443" y="234"/>
                    <a:pt x="443" y="234"/>
                  </a:cubicBezTo>
                  <a:cubicBezTo>
                    <a:pt x="443" y="234"/>
                    <a:pt x="443" y="234"/>
                    <a:pt x="443" y="234"/>
                  </a:cubicBezTo>
                  <a:cubicBezTo>
                    <a:pt x="439" y="234"/>
                    <a:pt x="439" y="234"/>
                    <a:pt x="439" y="234"/>
                  </a:cubicBezTo>
                  <a:cubicBezTo>
                    <a:pt x="432" y="222"/>
                    <a:pt x="432" y="222"/>
                    <a:pt x="432" y="222"/>
                  </a:cubicBezTo>
                  <a:cubicBezTo>
                    <a:pt x="427" y="217"/>
                    <a:pt x="427" y="217"/>
                    <a:pt x="427" y="217"/>
                  </a:cubicBezTo>
                  <a:cubicBezTo>
                    <a:pt x="427" y="201"/>
                    <a:pt x="427" y="201"/>
                    <a:pt x="427" y="201"/>
                  </a:cubicBezTo>
                  <a:cubicBezTo>
                    <a:pt x="427" y="201"/>
                    <a:pt x="427" y="201"/>
                    <a:pt x="427" y="201"/>
                  </a:cubicBezTo>
                  <a:cubicBezTo>
                    <a:pt x="426" y="200"/>
                    <a:pt x="421" y="196"/>
                    <a:pt x="414" y="195"/>
                  </a:cubicBezTo>
                  <a:cubicBezTo>
                    <a:pt x="413" y="194"/>
                    <a:pt x="411" y="194"/>
                    <a:pt x="411" y="194"/>
                  </a:cubicBezTo>
                  <a:cubicBezTo>
                    <a:pt x="409" y="194"/>
                    <a:pt x="409" y="194"/>
                    <a:pt x="409" y="194"/>
                  </a:cubicBezTo>
                  <a:cubicBezTo>
                    <a:pt x="407" y="194"/>
                    <a:pt x="407" y="194"/>
                    <a:pt x="407" y="194"/>
                  </a:cubicBezTo>
                  <a:cubicBezTo>
                    <a:pt x="407" y="194"/>
                    <a:pt x="407" y="194"/>
                    <a:pt x="407" y="194"/>
                  </a:cubicBezTo>
                  <a:cubicBezTo>
                    <a:pt x="407" y="195"/>
                    <a:pt x="407" y="195"/>
                    <a:pt x="407" y="195"/>
                  </a:cubicBezTo>
                  <a:cubicBezTo>
                    <a:pt x="399" y="195"/>
                    <a:pt x="399" y="195"/>
                    <a:pt x="399" y="195"/>
                  </a:cubicBezTo>
                  <a:cubicBezTo>
                    <a:pt x="399" y="194"/>
                    <a:pt x="399" y="193"/>
                    <a:pt x="399" y="191"/>
                  </a:cubicBezTo>
                  <a:cubicBezTo>
                    <a:pt x="398" y="188"/>
                    <a:pt x="398" y="184"/>
                    <a:pt x="399" y="182"/>
                  </a:cubicBezTo>
                  <a:cubicBezTo>
                    <a:pt x="399" y="182"/>
                    <a:pt x="399" y="182"/>
                    <a:pt x="399" y="182"/>
                  </a:cubicBezTo>
                  <a:cubicBezTo>
                    <a:pt x="399" y="179"/>
                    <a:pt x="399" y="179"/>
                    <a:pt x="399" y="179"/>
                  </a:cubicBezTo>
                  <a:cubicBezTo>
                    <a:pt x="399" y="179"/>
                    <a:pt x="399" y="179"/>
                    <a:pt x="399" y="179"/>
                  </a:cubicBezTo>
                  <a:cubicBezTo>
                    <a:pt x="399" y="179"/>
                    <a:pt x="398" y="178"/>
                    <a:pt x="398" y="177"/>
                  </a:cubicBezTo>
                  <a:cubicBezTo>
                    <a:pt x="398" y="176"/>
                    <a:pt x="398" y="175"/>
                    <a:pt x="398" y="174"/>
                  </a:cubicBezTo>
                  <a:cubicBezTo>
                    <a:pt x="398" y="174"/>
                    <a:pt x="398" y="174"/>
                    <a:pt x="398" y="174"/>
                  </a:cubicBezTo>
                  <a:cubicBezTo>
                    <a:pt x="398" y="173"/>
                    <a:pt x="398" y="173"/>
                    <a:pt x="398" y="173"/>
                  </a:cubicBezTo>
                  <a:cubicBezTo>
                    <a:pt x="398" y="172"/>
                    <a:pt x="398" y="172"/>
                    <a:pt x="398" y="172"/>
                  </a:cubicBezTo>
                  <a:cubicBezTo>
                    <a:pt x="398" y="172"/>
                    <a:pt x="398" y="172"/>
                    <a:pt x="398" y="171"/>
                  </a:cubicBezTo>
                  <a:cubicBezTo>
                    <a:pt x="398" y="171"/>
                    <a:pt x="398" y="171"/>
                    <a:pt x="398" y="171"/>
                  </a:cubicBezTo>
                  <a:cubicBezTo>
                    <a:pt x="398" y="171"/>
                    <a:pt x="398" y="171"/>
                    <a:pt x="398" y="171"/>
                  </a:cubicBezTo>
                  <a:cubicBezTo>
                    <a:pt x="398" y="171"/>
                    <a:pt x="398" y="171"/>
                    <a:pt x="398" y="171"/>
                  </a:cubicBezTo>
                  <a:cubicBezTo>
                    <a:pt x="398" y="170"/>
                    <a:pt x="398" y="170"/>
                    <a:pt x="398" y="170"/>
                  </a:cubicBezTo>
                  <a:cubicBezTo>
                    <a:pt x="398" y="141"/>
                    <a:pt x="398" y="141"/>
                    <a:pt x="398" y="141"/>
                  </a:cubicBezTo>
                  <a:cubicBezTo>
                    <a:pt x="392" y="135"/>
                    <a:pt x="392" y="135"/>
                    <a:pt x="392" y="135"/>
                  </a:cubicBezTo>
                  <a:cubicBezTo>
                    <a:pt x="388" y="134"/>
                    <a:pt x="388" y="134"/>
                    <a:pt x="388" y="134"/>
                  </a:cubicBezTo>
                  <a:cubicBezTo>
                    <a:pt x="385" y="133"/>
                    <a:pt x="380" y="130"/>
                    <a:pt x="377" y="129"/>
                  </a:cubicBezTo>
                  <a:cubicBezTo>
                    <a:pt x="377" y="125"/>
                    <a:pt x="377" y="125"/>
                    <a:pt x="377" y="125"/>
                  </a:cubicBezTo>
                  <a:cubicBezTo>
                    <a:pt x="370" y="121"/>
                    <a:pt x="370" y="121"/>
                    <a:pt x="370" y="121"/>
                  </a:cubicBezTo>
                  <a:cubicBezTo>
                    <a:pt x="370" y="116"/>
                    <a:pt x="370" y="116"/>
                    <a:pt x="370" y="116"/>
                  </a:cubicBezTo>
                  <a:cubicBezTo>
                    <a:pt x="370" y="115"/>
                    <a:pt x="370" y="115"/>
                    <a:pt x="370" y="115"/>
                  </a:cubicBezTo>
                  <a:cubicBezTo>
                    <a:pt x="370" y="115"/>
                    <a:pt x="370" y="115"/>
                    <a:pt x="370" y="115"/>
                  </a:cubicBezTo>
                  <a:cubicBezTo>
                    <a:pt x="362" y="115"/>
                    <a:pt x="362" y="115"/>
                    <a:pt x="362" y="115"/>
                  </a:cubicBezTo>
                  <a:cubicBezTo>
                    <a:pt x="362" y="111"/>
                    <a:pt x="362" y="111"/>
                    <a:pt x="362" y="111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8" y="105"/>
                    <a:pt x="358" y="105"/>
                    <a:pt x="358" y="105"/>
                  </a:cubicBezTo>
                  <a:cubicBezTo>
                    <a:pt x="352" y="105"/>
                    <a:pt x="352" y="105"/>
                    <a:pt x="352" y="105"/>
                  </a:cubicBezTo>
                  <a:cubicBezTo>
                    <a:pt x="352" y="98"/>
                    <a:pt x="352" y="98"/>
                    <a:pt x="352" y="98"/>
                  </a:cubicBezTo>
                  <a:cubicBezTo>
                    <a:pt x="352" y="98"/>
                    <a:pt x="352" y="98"/>
                    <a:pt x="352" y="98"/>
                  </a:cubicBezTo>
                  <a:cubicBezTo>
                    <a:pt x="352" y="97"/>
                    <a:pt x="352" y="97"/>
                    <a:pt x="352" y="97"/>
                  </a:cubicBezTo>
                  <a:cubicBezTo>
                    <a:pt x="349" y="92"/>
                    <a:pt x="349" y="92"/>
                    <a:pt x="349" y="92"/>
                  </a:cubicBezTo>
                  <a:cubicBezTo>
                    <a:pt x="349" y="87"/>
                    <a:pt x="349" y="87"/>
                    <a:pt x="349" y="87"/>
                  </a:cubicBezTo>
                  <a:cubicBezTo>
                    <a:pt x="339" y="87"/>
                    <a:pt x="339" y="87"/>
                    <a:pt x="339" y="87"/>
                  </a:cubicBezTo>
                  <a:lnTo>
                    <a:pt x="339" y="30"/>
                  </a:lnTo>
                  <a:close/>
                  <a:moveTo>
                    <a:pt x="301" y="30"/>
                  </a:moveTo>
                  <a:cubicBezTo>
                    <a:pt x="337" y="30"/>
                    <a:pt x="337" y="30"/>
                    <a:pt x="337" y="30"/>
                  </a:cubicBezTo>
                  <a:cubicBezTo>
                    <a:pt x="337" y="88"/>
                    <a:pt x="337" y="88"/>
                    <a:pt x="337" y="88"/>
                  </a:cubicBezTo>
                  <a:cubicBezTo>
                    <a:pt x="337" y="89"/>
                    <a:pt x="337" y="89"/>
                    <a:pt x="337" y="89"/>
                  </a:cubicBezTo>
                  <a:cubicBezTo>
                    <a:pt x="337" y="89"/>
                    <a:pt x="337" y="89"/>
                    <a:pt x="337" y="89"/>
                  </a:cubicBezTo>
                  <a:cubicBezTo>
                    <a:pt x="347" y="89"/>
                    <a:pt x="347" y="89"/>
                    <a:pt x="347" y="89"/>
                  </a:cubicBezTo>
                  <a:cubicBezTo>
                    <a:pt x="347" y="92"/>
                    <a:pt x="347" y="92"/>
                    <a:pt x="347" y="92"/>
                  </a:cubicBezTo>
                  <a:cubicBezTo>
                    <a:pt x="347" y="92"/>
                    <a:pt x="347" y="92"/>
                    <a:pt x="347" y="92"/>
                  </a:cubicBezTo>
                  <a:cubicBezTo>
                    <a:pt x="347" y="92"/>
                    <a:pt x="347" y="92"/>
                    <a:pt x="347" y="92"/>
                  </a:cubicBezTo>
                  <a:cubicBezTo>
                    <a:pt x="350" y="98"/>
                    <a:pt x="350" y="98"/>
                    <a:pt x="350" y="98"/>
                  </a:cubicBezTo>
                  <a:cubicBezTo>
                    <a:pt x="350" y="106"/>
                    <a:pt x="350" y="106"/>
                    <a:pt x="350" y="106"/>
                  </a:cubicBezTo>
                  <a:cubicBezTo>
                    <a:pt x="350" y="107"/>
                    <a:pt x="350" y="107"/>
                    <a:pt x="350" y="107"/>
                  </a:cubicBezTo>
                  <a:cubicBezTo>
                    <a:pt x="350" y="107"/>
                    <a:pt x="350" y="107"/>
                    <a:pt x="350" y="107"/>
                  </a:cubicBezTo>
                  <a:cubicBezTo>
                    <a:pt x="357" y="107"/>
                    <a:pt x="357" y="107"/>
                    <a:pt x="357" y="107"/>
                  </a:cubicBezTo>
                  <a:cubicBezTo>
                    <a:pt x="360" y="111"/>
                    <a:pt x="360" y="111"/>
                    <a:pt x="360" y="111"/>
                  </a:cubicBezTo>
                  <a:cubicBezTo>
                    <a:pt x="360" y="116"/>
                    <a:pt x="360" y="116"/>
                    <a:pt x="360" y="116"/>
                  </a:cubicBezTo>
                  <a:cubicBezTo>
                    <a:pt x="360" y="117"/>
                    <a:pt x="360" y="117"/>
                    <a:pt x="360" y="117"/>
                  </a:cubicBezTo>
                  <a:cubicBezTo>
                    <a:pt x="360" y="117"/>
                    <a:pt x="360" y="117"/>
                    <a:pt x="360" y="117"/>
                  </a:cubicBezTo>
                  <a:cubicBezTo>
                    <a:pt x="368" y="117"/>
                    <a:pt x="368" y="117"/>
                    <a:pt x="368" y="117"/>
                  </a:cubicBezTo>
                  <a:cubicBezTo>
                    <a:pt x="368" y="122"/>
                    <a:pt x="368" y="122"/>
                    <a:pt x="368" y="122"/>
                  </a:cubicBezTo>
                  <a:cubicBezTo>
                    <a:pt x="375" y="126"/>
                    <a:pt x="375" y="126"/>
                    <a:pt x="375" y="126"/>
                  </a:cubicBezTo>
                  <a:cubicBezTo>
                    <a:pt x="375" y="131"/>
                    <a:pt x="375" y="131"/>
                    <a:pt x="375" y="131"/>
                  </a:cubicBezTo>
                  <a:cubicBezTo>
                    <a:pt x="376" y="131"/>
                    <a:pt x="376" y="131"/>
                    <a:pt x="376" y="131"/>
                  </a:cubicBezTo>
                  <a:cubicBezTo>
                    <a:pt x="378" y="132"/>
                    <a:pt x="384" y="135"/>
                    <a:pt x="387" y="136"/>
                  </a:cubicBezTo>
                  <a:cubicBezTo>
                    <a:pt x="391" y="137"/>
                    <a:pt x="391" y="137"/>
                    <a:pt x="391" y="137"/>
                  </a:cubicBezTo>
                  <a:cubicBezTo>
                    <a:pt x="396" y="142"/>
                    <a:pt x="396" y="142"/>
                    <a:pt x="396" y="142"/>
                  </a:cubicBezTo>
                  <a:cubicBezTo>
                    <a:pt x="396" y="169"/>
                    <a:pt x="396" y="169"/>
                    <a:pt x="396" y="169"/>
                  </a:cubicBezTo>
                  <a:cubicBezTo>
                    <a:pt x="396" y="169"/>
                    <a:pt x="396" y="169"/>
                    <a:pt x="396" y="169"/>
                  </a:cubicBezTo>
                  <a:cubicBezTo>
                    <a:pt x="395" y="171"/>
                    <a:pt x="396" y="175"/>
                    <a:pt x="396" y="177"/>
                  </a:cubicBezTo>
                  <a:cubicBezTo>
                    <a:pt x="396" y="179"/>
                    <a:pt x="397" y="180"/>
                    <a:pt x="397" y="180"/>
                  </a:cubicBezTo>
                  <a:cubicBezTo>
                    <a:pt x="397" y="182"/>
                    <a:pt x="397" y="182"/>
                    <a:pt x="397" y="182"/>
                  </a:cubicBezTo>
                  <a:cubicBezTo>
                    <a:pt x="396" y="184"/>
                    <a:pt x="396" y="188"/>
                    <a:pt x="397" y="192"/>
                  </a:cubicBezTo>
                  <a:cubicBezTo>
                    <a:pt x="397" y="193"/>
                    <a:pt x="397" y="194"/>
                    <a:pt x="397" y="195"/>
                  </a:cubicBezTo>
                  <a:cubicBezTo>
                    <a:pt x="397" y="197"/>
                    <a:pt x="397" y="197"/>
                    <a:pt x="397" y="197"/>
                  </a:cubicBezTo>
                  <a:cubicBezTo>
                    <a:pt x="397" y="197"/>
                    <a:pt x="397" y="197"/>
                    <a:pt x="397" y="197"/>
                  </a:cubicBezTo>
                  <a:cubicBezTo>
                    <a:pt x="408" y="197"/>
                    <a:pt x="408" y="197"/>
                    <a:pt x="408" y="197"/>
                  </a:cubicBezTo>
                  <a:cubicBezTo>
                    <a:pt x="409" y="197"/>
                    <a:pt x="409" y="197"/>
                    <a:pt x="409" y="197"/>
                  </a:cubicBezTo>
                  <a:cubicBezTo>
                    <a:pt x="409" y="197"/>
                    <a:pt x="409" y="197"/>
                    <a:pt x="409" y="197"/>
                  </a:cubicBezTo>
                  <a:cubicBezTo>
                    <a:pt x="409" y="196"/>
                    <a:pt x="409" y="196"/>
                    <a:pt x="409" y="196"/>
                  </a:cubicBezTo>
                  <a:cubicBezTo>
                    <a:pt x="411" y="196"/>
                    <a:pt x="411" y="196"/>
                    <a:pt x="411" y="196"/>
                  </a:cubicBezTo>
                  <a:cubicBezTo>
                    <a:pt x="411" y="196"/>
                    <a:pt x="412" y="196"/>
                    <a:pt x="413" y="197"/>
                  </a:cubicBezTo>
                  <a:cubicBezTo>
                    <a:pt x="413" y="197"/>
                    <a:pt x="413" y="197"/>
                    <a:pt x="413" y="197"/>
                  </a:cubicBezTo>
                  <a:cubicBezTo>
                    <a:pt x="419" y="198"/>
                    <a:pt x="424" y="201"/>
                    <a:pt x="425" y="202"/>
                  </a:cubicBezTo>
                  <a:cubicBezTo>
                    <a:pt x="425" y="217"/>
                    <a:pt x="425" y="217"/>
                    <a:pt x="425" y="217"/>
                  </a:cubicBezTo>
                  <a:cubicBezTo>
                    <a:pt x="430" y="223"/>
                    <a:pt x="430" y="223"/>
                    <a:pt x="430" y="223"/>
                  </a:cubicBezTo>
                  <a:cubicBezTo>
                    <a:pt x="438" y="236"/>
                    <a:pt x="438" y="236"/>
                    <a:pt x="438" y="236"/>
                  </a:cubicBezTo>
                  <a:cubicBezTo>
                    <a:pt x="438" y="236"/>
                    <a:pt x="438" y="236"/>
                    <a:pt x="438" y="236"/>
                  </a:cubicBezTo>
                  <a:cubicBezTo>
                    <a:pt x="441" y="236"/>
                    <a:pt x="441" y="236"/>
                    <a:pt x="441" y="236"/>
                  </a:cubicBezTo>
                  <a:cubicBezTo>
                    <a:pt x="441" y="243"/>
                    <a:pt x="441" y="243"/>
                    <a:pt x="441" y="243"/>
                  </a:cubicBezTo>
                  <a:cubicBezTo>
                    <a:pt x="441" y="244"/>
                    <a:pt x="441" y="244"/>
                    <a:pt x="441" y="244"/>
                  </a:cubicBezTo>
                  <a:cubicBezTo>
                    <a:pt x="441" y="244"/>
                    <a:pt x="441" y="244"/>
                    <a:pt x="441" y="244"/>
                  </a:cubicBezTo>
                  <a:cubicBezTo>
                    <a:pt x="444" y="244"/>
                    <a:pt x="444" y="244"/>
                    <a:pt x="444" y="244"/>
                  </a:cubicBezTo>
                  <a:cubicBezTo>
                    <a:pt x="446" y="242"/>
                    <a:pt x="446" y="242"/>
                    <a:pt x="446" y="242"/>
                  </a:cubicBezTo>
                  <a:cubicBezTo>
                    <a:pt x="447" y="242"/>
                    <a:pt x="447" y="242"/>
                    <a:pt x="448" y="245"/>
                  </a:cubicBezTo>
                  <a:cubicBezTo>
                    <a:pt x="449" y="246"/>
                    <a:pt x="449" y="246"/>
                    <a:pt x="449" y="246"/>
                  </a:cubicBezTo>
                  <a:cubicBezTo>
                    <a:pt x="454" y="251"/>
                    <a:pt x="459" y="254"/>
                    <a:pt x="460" y="254"/>
                  </a:cubicBezTo>
                  <a:cubicBezTo>
                    <a:pt x="460" y="254"/>
                    <a:pt x="460" y="254"/>
                    <a:pt x="460" y="254"/>
                  </a:cubicBezTo>
                  <a:cubicBezTo>
                    <a:pt x="477" y="254"/>
                    <a:pt x="477" y="254"/>
                    <a:pt x="477" y="254"/>
                  </a:cubicBezTo>
                  <a:cubicBezTo>
                    <a:pt x="477" y="254"/>
                    <a:pt x="477" y="254"/>
                    <a:pt x="477" y="254"/>
                  </a:cubicBezTo>
                  <a:cubicBezTo>
                    <a:pt x="477" y="253"/>
                    <a:pt x="478" y="253"/>
                    <a:pt x="478" y="253"/>
                  </a:cubicBezTo>
                  <a:cubicBezTo>
                    <a:pt x="478" y="253"/>
                    <a:pt x="479" y="253"/>
                    <a:pt x="479" y="253"/>
                  </a:cubicBezTo>
                  <a:cubicBezTo>
                    <a:pt x="480" y="254"/>
                    <a:pt x="481" y="254"/>
                    <a:pt x="481" y="254"/>
                  </a:cubicBezTo>
                  <a:cubicBezTo>
                    <a:pt x="492" y="254"/>
                    <a:pt x="492" y="254"/>
                    <a:pt x="492" y="254"/>
                  </a:cubicBezTo>
                  <a:cubicBezTo>
                    <a:pt x="493" y="255"/>
                    <a:pt x="493" y="255"/>
                    <a:pt x="493" y="255"/>
                  </a:cubicBezTo>
                  <a:cubicBezTo>
                    <a:pt x="494" y="255"/>
                    <a:pt x="494" y="255"/>
                    <a:pt x="494" y="255"/>
                  </a:cubicBezTo>
                  <a:cubicBezTo>
                    <a:pt x="495" y="255"/>
                    <a:pt x="496" y="255"/>
                    <a:pt x="499" y="254"/>
                  </a:cubicBezTo>
                  <a:cubicBezTo>
                    <a:pt x="504" y="251"/>
                    <a:pt x="504" y="251"/>
                    <a:pt x="504" y="251"/>
                  </a:cubicBezTo>
                  <a:cubicBezTo>
                    <a:pt x="514" y="247"/>
                    <a:pt x="514" y="247"/>
                    <a:pt x="514" y="247"/>
                  </a:cubicBezTo>
                  <a:cubicBezTo>
                    <a:pt x="520" y="246"/>
                    <a:pt x="520" y="246"/>
                    <a:pt x="520" y="246"/>
                  </a:cubicBezTo>
                  <a:cubicBezTo>
                    <a:pt x="526" y="246"/>
                    <a:pt x="526" y="246"/>
                    <a:pt x="526" y="246"/>
                  </a:cubicBezTo>
                  <a:cubicBezTo>
                    <a:pt x="526" y="366"/>
                    <a:pt x="526" y="366"/>
                    <a:pt x="526" y="366"/>
                  </a:cubicBezTo>
                  <a:cubicBezTo>
                    <a:pt x="417" y="366"/>
                    <a:pt x="417" y="366"/>
                    <a:pt x="417" y="366"/>
                  </a:cubicBezTo>
                  <a:cubicBezTo>
                    <a:pt x="415" y="366"/>
                    <a:pt x="415" y="366"/>
                    <a:pt x="415" y="366"/>
                  </a:cubicBezTo>
                  <a:cubicBezTo>
                    <a:pt x="301" y="366"/>
                    <a:pt x="301" y="366"/>
                    <a:pt x="301" y="366"/>
                  </a:cubicBezTo>
                  <a:cubicBezTo>
                    <a:pt x="301" y="341"/>
                    <a:pt x="301" y="341"/>
                    <a:pt x="301" y="341"/>
                  </a:cubicBezTo>
                  <a:cubicBezTo>
                    <a:pt x="301" y="341"/>
                    <a:pt x="301" y="341"/>
                    <a:pt x="301" y="341"/>
                  </a:cubicBezTo>
                  <a:cubicBezTo>
                    <a:pt x="301" y="341"/>
                    <a:pt x="301" y="341"/>
                    <a:pt x="301" y="341"/>
                  </a:cubicBezTo>
                  <a:cubicBezTo>
                    <a:pt x="299" y="322"/>
                    <a:pt x="299" y="322"/>
                    <a:pt x="299" y="322"/>
                  </a:cubicBezTo>
                  <a:cubicBezTo>
                    <a:pt x="301" y="292"/>
                    <a:pt x="301" y="292"/>
                    <a:pt x="301" y="292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306" y="277"/>
                    <a:pt x="306" y="277"/>
                    <a:pt x="306" y="277"/>
                  </a:cubicBezTo>
                  <a:cubicBezTo>
                    <a:pt x="306" y="265"/>
                    <a:pt x="306" y="265"/>
                    <a:pt x="306" y="265"/>
                  </a:cubicBezTo>
                  <a:cubicBezTo>
                    <a:pt x="303" y="243"/>
                    <a:pt x="303" y="243"/>
                    <a:pt x="303" y="243"/>
                  </a:cubicBezTo>
                  <a:cubicBezTo>
                    <a:pt x="301" y="240"/>
                    <a:pt x="301" y="240"/>
                    <a:pt x="301" y="240"/>
                  </a:cubicBezTo>
                  <a:cubicBezTo>
                    <a:pt x="303" y="230"/>
                    <a:pt x="303" y="230"/>
                    <a:pt x="303" y="230"/>
                  </a:cubicBezTo>
                  <a:cubicBezTo>
                    <a:pt x="318" y="219"/>
                    <a:pt x="318" y="219"/>
                    <a:pt x="318" y="219"/>
                  </a:cubicBezTo>
                  <a:cubicBezTo>
                    <a:pt x="318" y="218"/>
                    <a:pt x="318" y="218"/>
                    <a:pt x="318" y="218"/>
                  </a:cubicBezTo>
                  <a:cubicBezTo>
                    <a:pt x="318" y="218"/>
                    <a:pt x="318" y="218"/>
                    <a:pt x="318" y="218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318" y="192"/>
                    <a:pt x="318" y="192"/>
                    <a:pt x="318" y="192"/>
                  </a:cubicBezTo>
                  <a:cubicBezTo>
                    <a:pt x="314" y="182"/>
                    <a:pt x="314" y="182"/>
                    <a:pt x="314" y="182"/>
                  </a:cubicBezTo>
                  <a:cubicBezTo>
                    <a:pt x="308" y="176"/>
                    <a:pt x="308" y="176"/>
                    <a:pt x="308" y="176"/>
                  </a:cubicBezTo>
                  <a:cubicBezTo>
                    <a:pt x="301" y="176"/>
                    <a:pt x="301" y="176"/>
                    <a:pt x="301" y="176"/>
                  </a:cubicBezTo>
                  <a:lnTo>
                    <a:pt x="301" y="30"/>
                  </a:lnTo>
                  <a:close/>
                  <a:moveTo>
                    <a:pt x="415" y="368"/>
                  </a:moveTo>
                  <a:cubicBezTo>
                    <a:pt x="415" y="610"/>
                    <a:pt x="415" y="610"/>
                    <a:pt x="415" y="610"/>
                  </a:cubicBezTo>
                  <a:cubicBezTo>
                    <a:pt x="415" y="612"/>
                    <a:pt x="415" y="612"/>
                    <a:pt x="415" y="612"/>
                  </a:cubicBezTo>
                  <a:cubicBezTo>
                    <a:pt x="415" y="666"/>
                    <a:pt x="415" y="666"/>
                    <a:pt x="415" y="666"/>
                  </a:cubicBezTo>
                  <a:cubicBezTo>
                    <a:pt x="396" y="653"/>
                    <a:pt x="396" y="653"/>
                    <a:pt x="396" y="653"/>
                  </a:cubicBezTo>
                  <a:cubicBezTo>
                    <a:pt x="391" y="677"/>
                    <a:pt x="391" y="677"/>
                    <a:pt x="391" y="677"/>
                  </a:cubicBezTo>
                  <a:cubicBezTo>
                    <a:pt x="399" y="685"/>
                    <a:pt x="399" y="685"/>
                    <a:pt x="399" y="685"/>
                  </a:cubicBezTo>
                  <a:cubicBezTo>
                    <a:pt x="402" y="687"/>
                    <a:pt x="402" y="689"/>
                    <a:pt x="401" y="689"/>
                  </a:cubicBezTo>
                  <a:cubicBezTo>
                    <a:pt x="401" y="690"/>
                    <a:pt x="401" y="690"/>
                    <a:pt x="401" y="690"/>
                  </a:cubicBezTo>
                  <a:cubicBezTo>
                    <a:pt x="401" y="691"/>
                    <a:pt x="400" y="692"/>
                    <a:pt x="399" y="692"/>
                  </a:cubicBezTo>
                  <a:cubicBezTo>
                    <a:pt x="398" y="692"/>
                    <a:pt x="398" y="692"/>
                    <a:pt x="398" y="692"/>
                  </a:cubicBezTo>
                  <a:cubicBezTo>
                    <a:pt x="398" y="692"/>
                    <a:pt x="398" y="692"/>
                    <a:pt x="398" y="692"/>
                  </a:cubicBezTo>
                  <a:cubicBezTo>
                    <a:pt x="398" y="721"/>
                    <a:pt x="398" y="721"/>
                    <a:pt x="398" y="721"/>
                  </a:cubicBezTo>
                  <a:cubicBezTo>
                    <a:pt x="183" y="508"/>
                    <a:pt x="183" y="508"/>
                    <a:pt x="183" y="508"/>
                  </a:cubicBezTo>
                  <a:cubicBezTo>
                    <a:pt x="183" y="368"/>
                    <a:pt x="183" y="368"/>
                    <a:pt x="183" y="368"/>
                  </a:cubicBezTo>
                  <a:cubicBezTo>
                    <a:pt x="299" y="368"/>
                    <a:pt x="299" y="368"/>
                    <a:pt x="299" y="368"/>
                  </a:cubicBezTo>
                  <a:cubicBezTo>
                    <a:pt x="301" y="368"/>
                    <a:pt x="301" y="368"/>
                    <a:pt x="301" y="368"/>
                  </a:cubicBezTo>
                  <a:lnTo>
                    <a:pt x="415" y="368"/>
                  </a:lnTo>
                  <a:close/>
                  <a:moveTo>
                    <a:pt x="29" y="157"/>
                  </a:moveTo>
                  <a:cubicBezTo>
                    <a:pt x="29" y="150"/>
                    <a:pt x="29" y="150"/>
                    <a:pt x="29" y="150"/>
                  </a:cubicBezTo>
                  <a:cubicBezTo>
                    <a:pt x="33" y="147"/>
                    <a:pt x="33" y="147"/>
                    <a:pt x="33" y="147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33" y="141"/>
                    <a:pt x="33" y="141"/>
                    <a:pt x="33" y="141"/>
                  </a:cubicBezTo>
                  <a:cubicBezTo>
                    <a:pt x="28" y="136"/>
                    <a:pt x="28" y="136"/>
                    <a:pt x="28" y="136"/>
                  </a:cubicBezTo>
                  <a:cubicBezTo>
                    <a:pt x="25" y="140"/>
                    <a:pt x="25" y="140"/>
                    <a:pt x="25" y="140"/>
                  </a:cubicBezTo>
                  <a:cubicBezTo>
                    <a:pt x="22" y="131"/>
                    <a:pt x="22" y="131"/>
                    <a:pt x="22" y="131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0" y="87"/>
                    <a:pt x="10" y="87"/>
                    <a:pt x="10" y="87"/>
                  </a:cubicBezTo>
                  <a:cubicBezTo>
                    <a:pt x="2" y="79"/>
                    <a:pt x="2" y="79"/>
                    <a:pt x="2" y="79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6" y="65"/>
                    <a:pt x="6" y="65"/>
                    <a:pt x="6" y="65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59" y="77"/>
                    <a:pt x="59" y="77"/>
                    <a:pt x="59" y="77"/>
                  </a:cubicBezTo>
                  <a:cubicBezTo>
                    <a:pt x="71" y="81"/>
                    <a:pt x="71" y="81"/>
                    <a:pt x="71" y="81"/>
                  </a:cubicBezTo>
                  <a:cubicBezTo>
                    <a:pt x="79" y="81"/>
                    <a:pt x="79" y="81"/>
                    <a:pt x="79" y="81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79" y="90"/>
                    <a:pt x="79" y="90"/>
                    <a:pt x="79" y="90"/>
                  </a:cubicBezTo>
                  <a:cubicBezTo>
                    <a:pt x="74" y="94"/>
                    <a:pt x="74" y="94"/>
                    <a:pt x="74" y="94"/>
                  </a:cubicBezTo>
                  <a:cubicBezTo>
                    <a:pt x="66" y="110"/>
                    <a:pt x="66" y="110"/>
                    <a:pt x="66" y="110"/>
                  </a:cubicBezTo>
                  <a:cubicBezTo>
                    <a:pt x="66" y="119"/>
                    <a:pt x="66" y="119"/>
                    <a:pt x="66" y="119"/>
                  </a:cubicBezTo>
                  <a:cubicBezTo>
                    <a:pt x="66" y="120"/>
                    <a:pt x="66" y="120"/>
                    <a:pt x="66" y="120"/>
                  </a:cubicBezTo>
                  <a:cubicBezTo>
                    <a:pt x="71" y="120"/>
                    <a:pt x="71" y="120"/>
                    <a:pt x="71" y="120"/>
                  </a:cubicBezTo>
                  <a:cubicBezTo>
                    <a:pt x="72" y="120"/>
                    <a:pt x="72" y="120"/>
                    <a:pt x="72" y="120"/>
                  </a:cubicBezTo>
                  <a:cubicBezTo>
                    <a:pt x="72" y="111"/>
                    <a:pt x="72" y="111"/>
                    <a:pt x="72" y="111"/>
                  </a:cubicBezTo>
                  <a:cubicBezTo>
                    <a:pt x="80" y="105"/>
                    <a:pt x="80" y="105"/>
                    <a:pt x="80" y="105"/>
                  </a:cubicBezTo>
                  <a:cubicBezTo>
                    <a:pt x="91" y="94"/>
                    <a:pt x="91" y="94"/>
                    <a:pt x="91" y="94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4" y="100"/>
                    <a:pt x="94" y="100"/>
                    <a:pt x="94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2" y="64"/>
                    <a:pt x="92" y="64"/>
                    <a:pt x="92" y="64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8"/>
                    <a:pt x="87" y="58"/>
                    <a:pt x="87" y="58"/>
                  </a:cubicBezTo>
                  <a:cubicBezTo>
                    <a:pt x="88" y="58"/>
                    <a:pt x="88" y="58"/>
                    <a:pt x="88" y="58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92" y="53"/>
                    <a:pt x="92" y="53"/>
                    <a:pt x="92" y="53"/>
                  </a:cubicBezTo>
                  <a:cubicBezTo>
                    <a:pt x="92" y="46"/>
                    <a:pt x="92" y="46"/>
                    <a:pt x="92" y="46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0"/>
                    <a:pt x="96" y="40"/>
                    <a:pt x="96" y="40"/>
                  </a:cubicBezTo>
                  <a:cubicBezTo>
                    <a:pt x="95" y="40"/>
                    <a:pt x="95" y="40"/>
                    <a:pt x="95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0" y="32"/>
                    <a:pt x="80" y="32"/>
                    <a:pt x="80" y="32"/>
                  </a:cubicBezTo>
                  <a:cubicBezTo>
                    <a:pt x="78" y="30"/>
                    <a:pt x="78" y="30"/>
                    <a:pt x="78" y="30"/>
                  </a:cubicBezTo>
                  <a:cubicBezTo>
                    <a:pt x="299" y="30"/>
                    <a:pt x="299" y="30"/>
                    <a:pt x="299" y="30"/>
                  </a:cubicBezTo>
                  <a:cubicBezTo>
                    <a:pt x="299" y="177"/>
                    <a:pt x="299" y="177"/>
                    <a:pt x="299" y="177"/>
                  </a:cubicBezTo>
                  <a:cubicBezTo>
                    <a:pt x="294" y="177"/>
                    <a:pt x="294" y="177"/>
                    <a:pt x="294" y="177"/>
                  </a:cubicBezTo>
                  <a:cubicBezTo>
                    <a:pt x="292" y="177"/>
                    <a:pt x="290" y="177"/>
                    <a:pt x="288" y="176"/>
                  </a:cubicBezTo>
                  <a:cubicBezTo>
                    <a:pt x="286" y="176"/>
                    <a:pt x="285" y="176"/>
                    <a:pt x="283" y="176"/>
                  </a:cubicBezTo>
                  <a:cubicBezTo>
                    <a:pt x="223" y="176"/>
                    <a:pt x="223" y="176"/>
                    <a:pt x="223" y="176"/>
                  </a:cubicBezTo>
                  <a:cubicBezTo>
                    <a:pt x="206" y="191"/>
                    <a:pt x="206" y="191"/>
                    <a:pt x="206" y="191"/>
                  </a:cubicBezTo>
                  <a:cubicBezTo>
                    <a:pt x="81" y="191"/>
                    <a:pt x="81" y="191"/>
                    <a:pt x="81" y="191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81" y="181"/>
                    <a:pt x="81" y="181"/>
                    <a:pt x="81" y="181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70" y="161"/>
                    <a:pt x="70" y="161"/>
                    <a:pt x="70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7" y="157"/>
                    <a:pt x="37" y="157"/>
                    <a:pt x="37" y="157"/>
                  </a:cubicBezTo>
                  <a:lnTo>
                    <a:pt x="29" y="157"/>
                  </a:lnTo>
                  <a:close/>
                  <a:moveTo>
                    <a:pt x="18" y="349"/>
                  </a:moveTo>
                  <a:cubicBezTo>
                    <a:pt x="21" y="343"/>
                    <a:pt x="21" y="343"/>
                    <a:pt x="21" y="343"/>
                  </a:cubicBezTo>
                  <a:cubicBezTo>
                    <a:pt x="24" y="343"/>
                    <a:pt x="24" y="343"/>
                    <a:pt x="24" y="343"/>
                  </a:cubicBezTo>
                  <a:cubicBezTo>
                    <a:pt x="25" y="343"/>
                    <a:pt x="25" y="343"/>
                    <a:pt x="25" y="343"/>
                  </a:cubicBezTo>
                  <a:cubicBezTo>
                    <a:pt x="25" y="342"/>
                    <a:pt x="25" y="342"/>
                    <a:pt x="25" y="342"/>
                  </a:cubicBezTo>
                  <a:cubicBezTo>
                    <a:pt x="25" y="333"/>
                    <a:pt x="25" y="333"/>
                    <a:pt x="25" y="333"/>
                  </a:cubicBezTo>
                  <a:cubicBezTo>
                    <a:pt x="25" y="332"/>
                    <a:pt x="25" y="332"/>
                    <a:pt x="25" y="332"/>
                  </a:cubicBezTo>
                  <a:cubicBezTo>
                    <a:pt x="21" y="329"/>
                    <a:pt x="21" y="329"/>
                    <a:pt x="21" y="329"/>
                  </a:cubicBezTo>
                  <a:cubicBezTo>
                    <a:pt x="33" y="232"/>
                    <a:pt x="33" y="232"/>
                    <a:pt x="33" y="232"/>
                  </a:cubicBezTo>
                  <a:cubicBezTo>
                    <a:pt x="33" y="232"/>
                    <a:pt x="33" y="232"/>
                    <a:pt x="33" y="232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38" y="213"/>
                    <a:pt x="38" y="213"/>
                    <a:pt x="38" y="213"/>
                  </a:cubicBezTo>
                  <a:cubicBezTo>
                    <a:pt x="37" y="212"/>
                    <a:pt x="37" y="212"/>
                    <a:pt x="37" y="212"/>
                  </a:cubicBezTo>
                  <a:cubicBezTo>
                    <a:pt x="38" y="212"/>
                    <a:pt x="38" y="212"/>
                    <a:pt x="38" y="212"/>
                  </a:cubicBezTo>
                  <a:cubicBezTo>
                    <a:pt x="33" y="208"/>
                    <a:pt x="33" y="208"/>
                    <a:pt x="33" y="208"/>
                  </a:cubicBezTo>
                  <a:cubicBezTo>
                    <a:pt x="33" y="190"/>
                    <a:pt x="33" y="190"/>
                    <a:pt x="33" y="190"/>
                  </a:cubicBezTo>
                  <a:cubicBezTo>
                    <a:pt x="62" y="190"/>
                    <a:pt x="62" y="190"/>
                    <a:pt x="62" y="190"/>
                  </a:cubicBezTo>
                  <a:cubicBezTo>
                    <a:pt x="63" y="190"/>
                    <a:pt x="63" y="190"/>
                    <a:pt x="63" y="190"/>
                  </a:cubicBezTo>
                  <a:cubicBezTo>
                    <a:pt x="60" y="188"/>
                    <a:pt x="60" y="188"/>
                    <a:pt x="60" y="188"/>
                  </a:cubicBezTo>
                  <a:cubicBezTo>
                    <a:pt x="49" y="180"/>
                    <a:pt x="49" y="180"/>
                    <a:pt x="49" y="180"/>
                  </a:cubicBezTo>
                  <a:cubicBezTo>
                    <a:pt x="36" y="180"/>
                    <a:pt x="36" y="180"/>
                    <a:pt x="36" y="180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64"/>
                    <a:pt x="29" y="164"/>
                    <a:pt x="29" y="164"/>
                  </a:cubicBezTo>
                  <a:cubicBezTo>
                    <a:pt x="31" y="166"/>
                    <a:pt x="31" y="166"/>
                    <a:pt x="31" y="166"/>
                  </a:cubicBezTo>
                  <a:cubicBezTo>
                    <a:pt x="31" y="175"/>
                    <a:pt x="31" y="175"/>
                    <a:pt x="31" y="175"/>
                  </a:cubicBezTo>
                  <a:cubicBezTo>
                    <a:pt x="31" y="176"/>
                    <a:pt x="31" y="176"/>
                    <a:pt x="31" y="176"/>
                  </a:cubicBezTo>
                  <a:cubicBezTo>
                    <a:pt x="37" y="171"/>
                    <a:pt x="37" y="171"/>
                    <a:pt x="37" y="171"/>
                  </a:cubicBezTo>
                  <a:cubicBezTo>
                    <a:pt x="37" y="170"/>
                    <a:pt x="37" y="170"/>
                    <a:pt x="37" y="170"/>
                  </a:cubicBezTo>
                  <a:cubicBezTo>
                    <a:pt x="37" y="170"/>
                    <a:pt x="37" y="170"/>
                    <a:pt x="37" y="170"/>
                  </a:cubicBezTo>
                  <a:cubicBezTo>
                    <a:pt x="37" y="170"/>
                    <a:pt x="37" y="170"/>
                    <a:pt x="37" y="170"/>
                  </a:cubicBezTo>
                  <a:cubicBezTo>
                    <a:pt x="37" y="163"/>
                    <a:pt x="37" y="163"/>
                    <a:pt x="37" y="163"/>
                  </a:cubicBezTo>
                  <a:cubicBezTo>
                    <a:pt x="69" y="163"/>
                    <a:pt x="69" y="163"/>
                    <a:pt x="69" y="163"/>
                  </a:cubicBezTo>
                  <a:cubicBezTo>
                    <a:pt x="79" y="181"/>
                    <a:pt x="79" y="181"/>
                    <a:pt x="79" y="181"/>
                  </a:cubicBezTo>
                  <a:cubicBezTo>
                    <a:pt x="79" y="192"/>
                    <a:pt x="79" y="192"/>
                    <a:pt x="79" y="192"/>
                  </a:cubicBezTo>
                  <a:cubicBezTo>
                    <a:pt x="79" y="193"/>
                    <a:pt x="79" y="193"/>
                    <a:pt x="79" y="193"/>
                  </a:cubicBezTo>
                  <a:cubicBezTo>
                    <a:pt x="79" y="193"/>
                    <a:pt x="79" y="193"/>
                    <a:pt x="79" y="193"/>
                  </a:cubicBezTo>
                  <a:cubicBezTo>
                    <a:pt x="207" y="193"/>
                    <a:pt x="207" y="193"/>
                    <a:pt x="207" y="193"/>
                  </a:cubicBezTo>
                  <a:cubicBezTo>
                    <a:pt x="224" y="178"/>
                    <a:pt x="224" y="178"/>
                    <a:pt x="224" y="178"/>
                  </a:cubicBezTo>
                  <a:cubicBezTo>
                    <a:pt x="283" y="178"/>
                    <a:pt x="283" y="178"/>
                    <a:pt x="283" y="178"/>
                  </a:cubicBezTo>
                  <a:cubicBezTo>
                    <a:pt x="285" y="178"/>
                    <a:pt x="286" y="178"/>
                    <a:pt x="288" y="178"/>
                  </a:cubicBezTo>
                  <a:cubicBezTo>
                    <a:pt x="290" y="179"/>
                    <a:pt x="292" y="179"/>
                    <a:pt x="294" y="179"/>
                  </a:cubicBezTo>
                  <a:cubicBezTo>
                    <a:pt x="299" y="179"/>
                    <a:pt x="299" y="179"/>
                    <a:pt x="299" y="179"/>
                  </a:cubicBezTo>
                  <a:cubicBezTo>
                    <a:pt x="299" y="180"/>
                    <a:pt x="299" y="180"/>
                    <a:pt x="299" y="180"/>
                  </a:cubicBezTo>
                  <a:cubicBezTo>
                    <a:pt x="301" y="179"/>
                    <a:pt x="301" y="179"/>
                    <a:pt x="301" y="179"/>
                  </a:cubicBezTo>
                  <a:cubicBezTo>
                    <a:pt x="301" y="179"/>
                    <a:pt x="301" y="179"/>
                    <a:pt x="301" y="179"/>
                  </a:cubicBezTo>
                  <a:cubicBezTo>
                    <a:pt x="301" y="178"/>
                    <a:pt x="301" y="178"/>
                    <a:pt x="301" y="178"/>
                  </a:cubicBezTo>
                  <a:cubicBezTo>
                    <a:pt x="302" y="178"/>
                    <a:pt x="302" y="178"/>
                    <a:pt x="302" y="178"/>
                  </a:cubicBezTo>
                  <a:cubicBezTo>
                    <a:pt x="307" y="178"/>
                    <a:pt x="307" y="178"/>
                    <a:pt x="307" y="178"/>
                  </a:cubicBezTo>
                  <a:cubicBezTo>
                    <a:pt x="312" y="183"/>
                    <a:pt x="312" y="183"/>
                    <a:pt x="312" y="183"/>
                  </a:cubicBezTo>
                  <a:cubicBezTo>
                    <a:pt x="316" y="192"/>
                    <a:pt x="316" y="192"/>
                    <a:pt x="316" y="192"/>
                  </a:cubicBezTo>
                  <a:cubicBezTo>
                    <a:pt x="316" y="217"/>
                    <a:pt x="316" y="217"/>
                    <a:pt x="316" y="217"/>
                  </a:cubicBezTo>
                  <a:cubicBezTo>
                    <a:pt x="301" y="229"/>
                    <a:pt x="301" y="229"/>
                    <a:pt x="301" y="229"/>
                  </a:cubicBezTo>
                  <a:cubicBezTo>
                    <a:pt x="299" y="240"/>
                    <a:pt x="299" y="240"/>
                    <a:pt x="299" y="240"/>
                  </a:cubicBezTo>
                  <a:cubicBezTo>
                    <a:pt x="301" y="244"/>
                    <a:pt x="301" y="244"/>
                    <a:pt x="301" y="244"/>
                  </a:cubicBezTo>
                  <a:cubicBezTo>
                    <a:pt x="304" y="265"/>
                    <a:pt x="304" y="265"/>
                    <a:pt x="304" y="265"/>
                  </a:cubicBezTo>
                  <a:cubicBezTo>
                    <a:pt x="304" y="275"/>
                    <a:pt x="304" y="275"/>
                    <a:pt x="304" y="275"/>
                  </a:cubicBezTo>
                  <a:cubicBezTo>
                    <a:pt x="304" y="277"/>
                    <a:pt x="304" y="277"/>
                    <a:pt x="304" y="277"/>
                  </a:cubicBezTo>
                  <a:cubicBezTo>
                    <a:pt x="299" y="292"/>
                    <a:pt x="299" y="292"/>
                    <a:pt x="299" y="292"/>
                  </a:cubicBezTo>
                  <a:cubicBezTo>
                    <a:pt x="297" y="322"/>
                    <a:pt x="297" y="322"/>
                    <a:pt x="297" y="322"/>
                  </a:cubicBezTo>
                  <a:cubicBezTo>
                    <a:pt x="299" y="341"/>
                    <a:pt x="299" y="341"/>
                    <a:pt x="299" y="341"/>
                  </a:cubicBezTo>
                  <a:cubicBezTo>
                    <a:pt x="299" y="366"/>
                    <a:pt x="299" y="366"/>
                    <a:pt x="299" y="366"/>
                  </a:cubicBezTo>
                  <a:cubicBezTo>
                    <a:pt x="183" y="366"/>
                    <a:pt x="183" y="366"/>
                    <a:pt x="183" y="366"/>
                  </a:cubicBezTo>
                  <a:cubicBezTo>
                    <a:pt x="181" y="366"/>
                    <a:pt x="181" y="366"/>
                    <a:pt x="181" y="366"/>
                  </a:cubicBezTo>
                  <a:cubicBezTo>
                    <a:pt x="14" y="366"/>
                    <a:pt x="14" y="366"/>
                    <a:pt x="14" y="366"/>
                  </a:cubicBezTo>
                  <a:lnTo>
                    <a:pt x="18" y="349"/>
                  </a:lnTo>
                  <a:close/>
                  <a:moveTo>
                    <a:pt x="396" y="874"/>
                  </a:moveTo>
                  <a:cubicBezTo>
                    <a:pt x="388" y="871"/>
                    <a:pt x="388" y="871"/>
                    <a:pt x="388" y="871"/>
                  </a:cubicBezTo>
                  <a:cubicBezTo>
                    <a:pt x="384" y="867"/>
                    <a:pt x="384" y="867"/>
                    <a:pt x="384" y="867"/>
                  </a:cubicBezTo>
                  <a:cubicBezTo>
                    <a:pt x="299" y="875"/>
                    <a:pt x="299" y="875"/>
                    <a:pt x="299" y="875"/>
                  </a:cubicBezTo>
                  <a:cubicBezTo>
                    <a:pt x="295" y="857"/>
                    <a:pt x="295" y="857"/>
                    <a:pt x="295" y="857"/>
                  </a:cubicBezTo>
                  <a:cubicBezTo>
                    <a:pt x="295" y="853"/>
                    <a:pt x="295" y="853"/>
                    <a:pt x="295" y="853"/>
                  </a:cubicBezTo>
                  <a:cubicBezTo>
                    <a:pt x="291" y="844"/>
                    <a:pt x="291" y="844"/>
                    <a:pt x="291" y="844"/>
                  </a:cubicBezTo>
                  <a:cubicBezTo>
                    <a:pt x="285" y="840"/>
                    <a:pt x="285" y="840"/>
                    <a:pt x="285" y="840"/>
                  </a:cubicBezTo>
                  <a:cubicBezTo>
                    <a:pt x="259" y="820"/>
                    <a:pt x="259" y="820"/>
                    <a:pt x="259" y="820"/>
                  </a:cubicBezTo>
                  <a:cubicBezTo>
                    <a:pt x="252" y="816"/>
                    <a:pt x="252" y="816"/>
                    <a:pt x="252" y="816"/>
                  </a:cubicBezTo>
                  <a:cubicBezTo>
                    <a:pt x="248" y="809"/>
                    <a:pt x="248" y="809"/>
                    <a:pt x="248" y="809"/>
                  </a:cubicBezTo>
                  <a:cubicBezTo>
                    <a:pt x="240" y="801"/>
                    <a:pt x="240" y="801"/>
                    <a:pt x="240" y="801"/>
                  </a:cubicBezTo>
                  <a:cubicBezTo>
                    <a:pt x="240" y="801"/>
                    <a:pt x="240" y="801"/>
                    <a:pt x="240" y="801"/>
                  </a:cubicBezTo>
                  <a:cubicBezTo>
                    <a:pt x="240" y="801"/>
                    <a:pt x="240" y="801"/>
                    <a:pt x="240" y="801"/>
                  </a:cubicBezTo>
                  <a:cubicBezTo>
                    <a:pt x="235" y="801"/>
                    <a:pt x="235" y="801"/>
                    <a:pt x="235" y="801"/>
                  </a:cubicBezTo>
                  <a:cubicBezTo>
                    <a:pt x="235" y="801"/>
                    <a:pt x="235" y="801"/>
                    <a:pt x="235" y="801"/>
                  </a:cubicBezTo>
                  <a:cubicBezTo>
                    <a:pt x="234" y="801"/>
                    <a:pt x="234" y="801"/>
                    <a:pt x="234" y="801"/>
                  </a:cubicBezTo>
                  <a:cubicBezTo>
                    <a:pt x="234" y="805"/>
                    <a:pt x="234" y="805"/>
                    <a:pt x="234" y="805"/>
                  </a:cubicBezTo>
                  <a:cubicBezTo>
                    <a:pt x="231" y="805"/>
                    <a:pt x="231" y="805"/>
                    <a:pt x="231" y="805"/>
                  </a:cubicBezTo>
                  <a:cubicBezTo>
                    <a:pt x="217" y="797"/>
                    <a:pt x="217" y="797"/>
                    <a:pt x="217" y="797"/>
                  </a:cubicBezTo>
                  <a:cubicBezTo>
                    <a:pt x="213" y="793"/>
                    <a:pt x="213" y="793"/>
                    <a:pt x="213" y="793"/>
                  </a:cubicBezTo>
                  <a:cubicBezTo>
                    <a:pt x="208" y="790"/>
                    <a:pt x="208" y="790"/>
                    <a:pt x="208" y="790"/>
                  </a:cubicBezTo>
                  <a:cubicBezTo>
                    <a:pt x="201" y="785"/>
                    <a:pt x="201" y="785"/>
                    <a:pt x="201" y="785"/>
                  </a:cubicBezTo>
                  <a:cubicBezTo>
                    <a:pt x="196" y="785"/>
                    <a:pt x="196" y="785"/>
                    <a:pt x="196" y="785"/>
                  </a:cubicBezTo>
                  <a:cubicBezTo>
                    <a:pt x="192" y="789"/>
                    <a:pt x="192" y="789"/>
                    <a:pt x="192" y="789"/>
                  </a:cubicBezTo>
                  <a:cubicBezTo>
                    <a:pt x="184" y="785"/>
                    <a:pt x="184" y="785"/>
                    <a:pt x="184" y="785"/>
                  </a:cubicBezTo>
                  <a:cubicBezTo>
                    <a:pt x="166" y="781"/>
                    <a:pt x="166" y="781"/>
                    <a:pt x="166" y="781"/>
                  </a:cubicBezTo>
                  <a:cubicBezTo>
                    <a:pt x="166" y="778"/>
                    <a:pt x="166" y="778"/>
                    <a:pt x="166" y="778"/>
                  </a:cubicBezTo>
                  <a:cubicBezTo>
                    <a:pt x="162" y="763"/>
                    <a:pt x="162" y="763"/>
                    <a:pt x="162" y="763"/>
                  </a:cubicBezTo>
                  <a:cubicBezTo>
                    <a:pt x="167" y="759"/>
                    <a:pt x="167" y="759"/>
                    <a:pt x="167" y="759"/>
                  </a:cubicBezTo>
                  <a:cubicBezTo>
                    <a:pt x="162" y="754"/>
                    <a:pt x="162" y="754"/>
                    <a:pt x="162" y="754"/>
                  </a:cubicBezTo>
                  <a:cubicBezTo>
                    <a:pt x="162" y="750"/>
                    <a:pt x="162" y="750"/>
                    <a:pt x="162" y="750"/>
                  </a:cubicBezTo>
                  <a:cubicBezTo>
                    <a:pt x="162" y="750"/>
                    <a:pt x="162" y="750"/>
                    <a:pt x="162" y="750"/>
                  </a:cubicBezTo>
                  <a:cubicBezTo>
                    <a:pt x="162" y="750"/>
                    <a:pt x="162" y="750"/>
                    <a:pt x="162" y="750"/>
                  </a:cubicBezTo>
                  <a:cubicBezTo>
                    <a:pt x="154" y="746"/>
                    <a:pt x="154" y="746"/>
                    <a:pt x="154" y="746"/>
                  </a:cubicBezTo>
                  <a:cubicBezTo>
                    <a:pt x="154" y="739"/>
                    <a:pt x="154" y="739"/>
                    <a:pt x="154" y="739"/>
                  </a:cubicBezTo>
                  <a:cubicBezTo>
                    <a:pt x="154" y="738"/>
                    <a:pt x="154" y="738"/>
                    <a:pt x="154" y="738"/>
                  </a:cubicBezTo>
                  <a:cubicBezTo>
                    <a:pt x="150" y="734"/>
                    <a:pt x="150" y="734"/>
                    <a:pt x="150" y="734"/>
                  </a:cubicBezTo>
                  <a:cubicBezTo>
                    <a:pt x="115" y="692"/>
                    <a:pt x="115" y="692"/>
                    <a:pt x="115" y="692"/>
                  </a:cubicBezTo>
                  <a:cubicBezTo>
                    <a:pt x="112" y="685"/>
                    <a:pt x="112" y="685"/>
                    <a:pt x="112" y="685"/>
                  </a:cubicBezTo>
                  <a:cubicBezTo>
                    <a:pt x="119" y="682"/>
                    <a:pt x="119" y="682"/>
                    <a:pt x="119" y="682"/>
                  </a:cubicBezTo>
                  <a:cubicBezTo>
                    <a:pt x="119" y="681"/>
                    <a:pt x="119" y="681"/>
                    <a:pt x="119" y="681"/>
                  </a:cubicBezTo>
                  <a:cubicBezTo>
                    <a:pt x="119" y="673"/>
                    <a:pt x="119" y="673"/>
                    <a:pt x="119" y="673"/>
                  </a:cubicBezTo>
                  <a:cubicBezTo>
                    <a:pt x="115" y="664"/>
                    <a:pt x="115" y="664"/>
                    <a:pt x="115" y="664"/>
                  </a:cubicBezTo>
                  <a:cubicBezTo>
                    <a:pt x="115" y="664"/>
                    <a:pt x="115" y="664"/>
                    <a:pt x="115" y="664"/>
                  </a:cubicBezTo>
                  <a:cubicBezTo>
                    <a:pt x="103" y="664"/>
                    <a:pt x="103" y="664"/>
                    <a:pt x="103" y="664"/>
                  </a:cubicBezTo>
                  <a:cubicBezTo>
                    <a:pt x="96" y="657"/>
                    <a:pt x="96" y="657"/>
                    <a:pt x="96" y="657"/>
                  </a:cubicBezTo>
                  <a:cubicBezTo>
                    <a:pt x="92" y="630"/>
                    <a:pt x="92" y="630"/>
                    <a:pt x="92" y="630"/>
                  </a:cubicBezTo>
                  <a:cubicBezTo>
                    <a:pt x="92" y="628"/>
                    <a:pt x="92" y="628"/>
                    <a:pt x="92" y="628"/>
                  </a:cubicBezTo>
                  <a:cubicBezTo>
                    <a:pt x="93" y="628"/>
                    <a:pt x="93" y="628"/>
                    <a:pt x="93" y="628"/>
                  </a:cubicBezTo>
                  <a:cubicBezTo>
                    <a:pt x="93" y="630"/>
                    <a:pt x="93" y="630"/>
                    <a:pt x="93" y="630"/>
                  </a:cubicBezTo>
                  <a:cubicBezTo>
                    <a:pt x="106" y="639"/>
                    <a:pt x="106" y="639"/>
                    <a:pt x="106" y="639"/>
                  </a:cubicBezTo>
                  <a:cubicBezTo>
                    <a:pt x="106" y="639"/>
                    <a:pt x="106" y="639"/>
                    <a:pt x="106" y="639"/>
                  </a:cubicBezTo>
                  <a:cubicBezTo>
                    <a:pt x="107" y="640"/>
                    <a:pt x="107" y="640"/>
                    <a:pt x="107" y="640"/>
                  </a:cubicBezTo>
                  <a:cubicBezTo>
                    <a:pt x="107" y="640"/>
                    <a:pt x="107" y="640"/>
                    <a:pt x="107" y="640"/>
                  </a:cubicBezTo>
                  <a:cubicBezTo>
                    <a:pt x="107" y="634"/>
                    <a:pt x="107" y="634"/>
                    <a:pt x="107" y="634"/>
                  </a:cubicBezTo>
                  <a:cubicBezTo>
                    <a:pt x="100" y="622"/>
                    <a:pt x="100" y="622"/>
                    <a:pt x="100" y="622"/>
                  </a:cubicBezTo>
                  <a:cubicBezTo>
                    <a:pt x="99" y="621"/>
                    <a:pt x="99" y="621"/>
                    <a:pt x="99" y="621"/>
                  </a:cubicBezTo>
                  <a:cubicBezTo>
                    <a:pt x="97" y="619"/>
                    <a:pt x="97" y="619"/>
                    <a:pt x="97" y="619"/>
                  </a:cubicBezTo>
                  <a:cubicBezTo>
                    <a:pt x="100" y="616"/>
                    <a:pt x="100" y="616"/>
                    <a:pt x="100" y="616"/>
                  </a:cubicBezTo>
                  <a:cubicBezTo>
                    <a:pt x="102" y="616"/>
                    <a:pt x="102" y="616"/>
                    <a:pt x="102" y="616"/>
                  </a:cubicBezTo>
                  <a:cubicBezTo>
                    <a:pt x="110" y="612"/>
                    <a:pt x="110" y="612"/>
                    <a:pt x="110" y="612"/>
                  </a:cubicBezTo>
                  <a:cubicBezTo>
                    <a:pt x="113" y="611"/>
                    <a:pt x="113" y="611"/>
                    <a:pt x="113" y="611"/>
                  </a:cubicBezTo>
                  <a:cubicBezTo>
                    <a:pt x="111" y="610"/>
                    <a:pt x="111" y="610"/>
                    <a:pt x="111" y="610"/>
                  </a:cubicBezTo>
                  <a:cubicBezTo>
                    <a:pt x="100" y="606"/>
                    <a:pt x="100" y="606"/>
                    <a:pt x="100" y="606"/>
                  </a:cubicBezTo>
                  <a:cubicBezTo>
                    <a:pt x="99" y="606"/>
                    <a:pt x="99" y="606"/>
                    <a:pt x="99" y="606"/>
                  </a:cubicBezTo>
                  <a:cubicBezTo>
                    <a:pt x="99" y="606"/>
                    <a:pt x="99" y="606"/>
                    <a:pt x="99" y="606"/>
                  </a:cubicBezTo>
                  <a:cubicBezTo>
                    <a:pt x="98" y="606"/>
                    <a:pt x="98" y="606"/>
                    <a:pt x="98" y="606"/>
                  </a:cubicBezTo>
                  <a:cubicBezTo>
                    <a:pt x="91" y="606"/>
                    <a:pt x="91" y="606"/>
                    <a:pt x="91" y="606"/>
                  </a:cubicBezTo>
                  <a:cubicBezTo>
                    <a:pt x="91" y="606"/>
                    <a:pt x="91" y="606"/>
                    <a:pt x="91" y="606"/>
                  </a:cubicBezTo>
                  <a:cubicBezTo>
                    <a:pt x="90" y="606"/>
                    <a:pt x="90" y="606"/>
                    <a:pt x="90" y="606"/>
                  </a:cubicBezTo>
                  <a:cubicBezTo>
                    <a:pt x="89" y="606"/>
                    <a:pt x="89" y="606"/>
                    <a:pt x="89" y="606"/>
                  </a:cubicBezTo>
                  <a:cubicBezTo>
                    <a:pt x="89" y="617"/>
                    <a:pt x="89" y="617"/>
                    <a:pt x="89" y="617"/>
                  </a:cubicBezTo>
                  <a:cubicBezTo>
                    <a:pt x="86" y="617"/>
                    <a:pt x="86" y="617"/>
                    <a:pt x="86" y="617"/>
                  </a:cubicBezTo>
                  <a:cubicBezTo>
                    <a:pt x="86" y="618"/>
                    <a:pt x="86" y="618"/>
                    <a:pt x="86" y="618"/>
                  </a:cubicBezTo>
                  <a:cubicBezTo>
                    <a:pt x="86" y="619"/>
                    <a:pt x="86" y="619"/>
                    <a:pt x="86" y="619"/>
                  </a:cubicBezTo>
                  <a:cubicBezTo>
                    <a:pt x="84" y="617"/>
                    <a:pt x="84" y="617"/>
                    <a:pt x="84" y="617"/>
                  </a:cubicBezTo>
                  <a:cubicBezTo>
                    <a:pt x="84" y="617"/>
                    <a:pt x="84" y="617"/>
                    <a:pt x="84" y="617"/>
                  </a:cubicBezTo>
                  <a:cubicBezTo>
                    <a:pt x="79" y="617"/>
                    <a:pt x="79" y="617"/>
                    <a:pt x="79" y="617"/>
                  </a:cubicBezTo>
                  <a:cubicBezTo>
                    <a:pt x="72" y="613"/>
                    <a:pt x="72" y="613"/>
                    <a:pt x="72" y="613"/>
                  </a:cubicBezTo>
                  <a:cubicBezTo>
                    <a:pt x="72" y="602"/>
                    <a:pt x="72" y="602"/>
                    <a:pt x="72" y="602"/>
                  </a:cubicBezTo>
                  <a:cubicBezTo>
                    <a:pt x="68" y="598"/>
                    <a:pt x="68" y="598"/>
                    <a:pt x="68" y="598"/>
                  </a:cubicBezTo>
                  <a:cubicBezTo>
                    <a:pt x="68" y="598"/>
                    <a:pt x="68" y="598"/>
                    <a:pt x="68" y="598"/>
                  </a:cubicBezTo>
                  <a:cubicBezTo>
                    <a:pt x="49" y="575"/>
                    <a:pt x="49" y="575"/>
                    <a:pt x="49" y="575"/>
                  </a:cubicBezTo>
                  <a:cubicBezTo>
                    <a:pt x="41" y="548"/>
                    <a:pt x="41" y="548"/>
                    <a:pt x="41" y="548"/>
                  </a:cubicBezTo>
                  <a:cubicBezTo>
                    <a:pt x="41" y="533"/>
                    <a:pt x="41" y="533"/>
                    <a:pt x="41" y="533"/>
                  </a:cubicBezTo>
                  <a:cubicBezTo>
                    <a:pt x="41" y="532"/>
                    <a:pt x="41" y="532"/>
                    <a:pt x="41" y="532"/>
                  </a:cubicBezTo>
                  <a:cubicBezTo>
                    <a:pt x="25" y="504"/>
                    <a:pt x="25" y="504"/>
                    <a:pt x="25" y="504"/>
                  </a:cubicBezTo>
                  <a:cubicBezTo>
                    <a:pt x="21" y="500"/>
                    <a:pt x="21" y="500"/>
                    <a:pt x="21" y="500"/>
                  </a:cubicBezTo>
                  <a:cubicBezTo>
                    <a:pt x="20" y="498"/>
                    <a:pt x="20" y="498"/>
                    <a:pt x="20" y="498"/>
                  </a:cubicBezTo>
                  <a:cubicBezTo>
                    <a:pt x="18" y="490"/>
                    <a:pt x="18" y="490"/>
                    <a:pt x="18" y="490"/>
                  </a:cubicBezTo>
                  <a:cubicBezTo>
                    <a:pt x="29" y="475"/>
                    <a:pt x="29" y="475"/>
                    <a:pt x="29" y="475"/>
                  </a:cubicBezTo>
                  <a:cubicBezTo>
                    <a:pt x="29" y="474"/>
                    <a:pt x="29" y="474"/>
                    <a:pt x="29" y="474"/>
                  </a:cubicBezTo>
                  <a:cubicBezTo>
                    <a:pt x="29" y="474"/>
                    <a:pt x="29" y="474"/>
                    <a:pt x="29" y="474"/>
                  </a:cubicBezTo>
                  <a:cubicBezTo>
                    <a:pt x="29" y="474"/>
                    <a:pt x="29" y="474"/>
                    <a:pt x="29" y="474"/>
                  </a:cubicBezTo>
                  <a:cubicBezTo>
                    <a:pt x="29" y="474"/>
                    <a:pt x="29" y="474"/>
                    <a:pt x="29" y="474"/>
                  </a:cubicBezTo>
                  <a:cubicBezTo>
                    <a:pt x="29" y="474"/>
                    <a:pt x="29" y="474"/>
                    <a:pt x="29" y="474"/>
                  </a:cubicBezTo>
                  <a:cubicBezTo>
                    <a:pt x="29" y="447"/>
                    <a:pt x="29" y="447"/>
                    <a:pt x="29" y="447"/>
                  </a:cubicBezTo>
                  <a:cubicBezTo>
                    <a:pt x="29" y="447"/>
                    <a:pt x="29" y="447"/>
                    <a:pt x="29" y="447"/>
                  </a:cubicBezTo>
                  <a:cubicBezTo>
                    <a:pt x="29" y="447"/>
                    <a:pt x="29" y="447"/>
                    <a:pt x="29" y="447"/>
                  </a:cubicBezTo>
                  <a:cubicBezTo>
                    <a:pt x="14" y="369"/>
                    <a:pt x="14" y="369"/>
                    <a:pt x="14" y="369"/>
                  </a:cubicBezTo>
                  <a:cubicBezTo>
                    <a:pt x="14" y="368"/>
                    <a:pt x="14" y="368"/>
                    <a:pt x="14" y="368"/>
                  </a:cubicBezTo>
                  <a:cubicBezTo>
                    <a:pt x="181" y="368"/>
                    <a:pt x="181" y="368"/>
                    <a:pt x="181" y="368"/>
                  </a:cubicBezTo>
                  <a:cubicBezTo>
                    <a:pt x="181" y="509"/>
                    <a:pt x="181" y="509"/>
                    <a:pt x="181" y="509"/>
                  </a:cubicBezTo>
                  <a:cubicBezTo>
                    <a:pt x="398" y="724"/>
                    <a:pt x="398" y="724"/>
                    <a:pt x="398" y="724"/>
                  </a:cubicBezTo>
                  <a:cubicBezTo>
                    <a:pt x="403" y="745"/>
                    <a:pt x="403" y="745"/>
                    <a:pt x="403" y="745"/>
                  </a:cubicBezTo>
                  <a:cubicBezTo>
                    <a:pt x="399" y="757"/>
                    <a:pt x="399" y="757"/>
                    <a:pt x="399" y="757"/>
                  </a:cubicBezTo>
                  <a:cubicBezTo>
                    <a:pt x="397" y="762"/>
                    <a:pt x="397" y="766"/>
                    <a:pt x="398" y="767"/>
                  </a:cubicBezTo>
                  <a:cubicBezTo>
                    <a:pt x="398" y="767"/>
                    <a:pt x="398" y="767"/>
                    <a:pt x="398" y="767"/>
                  </a:cubicBezTo>
                  <a:cubicBezTo>
                    <a:pt x="398" y="768"/>
                    <a:pt x="398" y="768"/>
                    <a:pt x="398" y="768"/>
                  </a:cubicBezTo>
                  <a:cubicBezTo>
                    <a:pt x="396" y="778"/>
                    <a:pt x="396" y="778"/>
                    <a:pt x="396" y="778"/>
                  </a:cubicBezTo>
                  <a:cubicBezTo>
                    <a:pt x="395" y="785"/>
                    <a:pt x="395" y="787"/>
                    <a:pt x="395" y="788"/>
                  </a:cubicBezTo>
                  <a:cubicBezTo>
                    <a:pt x="395" y="789"/>
                    <a:pt x="395" y="789"/>
                    <a:pt x="395" y="789"/>
                  </a:cubicBezTo>
                  <a:cubicBezTo>
                    <a:pt x="395" y="789"/>
                    <a:pt x="395" y="789"/>
                    <a:pt x="395" y="789"/>
                  </a:cubicBezTo>
                  <a:cubicBezTo>
                    <a:pt x="396" y="789"/>
                    <a:pt x="396" y="789"/>
                    <a:pt x="396" y="789"/>
                  </a:cubicBezTo>
                  <a:cubicBezTo>
                    <a:pt x="396" y="806"/>
                    <a:pt x="396" y="806"/>
                    <a:pt x="396" y="806"/>
                  </a:cubicBezTo>
                  <a:cubicBezTo>
                    <a:pt x="396" y="806"/>
                    <a:pt x="396" y="806"/>
                    <a:pt x="396" y="806"/>
                  </a:cubicBezTo>
                  <a:cubicBezTo>
                    <a:pt x="403" y="816"/>
                    <a:pt x="403" y="816"/>
                    <a:pt x="403" y="816"/>
                  </a:cubicBezTo>
                  <a:cubicBezTo>
                    <a:pt x="403" y="826"/>
                    <a:pt x="403" y="826"/>
                    <a:pt x="403" y="826"/>
                  </a:cubicBezTo>
                  <a:cubicBezTo>
                    <a:pt x="403" y="828"/>
                    <a:pt x="402" y="829"/>
                    <a:pt x="401" y="831"/>
                  </a:cubicBezTo>
                  <a:cubicBezTo>
                    <a:pt x="399" y="834"/>
                    <a:pt x="398" y="837"/>
                    <a:pt x="399" y="838"/>
                  </a:cubicBezTo>
                  <a:cubicBezTo>
                    <a:pt x="401" y="841"/>
                    <a:pt x="400" y="846"/>
                    <a:pt x="399" y="848"/>
                  </a:cubicBezTo>
                  <a:cubicBezTo>
                    <a:pt x="399" y="848"/>
                    <a:pt x="398" y="856"/>
                    <a:pt x="399" y="860"/>
                  </a:cubicBezTo>
                  <a:cubicBezTo>
                    <a:pt x="399" y="861"/>
                    <a:pt x="400" y="862"/>
                    <a:pt x="400" y="862"/>
                  </a:cubicBezTo>
                  <a:cubicBezTo>
                    <a:pt x="401" y="863"/>
                    <a:pt x="401" y="863"/>
                    <a:pt x="401" y="863"/>
                  </a:cubicBezTo>
                  <a:cubicBezTo>
                    <a:pt x="401" y="865"/>
                    <a:pt x="402" y="866"/>
                    <a:pt x="399" y="869"/>
                  </a:cubicBezTo>
                  <a:lnTo>
                    <a:pt x="396" y="874"/>
                  </a:lnTo>
                  <a:close/>
                  <a:moveTo>
                    <a:pt x="612" y="926"/>
                  </a:moveTo>
                  <a:cubicBezTo>
                    <a:pt x="537" y="926"/>
                    <a:pt x="537" y="926"/>
                    <a:pt x="537" y="926"/>
                  </a:cubicBezTo>
                  <a:cubicBezTo>
                    <a:pt x="498" y="912"/>
                    <a:pt x="498" y="912"/>
                    <a:pt x="498" y="912"/>
                  </a:cubicBezTo>
                  <a:cubicBezTo>
                    <a:pt x="398" y="875"/>
                    <a:pt x="398" y="875"/>
                    <a:pt x="398" y="875"/>
                  </a:cubicBezTo>
                  <a:cubicBezTo>
                    <a:pt x="401" y="870"/>
                    <a:pt x="401" y="870"/>
                    <a:pt x="401" y="870"/>
                  </a:cubicBezTo>
                  <a:cubicBezTo>
                    <a:pt x="404" y="867"/>
                    <a:pt x="403" y="865"/>
                    <a:pt x="403" y="863"/>
                  </a:cubicBezTo>
                  <a:cubicBezTo>
                    <a:pt x="402" y="862"/>
                    <a:pt x="402" y="862"/>
                    <a:pt x="402" y="862"/>
                  </a:cubicBezTo>
                  <a:cubicBezTo>
                    <a:pt x="402" y="861"/>
                    <a:pt x="402" y="861"/>
                    <a:pt x="402" y="861"/>
                  </a:cubicBezTo>
                  <a:cubicBezTo>
                    <a:pt x="402" y="861"/>
                    <a:pt x="401" y="860"/>
                    <a:pt x="401" y="860"/>
                  </a:cubicBezTo>
                  <a:cubicBezTo>
                    <a:pt x="400" y="856"/>
                    <a:pt x="401" y="848"/>
                    <a:pt x="401" y="848"/>
                  </a:cubicBezTo>
                  <a:cubicBezTo>
                    <a:pt x="401" y="847"/>
                    <a:pt x="403" y="841"/>
                    <a:pt x="401" y="837"/>
                  </a:cubicBezTo>
                  <a:cubicBezTo>
                    <a:pt x="401" y="837"/>
                    <a:pt x="401" y="836"/>
                    <a:pt x="403" y="832"/>
                  </a:cubicBezTo>
                  <a:cubicBezTo>
                    <a:pt x="404" y="830"/>
                    <a:pt x="405" y="828"/>
                    <a:pt x="405" y="826"/>
                  </a:cubicBezTo>
                  <a:cubicBezTo>
                    <a:pt x="405" y="816"/>
                    <a:pt x="405" y="816"/>
                    <a:pt x="405" y="816"/>
                  </a:cubicBezTo>
                  <a:cubicBezTo>
                    <a:pt x="405" y="816"/>
                    <a:pt x="405" y="816"/>
                    <a:pt x="405" y="816"/>
                  </a:cubicBezTo>
                  <a:cubicBezTo>
                    <a:pt x="404" y="814"/>
                    <a:pt x="404" y="814"/>
                    <a:pt x="404" y="814"/>
                  </a:cubicBezTo>
                  <a:cubicBezTo>
                    <a:pt x="398" y="806"/>
                    <a:pt x="398" y="806"/>
                    <a:pt x="398" y="806"/>
                  </a:cubicBezTo>
                  <a:cubicBezTo>
                    <a:pt x="398" y="789"/>
                    <a:pt x="398" y="789"/>
                    <a:pt x="398" y="789"/>
                  </a:cubicBezTo>
                  <a:cubicBezTo>
                    <a:pt x="398" y="787"/>
                    <a:pt x="398" y="787"/>
                    <a:pt x="398" y="787"/>
                  </a:cubicBezTo>
                  <a:cubicBezTo>
                    <a:pt x="398" y="787"/>
                    <a:pt x="398" y="787"/>
                    <a:pt x="398" y="787"/>
                  </a:cubicBezTo>
                  <a:cubicBezTo>
                    <a:pt x="397" y="787"/>
                    <a:pt x="397" y="787"/>
                    <a:pt x="397" y="787"/>
                  </a:cubicBezTo>
                  <a:cubicBezTo>
                    <a:pt x="397" y="786"/>
                    <a:pt x="397" y="784"/>
                    <a:pt x="398" y="778"/>
                  </a:cubicBezTo>
                  <a:cubicBezTo>
                    <a:pt x="400" y="768"/>
                    <a:pt x="400" y="768"/>
                    <a:pt x="400" y="768"/>
                  </a:cubicBezTo>
                  <a:cubicBezTo>
                    <a:pt x="400" y="768"/>
                    <a:pt x="400" y="768"/>
                    <a:pt x="400" y="768"/>
                  </a:cubicBezTo>
                  <a:cubicBezTo>
                    <a:pt x="400" y="766"/>
                    <a:pt x="400" y="766"/>
                    <a:pt x="400" y="766"/>
                  </a:cubicBezTo>
                  <a:cubicBezTo>
                    <a:pt x="399" y="765"/>
                    <a:pt x="399" y="765"/>
                    <a:pt x="399" y="765"/>
                  </a:cubicBezTo>
                  <a:cubicBezTo>
                    <a:pt x="399" y="765"/>
                    <a:pt x="399" y="764"/>
                    <a:pt x="401" y="757"/>
                  </a:cubicBezTo>
                  <a:cubicBezTo>
                    <a:pt x="405" y="745"/>
                    <a:pt x="405" y="745"/>
                    <a:pt x="405" y="745"/>
                  </a:cubicBezTo>
                  <a:cubicBezTo>
                    <a:pt x="400" y="724"/>
                    <a:pt x="400" y="724"/>
                    <a:pt x="400" y="724"/>
                  </a:cubicBezTo>
                  <a:cubicBezTo>
                    <a:pt x="400" y="694"/>
                    <a:pt x="400" y="694"/>
                    <a:pt x="400" y="694"/>
                  </a:cubicBezTo>
                  <a:cubicBezTo>
                    <a:pt x="402" y="693"/>
                    <a:pt x="403" y="692"/>
                    <a:pt x="403" y="690"/>
                  </a:cubicBezTo>
                  <a:cubicBezTo>
                    <a:pt x="404" y="688"/>
                    <a:pt x="404" y="686"/>
                    <a:pt x="400" y="683"/>
                  </a:cubicBezTo>
                  <a:cubicBezTo>
                    <a:pt x="393" y="677"/>
                    <a:pt x="393" y="677"/>
                    <a:pt x="393" y="677"/>
                  </a:cubicBezTo>
                  <a:cubicBezTo>
                    <a:pt x="397" y="657"/>
                    <a:pt x="397" y="657"/>
                    <a:pt x="397" y="657"/>
                  </a:cubicBezTo>
                  <a:cubicBezTo>
                    <a:pt x="416" y="669"/>
                    <a:pt x="416" y="669"/>
                    <a:pt x="416" y="669"/>
                  </a:cubicBezTo>
                  <a:cubicBezTo>
                    <a:pt x="416" y="669"/>
                    <a:pt x="416" y="669"/>
                    <a:pt x="416" y="669"/>
                  </a:cubicBezTo>
                  <a:cubicBezTo>
                    <a:pt x="417" y="670"/>
                    <a:pt x="417" y="670"/>
                    <a:pt x="417" y="670"/>
                  </a:cubicBezTo>
                  <a:cubicBezTo>
                    <a:pt x="417" y="670"/>
                    <a:pt x="417" y="670"/>
                    <a:pt x="417" y="670"/>
                  </a:cubicBezTo>
                  <a:cubicBezTo>
                    <a:pt x="417" y="612"/>
                    <a:pt x="417" y="612"/>
                    <a:pt x="417" y="612"/>
                  </a:cubicBezTo>
                  <a:cubicBezTo>
                    <a:pt x="612" y="612"/>
                    <a:pt x="612" y="612"/>
                    <a:pt x="612" y="612"/>
                  </a:cubicBezTo>
                  <a:lnTo>
                    <a:pt x="612" y="926"/>
                  </a:lnTo>
                  <a:close/>
                  <a:moveTo>
                    <a:pt x="612" y="610"/>
                  </a:moveTo>
                  <a:cubicBezTo>
                    <a:pt x="417" y="610"/>
                    <a:pt x="417" y="610"/>
                    <a:pt x="417" y="610"/>
                  </a:cubicBezTo>
                  <a:cubicBezTo>
                    <a:pt x="417" y="368"/>
                    <a:pt x="417" y="368"/>
                    <a:pt x="417" y="368"/>
                  </a:cubicBezTo>
                  <a:cubicBezTo>
                    <a:pt x="526" y="368"/>
                    <a:pt x="526" y="368"/>
                    <a:pt x="526" y="368"/>
                  </a:cubicBezTo>
                  <a:cubicBezTo>
                    <a:pt x="526" y="425"/>
                    <a:pt x="526" y="425"/>
                    <a:pt x="526" y="425"/>
                  </a:cubicBezTo>
                  <a:cubicBezTo>
                    <a:pt x="612" y="425"/>
                    <a:pt x="612" y="425"/>
                    <a:pt x="612" y="425"/>
                  </a:cubicBezTo>
                  <a:lnTo>
                    <a:pt x="612" y="610"/>
                  </a:lnTo>
                  <a:close/>
                  <a:moveTo>
                    <a:pt x="612" y="423"/>
                  </a:moveTo>
                  <a:cubicBezTo>
                    <a:pt x="528" y="423"/>
                    <a:pt x="528" y="423"/>
                    <a:pt x="528" y="423"/>
                  </a:cubicBezTo>
                  <a:cubicBezTo>
                    <a:pt x="528" y="368"/>
                    <a:pt x="528" y="368"/>
                    <a:pt x="528" y="368"/>
                  </a:cubicBezTo>
                  <a:cubicBezTo>
                    <a:pt x="528" y="366"/>
                    <a:pt x="528" y="366"/>
                    <a:pt x="528" y="366"/>
                  </a:cubicBezTo>
                  <a:cubicBezTo>
                    <a:pt x="528" y="246"/>
                    <a:pt x="528" y="246"/>
                    <a:pt x="528" y="246"/>
                  </a:cubicBezTo>
                  <a:cubicBezTo>
                    <a:pt x="528" y="244"/>
                    <a:pt x="528" y="244"/>
                    <a:pt x="528" y="244"/>
                  </a:cubicBezTo>
                  <a:cubicBezTo>
                    <a:pt x="528" y="234"/>
                    <a:pt x="528" y="234"/>
                    <a:pt x="528" y="234"/>
                  </a:cubicBezTo>
                  <a:cubicBezTo>
                    <a:pt x="798" y="234"/>
                    <a:pt x="798" y="234"/>
                    <a:pt x="798" y="234"/>
                  </a:cubicBezTo>
                  <a:cubicBezTo>
                    <a:pt x="798" y="318"/>
                    <a:pt x="798" y="318"/>
                    <a:pt x="798" y="318"/>
                  </a:cubicBezTo>
                  <a:cubicBezTo>
                    <a:pt x="798" y="320"/>
                    <a:pt x="798" y="320"/>
                    <a:pt x="798" y="320"/>
                  </a:cubicBezTo>
                  <a:cubicBezTo>
                    <a:pt x="798" y="423"/>
                    <a:pt x="798" y="423"/>
                    <a:pt x="798" y="423"/>
                  </a:cubicBezTo>
                  <a:cubicBezTo>
                    <a:pt x="614" y="423"/>
                    <a:pt x="614" y="423"/>
                    <a:pt x="614" y="423"/>
                  </a:cubicBezTo>
                  <a:lnTo>
                    <a:pt x="612" y="423"/>
                  </a:lnTo>
                  <a:close/>
                  <a:moveTo>
                    <a:pt x="704" y="906"/>
                  </a:moveTo>
                  <a:cubicBezTo>
                    <a:pt x="700" y="906"/>
                    <a:pt x="700" y="906"/>
                    <a:pt x="700" y="906"/>
                  </a:cubicBezTo>
                  <a:cubicBezTo>
                    <a:pt x="637" y="906"/>
                    <a:pt x="637" y="906"/>
                    <a:pt x="637" y="906"/>
                  </a:cubicBezTo>
                  <a:cubicBezTo>
                    <a:pt x="636" y="906"/>
                    <a:pt x="636" y="906"/>
                    <a:pt x="636" y="906"/>
                  </a:cubicBezTo>
                  <a:cubicBezTo>
                    <a:pt x="636" y="926"/>
                    <a:pt x="636" y="926"/>
                    <a:pt x="636" y="926"/>
                  </a:cubicBezTo>
                  <a:cubicBezTo>
                    <a:pt x="614" y="926"/>
                    <a:pt x="614" y="926"/>
                    <a:pt x="614" y="926"/>
                  </a:cubicBezTo>
                  <a:cubicBezTo>
                    <a:pt x="614" y="612"/>
                    <a:pt x="614" y="612"/>
                    <a:pt x="614" y="612"/>
                  </a:cubicBezTo>
                  <a:cubicBezTo>
                    <a:pt x="840" y="612"/>
                    <a:pt x="840" y="612"/>
                    <a:pt x="840" y="612"/>
                  </a:cubicBezTo>
                  <a:cubicBezTo>
                    <a:pt x="840" y="650"/>
                    <a:pt x="840" y="650"/>
                    <a:pt x="840" y="650"/>
                  </a:cubicBezTo>
                  <a:cubicBezTo>
                    <a:pt x="840" y="652"/>
                    <a:pt x="840" y="652"/>
                    <a:pt x="840" y="652"/>
                  </a:cubicBezTo>
                  <a:cubicBezTo>
                    <a:pt x="840" y="906"/>
                    <a:pt x="840" y="906"/>
                    <a:pt x="840" y="906"/>
                  </a:cubicBezTo>
                  <a:cubicBezTo>
                    <a:pt x="706" y="906"/>
                    <a:pt x="706" y="906"/>
                    <a:pt x="706" y="906"/>
                  </a:cubicBezTo>
                  <a:lnTo>
                    <a:pt x="704" y="906"/>
                  </a:lnTo>
                  <a:close/>
                  <a:moveTo>
                    <a:pt x="1113" y="1058"/>
                  </a:moveTo>
                  <a:cubicBezTo>
                    <a:pt x="1113" y="1058"/>
                    <a:pt x="1113" y="1058"/>
                    <a:pt x="1113" y="1058"/>
                  </a:cubicBezTo>
                  <a:cubicBezTo>
                    <a:pt x="1114" y="1057"/>
                    <a:pt x="1114" y="1057"/>
                    <a:pt x="1114" y="1057"/>
                  </a:cubicBezTo>
                  <a:cubicBezTo>
                    <a:pt x="1118" y="1055"/>
                    <a:pt x="1118" y="1055"/>
                    <a:pt x="1118" y="1055"/>
                  </a:cubicBezTo>
                  <a:lnTo>
                    <a:pt x="1113" y="1058"/>
                  </a:lnTo>
                  <a:close/>
                  <a:moveTo>
                    <a:pt x="1186" y="991"/>
                  </a:moveTo>
                  <a:cubicBezTo>
                    <a:pt x="1186" y="991"/>
                    <a:pt x="1186" y="991"/>
                    <a:pt x="1186" y="991"/>
                  </a:cubicBezTo>
                  <a:cubicBezTo>
                    <a:pt x="1186" y="999"/>
                    <a:pt x="1186" y="999"/>
                    <a:pt x="1186" y="999"/>
                  </a:cubicBezTo>
                  <a:cubicBezTo>
                    <a:pt x="1183" y="1000"/>
                    <a:pt x="1183" y="1000"/>
                    <a:pt x="1183" y="1000"/>
                  </a:cubicBezTo>
                  <a:cubicBezTo>
                    <a:pt x="1169" y="1009"/>
                    <a:pt x="1169" y="1009"/>
                    <a:pt x="1169" y="1009"/>
                  </a:cubicBezTo>
                  <a:cubicBezTo>
                    <a:pt x="1169" y="1005"/>
                    <a:pt x="1169" y="1005"/>
                    <a:pt x="1169" y="1005"/>
                  </a:cubicBezTo>
                  <a:cubicBezTo>
                    <a:pt x="1169" y="1004"/>
                    <a:pt x="1169" y="1004"/>
                    <a:pt x="1169" y="1004"/>
                  </a:cubicBezTo>
                  <a:cubicBezTo>
                    <a:pt x="1169" y="1004"/>
                    <a:pt x="1169" y="1004"/>
                    <a:pt x="1169" y="1004"/>
                  </a:cubicBezTo>
                  <a:cubicBezTo>
                    <a:pt x="1161" y="1004"/>
                    <a:pt x="1161" y="1004"/>
                    <a:pt x="1161" y="1004"/>
                  </a:cubicBezTo>
                  <a:cubicBezTo>
                    <a:pt x="1161" y="997"/>
                    <a:pt x="1161" y="997"/>
                    <a:pt x="1161" y="997"/>
                  </a:cubicBezTo>
                  <a:cubicBezTo>
                    <a:pt x="1161" y="996"/>
                    <a:pt x="1161" y="996"/>
                    <a:pt x="1161" y="996"/>
                  </a:cubicBezTo>
                  <a:cubicBezTo>
                    <a:pt x="1161" y="996"/>
                    <a:pt x="1161" y="996"/>
                    <a:pt x="1161" y="996"/>
                  </a:cubicBezTo>
                  <a:cubicBezTo>
                    <a:pt x="1156" y="996"/>
                    <a:pt x="1156" y="996"/>
                    <a:pt x="1156" y="996"/>
                  </a:cubicBezTo>
                  <a:cubicBezTo>
                    <a:pt x="1156" y="996"/>
                    <a:pt x="1156" y="996"/>
                    <a:pt x="1156" y="996"/>
                  </a:cubicBezTo>
                  <a:cubicBezTo>
                    <a:pt x="1155" y="996"/>
                    <a:pt x="1155" y="996"/>
                    <a:pt x="1155" y="996"/>
                  </a:cubicBezTo>
                  <a:cubicBezTo>
                    <a:pt x="1155" y="1024"/>
                    <a:pt x="1155" y="1024"/>
                    <a:pt x="1155" y="1024"/>
                  </a:cubicBezTo>
                  <a:cubicBezTo>
                    <a:pt x="1148" y="1035"/>
                    <a:pt x="1148" y="1035"/>
                    <a:pt x="1148" y="1035"/>
                  </a:cubicBezTo>
                  <a:cubicBezTo>
                    <a:pt x="1148" y="1035"/>
                    <a:pt x="1148" y="1035"/>
                    <a:pt x="1148" y="1035"/>
                  </a:cubicBezTo>
                  <a:cubicBezTo>
                    <a:pt x="1148" y="1035"/>
                    <a:pt x="1148" y="1035"/>
                    <a:pt x="1148" y="1035"/>
                  </a:cubicBezTo>
                  <a:cubicBezTo>
                    <a:pt x="1129" y="1047"/>
                    <a:pt x="1129" y="1047"/>
                    <a:pt x="1129" y="1047"/>
                  </a:cubicBezTo>
                  <a:cubicBezTo>
                    <a:pt x="1129" y="1047"/>
                    <a:pt x="1129" y="1047"/>
                    <a:pt x="1129" y="1047"/>
                  </a:cubicBezTo>
                  <a:cubicBezTo>
                    <a:pt x="1129" y="1047"/>
                    <a:pt x="1129" y="1047"/>
                    <a:pt x="1129" y="1047"/>
                  </a:cubicBezTo>
                  <a:cubicBezTo>
                    <a:pt x="1118" y="1051"/>
                    <a:pt x="1118" y="1051"/>
                    <a:pt x="1118" y="1051"/>
                  </a:cubicBezTo>
                  <a:cubicBezTo>
                    <a:pt x="1114" y="1043"/>
                    <a:pt x="1114" y="1043"/>
                    <a:pt x="1114" y="1043"/>
                  </a:cubicBezTo>
                  <a:cubicBezTo>
                    <a:pt x="1114" y="1043"/>
                    <a:pt x="1114" y="1043"/>
                    <a:pt x="1114" y="1043"/>
                  </a:cubicBezTo>
                  <a:cubicBezTo>
                    <a:pt x="1112" y="1044"/>
                    <a:pt x="1112" y="1044"/>
                    <a:pt x="1112" y="1044"/>
                  </a:cubicBezTo>
                  <a:cubicBezTo>
                    <a:pt x="1112" y="1047"/>
                    <a:pt x="1112" y="1047"/>
                    <a:pt x="1112" y="1047"/>
                  </a:cubicBezTo>
                  <a:cubicBezTo>
                    <a:pt x="1105" y="1047"/>
                    <a:pt x="1105" y="1047"/>
                    <a:pt x="1105" y="1047"/>
                  </a:cubicBezTo>
                  <a:cubicBezTo>
                    <a:pt x="1105" y="1047"/>
                    <a:pt x="1105" y="1047"/>
                    <a:pt x="1105" y="1047"/>
                  </a:cubicBezTo>
                  <a:cubicBezTo>
                    <a:pt x="1104" y="1047"/>
                    <a:pt x="1104" y="1047"/>
                    <a:pt x="1104" y="1047"/>
                  </a:cubicBezTo>
                  <a:cubicBezTo>
                    <a:pt x="1104" y="1049"/>
                    <a:pt x="1104" y="1049"/>
                    <a:pt x="1104" y="1049"/>
                  </a:cubicBezTo>
                  <a:cubicBezTo>
                    <a:pt x="1103" y="1047"/>
                    <a:pt x="1103" y="1047"/>
                    <a:pt x="1103" y="1047"/>
                  </a:cubicBezTo>
                  <a:cubicBezTo>
                    <a:pt x="1102" y="1047"/>
                    <a:pt x="1102" y="1047"/>
                    <a:pt x="1102" y="1047"/>
                  </a:cubicBezTo>
                  <a:cubicBezTo>
                    <a:pt x="1098" y="1047"/>
                    <a:pt x="1098" y="1047"/>
                    <a:pt x="1098" y="1047"/>
                  </a:cubicBezTo>
                  <a:cubicBezTo>
                    <a:pt x="1097" y="1047"/>
                    <a:pt x="1097" y="1047"/>
                    <a:pt x="1097" y="1047"/>
                  </a:cubicBezTo>
                  <a:cubicBezTo>
                    <a:pt x="1096" y="1047"/>
                    <a:pt x="1096" y="1047"/>
                    <a:pt x="1096" y="1047"/>
                  </a:cubicBezTo>
                  <a:cubicBezTo>
                    <a:pt x="1096" y="1052"/>
                    <a:pt x="1096" y="1052"/>
                    <a:pt x="1096" y="1052"/>
                  </a:cubicBezTo>
                  <a:cubicBezTo>
                    <a:pt x="1100" y="1055"/>
                    <a:pt x="1100" y="1055"/>
                    <a:pt x="1100" y="1055"/>
                  </a:cubicBezTo>
                  <a:cubicBezTo>
                    <a:pt x="1100" y="1058"/>
                    <a:pt x="1100" y="1058"/>
                    <a:pt x="1100" y="1058"/>
                  </a:cubicBezTo>
                  <a:cubicBezTo>
                    <a:pt x="1097" y="1062"/>
                    <a:pt x="1097" y="1062"/>
                    <a:pt x="1097" y="1062"/>
                  </a:cubicBezTo>
                  <a:cubicBezTo>
                    <a:pt x="1090" y="1062"/>
                    <a:pt x="1090" y="1062"/>
                    <a:pt x="1090" y="1062"/>
                  </a:cubicBezTo>
                  <a:cubicBezTo>
                    <a:pt x="1089" y="1062"/>
                    <a:pt x="1089" y="1062"/>
                    <a:pt x="1089" y="1062"/>
                  </a:cubicBezTo>
                  <a:cubicBezTo>
                    <a:pt x="1089" y="1066"/>
                    <a:pt x="1089" y="1066"/>
                    <a:pt x="1089" y="1066"/>
                  </a:cubicBezTo>
                  <a:cubicBezTo>
                    <a:pt x="1074" y="1074"/>
                    <a:pt x="1074" y="1074"/>
                    <a:pt x="1074" y="1074"/>
                  </a:cubicBezTo>
                  <a:cubicBezTo>
                    <a:pt x="1073" y="1074"/>
                    <a:pt x="1073" y="1074"/>
                    <a:pt x="1073" y="1074"/>
                  </a:cubicBezTo>
                  <a:cubicBezTo>
                    <a:pt x="1073" y="1081"/>
                    <a:pt x="1073" y="1081"/>
                    <a:pt x="1073" y="1081"/>
                  </a:cubicBezTo>
                  <a:cubicBezTo>
                    <a:pt x="1073" y="1081"/>
                    <a:pt x="1073" y="1081"/>
                    <a:pt x="1073" y="1081"/>
                  </a:cubicBezTo>
                  <a:cubicBezTo>
                    <a:pt x="1073" y="1081"/>
                    <a:pt x="1073" y="1081"/>
                    <a:pt x="1073" y="1081"/>
                  </a:cubicBezTo>
                  <a:cubicBezTo>
                    <a:pt x="1077" y="1077"/>
                    <a:pt x="1077" y="1077"/>
                    <a:pt x="1077" y="1077"/>
                  </a:cubicBezTo>
                  <a:cubicBezTo>
                    <a:pt x="1077" y="1079"/>
                    <a:pt x="1077" y="1079"/>
                    <a:pt x="1077" y="1079"/>
                  </a:cubicBezTo>
                  <a:cubicBezTo>
                    <a:pt x="1074" y="1086"/>
                    <a:pt x="1074" y="1086"/>
                    <a:pt x="1074" y="1086"/>
                  </a:cubicBezTo>
                  <a:cubicBezTo>
                    <a:pt x="1065" y="1086"/>
                    <a:pt x="1065" y="1086"/>
                    <a:pt x="1065" y="1086"/>
                  </a:cubicBezTo>
                  <a:cubicBezTo>
                    <a:pt x="1065" y="1086"/>
                    <a:pt x="1065" y="1086"/>
                    <a:pt x="1065" y="1086"/>
                  </a:cubicBezTo>
                  <a:cubicBezTo>
                    <a:pt x="1069" y="1095"/>
                    <a:pt x="1069" y="1095"/>
                    <a:pt x="1069" y="1095"/>
                  </a:cubicBezTo>
                  <a:cubicBezTo>
                    <a:pt x="1065" y="1109"/>
                    <a:pt x="1065" y="1109"/>
                    <a:pt x="1065" y="1109"/>
                  </a:cubicBezTo>
                  <a:cubicBezTo>
                    <a:pt x="1059" y="1109"/>
                    <a:pt x="1059" y="1109"/>
                    <a:pt x="1059" y="1109"/>
                  </a:cubicBezTo>
                  <a:cubicBezTo>
                    <a:pt x="1058" y="1109"/>
                    <a:pt x="1058" y="1109"/>
                    <a:pt x="1058" y="1109"/>
                  </a:cubicBezTo>
                  <a:cubicBezTo>
                    <a:pt x="1057" y="1109"/>
                    <a:pt x="1057" y="1109"/>
                    <a:pt x="1057" y="1109"/>
                  </a:cubicBezTo>
                  <a:cubicBezTo>
                    <a:pt x="1057" y="1114"/>
                    <a:pt x="1057" y="1114"/>
                    <a:pt x="1057" y="1114"/>
                  </a:cubicBezTo>
                  <a:cubicBezTo>
                    <a:pt x="1057" y="1115"/>
                    <a:pt x="1057" y="1115"/>
                    <a:pt x="1057" y="1115"/>
                  </a:cubicBezTo>
                  <a:cubicBezTo>
                    <a:pt x="1058" y="1115"/>
                    <a:pt x="1058" y="1115"/>
                    <a:pt x="1058" y="1115"/>
                  </a:cubicBezTo>
                  <a:cubicBezTo>
                    <a:pt x="1061" y="1115"/>
                    <a:pt x="1061" y="1115"/>
                    <a:pt x="1061" y="1115"/>
                  </a:cubicBezTo>
                  <a:cubicBezTo>
                    <a:pt x="1061" y="1121"/>
                    <a:pt x="1061" y="1121"/>
                    <a:pt x="1061" y="1121"/>
                  </a:cubicBezTo>
                  <a:cubicBezTo>
                    <a:pt x="1057" y="1126"/>
                    <a:pt x="1057" y="1126"/>
                    <a:pt x="1057" y="1126"/>
                  </a:cubicBezTo>
                  <a:cubicBezTo>
                    <a:pt x="1063" y="1143"/>
                    <a:pt x="1063" y="1143"/>
                    <a:pt x="1063" y="1143"/>
                  </a:cubicBezTo>
                  <a:cubicBezTo>
                    <a:pt x="1065" y="1150"/>
                    <a:pt x="1065" y="1150"/>
                    <a:pt x="1065" y="1150"/>
                  </a:cubicBezTo>
                  <a:cubicBezTo>
                    <a:pt x="1065" y="1152"/>
                    <a:pt x="1065" y="1152"/>
                    <a:pt x="1065" y="1152"/>
                  </a:cubicBezTo>
                  <a:cubicBezTo>
                    <a:pt x="1065" y="1153"/>
                    <a:pt x="1065" y="1153"/>
                    <a:pt x="1065" y="1153"/>
                  </a:cubicBezTo>
                  <a:cubicBezTo>
                    <a:pt x="1069" y="1165"/>
                    <a:pt x="1069" y="1165"/>
                    <a:pt x="1069" y="1165"/>
                  </a:cubicBezTo>
                  <a:cubicBezTo>
                    <a:pt x="1072" y="1168"/>
                    <a:pt x="1072" y="1168"/>
                    <a:pt x="1072" y="1168"/>
                  </a:cubicBezTo>
                  <a:cubicBezTo>
                    <a:pt x="1063" y="1168"/>
                    <a:pt x="1063" y="1168"/>
                    <a:pt x="1063" y="1168"/>
                  </a:cubicBezTo>
                  <a:cubicBezTo>
                    <a:pt x="1048" y="1160"/>
                    <a:pt x="1048" y="1160"/>
                    <a:pt x="1048" y="1160"/>
                  </a:cubicBezTo>
                  <a:cubicBezTo>
                    <a:pt x="1028" y="1160"/>
                    <a:pt x="1028" y="1160"/>
                    <a:pt x="1028" y="1160"/>
                  </a:cubicBezTo>
                  <a:cubicBezTo>
                    <a:pt x="1021" y="1152"/>
                    <a:pt x="1021" y="1152"/>
                    <a:pt x="1021" y="1152"/>
                  </a:cubicBezTo>
                  <a:cubicBezTo>
                    <a:pt x="1021" y="1152"/>
                    <a:pt x="1021" y="1152"/>
                    <a:pt x="1021" y="1152"/>
                  </a:cubicBezTo>
                  <a:cubicBezTo>
                    <a:pt x="1019" y="1152"/>
                    <a:pt x="1019" y="1152"/>
                    <a:pt x="1019" y="1152"/>
                  </a:cubicBezTo>
                  <a:cubicBezTo>
                    <a:pt x="1009" y="1152"/>
                    <a:pt x="1009" y="1152"/>
                    <a:pt x="1009" y="1152"/>
                  </a:cubicBezTo>
                  <a:cubicBezTo>
                    <a:pt x="997" y="1144"/>
                    <a:pt x="997" y="1144"/>
                    <a:pt x="997" y="1144"/>
                  </a:cubicBezTo>
                  <a:cubicBezTo>
                    <a:pt x="985" y="1126"/>
                    <a:pt x="985" y="1126"/>
                    <a:pt x="985" y="1126"/>
                  </a:cubicBezTo>
                  <a:cubicBezTo>
                    <a:pt x="985" y="1126"/>
                    <a:pt x="985" y="1126"/>
                    <a:pt x="985" y="1126"/>
                  </a:cubicBezTo>
                  <a:cubicBezTo>
                    <a:pt x="974" y="1095"/>
                    <a:pt x="974" y="1095"/>
                    <a:pt x="974" y="1095"/>
                  </a:cubicBezTo>
                  <a:cubicBezTo>
                    <a:pt x="962" y="1086"/>
                    <a:pt x="962" y="1086"/>
                    <a:pt x="962" y="1086"/>
                  </a:cubicBezTo>
                  <a:cubicBezTo>
                    <a:pt x="958" y="1071"/>
                    <a:pt x="958" y="1071"/>
                    <a:pt x="958" y="1071"/>
                  </a:cubicBezTo>
                  <a:cubicBezTo>
                    <a:pt x="958" y="1071"/>
                    <a:pt x="958" y="1071"/>
                    <a:pt x="958" y="1071"/>
                  </a:cubicBezTo>
                  <a:cubicBezTo>
                    <a:pt x="946" y="1058"/>
                    <a:pt x="946" y="1058"/>
                    <a:pt x="946" y="1058"/>
                  </a:cubicBezTo>
                  <a:cubicBezTo>
                    <a:pt x="931" y="1027"/>
                    <a:pt x="931" y="1027"/>
                    <a:pt x="931" y="1027"/>
                  </a:cubicBezTo>
                  <a:cubicBezTo>
                    <a:pt x="918" y="1013"/>
                    <a:pt x="918" y="1013"/>
                    <a:pt x="918" y="1013"/>
                  </a:cubicBezTo>
                  <a:cubicBezTo>
                    <a:pt x="904" y="996"/>
                    <a:pt x="904" y="996"/>
                    <a:pt x="904" y="996"/>
                  </a:cubicBezTo>
                  <a:cubicBezTo>
                    <a:pt x="904" y="996"/>
                    <a:pt x="904" y="996"/>
                    <a:pt x="904" y="996"/>
                  </a:cubicBezTo>
                  <a:cubicBezTo>
                    <a:pt x="903" y="996"/>
                    <a:pt x="903" y="996"/>
                    <a:pt x="903" y="996"/>
                  </a:cubicBezTo>
                  <a:cubicBezTo>
                    <a:pt x="856" y="996"/>
                    <a:pt x="856" y="996"/>
                    <a:pt x="856" y="996"/>
                  </a:cubicBezTo>
                  <a:cubicBezTo>
                    <a:pt x="855" y="996"/>
                    <a:pt x="855" y="996"/>
                    <a:pt x="855" y="996"/>
                  </a:cubicBezTo>
                  <a:cubicBezTo>
                    <a:pt x="836" y="1031"/>
                    <a:pt x="836" y="1031"/>
                    <a:pt x="836" y="1031"/>
                  </a:cubicBezTo>
                  <a:cubicBezTo>
                    <a:pt x="818" y="1031"/>
                    <a:pt x="818" y="1031"/>
                    <a:pt x="818" y="1031"/>
                  </a:cubicBezTo>
                  <a:cubicBezTo>
                    <a:pt x="779" y="992"/>
                    <a:pt x="779" y="992"/>
                    <a:pt x="779" y="992"/>
                  </a:cubicBezTo>
                  <a:cubicBezTo>
                    <a:pt x="767" y="958"/>
                    <a:pt x="767" y="958"/>
                    <a:pt x="767" y="958"/>
                  </a:cubicBezTo>
                  <a:cubicBezTo>
                    <a:pt x="736" y="934"/>
                    <a:pt x="736" y="934"/>
                    <a:pt x="736" y="934"/>
                  </a:cubicBezTo>
                  <a:cubicBezTo>
                    <a:pt x="728" y="922"/>
                    <a:pt x="728" y="922"/>
                    <a:pt x="728" y="922"/>
                  </a:cubicBezTo>
                  <a:cubicBezTo>
                    <a:pt x="720" y="918"/>
                    <a:pt x="720" y="918"/>
                    <a:pt x="720" y="918"/>
                  </a:cubicBezTo>
                  <a:cubicBezTo>
                    <a:pt x="716" y="910"/>
                    <a:pt x="716" y="910"/>
                    <a:pt x="716" y="910"/>
                  </a:cubicBezTo>
                  <a:cubicBezTo>
                    <a:pt x="709" y="908"/>
                    <a:pt x="709" y="908"/>
                    <a:pt x="709" y="908"/>
                  </a:cubicBezTo>
                  <a:cubicBezTo>
                    <a:pt x="841" y="908"/>
                    <a:pt x="841" y="908"/>
                    <a:pt x="841" y="908"/>
                  </a:cubicBezTo>
                  <a:cubicBezTo>
                    <a:pt x="842" y="908"/>
                    <a:pt x="842" y="908"/>
                    <a:pt x="842" y="908"/>
                  </a:cubicBezTo>
                  <a:cubicBezTo>
                    <a:pt x="842" y="908"/>
                    <a:pt x="842" y="908"/>
                    <a:pt x="842" y="908"/>
                  </a:cubicBezTo>
                  <a:cubicBezTo>
                    <a:pt x="842" y="652"/>
                    <a:pt x="842" y="652"/>
                    <a:pt x="842" y="652"/>
                  </a:cubicBezTo>
                  <a:cubicBezTo>
                    <a:pt x="957" y="652"/>
                    <a:pt x="957" y="652"/>
                    <a:pt x="957" y="652"/>
                  </a:cubicBezTo>
                  <a:cubicBezTo>
                    <a:pt x="957" y="740"/>
                    <a:pt x="957" y="740"/>
                    <a:pt x="957" y="740"/>
                  </a:cubicBezTo>
                  <a:cubicBezTo>
                    <a:pt x="957" y="740"/>
                    <a:pt x="957" y="740"/>
                    <a:pt x="957" y="740"/>
                  </a:cubicBezTo>
                  <a:cubicBezTo>
                    <a:pt x="961" y="748"/>
                    <a:pt x="961" y="748"/>
                    <a:pt x="961" y="748"/>
                  </a:cubicBezTo>
                  <a:cubicBezTo>
                    <a:pt x="961" y="748"/>
                    <a:pt x="961" y="748"/>
                    <a:pt x="961" y="748"/>
                  </a:cubicBezTo>
                  <a:cubicBezTo>
                    <a:pt x="962" y="749"/>
                    <a:pt x="962" y="749"/>
                    <a:pt x="962" y="749"/>
                  </a:cubicBezTo>
                  <a:cubicBezTo>
                    <a:pt x="962" y="749"/>
                    <a:pt x="962" y="749"/>
                    <a:pt x="962" y="749"/>
                  </a:cubicBezTo>
                  <a:cubicBezTo>
                    <a:pt x="980" y="749"/>
                    <a:pt x="980" y="749"/>
                    <a:pt x="980" y="749"/>
                  </a:cubicBezTo>
                  <a:cubicBezTo>
                    <a:pt x="980" y="755"/>
                    <a:pt x="980" y="755"/>
                    <a:pt x="980" y="755"/>
                  </a:cubicBezTo>
                  <a:cubicBezTo>
                    <a:pt x="981" y="756"/>
                    <a:pt x="981" y="756"/>
                    <a:pt x="981" y="756"/>
                  </a:cubicBezTo>
                  <a:cubicBezTo>
                    <a:pt x="981" y="756"/>
                    <a:pt x="981" y="756"/>
                    <a:pt x="981" y="756"/>
                  </a:cubicBezTo>
                  <a:cubicBezTo>
                    <a:pt x="983" y="758"/>
                    <a:pt x="985" y="761"/>
                    <a:pt x="988" y="761"/>
                  </a:cubicBezTo>
                  <a:cubicBezTo>
                    <a:pt x="988" y="761"/>
                    <a:pt x="988" y="761"/>
                    <a:pt x="988" y="761"/>
                  </a:cubicBezTo>
                  <a:cubicBezTo>
                    <a:pt x="998" y="761"/>
                    <a:pt x="998" y="761"/>
                    <a:pt x="998" y="761"/>
                  </a:cubicBezTo>
                  <a:cubicBezTo>
                    <a:pt x="998" y="760"/>
                    <a:pt x="998" y="760"/>
                    <a:pt x="998" y="760"/>
                  </a:cubicBezTo>
                  <a:cubicBezTo>
                    <a:pt x="999" y="760"/>
                    <a:pt x="999" y="761"/>
                    <a:pt x="1000" y="761"/>
                  </a:cubicBezTo>
                  <a:cubicBezTo>
                    <a:pt x="1002" y="762"/>
                    <a:pt x="1003" y="762"/>
                    <a:pt x="1004" y="762"/>
                  </a:cubicBezTo>
                  <a:cubicBezTo>
                    <a:pt x="1006" y="762"/>
                    <a:pt x="1007" y="762"/>
                    <a:pt x="1008" y="761"/>
                  </a:cubicBezTo>
                  <a:cubicBezTo>
                    <a:pt x="1008" y="761"/>
                    <a:pt x="1009" y="761"/>
                    <a:pt x="1009" y="761"/>
                  </a:cubicBezTo>
                  <a:cubicBezTo>
                    <a:pt x="1019" y="762"/>
                    <a:pt x="1019" y="762"/>
                    <a:pt x="1019" y="762"/>
                  </a:cubicBezTo>
                  <a:cubicBezTo>
                    <a:pt x="1025" y="767"/>
                    <a:pt x="1025" y="767"/>
                    <a:pt x="1025" y="767"/>
                  </a:cubicBezTo>
                  <a:cubicBezTo>
                    <a:pt x="1029" y="771"/>
                    <a:pt x="1029" y="771"/>
                    <a:pt x="1029" y="771"/>
                  </a:cubicBezTo>
                  <a:cubicBezTo>
                    <a:pt x="1029" y="774"/>
                    <a:pt x="1029" y="774"/>
                    <a:pt x="1029" y="774"/>
                  </a:cubicBezTo>
                  <a:cubicBezTo>
                    <a:pt x="1034" y="779"/>
                    <a:pt x="1034" y="779"/>
                    <a:pt x="1034" y="779"/>
                  </a:cubicBezTo>
                  <a:cubicBezTo>
                    <a:pt x="1034" y="779"/>
                    <a:pt x="1034" y="779"/>
                    <a:pt x="1034" y="779"/>
                  </a:cubicBezTo>
                  <a:cubicBezTo>
                    <a:pt x="1034" y="779"/>
                    <a:pt x="1034" y="779"/>
                    <a:pt x="1034" y="779"/>
                  </a:cubicBezTo>
                  <a:cubicBezTo>
                    <a:pt x="1039" y="779"/>
                    <a:pt x="1039" y="779"/>
                    <a:pt x="1039" y="779"/>
                  </a:cubicBezTo>
                  <a:cubicBezTo>
                    <a:pt x="1044" y="773"/>
                    <a:pt x="1044" y="773"/>
                    <a:pt x="1044" y="773"/>
                  </a:cubicBezTo>
                  <a:cubicBezTo>
                    <a:pt x="1047" y="775"/>
                    <a:pt x="1047" y="775"/>
                    <a:pt x="1047" y="775"/>
                  </a:cubicBezTo>
                  <a:cubicBezTo>
                    <a:pt x="1047" y="778"/>
                    <a:pt x="1047" y="778"/>
                    <a:pt x="1047" y="778"/>
                  </a:cubicBezTo>
                  <a:cubicBezTo>
                    <a:pt x="1047" y="779"/>
                    <a:pt x="1047" y="779"/>
                    <a:pt x="1047" y="779"/>
                  </a:cubicBezTo>
                  <a:cubicBezTo>
                    <a:pt x="1047" y="779"/>
                    <a:pt x="1047" y="779"/>
                    <a:pt x="1047" y="779"/>
                  </a:cubicBezTo>
                  <a:cubicBezTo>
                    <a:pt x="1086" y="779"/>
                    <a:pt x="1086" y="779"/>
                    <a:pt x="1086" y="779"/>
                  </a:cubicBezTo>
                  <a:cubicBezTo>
                    <a:pt x="1086" y="788"/>
                    <a:pt x="1086" y="788"/>
                    <a:pt x="1086" y="788"/>
                  </a:cubicBezTo>
                  <a:cubicBezTo>
                    <a:pt x="1086" y="789"/>
                    <a:pt x="1086" y="789"/>
                    <a:pt x="1086" y="789"/>
                  </a:cubicBezTo>
                  <a:cubicBezTo>
                    <a:pt x="1086" y="789"/>
                    <a:pt x="1086" y="789"/>
                    <a:pt x="1086" y="789"/>
                  </a:cubicBezTo>
                  <a:cubicBezTo>
                    <a:pt x="1102" y="789"/>
                    <a:pt x="1102" y="789"/>
                    <a:pt x="1102" y="789"/>
                  </a:cubicBezTo>
                  <a:cubicBezTo>
                    <a:pt x="1103" y="789"/>
                    <a:pt x="1103" y="790"/>
                    <a:pt x="1104" y="790"/>
                  </a:cubicBezTo>
                  <a:cubicBezTo>
                    <a:pt x="1104" y="790"/>
                    <a:pt x="1104" y="790"/>
                    <a:pt x="1105" y="791"/>
                  </a:cubicBezTo>
                  <a:cubicBezTo>
                    <a:pt x="1105" y="791"/>
                    <a:pt x="1105" y="791"/>
                    <a:pt x="1105" y="791"/>
                  </a:cubicBezTo>
                  <a:cubicBezTo>
                    <a:pt x="1105" y="791"/>
                    <a:pt x="1105" y="791"/>
                    <a:pt x="1105" y="791"/>
                  </a:cubicBezTo>
                  <a:cubicBezTo>
                    <a:pt x="1107" y="791"/>
                    <a:pt x="1108" y="790"/>
                    <a:pt x="1108" y="788"/>
                  </a:cubicBezTo>
                  <a:cubicBezTo>
                    <a:pt x="1110" y="787"/>
                    <a:pt x="1113" y="786"/>
                    <a:pt x="1113" y="786"/>
                  </a:cubicBezTo>
                  <a:cubicBezTo>
                    <a:pt x="1114" y="785"/>
                    <a:pt x="1114" y="785"/>
                    <a:pt x="1114" y="785"/>
                  </a:cubicBezTo>
                  <a:cubicBezTo>
                    <a:pt x="1115" y="784"/>
                    <a:pt x="1117" y="783"/>
                    <a:pt x="1118" y="783"/>
                  </a:cubicBezTo>
                  <a:cubicBezTo>
                    <a:pt x="1120" y="783"/>
                    <a:pt x="1120" y="783"/>
                    <a:pt x="1120" y="783"/>
                  </a:cubicBezTo>
                  <a:cubicBezTo>
                    <a:pt x="1120" y="783"/>
                    <a:pt x="1120" y="783"/>
                    <a:pt x="1120" y="783"/>
                  </a:cubicBezTo>
                  <a:cubicBezTo>
                    <a:pt x="1120" y="783"/>
                    <a:pt x="1120" y="783"/>
                    <a:pt x="1120" y="783"/>
                  </a:cubicBezTo>
                  <a:cubicBezTo>
                    <a:pt x="1133" y="782"/>
                    <a:pt x="1133" y="782"/>
                    <a:pt x="1133" y="782"/>
                  </a:cubicBezTo>
                  <a:cubicBezTo>
                    <a:pt x="1134" y="781"/>
                    <a:pt x="1134" y="781"/>
                    <a:pt x="1134" y="781"/>
                  </a:cubicBezTo>
                  <a:cubicBezTo>
                    <a:pt x="1134" y="780"/>
                    <a:pt x="1134" y="780"/>
                    <a:pt x="1134" y="780"/>
                  </a:cubicBezTo>
                  <a:cubicBezTo>
                    <a:pt x="1134" y="780"/>
                    <a:pt x="1134" y="780"/>
                    <a:pt x="1134" y="780"/>
                  </a:cubicBezTo>
                  <a:cubicBezTo>
                    <a:pt x="1134" y="779"/>
                    <a:pt x="1137" y="778"/>
                    <a:pt x="1139" y="778"/>
                  </a:cubicBezTo>
                  <a:cubicBezTo>
                    <a:pt x="1141" y="778"/>
                    <a:pt x="1141" y="778"/>
                    <a:pt x="1141" y="778"/>
                  </a:cubicBezTo>
                  <a:cubicBezTo>
                    <a:pt x="1144" y="779"/>
                    <a:pt x="1146" y="782"/>
                    <a:pt x="1148" y="784"/>
                  </a:cubicBezTo>
                  <a:cubicBezTo>
                    <a:pt x="1148" y="784"/>
                    <a:pt x="1148" y="784"/>
                    <a:pt x="1148" y="784"/>
                  </a:cubicBezTo>
                  <a:cubicBezTo>
                    <a:pt x="1148" y="786"/>
                    <a:pt x="1148" y="786"/>
                    <a:pt x="1148" y="786"/>
                  </a:cubicBezTo>
                  <a:cubicBezTo>
                    <a:pt x="1156" y="787"/>
                    <a:pt x="1156" y="787"/>
                    <a:pt x="1156" y="787"/>
                  </a:cubicBezTo>
                  <a:cubicBezTo>
                    <a:pt x="1156" y="788"/>
                    <a:pt x="1157" y="790"/>
                    <a:pt x="1159" y="791"/>
                  </a:cubicBezTo>
                  <a:cubicBezTo>
                    <a:pt x="1161" y="791"/>
                    <a:pt x="1161" y="791"/>
                    <a:pt x="1161" y="791"/>
                  </a:cubicBezTo>
                  <a:cubicBezTo>
                    <a:pt x="1164" y="789"/>
                    <a:pt x="1164" y="789"/>
                    <a:pt x="1164" y="789"/>
                  </a:cubicBezTo>
                  <a:cubicBezTo>
                    <a:pt x="1166" y="791"/>
                    <a:pt x="1166" y="791"/>
                    <a:pt x="1166" y="791"/>
                  </a:cubicBezTo>
                  <a:cubicBezTo>
                    <a:pt x="1166" y="791"/>
                    <a:pt x="1166" y="791"/>
                    <a:pt x="1166" y="791"/>
                  </a:cubicBezTo>
                  <a:cubicBezTo>
                    <a:pt x="1178" y="791"/>
                    <a:pt x="1178" y="791"/>
                    <a:pt x="1178" y="791"/>
                  </a:cubicBezTo>
                  <a:cubicBezTo>
                    <a:pt x="1186" y="794"/>
                    <a:pt x="1186" y="794"/>
                    <a:pt x="1186" y="794"/>
                  </a:cubicBezTo>
                  <a:cubicBezTo>
                    <a:pt x="1186" y="823"/>
                    <a:pt x="1186" y="823"/>
                    <a:pt x="1186" y="823"/>
                  </a:cubicBezTo>
                  <a:cubicBezTo>
                    <a:pt x="1186" y="825"/>
                    <a:pt x="1186" y="825"/>
                    <a:pt x="1186" y="825"/>
                  </a:cubicBezTo>
                  <a:cubicBezTo>
                    <a:pt x="1186" y="859"/>
                    <a:pt x="1186" y="859"/>
                    <a:pt x="1186" y="859"/>
                  </a:cubicBezTo>
                  <a:cubicBezTo>
                    <a:pt x="1186" y="859"/>
                    <a:pt x="1186" y="859"/>
                    <a:pt x="1186" y="859"/>
                  </a:cubicBezTo>
                  <a:cubicBezTo>
                    <a:pt x="1186" y="860"/>
                    <a:pt x="1186" y="860"/>
                    <a:pt x="1186" y="860"/>
                  </a:cubicBezTo>
                  <a:cubicBezTo>
                    <a:pt x="1190" y="877"/>
                    <a:pt x="1190" y="877"/>
                    <a:pt x="1190" y="877"/>
                  </a:cubicBezTo>
                  <a:cubicBezTo>
                    <a:pt x="1190" y="911"/>
                    <a:pt x="1190" y="911"/>
                    <a:pt x="1190" y="911"/>
                  </a:cubicBezTo>
                  <a:cubicBezTo>
                    <a:pt x="1190" y="914"/>
                    <a:pt x="1190" y="916"/>
                    <a:pt x="1192" y="918"/>
                  </a:cubicBezTo>
                  <a:cubicBezTo>
                    <a:pt x="1198" y="923"/>
                    <a:pt x="1198" y="923"/>
                    <a:pt x="1198" y="923"/>
                  </a:cubicBezTo>
                  <a:cubicBezTo>
                    <a:pt x="1200" y="925"/>
                    <a:pt x="1202" y="926"/>
                    <a:pt x="1202" y="927"/>
                  </a:cubicBezTo>
                  <a:cubicBezTo>
                    <a:pt x="1202" y="928"/>
                    <a:pt x="1202" y="928"/>
                    <a:pt x="1202" y="928"/>
                  </a:cubicBezTo>
                  <a:cubicBezTo>
                    <a:pt x="1202" y="928"/>
                    <a:pt x="1202" y="928"/>
                    <a:pt x="1202" y="928"/>
                  </a:cubicBezTo>
                  <a:cubicBezTo>
                    <a:pt x="1206" y="935"/>
                    <a:pt x="1206" y="935"/>
                    <a:pt x="1206" y="935"/>
                  </a:cubicBezTo>
                  <a:cubicBezTo>
                    <a:pt x="1209" y="939"/>
                    <a:pt x="1209" y="940"/>
                    <a:pt x="1208" y="941"/>
                  </a:cubicBezTo>
                  <a:cubicBezTo>
                    <a:pt x="1207" y="944"/>
                    <a:pt x="1206" y="946"/>
                    <a:pt x="1206" y="949"/>
                  </a:cubicBezTo>
                  <a:cubicBezTo>
                    <a:pt x="1206" y="949"/>
                    <a:pt x="1206" y="949"/>
                    <a:pt x="1206" y="949"/>
                  </a:cubicBezTo>
                  <a:cubicBezTo>
                    <a:pt x="1206" y="969"/>
                    <a:pt x="1206" y="969"/>
                    <a:pt x="1206" y="969"/>
                  </a:cubicBezTo>
                  <a:cubicBezTo>
                    <a:pt x="1205" y="971"/>
                    <a:pt x="1205" y="973"/>
                    <a:pt x="1205" y="973"/>
                  </a:cubicBezTo>
                  <a:cubicBezTo>
                    <a:pt x="1204" y="973"/>
                    <a:pt x="1204" y="973"/>
                    <a:pt x="1204" y="973"/>
                  </a:cubicBezTo>
                  <a:cubicBezTo>
                    <a:pt x="1203" y="977"/>
                    <a:pt x="1203" y="977"/>
                    <a:pt x="1203" y="977"/>
                  </a:cubicBezTo>
                  <a:cubicBezTo>
                    <a:pt x="1203" y="978"/>
                    <a:pt x="1203" y="978"/>
                    <a:pt x="1203" y="978"/>
                  </a:cubicBezTo>
                  <a:cubicBezTo>
                    <a:pt x="1202" y="978"/>
                    <a:pt x="1201" y="979"/>
                    <a:pt x="1201" y="980"/>
                  </a:cubicBezTo>
                  <a:cubicBezTo>
                    <a:pt x="1201" y="981"/>
                    <a:pt x="1200" y="982"/>
                    <a:pt x="1200" y="982"/>
                  </a:cubicBezTo>
                  <a:cubicBezTo>
                    <a:pt x="1198" y="982"/>
                    <a:pt x="1198" y="982"/>
                    <a:pt x="1198" y="982"/>
                  </a:cubicBezTo>
                  <a:cubicBezTo>
                    <a:pt x="1198" y="983"/>
                    <a:pt x="1198" y="983"/>
                    <a:pt x="1198" y="983"/>
                  </a:cubicBezTo>
                  <a:cubicBezTo>
                    <a:pt x="1198" y="983"/>
                    <a:pt x="1198" y="984"/>
                    <a:pt x="1198" y="984"/>
                  </a:cubicBezTo>
                  <a:cubicBezTo>
                    <a:pt x="1196" y="985"/>
                    <a:pt x="1196" y="985"/>
                    <a:pt x="1196" y="985"/>
                  </a:cubicBezTo>
                  <a:cubicBezTo>
                    <a:pt x="1194" y="985"/>
                    <a:pt x="1194" y="985"/>
                    <a:pt x="1194" y="985"/>
                  </a:cubicBezTo>
                  <a:cubicBezTo>
                    <a:pt x="1195" y="986"/>
                    <a:pt x="1195" y="986"/>
                    <a:pt x="1195" y="986"/>
                  </a:cubicBezTo>
                  <a:cubicBezTo>
                    <a:pt x="1195" y="986"/>
                    <a:pt x="1195" y="986"/>
                    <a:pt x="1195" y="986"/>
                  </a:cubicBezTo>
                  <a:cubicBezTo>
                    <a:pt x="1196" y="987"/>
                    <a:pt x="1196" y="987"/>
                    <a:pt x="1196" y="987"/>
                  </a:cubicBezTo>
                  <a:cubicBezTo>
                    <a:pt x="1195" y="989"/>
                    <a:pt x="1192" y="990"/>
                    <a:pt x="1188" y="991"/>
                  </a:cubicBezTo>
                  <a:lnTo>
                    <a:pt x="1186" y="991"/>
                  </a:lnTo>
                  <a:close/>
                  <a:moveTo>
                    <a:pt x="1336" y="987"/>
                  </a:moveTo>
                  <a:cubicBezTo>
                    <a:pt x="1336" y="987"/>
                    <a:pt x="1336" y="987"/>
                    <a:pt x="1336" y="987"/>
                  </a:cubicBezTo>
                  <a:cubicBezTo>
                    <a:pt x="1345" y="987"/>
                    <a:pt x="1345" y="987"/>
                    <a:pt x="1345" y="987"/>
                  </a:cubicBezTo>
                  <a:cubicBezTo>
                    <a:pt x="1348" y="983"/>
                    <a:pt x="1348" y="983"/>
                    <a:pt x="1348" y="983"/>
                  </a:cubicBezTo>
                  <a:cubicBezTo>
                    <a:pt x="1354" y="983"/>
                    <a:pt x="1354" y="983"/>
                    <a:pt x="1354" y="983"/>
                  </a:cubicBezTo>
                  <a:cubicBezTo>
                    <a:pt x="1354" y="989"/>
                    <a:pt x="1354" y="989"/>
                    <a:pt x="1354" y="989"/>
                  </a:cubicBezTo>
                  <a:cubicBezTo>
                    <a:pt x="1354" y="990"/>
                    <a:pt x="1354" y="990"/>
                    <a:pt x="1354" y="990"/>
                  </a:cubicBezTo>
                  <a:cubicBezTo>
                    <a:pt x="1354" y="990"/>
                    <a:pt x="1354" y="990"/>
                    <a:pt x="1354" y="990"/>
                  </a:cubicBezTo>
                  <a:cubicBezTo>
                    <a:pt x="1360" y="990"/>
                    <a:pt x="1360" y="990"/>
                    <a:pt x="1360" y="990"/>
                  </a:cubicBezTo>
                  <a:cubicBezTo>
                    <a:pt x="1360" y="990"/>
                    <a:pt x="1360" y="990"/>
                    <a:pt x="1360" y="990"/>
                  </a:cubicBezTo>
                  <a:cubicBezTo>
                    <a:pt x="1360" y="990"/>
                    <a:pt x="1360" y="990"/>
                    <a:pt x="1360" y="990"/>
                  </a:cubicBezTo>
                  <a:cubicBezTo>
                    <a:pt x="1364" y="987"/>
                    <a:pt x="1364" y="987"/>
                    <a:pt x="1364" y="987"/>
                  </a:cubicBezTo>
                  <a:cubicBezTo>
                    <a:pt x="1371" y="983"/>
                    <a:pt x="1371" y="983"/>
                    <a:pt x="1371" y="983"/>
                  </a:cubicBezTo>
                  <a:cubicBezTo>
                    <a:pt x="1374" y="986"/>
                    <a:pt x="1374" y="986"/>
                    <a:pt x="1374" y="986"/>
                  </a:cubicBezTo>
                  <a:cubicBezTo>
                    <a:pt x="1371" y="992"/>
                    <a:pt x="1371" y="992"/>
                    <a:pt x="1371" y="992"/>
                  </a:cubicBezTo>
                  <a:cubicBezTo>
                    <a:pt x="1371" y="992"/>
                    <a:pt x="1371" y="992"/>
                    <a:pt x="1371" y="992"/>
                  </a:cubicBezTo>
                  <a:cubicBezTo>
                    <a:pt x="1359" y="1004"/>
                    <a:pt x="1359" y="1004"/>
                    <a:pt x="1359" y="1004"/>
                  </a:cubicBezTo>
                  <a:cubicBezTo>
                    <a:pt x="1358" y="1005"/>
                    <a:pt x="1358" y="1005"/>
                    <a:pt x="1358" y="1005"/>
                  </a:cubicBezTo>
                  <a:cubicBezTo>
                    <a:pt x="1358" y="1010"/>
                    <a:pt x="1358" y="1010"/>
                    <a:pt x="1358" y="1010"/>
                  </a:cubicBezTo>
                  <a:cubicBezTo>
                    <a:pt x="1367" y="1014"/>
                    <a:pt x="1367" y="1014"/>
                    <a:pt x="1367" y="1014"/>
                  </a:cubicBezTo>
                  <a:cubicBezTo>
                    <a:pt x="1367" y="1014"/>
                    <a:pt x="1367" y="1014"/>
                    <a:pt x="1367" y="1014"/>
                  </a:cubicBezTo>
                  <a:cubicBezTo>
                    <a:pt x="1377" y="1021"/>
                    <a:pt x="1377" y="1021"/>
                    <a:pt x="1377" y="1021"/>
                  </a:cubicBezTo>
                  <a:cubicBezTo>
                    <a:pt x="1377" y="1027"/>
                    <a:pt x="1377" y="1027"/>
                    <a:pt x="1377" y="1027"/>
                  </a:cubicBezTo>
                  <a:cubicBezTo>
                    <a:pt x="1372" y="1031"/>
                    <a:pt x="1372" y="1031"/>
                    <a:pt x="1372" y="1031"/>
                  </a:cubicBezTo>
                  <a:cubicBezTo>
                    <a:pt x="1364" y="1019"/>
                    <a:pt x="1364" y="1019"/>
                    <a:pt x="1364" y="1019"/>
                  </a:cubicBezTo>
                  <a:cubicBezTo>
                    <a:pt x="1356" y="1015"/>
                    <a:pt x="1356" y="1015"/>
                    <a:pt x="1356" y="1015"/>
                  </a:cubicBezTo>
                  <a:cubicBezTo>
                    <a:pt x="1352" y="1012"/>
                    <a:pt x="1352" y="1012"/>
                    <a:pt x="1352" y="1012"/>
                  </a:cubicBezTo>
                  <a:cubicBezTo>
                    <a:pt x="1352" y="1012"/>
                    <a:pt x="1352" y="1012"/>
                    <a:pt x="1352" y="1012"/>
                  </a:cubicBezTo>
                  <a:cubicBezTo>
                    <a:pt x="1352" y="1012"/>
                    <a:pt x="1352" y="1012"/>
                    <a:pt x="1352" y="1012"/>
                  </a:cubicBezTo>
                  <a:cubicBezTo>
                    <a:pt x="1347" y="1012"/>
                    <a:pt x="1347" y="1012"/>
                    <a:pt x="1347" y="1012"/>
                  </a:cubicBezTo>
                  <a:cubicBezTo>
                    <a:pt x="1346" y="1012"/>
                    <a:pt x="1346" y="1012"/>
                    <a:pt x="1346" y="1012"/>
                  </a:cubicBezTo>
                  <a:cubicBezTo>
                    <a:pt x="1346" y="1015"/>
                    <a:pt x="1346" y="1015"/>
                    <a:pt x="1346" y="1015"/>
                  </a:cubicBezTo>
                  <a:cubicBezTo>
                    <a:pt x="1339" y="1023"/>
                    <a:pt x="1339" y="1023"/>
                    <a:pt x="1339" y="1023"/>
                  </a:cubicBezTo>
                  <a:cubicBezTo>
                    <a:pt x="1329" y="1023"/>
                    <a:pt x="1329" y="1023"/>
                    <a:pt x="1329" y="1023"/>
                  </a:cubicBezTo>
                  <a:cubicBezTo>
                    <a:pt x="1324" y="1019"/>
                    <a:pt x="1324" y="1019"/>
                    <a:pt x="1324" y="1019"/>
                  </a:cubicBezTo>
                  <a:cubicBezTo>
                    <a:pt x="1316" y="1023"/>
                    <a:pt x="1316" y="1023"/>
                    <a:pt x="1316" y="1023"/>
                  </a:cubicBezTo>
                  <a:cubicBezTo>
                    <a:pt x="1313" y="1023"/>
                    <a:pt x="1313" y="1023"/>
                    <a:pt x="1313" y="1023"/>
                  </a:cubicBezTo>
                  <a:cubicBezTo>
                    <a:pt x="1309" y="1019"/>
                    <a:pt x="1309" y="1019"/>
                    <a:pt x="1309" y="1019"/>
                  </a:cubicBezTo>
                  <a:cubicBezTo>
                    <a:pt x="1309" y="1019"/>
                    <a:pt x="1309" y="1019"/>
                    <a:pt x="1309" y="1019"/>
                  </a:cubicBezTo>
                  <a:cubicBezTo>
                    <a:pt x="1301" y="1019"/>
                    <a:pt x="1301" y="1019"/>
                    <a:pt x="1301" y="1019"/>
                  </a:cubicBezTo>
                  <a:cubicBezTo>
                    <a:pt x="1294" y="1008"/>
                    <a:pt x="1294" y="1008"/>
                    <a:pt x="1294" y="1008"/>
                  </a:cubicBezTo>
                  <a:cubicBezTo>
                    <a:pt x="1294" y="1008"/>
                    <a:pt x="1294" y="1008"/>
                    <a:pt x="1294" y="1008"/>
                  </a:cubicBezTo>
                  <a:cubicBezTo>
                    <a:pt x="1294" y="1008"/>
                    <a:pt x="1294" y="1008"/>
                    <a:pt x="1294" y="1008"/>
                  </a:cubicBezTo>
                  <a:cubicBezTo>
                    <a:pt x="1294" y="1008"/>
                    <a:pt x="1294" y="1008"/>
                    <a:pt x="1294" y="1008"/>
                  </a:cubicBezTo>
                  <a:cubicBezTo>
                    <a:pt x="1290" y="1008"/>
                    <a:pt x="1290" y="1008"/>
                    <a:pt x="1290" y="1008"/>
                  </a:cubicBezTo>
                  <a:cubicBezTo>
                    <a:pt x="1286" y="1004"/>
                    <a:pt x="1286" y="1004"/>
                    <a:pt x="1286" y="1004"/>
                  </a:cubicBezTo>
                  <a:cubicBezTo>
                    <a:pt x="1274" y="996"/>
                    <a:pt x="1274" y="996"/>
                    <a:pt x="1274" y="996"/>
                  </a:cubicBezTo>
                  <a:cubicBezTo>
                    <a:pt x="1274" y="996"/>
                    <a:pt x="1274" y="996"/>
                    <a:pt x="1274" y="996"/>
                  </a:cubicBezTo>
                  <a:cubicBezTo>
                    <a:pt x="1266" y="996"/>
                    <a:pt x="1266" y="996"/>
                    <a:pt x="1266" y="996"/>
                  </a:cubicBezTo>
                  <a:cubicBezTo>
                    <a:pt x="1266" y="996"/>
                    <a:pt x="1266" y="996"/>
                    <a:pt x="1266" y="996"/>
                  </a:cubicBezTo>
                  <a:cubicBezTo>
                    <a:pt x="1265" y="996"/>
                    <a:pt x="1265" y="996"/>
                    <a:pt x="1265" y="996"/>
                  </a:cubicBezTo>
                  <a:cubicBezTo>
                    <a:pt x="1261" y="1000"/>
                    <a:pt x="1261" y="1000"/>
                    <a:pt x="1261" y="1000"/>
                  </a:cubicBezTo>
                  <a:cubicBezTo>
                    <a:pt x="1260" y="1001"/>
                    <a:pt x="1260" y="1001"/>
                    <a:pt x="1260" y="1001"/>
                  </a:cubicBezTo>
                  <a:cubicBezTo>
                    <a:pt x="1260" y="1004"/>
                    <a:pt x="1260" y="1004"/>
                    <a:pt x="1260" y="1004"/>
                  </a:cubicBezTo>
                  <a:cubicBezTo>
                    <a:pt x="1257" y="1008"/>
                    <a:pt x="1257" y="1008"/>
                    <a:pt x="1257" y="1008"/>
                  </a:cubicBezTo>
                  <a:cubicBezTo>
                    <a:pt x="1219" y="996"/>
                    <a:pt x="1219" y="996"/>
                    <a:pt x="1219" y="996"/>
                  </a:cubicBezTo>
                  <a:cubicBezTo>
                    <a:pt x="1218" y="996"/>
                    <a:pt x="1218" y="996"/>
                    <a:pt x="1218" y="996"/>
                  </a:cubicBezTo>
                  <a:cubicBezTo>
                    <a:pt x="1218" y="996"/>
                    <a:pt x="1218" y="996"/>
                    <a:pt x="1218" y="996"/>
                  </a:cubicBezTo>
                  <a:cubicBezTo>
                    <a:pt x="1188" y="999"/>
                    <a:pt x="1188" y="999"/>
                    <a:pt x="1188" y="999"/>
                  </a:cubicBezTo>
                  <a:cubicBezTo>
                    <a:pt x="1188" y="993"/>
                    <a:pt x="1188" y="993"/>
                    <a:pt x="1188" y="993"/>
                  </a:cubicBezTo>
                  <a:cubicBezTo>
                    <a:pt x="1188" y="993"/>
                    <a:pt x="1188" y="993"/>
                    <a:pt x="1188" y="993"/>
                  </a:cubicBezTo>
                  <a:cubicBezTo>
                    <a:pt x="1193" y="992"/>
                    <a:pt x="1196" y="990"/>
                    <a:pt x="1197" y="988"/>
                  </a:cubicBezTo>
                  <a:cubicBezTo>
                    <a:pt x="1198" y="989"/>
                    <a:pt x="1198" y="989"/>
                    <a:pt x="1198" y="989"/>
                  </a:cubicBezTo>
                  <a:cubicBezTo>
                    <a:pt x="1198" y="987"/>
                    <a:pt x="1198" y="987"/>
                    <a:pt x="1198" y="987"/>
                  </a:cubicBezTo>
                  <a:cubicBezTo>
                    <a:pt x="1198" y="987"/>
                    <a:pt x="1198" y="987"/>
                    <a:pt x="1198" y="987"/>
                  </a:cubicBezTo>
                  <a:cubicBezTo>
                    <a:pt x="1198" y="986"/>
                    <a:pt x="1198" y="986"/>
                    <a:pt x="1198" y="986"/>
                  </a:cubicBezTo>
                  <a:cubicBezTo>
                    <a:pt x="1198" y="986"/>
                    <a:pt x="1198" y="986"/>
                    <a:pt x="1198" y="986"/>
                  </a:cubicBezTo>
                  <a:cubicBezTo>
                    <a:pt x="1199" y="986"/>
                    <a:pt x="1199" y="986"/>
                    <a:pt x="1199" y="986"/>
                  </a:cubicBezTo>
                  <a:cubicBezTo>
                    <a:pt x="1200" y="985"/>
                    <a:pt x="1200" y="984"/>
                    <a:pt x="1200" y="984"/>
                  </a:cubicBezTo>
                  <a:cubicBezTo>
                    <a:pt x="1201" y="984"/>
                    <a:pt x="1201" y="984"/>
                    <a:pt x="1201" y="984"/>
                  </a:cubicBezTo>
                  <a:cubicBezTo>
                    <a:pt x="1201" y="984"/>
                    <a:pt x="1201" y="984"/>
                    <a:pt x="1201" y="984"/>
                  </a:cubicBezTo>
                  <a:cubicBezTo>
                    <a:pt x="1201" y="984"/>
                    <a:pt x="1202" y="982"/>
                    <a:pt x="1203" y="980"/>
                  </a:cubicBezTo>
                  <a:cubicBezTo>
                    <a:pt x="1203" y="980"/>
                    <a:pt x="1203" y="980"/>
                    <a:pt x="1203" y="980"/>
                  </a:cubicBezTo>
                  <a:cubicBezTo>
                    <a:pt x="1204" y="980"/>
                    <a:pt x="1204" y="980"/>
                    <a:pt x="1204" y="980"/>
                  </a:cubicBezTo>
                  <a:cubicBezTo>
                    <a:pt x="1205" y="979"/>
                    <a:pt x="1205" y="979"/>
                    <a:pt x="1205" y="979"/>
                  </a:cubicBezTo>
                  <a:cubicBezTo>
                    <a:pt x="1206" y="975"/>
                    <a:pt x="1206" y="975"/>
                    <a:pt x="1206" y="975"/>
                  </a:cubicBezTo>
                  <a:cubicBezTo>
                    <a:pt x="1207" y="975"/>
                    <a:pt x="1207" y="975"/>
                    <a:pt x="1207" y="975"/>
                  </a:cubicBezTo>
                  <a:cubicBezTo>
                    <a:pt x="1207" y="973"/>
                    <a:pt x="1207" y="973"/>
                    <a:pt x="1207" y="973"/>
                  </a:cubicBezTo>
                  <a:cubicBezTo>
                    <a:pt x="1207" y="973"/>
                    <a:pt x="1207" y="971"/>
                    <a:pt x="1208" y="969"/>
                  </a:cubicBezTo>
                  <a:cubicBezTo>
                    <a:pt x="1208" y="949"/>
                    <a:pt x="1208" y="949"/>
                    <a:pt x="1208" y="949"/>
                  </a:cubicBezTo>
                  <a:cubicBezTo>
                    <a:pt x="1208" y="946"/>
                    <a:pt x="1209" y="944"/>
                    <a:pt x="1210" y="942"/>
                  </a:cubicBezTo>
                  <a:cubicBezTo>
                    <a:pt x="1211" y="940"/>
                    <a:pt x="1211" y="938"/>
                    <a:pt x="1208" y="934"/>
                  </a:cubicBezTo>
                  <a:cubicBezTo>
                    <a:pt x="1204" y="928"/>
                    <a:pt x="1204" y="928"/>
                    <a:pt x="1204" y="928"/>
                  </a:cubicBezTo>
                  <a:cubicBezTo>
                    <a:pt x="1204" y="927"/>
                    <a:pt x="1204" y="927"/>
                    <a:pt x="1204" y="927"/>
                  </a:cubicBezTo>
                  <a:cubicBezTo>
                    <a:pt x="1204" y="925"/>
                    <a:pt x="1203" y="924"/>
                    <a:pt x="1199" y="921"/>
                  </a:cubicBezTo>
                  <a:cubicBezTo>
                    <a:pt x="1193" y="916"/>
                    <a:pt x="1193" y="916"/>
                    <a:pt x="1193" y="916"/>
                  </a:cubicBezTo>
                  <a:cubicBezTo>
                    <a:pt x="1192" y="915"/>
                    <a:pt x="1192" y="914"/>
                    <a:pt x="1192" y="911"/>
                  </a:cubicBezTo>
                  <a:cubicBezTo>
                    <a:pt x="1192" y="877"/>
                    <a:pt x="1192" y="877"/>
                    <a:pt x="1192" y="877"/>
                  </a:cubicBezTo>
                  <a:cubicBezTo>
                    <a:pt x="1192" y="877"/>
                    <a:pt x="1192" y="877"/>
                    <a:pt x="1192" y="877"/>
                  </a:cubicBezTo>
                  <a:cubicBezTo>
                    <a:pt x="1192" y="877"/>
                    <a:pt x="1192" y="877"/>
                    <a:pt x="1192" y="877"/>
                  </a:cubicBezTo>
                  <a:cubicBezTo>
                    <a:pt x="1188" y="860"/>
                    <a:pt x="1188" y="860"/>
                    <a:pt x="1188" y="860"/>
                  </a:cubicBezTo>
                  <a:cubicBezTo>
                    <a:pt x="1188" y="825"/>
                    <a:pt x="1188" y="825"/>
                    <a:pt x="1188" y="825"/>
                  </a:cubicBezTo>
                  <a:cubicBezTo>
                    <a:pt x="1289" y="825"/>
                    <a:pt x="1289" y="825"/>
                    <a:pt x="1289" y="825"/>
                  </a:cubicBezTo>
                  <a:cubicBezTo>
                    <a:pt x="1289" y="872"/>
                    <a:pt x="1289" y="872"/>
                    <a:pt x="1289" y="872"/>
                  </a:cubicBezTo>
                  <a:cubicBezTo>
                    <a:pt x="1275" y="894"/>
                    <a:pt x="1275" y="894"/>
                    <a:pt x="1275" y="894"/>
                  </a:cubicBezTo>
                  <a:cubicBezTo>
                    <a:pt x="1275" y="919"/>
                    <a:pt x="1275" y="919"/>
                    <a:pt x="1275" y="919"/>
                  </a:cubicBezTo>
                  <a:cubicBezTo>
                    <a:pt x="1275" y="919"/>
                    <a:pt x="1275" y="919"/>
                    <a:pt x="1275" y="919"/>
                  </a:cubicBezTo>
                  <a:cubicBezTo>
                    <a:pt x="1275" y="920"/>
                    <a:pt x="1275" y="920"/>
                    <a:pt x="1275" y="920"/>
                  </a:cubicBezTo>
                  <a:cubicBezTo>
                    <a:pt x="1275" y="920"/>
                    <a:pt x="1275" y="920"/>
                    <a:pt x="1275" y="920"/>
                  </a:cubicBezTo>
                  <a:cubicBezTo>
                    <a:pt x="1334" y="920"/>
                    <a:pt x="1334" y="920"/>
                    <a:pt x="1334" y="920"/>
                  </a:cubicBezTo>
                  <a:cubicBezTo>
                    <a:pt x="1335" y="924"/>
                    <a:pt x="1335" y="924"/>
                    <a:pt x="1335" y="924"/>
                  </a:cubicBezTo>
                  <a:cubicBezTo>
                    <a:pt x="1336" y="925"/>
                    <a:pt x="1336" y="925"/>
                    <a:pt x="1336" y="925"/>
                  </a:cubicBezTo>
                  <a:cubicBezTo>
                    <a:pt x="1336" y="925"/>
                    <a:pt x="1336" y="925"/>
                    <a:pt x="1336" y="925"/>
                  </a:cubicBezTo>
                  <a:cubicBezTo>
                    <a:pt x="1336" y="925"/>
                    <a:pt x="1336" y="925"/>
                    <a:pt x="1336" y="925"/>
                  </a:cubicBezTo>
                  <a:cubicBezTo>
                    <a:pt x="1336" y="925"/>
                    <a:pt x="1336" y="926"/>
                    <a:pt x="1336" y="926"/>
                  </a:cubicBezTo>
                  <a:cubicBezTo>
                    <a:pt x="1336" y="926"/>
                    <a:pt x="1336" y="926"/>
                    <a:pt x="1335" y="926"/>
                  </a:cubicBezTo>
                  <a:cubicBezTo>
                    <a:pt x="1335" y="928"/>
                    <a:pt x="1332" y="928"/>
                    <a:pt x="1331" y="928"/>
                  </a:cubicBezTo>
                  <a:cubicBezTo>
                    <a:pt x="1330" y="928"/>
                    <a:pt x="1330" y="928"/>
                    <a:pt x="1330" y="928"/>
                  </a:cubicBezTo>
                  <a:cubicBezTo>
                    <a:pt x="1330" y="928"/>
                    <a:pt x="1330" y="928"/>
                    <a:pt x="1330" y="928"/>
                  </a:cubicBezTo>
                  <a:cubicBezTo>
                    <a:pt x="1330" y="941"/>
                    <a:pt x="1330" y="941"/>
                    <a:pt x="1330" y="941"/>
                  </a:cubicBezTo>
                  <a:cubicBezTo>
                    <a:pt x="1330" y="942"/>
                    <a:pt x="1330" y="942"/>
                    <a:pt x="1330" y="942"/>
                  </a:cubicBezTo>
                  <a:cubicBezTo>
                    <a:pt x="1330" y="942"/>
                    <a:pt x="1330" y="942"/>
                    <a:pt x="1330" y="942"/>
                  </a:cubicBezTo>
                  <a:cubicBezTo>
                    <a:pt x="1334" y="942"/>
                    <a:pt x="1334" y="942"/>
                    <a:pt x="1334" y="942"/>
                  </a:cubicBezTo>
                  <a:cubicBezTo>
                    <a:pt x="1334" y="945"/>
                    <a:pt x="1334" y="945"/>
                    <a:pt x="1334" y="945"/>
                  </a:cubicBezTo>
                  <a:cubicBezTo>
                    <a:pt x="1334" y="945"/>
                    <a:pt x="1334" y="945"/>
                    <a:pt x="1334" y="945"/>
                  </a:cubicBezTo>
                  <a:cubicBezTo>
                    <a:pt x="1338" y="945"/>
                    <a:pt x="1338" y="945"/>
                    <a:pt x="1338" y="945"/>
                  </a:cubicBezTo>
                  <a:cubicBezTo>
                    <a:pt x="1336" y="957"/>
                    <a:pt x="1336" y="957"/>
                    <a:pt x="1336" y="957"/>
                  </a:cubicBezTo>
                  <a:cubicBezTo>
                    <a:pt x="1336" y="957"/>
                    <a:pt x="1336" y="957"/>
                    <a:pt x="1336" y="957"/>
                  </a:cubicBezTo>
                  <a:cubicBezTo>
                    <a:pt x="1336" y="965"/>
                    <a:pt x="1336" y="965"/>
                    <a:pt x="1336" y="965"/>
                  </a:cubicBezTo>
                  <a:cubicBezTo>
                    <a:pt x="1336" y="966"/>
                    <a:pt x="1334" y="967"/>
                    <a:pt x="1332" y="967"/>
                  </a:cubicBezTo>
                  <a:cubicBezTo>
                    <a:pt x="1331" y="967"/>
                    <a:pt x="1331" y="967"/>
                    <a:pt x="1331" y="967"/>
                  </a:cubicBezTo>
                  <a:cubicBezTo>
                    <a:pt x="1331" y="967"/>
                    <a:pt x="1331" y="967"/>
                    <a:pt x="1331" y="967"/>
                  </a:cubicBezTo>
                  <a:cubicBezTo>
                    <a:pt x="1331" y="974"/>
                    <a:pt x="1331" y="974"/>
                    <a:pt x="1331" y="974"/>
                  </a:cubicBezTo>
                  <a:cubicBezTo>
                    <a:pt x="1331" y="982"/>
                    <a:pt x="1331" y="982"/>
                    <a:pt x="1331" y="982"/>
                  </a:cubicBezTo>
                  <a:lnTo>
                    <a:pt x="1336" y="987"/>
                  </a:lnTo>
                  <a:close/>
                  <a:moveTo>
                    <a:pt x="1401" y="944"/>
                  </a:moveTo>
                  <a:cubicBezTo>
                    <a:pt x="1401" y="953"/>
                    <a:pt x="1401" y="961"/>
                    <a:pt x="1401" y="968"/>
                  </a:cubicBezTo>
                  <a:cubicBezTo>
                    <a:pt x="1401" y="968"/>
                    <a:pt x="1401" y="969"/>
                    <a:pt x="1401" y="969"/>
                  </a:cubicBezTo>
                  <a:cubicBezTo>
                    <a:pt x="1401" y="969"/>
                    <a:pt x="1401" y="969"/>
                    <a:pt x="1401" y="970"/>
                  </a:cubicBezTo>
                  <a:cubicBezTo>
                    <a:pt x="1401" y="970"/>
                    <a:pt x="1401" y="970"/>
                    <a:pt x="1401" y="971"/>
                  </a:cubicBezTo>
                  <a:cubicBezTo>
                    <a:pt x="1386" y="969"/>
                    <a:pt x="1386" y="969"/>
                    <a:pt x="1386" y="969"/>
                  </a:cubicBezTo>
                  <a:cubicBezTo>
                    <a:pt x="1386" y="969"/>
                    <a:pt x="1386" y="969"/>
                    <a:pt x="1386" y="969"/>
                  </a:cubicBezTo>
                  <a:cubicBezTo>
                    <a:pt x="1386" y="969"/>
                    <a:pt x="1386" y="969"/>
                    <a:pt x="1386" y="969"/>
                  </a:cubicBezTo>
                  <a:cubicBezTo>
                    <a:pt x="1386" y="969"/>
                    <a:pt x="1386" y="969"/>
                    <a:pt x="1386" y="969"/>
                  </a:cubicBezTo>
                  <a:cubicBezTo>
                    <a:pt x="1378" y="973"/>
                    <a:pt x="1378" y="973"/>
                    <a:pt x="1378" y="973"/>
                  </a:cubicBezTo>
                  <a:cubicBezTo>
                    <a:pt x="1371" y="973"/>
                    <a:pt x="1371" y="973"/>
                    <a:pt x="1371" y="973"/>
                  </a:cubicBezTo>
                  <a:cubicBezTo>
                    <a:pt x="1371" y="973"/>
                    <a:pt x="1371" y="973"/>
                    <a:pt x="1371" y="973"/>
                  </a:cubicBezTo>
                  <a:cubicBezTo>
                    <a:pt x="1371" y="973"/>
                    <a:pt x="1371" y="973"/>
                    <a:pt x="1371" y="973"/>
                  </a:cubicBezTo>
                  <a:cubicBezTo>
                    <a:pt x="1363" y="976"/>
                    <a:pt x="1363" y="976"/>
                    <a:pt x="1363" y="976"/>
                  </a:cubicBezTo>
                  <a:cubicBezTo>
                    <a:pt x="1346" y="971"/>
                    <a:pt x="1346" y="971"/>
                    <a:pt x="1346" y="971"/>
                  </a:cubicBezTo>
                  <a:cubicBezTo>
                    <a:pt x="1340" y="969"/>
                    <a:pt x="1340" y="969"/>
                    <a:pt x="1340" y="969"/>
                  </a:cubicBezTo>
                  <a:cubicBezTo>
                    <a:pt x="1340" y="969"/>
                    <a:pt x="1340" y="969"/>
                    <a:pt x="1340" y="969"/>
                  </a:cubicBezTo>
                  <a:cubicBezTo>
                    <a:pt x="1339" y="969"/>
                    <a:pt x="1339" y="969"/>
                    <a:pt x="1339" y="969"/>
                  </a:cubicBezTo>
                  <a:cubicBezTo>
                    <a:pt x="1333" y="972"/>
                    <a:pt x="1333" y="972"/>
                    <a:pt x="1333" y="972"/>
                  </a:cubicBezTo>
                  <a:cubicBezTo>
                    <a:pt x="1333" y="969"/>
                    <a:pt x="1333" y="969"/>
                    <a:pt x="1333" y="969"/>
                  </a:cubicBezTo>
                  <a:cubicBezTo>
                    <a:pt x="1336" y="969"/>
                    <a:pt x="1338" y="967"/>
                    <a:pt x="1338" y="965"/>
                  </a:cubicBezTo>
                  <a:cubicBezTo>
                    <a:pt x="1338" y="965"/>
                    <a:pt x="1338" y="965"/>
                    <a:pt x="1338" y="965"/>
                  </a:cubicBezTo>
                  <a:cubicBezTo>
                    <a:pt x="1338" y="957"/>
                    <a:pt x="1338" y="957"/>
                    <a:pt x="1338" y="957"/>
                  </a:cubicBezTo>
                  <a:cubicBezTo>
                    <a:pt x="1340" y="944"/>
                    <a:pt x="1340" y="944"/>
                    <a:pt x="1340" y="944"/>
                  </a:cubicBezTo>
                  <a:cubicBezTo>
                    <a:pt x="1340" y="944"/>
                    <a:pt x="1340" y="944"/>
                    <a:pt x="1340" y="944"/>
                  </a:cubicBezTo>
                  <a:cubicBezTo>
                    <a:pt x="1340" y="943"/>
                    <a:pt x="1340" y="943"/>
                    <a:pt x="1340" y="943"/>
                  </a:cubicBezTo>
                  <a:cubicBezTo>
                    <a:pt x="1340" y="943"/>
                    <a:pt x="1340" y="943"/>
                    <a:pt x="1340" y="943"/>
                  </a:cubicBezTo>
                  <a:cubicBezTo>
                    <a:pt x="1336" y="943"/>
                    <a:pt x="1336" y="943"/>
                    <a:pt x="1336" y="943"/>
                  </a:cubicBezTo>
                  <a:cubicBezTo>
                    <a:pt x="1336" y="940"/>
                    <a:pt x="1336" y="940"/>
                    <a:pt x="1336" y="940"/>
                  </a:cubicBezTo>
                  <a:cubicBezTo>
                    <a:pt x="1336" y="940"/>
                    <a:pt x="1336" y="940"/>
                    <a:pt x="1336" y="940"/>
                  </a:cubicBezTo>
                  <a:cubicBezTo>
                    <a:pt x="1332" y="940"/>
                    <a:pt x="1332" y="940"/>
                    <a:pt x="1332" y="940"/>
                  </a:cubicBezTo>
                  <a:cubicBezTo>
                    <a:pt x="1332" y="930"/>
                    <a:pt x="1332" y="930"/>
                    <a:pt x="1332" y="930"/>
                  </a:cubicBezTo>
                  <a:cubicBezTo>
                    <a:pt x="1334" y="930"/>
                    <a:pt x="1336" y="929"/>
                    <a:pt x="1337" y="928"/>
                  </a:cubicBezTo>
                  <a:cubicBezTo>
                    <a:pt x="1338" y="927"/>
                    <a:pt x="1338" y="926"/>
                    <a:pt x="1338" y="925"/>
                  </a:cubicBezTo>
                  <a:cubicBezTo>
                    <a:pt x="1338" y="925"/>
                    <a:pt x="1338" y="924"/>
                    <a:pt x="1337" y="923"/>
                  </a:cubicBezTo>
                  <a:cubicBezTo>
                    <a:pt x="1336" y="918"/>
                    <a:pt x="1336" y="918"/>
                    <a:pt x="1336" y="918"/>
                  </a:cubicBezTo>
                  <a:cubicBezTo>
                    <a:pt x="1336" y="918"/>
                    <a:pt x="1336" y="918"/>
                    <a:pt x="1336" y="918"/>
                  </a:cubicBezTo>
                  <a:cubicBezTo>
                    <a:pt x="1277" y="918"/>
                    <a:pt x="1277" y="918"/>
                    <a:pt x="1277" y="918"/>
                  </a:cubicBezTo>
                  <a:cubicBezTo>
                    <a:pt x="1277" y="895"/>
                    <a:pt x="1277" y="895"/>
                    <a:pt x="1277" y="895"/>
                  </a:cubicBezTo>
                  <a:cubicBezTo>
                    <a:pt x="1291" y="872"/>
                    <a:pt x="1291" y="872"/>
                    <a:pt x="1291" y="872"/>
                  </a:cubicBezTo>
                  <a:cubicBezTo>
                    <a:pt x="1291" y="825"/>
                    <a:pt x="1291" y="825"/>
                    <a:pt x="1291" y="825"/>
                  </a:cubicBezTo>
                  <a:cubicBezTo>
                    <a:pt x="1291" y="825"/>
                    <a:pt x="1291" y="825"/>
                    <a:pt x="1291" y="825"/>
                  </a:cubicBezTo>
                  <a:cubicBezTo>
                    <a:pt x="1291" y="825"/>
                    <a:pt x="1291" y="825"/>
                    <a:pt x="1291" y="825"/>
                  </a:cubicBezTo>
                  <a:cubicBezTo>
                    <a:pt x="1291" y="824"/>
                    <a:pt x="1291" y="824"/>
                    <a:pt x="1291" y="824"/>
                  </a:cubicBezTo>
                  <a:cubicBezTo>
                    <a:pt x="1291" y="824"/>
                    <a:pt x="1291" y="824"/>
                    <a:pt x="1291" y="824"/>
                  </a:cubicBezTo>
                  <a:cubicBezTo>
                    <a:pt x="1291" y="823"/>
                    <a:pt x="1291" y="823"/>
                    <a:pt x="1291" y="823"/>
                  </a:cubicBezTo>
                  <a:cubicBezTo>
                    <a:pt x="1292" y="821"/>
                    <a:pt x="1293" y="819"/>
                    <a:pt x="1293" y="818"/>
                  </a:cubicBezTo>
                  <a:cubicBezTo>
                    <a:pt x="1294" y="816"/>
                    <a:pt x="1294" y="815"/>
                    <a:pt x="1294" y="814"/>
                  </a:cubicBezTo>
                  <a:cubicBezTo>
                    <a:pt x="1294" y="814"/>
                    <a:pt x="1294" y="814"/>
                    <a:pt x="1294" y="814"/>
                  </a:cubicBezTo>
                  <a:cubicBezTo>
                    <a:pt x="1294" y="813"/>
                    <a:pt x="1294" y="813"/>
                    <a:pt x="1294" y="813"/>
                  </a:cubicBezTo>
                  <a:cubicBezTo>
                    <a:pt x="1295" y="813"/>
                    <a:pt x="1295" y="813"/>
                    <a:pt x="1295" y="813"/>
                  </a:cubicBezTo>
                  <a:cubicBezTo>
                    <a:pt x="1295" y="812"/>
                    <a:pt x="1295" y="812"/>
                    <a:pt x="1295" y="812"/>
                  </a:cubicBezTo>
                  <a:cubicBezTo>
                    <a:pt x="1296" y="812"/>
                    <a:pt x="1296" y="812"/>
                    <a:pt x="1296" y="812"/>
                  </a:cubicBezTo>
                  <a:cubicBezTo>
                    <a:pt x="1296" y="811"/>
                    <a:pt x="1296" y="811"/>
                    <a:pt x="1296" y="811"/>
                  </a:cubicBezTo>
                  <a:cubicBezTo>
                    <a:pt x="1297" y="811"/>
                    <a:pt x="1297" y="811"/>
                    <a:pt x="1297" y="811"/>
                  </a:cubicBezTo>
                  <a:cubicBezTo>
                    <a:pt x="1297" y="811"/>
                    <a:pt x="1297" y="811"/>
                    <a:pt x="1297" y="811"/>
                  </a:cubicBezTo>
                  <a:cubicBezTo>
                    <a:pt x="1297" y="808"/>
                    <a:pt x="1297" y="808"/>
                    <a:pt x="1297" y="808"/>
                  </a:cubicBezTo>
                  <a:cubicBezTo>
                    <a:pt x="1297" y="806"/>
                    <a:pt x="1297" y="805"/>
                    <a:pt x="1297" y="803"/>
                  </a:cubicBezTo>
                  <a:cubicBezTo>
                    <a:pt x="1296" y="802"/>
                    <a:pt x="1296" y="800"/>
                    <a:pt x="1296" y="799"/>
                  </a:cubicBezTo>
                  <a:cubicBezTo>
                    <a:pt x="1296" y="799"/>
                    <a:pt x="1295" y="792"/>
                    <a:pt x="1294" y="787"/>
                  </a:cubicBezTo>
                  <a:cubicBezTo>
                    <a:pt x="1294" y="783"/>
                    <a:pt x="1294" y="783"/>
                    <a:pt x="1294" y="783"/>
                  </a:cubicBezTo>
                  <a:cubicBezTo>
                    <a:pt x="1295" y="782"/>
                    <a:pt x="1296" y="780"/>
                    <a:pt x="1298" y="779"/>
                  </a:cubicBezTo>
                  <a:cubicBezTo>
                    <a:pt x="1299" y="777"/>
                    <a:pt x="1300" y="776"/>
                    <a:pt x="1301" y="775"/>
                  </a:cubicBezTo>
                  <a:cubicBezTo>
                    <a:pt x="1303" y="775"/>
                    <a:pt x="1303" y="775"/>
                    <a:pt x="1303" y="775"/>
                  </a:cubicBezTo>
                  <a:cubicBezTo>
                    <a:pt x="1304" y="774"/>
                    <a:pt x="1304" y="774"/>
                    <a:pt x="1304" y="774"/>
                  </a:cubicBezTo>
                  <a:cubicBezTo>
                    <a:pt x="1305" y="773"/>
                    <a:pt x="1305" y="772"/>
                    <a:pt x="1306" y="771"/>
                  </a:cubicBezTo>
                  <a:cubicBezTo>
                    <a:pt x="1306" y="771"/>
                    <a:pt x="1306" y="771"/>
                    <a:pt x="1306" y="771"/>
                  </a:cubicBezTo>
                  <a:cubicBezTo>
                    <a:pt x="1307" y="771"/>
                    <a:pt x="1307" y="771"/>
                    <a:pt x="1307" y="771"/>
                  </a:cubicBezTo>
                  <a:cubicBezTo>
                    <a:pt x="1309" y="768"/>
                    <a:pt x="1309" y="768"/>
                    <a:pt x="1309" y="768"/>
                  </a:cubicBezTo>
                  <a:cubicBezTo>
                    <a:pt x="1312" y="763"/>
                    <a:pt x="1314" y="759"/>
                    <a:pt x="1314" y="759"/>
                  </a:cubicBezTo>
                  <a:cubicBezTo>
                    <a:pt x="1314" y="740"/>
                    <a:pt x="1314" y="740"/>
                    <a:pt x="1314" y="740"/>
                  </a:cubicBezTo>
                  <a:cubicBezTo>
                    <a:pt x="1321" y="734"/>
                    <a:pt x="1321" y="734"/>
                    <a:pt x="1321" y="734"/>
                  </a:cubicBezTo>
                  <a:cubicBezTo>
                    <a:pt x="1322" y="729"/>
                    <a:pt x="1322" y="729"/>
                    <a:pt x="1322" y="729"/>
                  </a:cubicBezTo>
                  <a:cubicBezTo>
                    <a:pt x="1324" y="725"/>
                    <a:pt x="1324" y="725"/>
                    <a:pt x="1324" y="725"/>
                  </a:cubicBezTo>
                  <a:cubicBezTo>
                    <a:pt x="1416" y="725"/>
                    <a:pt x="1416" y="725"/>
                    <a:pt x="1416" y="725"/>
                  </a:cubicBezTo>
                  <a:cubicBezTo>
                    <a:pt x="1416" y="780"/>
                    <a:pt x="1416" y="780"/>
                    <a:pt x="1416" y="780"/>
                  </a:cubicBezTo>
                  <a:cubicBezTo>
                    <a:pt x="1416" y="790"/>
                    <a:pt x="1416" y="790"/>
                    <a:pt x="1416" y="790"/>
                  </a:cubicBezTo>
                  <a:cubicBezTo>
                    <a:pt x="1416" y="792"/>
                    <a:pt x="1416" y="792"/>
                    <a:pt x="1416" y="792"/>
                  </a:cubicBezTo>
                  <a:cubicBezTo>
                    <a:pt x="1414" y="797"/>
                    <a:pt x="1414" y="797"/>
                    <a:pt x="1414" y="797"/>
                  </a:cubicBezTo>
                  <a:cubicBezTo>
                    <a:pt x="1410" y="807"/>
                    <a:pt x="1407" y="814"/>
                    <a:pt x="1407" y="816"/>
                  </a:cubicBezTo>
                  <a:cubicBezTo>
                    <a:pt x="1407" y="818"/>
                    <a:pt x="1407" y="824"/>
                    <a:pt x="1406" y="832"/>
                  </a:cubicBezTo>
                  <a:cubicBezTo>
                    <a:pt x="1404" y="848"/>
                    <a:pt x="1400" y="878"/>
                    <a:pt x="1401" y="881"/>
                  </a:cubicBezTo>
                  <a:cubicBezTo>
                    <a:pt x="1402" y="884"/>
                    <a:pt x="1402" y="919"/>
                    <a:pt x="1401" y="944"/>
                  </a:cubicBezTo>
                  <a:close/>
                  <a:moveTo>
                    <a:pt x="1440" y="943"/>
                  </a:moveTo>
                  <a:cubicBezTo>
                    <a:pt x="1439" y="943"/>
                    <a:pt x="1439" y="943"/>
                    <a:pt x="1439" y="943"/>
                  </a:cubicBezTo>
                  <a:cubicBezTo>
                    <a:pt x="1439" y="943"/>
                    <a:pt x="1439" y="943"/>
                    <a:pt x="1439" y="943"/>
                  </a:cubicBezTo>
                  <a:cubicBezTo>
                    <a:pt x="1439" y="974"/>
                    <a:pt x="1439" y="974"/>
                    <a:pt x="1439" y="974"/>
                  </a:cubicBezTo>
                  <a:cubicBezTo>
                    <a:pt x="1439" y="974"/>
                    <a:pt x="1439" y="974"/>
                    <a:pt x="1439" y="974"/>
                  </a:cubicBezTo>
                  <a:cubicBezTo>
                    <a:pt x="1427" y="976"/>
                    <a:pt x="1427" y="976"/>
                    <a:pt x="1427" y="976"/>
                  </a:cubicBezTo>
                  <a:cubicBezTo>
                    <a:pt x="1427" y="947"/>
                    <a:pt x="1427" y="947"/>
                    <a:pt x="1427" y="947"/>
                  </a:cubicBezTo>
                  <a:cubicBezTo>
                    <a:pt x="1426" y="947"/>
                    <a:pt x="1426" y="947"/>
                    <a:pt x="1426" y="947"/>
                  </a:cubicBezTo>
                  <a:cubicBezTo>
                    <a:pt x="1426" y="946"/>
                    <a:pt x="1426" y="946"/>
                    <a:pt x="1426" y="946"/>
                  </a:cubicBezTo>
                  <a:cubicBezTo>
                    <a:pt x="1424" y="946"/>
                    <a:pt x="1424" y="946"/>
                    <a:pt x="1424" y="946"/>
                  </a:cubicBezTo>
                  <a:cubicBezTo>
                    <a:pt x="1416" y="970"/>
                    <a:pt x="1416" y="970"/>
                    <a:pt x="1416" y="970"/>
                  </a:cubicBezTo>
                  <a:cubicBezTo>
                    <a:pt x="1416" y="973"/>
                    <a:pt x="1416" y="973"/>
                    <a:pt x="1416" y="973"/>
                  </a:cubicBezTo>
                  <a:cubicBezTo>
                    <a:pt x="1403" y="971"/>
                    <a:pt x="1403" y="971"/>
                    <a:pt x="1403" y="971"/>
                  </a:cubicBezTo>
                  <a:cubicBezTo>
                    <a:pt x="1403" y="971"/>
                    <a:pt x="1403" y="970"/>
                    <a:pt x="1403" y="970"/>
                  </a:cubicBezTo>
                  <a:cubicBezTo>
                    <a:pt x="1403" y="969"/>
                    <a:pt x="1403" y="969"/>
                    <a:pt x="1403" y="969"/>
                  </a:cubicBezTo>
                  <a:cubicBezTo>
                    <a:pt x="1403" y="968"/>
                    <a:pt x="1403" y="968"/>
                    <a:pt x="1403" y="967"/>
                  </a:cubicBezTo>
                  <a:cubicBezTo>
                    <a:pt x="1403" y="967"/>
                    <a:pt x="1403" y="967"/>
                    <a:pt x="1403" y="966"/>
                  </a:cubicBezTo>
                  <a:cubicBezTo>
                    <a:pt x="1403" y="966"/>
                    <a:pt x="1403" y="965"/>
                    <a:pt x="1403" y="964"/>
                  </a:cubicBezTo>
                  <a:cubicBezTo>
                    <a:pt x="1403" y="964"/>
                    <a:pt x="1403" y="963"/>
                    <a:pt x="1403" y="963"/>
                  </a:cubicBezTo>
                  <a:cubicBezTo>
                    <a:pt x="1403" y="958"/>
                    <a:pt x="1403" y="951"/>
                    <a:pt x="1403" y="944"/>
                  </a:cubicBezTo>
                  <a:cubicBezTo>
                    <a:pt x="1404" y="910"/>
                    <a:pt x="1404" y="883"/>
                    <a:pt x="1403" y="881"/>
                  </a:cubicBezTo>
                  <a:cubicBezTo>
                    <a:pt x="1402" y="878"/>
                    <a:pt x="1405" y="851"/>
                    <a:pt x="1408" y="832"/>
                  </a:cubicBezTo>
                  <a:cubicBezTo>
                    <a:pt x="1409" y="824"/>
                    <a:pt x="1409" y="818"/>
                    <a:pt x="1409" y="816"/>
                  </a:cubicBezTo>
                  <a:cubicBezTo>
                    <a:pt x="1409" y="814"/>
                    <a:pt x="1413" y="805"/>
                    <a:pt x="1416" y="797"/>
                  </a:cubicBezTo>
                  <a:cubicBezTo>
                    <a:pt x="1418" y="792"/>
                    <a:pt x="1418" y="792"/>
                    <a:pt x="1418" y="792"/>
                  </a:cubicBezTo>
                  <a:cubicBezTo>
                    <a:pt x="1418" y="792"/>
                    <a:pt x="1418" y="792"/>
                    <a:pt x="1418" y="792"/>
                  </a:cubicBezTo>
                  <a:cubicBezTo>
                    <a:pt x="1418" y="792"/>
                    <a:pt x="1418" y="792"/>
                    <a:pt x="1418" y="792"/>
                  </a:cubicBezTo>
                  <a:cubicBezTo>
                    <a:pt x="1418" y="725"/>
                    <a:pt x="1418" y="725"/>
                    <a:pt x="1418" y="725"/>
                  </a:cubicBezTo>
                  <a:cubicBezTo>
                    <a:pt x="1511" y="725"/>
                    <a:pt x="1511" y="725"/>
                    <a:pt x="1511" y="725"/>
                  </a:cubicBezTo>
                  <a:cubicBezTo>
                    <a:pt x="1511" y="733"/>
                    <a:pt x="1511" y="733"/>
                    <a:pt x="1511" y="733"/>
                  </a:cubicBezTo>
                  <a:cubicBezTo>
                    <a:pt x="1515" y="746"/>
                    <a:pt x="1515" y="746"/>
                    <a:pt x="1515" y="746"/>
                  </a:cubicBezTo>
                  <a:cubicBezTo>
                    <a:pt x="1515" y="787"/>
                    <a:pt x="1515" y="787"/>
                    <a:pt x="1515" y="787"/>
                  </a:cubicBezTo>
                  <a:cubicBezTo>
                    <a:pt x="1519" y="795"/>
                    <a:pt x="1519" y="795"/>
                    <a:pt x="1519" y="795"/>
                  </a:cubicBezTo>
                  <a:cubicBezTo>
                    <a:pt x="1519" y="801"/>
                    <a:pt x="1519" y="801"/>
                    <a:pt x="1519" y="801"/>
                  </a:cubicBezTo>
                  <a:cubicBezTo>
                    <a:pt x="1525" y="814"/>
                    <a:pt x="1525" y="814"/>
                    <a:pt x="1525" y="814"/>
                  </a:cubicBezTo>
                  <a:cubicBezTo>
                    <a:pt x="1525" y="840"/>
                    <a:pt x="1525" y="840"/>
                    <a:pt x="1525" y="840"/>
                  </a:cubicBezTo>
                  <a:cubicBezTo>
                    <a:pt x="1531" y="856"/>
                    <a:pt x="1531" y="856"/>
                    <a:pt x="1531" y="856"/>
                  </a:cubicBezTo>
                  <a:cubicBezTo>
                    <a:pt x="1531" y="940"/>
                    <a:pt x="1531" y="940"/>
                    <a:pt x="1531" y="940"/>
                  </a:cubicBezTo>
                  <a:cubicBezTo>
                    <a:pt x="1532" y="941"/>
                    <a:pt x="1532" y="941"/>
                    <a:pt x="1532" y="941"/>
                  </a:cubicBezTo>
                  <a:cubicBezTo>
                    <a:pt x="1532" y="943"/>
                    <a:pt x="1532" y="943"/>
                    <a:pt x="1532" y="943"/>
                  </a:cubicBezTo>
                  <a:lnTo>
                    <a:pt x="1440" y="943"/>
                  </a:lnTo>
                  <a:close/>
                  <a:moveTo>
                    <a:pt x="1709" y="1052"/>
                  </a:moveTo>
                  <a:cubicBezTo>
                    <a:pt x="1709" y="1071"/>
                    <a:pt x="1709" y="1071"/>
                    <a:pt x="1709" y="1071"/>
                  </a:cubicBezTo>
                  <a:cubicBezTo>
                    <a:pt x="1712" y="1078"/>
                    <a:pt x="1712" y="1078"/>
                    <a:pt x="1712" y="1078"/>
                  </a:cubicBezTo>
                  <a:cubicBezTo>
                    <a:pt x="1729" y="1122"/>
                    <a:pt x="1729" y="1122"/>
                    <a:pt x="1729" y="1122"/>
                  </a:cubicBezTo>
                  <a:cubicBezTo>
                    <a:pt x="1729" y="1161"/>
                    <a:pt x="1729" y="1161"/>
                    <a:pt x="1729" y="1161"/>
                  </a:cubicBezTo>
                  <a:cubicBezTo>
                    <a:pt x="1729" y="1161"/>
                    <a:pt x="1729" y="1161"/>
                    <a:pt x="1729" y="1161"/>
                  </a:cubicBezTo>
                  <a:cubicBezTo>
                    <a:pt x="1721" y="1188"/>
                    <a:pt x="1721" y="1188"/>
                    <a:pt x="1721" y="1188"/>
                  </a:cubicBezTo>
                  <a:cubicBezTo>
                    <a:pt x="1721" y="1188"/>
                    <a:pt x="1721" y="1188"/>
                    <a:pt x="1721" y="1188"/>
                  </a:cubicBezTo>
                  <a:cubicBezTo>
                    <a:pt x="1721" y="1189"/>
                    <a:pt x="1721" y="1189"/>
                    <a:pt x="1721" y="1189"/>
                  </a:cubicBezTo>
                  <a:cubicBezTo>
                    <a:pt x="1725" y="1192"/>
                    <a:pt x="1725" y="1192"/>
                    <a:pt x="1725" y="1192"/>
                  </a:cubicBezTo>
                  <a:cubicBezTo>
                    <a:pt x="1722" y="1194"/>
                    <a:pt x="1722" y="1194"/>
                    <a:pt x="1722" y="1194"/>
                  </a:cubicBezTo>
                  <a:cubicBezTo>
                    <a:pt x="1718" y="1191"/>
                    <a:pt x="1718" y="1191"/>
                    <a:pt x="1718" y="1191"/>
                  </a:cubicBezTo>
                  <a:cubicBezTo>
                    <a:pt x="1718" y="1191"/>
                    <a:pt x="1718" y="1191"/>
                    <a:pt x="1718" y="1191"/>
                  </a:cubicBezTo>
                  <a:cubicBezTo>
                    <a:pt x="1718" y="1191"/>
                    <a:pt x="1718" y="1191"/>
                    <a:pt x="1718" y="1191"/>
                  </a:cubicBezTo>
                  <a:cubicBezTo>
                    <a:pt x="1718" y="1191"/>
                    <a:pt x="1718" y="1191"/>
                    <a:pt x="1718" y="1191"/>
                  </a:cubicBezTo>
                  <a:cubicBezTo>
                    <a:pt x="1706" y="1199"/>
                    <a:pt x="1706" y="1199"/>
                    <a:pt x="1706" y="1199"/>
                  </a:cubicBezTo>
                  <a:cubicBezTo>
                    <a:pt x="1692" y="1199"/>
                    <a:pt x="1692" y="1199"/>
                    <a:pt x="1692" y="1199"/>
                  </a:cubicBezTo>
                  <a:cubicBezTo>
                    <a:pt x="1692" y="1199"/>
                    <a:pt x="1692" y="1199"/>
                    <a:pt x="1692" y="1199"/>
                  </a:cubicBezTo>
                  <a:cubicBezTo>
                    <a:pt x="1692" y="1195"/>
                    <a:pt x="1692" y="1195"/>
                    <a:pt x="1692" y="1195"/>
                  </a:cubicBezTo>
                  <a:cubicBezTo>
                    <a:pt x="1692" y="1195"/>
                    <a:pt x="1692" y="1195"/>
                    <a:pt x="1692" y="1195"/>
                  </a:cubicBezTo>
                  <a:cubicBezTo>
                    <a:pt x="1688" y="1195"/>
                    <a:pt x="1688" y="1195"/>
                    <a:pt x="1688" y="1195"/>
                  </a:cubicBezTo>
                  <a:cubicBezTo>
                    <a:pt x="1688" y="1188"/>
                    <a:pt x="1688" y="1188"/>
                    <a:pt x="1688" y="1188"/>
                  </a:cubicBezTo>
                  <a:cubicBezTo>
                    <a:pt x="1684" y="1173"/>
                    <a:pt x="1684" y="1173"/>
                    <a:pt x="1684" y="1173"/>
                  </a:cubicBezTo>
                  <a:cubicBezTo>
                    <a:pt x="1680" y="1168"/>
                    <a:pt x="1680" y="1168"/>
                    <a:pt x="1680" y="1168"/>
                  </a:cubicBezTo>
                  <a:cubicBezTo>
                    <a:pt x="1680" y="1168"/>
                    <a:pt x="1680" y="1168"/>
                    <a:pt x="1680" y="1168"/>
                  </a:cubicBezTo>
                  <a:cubicBezTo>
                    <a:pt x="1680" y="1168"/>
                    <a:pt x="1680" y="1168"/>
                    <a:pt x="1680" y="1168"/>
                  </a:cubicBezTo>
                  <a:cubicBezTo>
                    <a:pt x="1680" y="1168"/>
                    <a:pt x="1680" y="1168"/>
                    <a:pt x="1680" y="1168"/>
                  </a:cubicBezTo>
                  <a:cubicBezTo>
                    <a:pt x="1672" y="1168"/>
                    <a:pt x="1672" y="1168"/>
                    <a:pt x="1672" y="1168"/>
                  </a:cubicBezTo>
                  <a:cubicBezTo>
                    <a:pt x="1669" y="1164"/>
                    <a:pt x="1669" y="1164"/>
                    <a:pt x="1669" y="1164"/>
                  </a:cubicBezTo>
                  <a:cubicBezTo>
                    <a:pt x="1661" y="1149"/>
                    <a:pt x="1661" y="1149"/>
                    <a:pt x="1661" y="1149"/>
                  </a:cubicBezTo>
                  <a:cubicBezTo>
                    <a:pt x="1658" y="1141"/>
                    <a:pt x="1658" y="1141"/>
                    <a:pt x="1658" y="1141"/>
                  </a:cubicBezTo>
                  <a:cubicBezTo>
                    <a:pt x="1662" y="1133"/>
                    <a:pt x="1662" y="1133"/>
                    <a:pt x="1662" y="1133"/>
                  </a:cubicBezTo>
                  <a:cubicBezTo>
                    <a:pt x="1660" y="1133"/>
                    <a:pt x="1660" y="1133"/>
                    <a:pt x="1660" y="1133"/>
                  </a:cubicBezTo>
                  <a:cubicBezTo>
                    <a:pt x="1657" y="1133"/>
                    <a:pt x="1657" y="1133"/>
                    <a:pt x="1657" y="1133"/>
                  </a:cubicBezTo>
                  <a:cubicBezTo>
                    <a:pt x="1657" y="1120"/>
                    <a:pt x="1657" y="1120"/>
                    <a:pt x="1657" y="1120"/>
                  </a:cubicBezTo>
                  <a:cubicBezTo>
                    <a:pt x="1657" y="1120"/>
                    <a:pt x="1657" y="1120"/>
                    <a:pt x="1657" y="1120"/>
                  </a:cubicBezTo>
                  <a:cubicBezTo>
                    <a:pt x="1649" y="1125"/>
                    <a:pt x="1649" y="1125"/>
                    <a:pt x="1649" y="1125"/>
                  </a:cubicBezTo>
                  <a:cubicBezTo>
                    <a:pt x="1637" y="1101"/>
                    <a:pt x="1637" y="1101"/>
                    <a:pt x="1637" y="1101"/>
                  </a:cubicBezTo>
                  <a:cubicBezTo>
                    <a:pt x="1633" y="1095"/>
                    <a:pt x="1633" y="1095"/>
                    <a:pt x="1633" y="1095"/>
                  </a:cubicBezTo>
                  <a:cubicBezTo>
                    <a:pt x="1637" y="1079"/>
                    <a:pt x="1637" y="1079"/>
                    <a:pt x="1637" y="1079"/>
                  </a:cubicBezTo>
                  <a:cubicBezTo>
                    <a:pt x="1637" y="1079"/>
                    <a:pt x="1637" y="1079"/>
                    <a:pt x="1637" y="1079"/>
                  </a:cubicBezTo>
                  <a:cubicBezTo>
                    <a:pt x="1638" y="1078"/>
                    <a:pt x="1638" y="1078"/>
                    <a:pt x="1638" y="1078"/>
                  </a:cubicBezTo>
                  <a:cubicBezTo>
                    <a:pt x="1637" y="1078"/>
                    <a:pt x="1637" y="1078"/>
                    <a:pt x="1637" y="1078"/>
                  </a:cubicBezTo>
                  <a:cubicBezTo>
                    <a:pt x="1632" y="1078"/>
                    <a:pt x="1632" y="1078"/>
                    <a:pt x="1632" y="1078"/>
                  </a:cubicBezTo>
                  <a:cubicBezTo>
                    <a:pt x="1631" y="1078"/>
                    <a:pt x="1631" y="1078"/>
                    <a:pt x="1631" y="1078"/>
                  </a:cubicBezTo>
                  <a:cubicBezTo>
                    <a:pt x="1631" y="1082"/>
                    <a:pt x="1631" y="1082"/>
                    <a:pt x="1631" y="1082"/>
                  </a:cubicBezTo>
                  <a:cubicBezTo>
                    <a:pt x="1629" y="1082"/>
                    <a:pt x="1629" y="1082"/>
                    <a:pt x="1629" y="1082"/>
                  </a:cubicBezTo>
                  <a:cubicBezTo>
                    <a:pt x="1629" y="1027"/>
                    <a:pt x="1629" y="1027"/>
                    <a:pt x="1629" y="1027"/>
                  </a:cubicBezTo>
                  <a:cubicBezTo>
                    <a:pt x="1626" y="1024"/>
                    <a:pt x="1626" y="1024"/>
                    <a:pt x="1626" y="1024"/>
                  </a:cubicBezTo>
                  <a:cubicBezTo>
                    <a:pt x="1626" y="1024"/>
                    <a:pt x="1626" y="1024"/>
                    <a:pt x="1626" y="1024"/>
                  </a:cubicBezTo>
                  <a:cubicBezTo>
                    <a:pt x="1626" y="1024"/>
                    <a:pt x="1626" y="1024"/>
                    <a:pt x="1626" y="1024"/>
                  </a:cubicBezTo>
                  <a:cubicBezTo>
                    <a:pt x="1625" y="1023"/>
                    <a:pt x="1625" y="1023"/>
                    <a:pt x="1625" y="1023"/>
                  </a:cubicBezTo>
                  <a:cubicBezTo>
                    <a:pt x="1618" y="1019"/>
                    <a:pt x="1618" y="1019"/>
                    <a:pt x="1618" y="1019"/>
                  </a:cubicBezTo>
                  <a:cubicBezTo>
                    <a:pt x="1606" y="1008"/>
                    <a:pt x="1606" y="1008"/>
                    <a:pt x="1606" y="1008"/>
                  </a:cubicBezTo>
                  <a:cubicBezTo>
                    <a:pt x="1606" y="1008"/>
                    <a:pt x="1606" y="1008"/>
                    <a:pt x="1606" y="1008"/>
                  </a:cubicBezTo>
                  <a:cubicBezTo>
                    <a:pt x="1606" y="1008"/>
                    <a:pt x="1606" y="1008"/>
                    <a:pt x="1606" y="1008"/>
                  </a:cubicBezTo>
                  <a:cubicBezTo>
                    <a:pt x="1606" y="1008"/>
                    <a:pt x="1606" y="1008"/>
                    <a:pt x="1606" y="1008"/>
                  </a:cubicBezTo>
                  <a:cubicBezTo>
                    <a:pt x="1602" y="1008"/>
                    <a:pt x="1602" y="1008"/>
                    <a:pt x="1602" y="1008"/>
                  </a:cubicBezTo>
                  <a:cubicBezTo>
                    <a:pt x="1602" y="1001"/>
                    <a:pt x="1602" y="1001"/>
                    <a:pt x="1602" y="1001"/>
                  </a:cubicBezTo>
                  <a:cubicBezTo>
                    <a:pt x="1602" y="1001"/>
                    <a:pt x="1602" y="1001"/>
                    <a:pt x="1602" y="1001"/>
                  </a:cubicBezTo>
                  <a:cubicBezTo>
                    <a:pt x="1602" y="1000"/>
                    <a:pt x="1602" y="1000"/>
                    <a:pt x="1602" y="1000"/>
                  </a:cubicBezTo>
                  <a:cubicBezTo>
                    <a:pt x="1602" y="1000"/>
                    <a:pt x="1602" y="1000"/>
                    <a:pt x="1602" y="1000"/>
                  </a:cubicBezTo>
                  <a:cubicBezTo>
                    <a:pt x="1598" y="1000"/>
                    <a:pt x="1598" y="1000"/>
                    <a:pt x="1598" y="1000"/>
                  </a:cubicBezTo>
                  <a:cubicBezTo>
                    <a:pt x="1587" y="985"/>
                    <a:pt x="1587" y="985"/>
                    <a:pt x="1587" y="985"/>
                  </a:cubicBezTo>
                  <a:cubicBezTo>
                    <a:pt x="1586" y="985"/>
                    <a:pt x="1586" y="985"/>
                    <a:pt x="1586" y="985"/>
                  </a:cubicBezTo>
                  <a:cubicBezTo>
                    <a:pt x="1586" y="984"/>
                    <a:pt x="1586" y="984"/>
                    <a:pt x="1586" y="984"/>
                  </a:cubicBezTo>
                  <a:cubicBezTo>
                    <a:pt x="1586" y="984"/>
                    <a:pt x="1586" y="984"/>
                    <a:pt x="1586" y="984"/>
                  </a:cubicBezTo>
                  <a:cubicBezTo>
                    <a:pt x="1566" y="984"/>
                    <a:pt x="1566" y="984"/>
                    <a:pt x="1566" y="984"/>
                  </a:cubicBezTo>
                  <a:cubicBezTo>
                    <a:pt x="1565" y="984"/>
                    <a:pt x="1565" y="984"/>
                    <a:pt x="1565" y="984"/>
                  </a:cubicBezTo>
                  <a:cubicBezTo>
                    <a:pt x="1565" y="985"/>
                    <a:pt x="1565" y="985"/>
                    <a:pt x="1565" y="985"/>
                  </a:cubicBezTo>
                  <a:cubicBezTo>
                    <a:pt x="1565" y="985"/>
                    <a:pt x="1565" y="985"/>
                    <a:pt x="1565" y="985"/>
                  </a:cubicBezTo>
                  <a:cubicBezTo>
                    <a:pt x="1565" y="988"/>
                    <a:pt x="1565" y="988"/>
                    <a:pt x="1565" y="988"/>
                  </a:cubicBezTo>
                  <a:cubicBezTo>
                    <a:pt x="1558" y="988"/>
                    <a:pt x="1558" y="988"/>
                    <a:pt x="1558" y="988"/>
                  </a:cubicBezTo>
                  <a:cubicBezTo>
                    <a:pt x="1558" y="988"/>
                    <a:pt x="1558" y="988"/>
                    <a:pt x="1558" y="988"/>
                  </a:cubicBezTo>
                  <a:cubicBezTo>
                    <a:pt x="1550" y="996"/>
                    <a:pt x="1550" y="996"/>
                    <a:pt x="1550" y="996"/>
                  </a:cubicBezTo>
                  <a:cubicBezTo>
                    <a:pt x="1532" y="1000"/>
                    <a:pt x="1532" y="1000"/>
                    <a:pt x="1532" y="1000"/>
                  </a:cubicBezTo>
                  <a:cubicBezTo>
                    <a:pt x="1528" y="996"/>
                    <a:pt x="1528" y="996"/>
                    <a:pt x="1528" y="996"/>
                  </a:cubicBezTo>
                  <a:cubicBezTo>
                    <a:pt x="1520" y="984"/>
                    <a:pt x="1520" y="984"/>
                    <a:pt x="1520" y="984"/>
                  </a:cubicBezTo>
                  <a:cubicBezTo>
                    <a:pt x="1489" y="973"/>
                    <a:pt x="1489" y="973"/>
                    <a:pt x="1489" y="973"/>
                  </a:cubicBezTo>
                  <a:cubicBezTo>
                    <a:pt x="1489" y="971"/>
                    <a:pt x="1489" y="971"/>
                    <a:pt x="1489" y="971"/>
                  </a:cubicBezTo>
                  <a:cubicBezTo>
                    <a:pt x="1493" y="971"/>
                    <a:pt x="1493" y="971"/>
                    <a:pt x="1493" y="971"/>
                  </a:cubicBezTo>
                  <a:cubicBezTo>
                    <a:pt x="1493" y="971"/>
                    <a:pt x="1493" y="971"/>
                    <a:pt x="1493" y="971"/>
                  </a:cubicBezTo>
                  <a:cubicBezTo>
                    <a:pt x="1493" y="971"/>
                    <a:pt x="1493" y="971"/>
                    <a:pt x="1493" y="971"/>
                  </a:cubicBezTo>
                  <a:cubicBezTo>
                    <a:pt x="1493" y="966"/>
                    <a:pt x="1493" y="966"/>
                    <a:pt x="1493" y="966"/>
                  </a:cubicBezTo>
                  <a:cubicBezTo>
                    <a:pt x="1493" y="966"/>
                    <a:pt x="1493" y="966"/>
                    <a:pt x="1493" y="966"/>
                  </a:cubicBezTo>
                  <a:cubicBezTo>
                    <a:pt x="1493" y="965"/>
                    <a:pt x="1493" y="965"/>
                    <a:pt x="1493" y="965"/>
                  </a:cubicBezTo>
                  <a:cubicBezTo>
                    <a:pt x="1493" y="965"/>
                    <a:pt x="1493" y="965"/>
                    <a:pt x="1493" y="965"/>
                  </a:cubicBezTo>
                  <a:cubicBezTo>
                    <a:pt x="1489" y="965"/>
                    <a:pt x="1489" y="965"/>
                    <a:pt x="1489" y="965"/>
                  </a:cubicBezTo>
                  <a:cubicBezTo>
                    <a:pt x="1488" y="965"/>
                    <a:pt x="1488" y="965"/>
                    <a:pt x="1488" y="965"/>
                  </a:cubicBezTo>
                  <a:cubicBezTo>
                    <a:pt x="1488" y="965"/>
                    <a:pt x="1488" y="965"/>
                    <a:pt x="1488" y="965"/>
                  </a:cubicBezTo>
                  <a:cubicBezTo>
                    <a:pt x="1462" y="969"/>
                    <a:pt x="1462" y="969"/>
                    <a:pt x="1462" y="969"/>
                  </a:cubicBezTo>
                  <a:cubicBezTo>
                    <a:pt x="1462" y="959"/>
                    <a:pt x="1462" y="959"/>
                    <a:pt x="1462" y="959"/>
                  </a:cubicBezTo>
                  <a:cubicBezTo>
                    <a:pt x="1461" y="960"/>
                    <a:pt x="1461" y="960"/>
                    <a:pt x="1461" y="960"/>
                  </a:cubicBezTo>
                  <a:cubicBezTo>
                    <a:pt x="1461" y="959"/>
                    <a:pt x="1461" y="959"/>
                    <a:pt x="1461" y="959"/>
                  </a:cubicBezTo>
                  <a:cubicBezTo>
                    <a:pt x="1457" y="965"/>
                    <a:pt x="1457" y="965"/>
                    <a:pt x="1457" y="965"/>
                  </a:cubicBezTo>
                  <a:cubicBezTo>
                    <a:pt x="1453" y="965"/>
                    <a:pt x="1453" y="965"/>
                    <a:pt x="1453" y="965"/>
                  </a:cubicBezTo>
                  <a:cubicBezTo>
                    <a:pt x="1453" y="965"/>
                    <a:pt x="1453" y="965"/>
                    <a:pt x="1453" y="965"/>
                  </a:cubicBezTo>
                  <a:cubicBezTo>
                    <a:pt x="1449" y="973"/>
                    <a:pt x="1449" y="973"/>
                    <a:pt x="1449" y="973"/>
                  </a:cubicBezTo>
                  <a:cubicBezTo>
                    <a:pt x="1441" y="974"/>
                    <a:pt x="1441" y="974"/>
                    <a:pt x="1441" y="974"/>
                  </a:cubicBezTo>
                  <a:cubicBezTo>
                    <a:pt x="1441" y="945"/>
                    <a:pt x="1441" y="945"/>
                    <a:pt x="1441" y="945"/>
                  </a:cubicBezTo>
                  <a:cubicBezTo>
                    <a:pt x="1534" y="945"/>
                    <a:pt x="1534" y="945"/>
                    <a:pt x="1534" y="945"/>
                  </a:cubicBezTo>
                  <a:cubicBezTo>
                    <a:pt x="1534" y="945"/>
                    <a:pt x="1534" y="945"/>
                    <a:pt x="1534" y="945"/>
                  </a:cubicBezTo>
                  <a:cubicBezTo>
                    <a:pt x="1536" y="948"/>
                    <a:pt x="1536" y="948"/>
                    <a:pt x="1536" y="948"/>
                  </a:cubicBezTo>
                  <a:cubicBezTo>
                    <a:pt x="1546" y="954"/>
                    <a:pt x="1546" y="954"/>
                    <a:pt x="1546" y="954"/>
                  </a:cubicBezTo>
                  <a:cubicBezTo>
                    <a:pt x="1589" y="954"/>
                    <a:pt x="1589" y="954"/>
                    <a:pt x="1589" y="954"/>
                  </a:cubicBezTo>
                  <a:cubicBezTo>
                    <a:pt x="1599" y="962"/>
                    <a:pt x="1599" y="962"/>
                    <a:pt x="1599" y="962"/>
                  </a:cubicBezTo>
                  <a:cubicBezTo>
                    <a:pt x="1661" y="962"/>
                    <a:pt x="1661" y="962"/>
                    <a:pt x="1661" y="962"/>
                  </a:cubicBezTo>
                  <a:cubicBezTo>
                    <a:pt x="1667" y="952"/>
                    <a:pt x="1667" y="952"/>
                    <a:pt x="1667" y="952"/>
                  </a:cubicBezTo>
                  <a:cubicBezTo>
                    <a:pt x="1670" y="949"/>
                    <a:pt x="1670" y="949"/>
                    <a:pt x="1670" y="949"/>
                  </a:cubicBezTo>
                  <a:cubicBezTo>
                    <a:pt x="1674" y="947"/>
                    <a:pt x="1674" y="947"/>
                    <a:pt x="1674" y="947"/>
                  </a:cubicBezTo>
                  <a:cubicBezTo>
                    <a:pt x="1674" y="962"/>
                    <a:pt x="1674" y="962"/>
                    <a:pt x="1674" y="962"/>
                  </a:cubicBezTo>
                  <a:cubicBezTo>
                    <a:pt x="1675" y="965"/>
                    <a:pt x="1675" y="965"/>
                    <a:pt x="1675" y="965"/>
                  </a:cubicBezTo>
                  <a:lnTo>
                    <a:pt x="1709" y="1052"/>
                  </a:lnTo>
                  <a:close/>
                  <a:moveTo>
                    <a:pt x="1710" y="880"/>
                  </a:moveTo>
                  <a:cubicBezTo>
                    <a:pt x="1712" y="882"/>
                    <a:pt x="1712" y="882"/>
                    <a:pt x="1712" y="882"/>
                  </a:cubicBezTo>
                  <a:cubicBezTo>
                    <a:pt x="1713" y="883"/>
                    <a:pt x="1713" y="883"/>
                    <a:pt x="1713" y="883"/>
                  </a:cubicBezTo>
                  <a:cubicBezTo>
                    <a:pt x="1710" y="887"/>
                    <a:pt x="1710" y="887"/>
                    <a:pt x="1710" y="887"/>
                  </a:cubicBezTo>
                  <a:cubicBezTo>
                    <a:pt x="1707" y="887"/>
                    <a:pt x="1707" y="887"/>
                    <a:pt x="1707" y="887"/>
                  </a:cubicBezTo>
                  <a:cubicBezTo>
                    <a:pt x="1706" y="887"/>
                    <a:pt x="1706" y="887"/>
                    <a:pt x="1706" y="887"/>
                  </a:cubicBezTo>
                  <a:cubicBezTo>
                    <a:pt x="1702" y="891"/>
                    <a:pt x="1702" y="891"/>
                    <a:pt x="1702" y="891"/>
                  </a:cubicBezTo>
                  <a:cubicBezTo>
                    <a:pt x="1697" y="891"/>
                    <a:pt x="1697" y="891"/>
                    <a:pt x="1697" y="891"/>
                  </a:cubicBezTo>
                  <a:cubicBezTo>
                    <a:pt x="1697" y="891"/>
                    <a:pt x="1697" y="891"/>
                    <a:pt x="1697" y="891"/>
                  </a:cubicBezTo>
                  <a:cubicBezTo>
                    <a:pt x="1700" y="894"/>
                    <a:pt x="1700" y="894"/>
                    <a:pt x="1700" y="894"/>
                  </a:cubicBezTo>
                  <a:cubicBezTo>
                    <a:pt x="1699" y="894"/>
                    <a:pt x="1699" y="894"/>
                    <a:pt x="1699" y="894"/>
                  </a:cubicBezTo>
                  <a:cubicBezTo>
                    <a:pt x="1679" y="938"/>
                    <a:pt x="1679" y="938"/>
                    <a:pt x="1679" y="938"/>
                  </a:cubicBezTo>
                  <a:cubicBezTo>
                    <a:pt x="1675" y="944"/>
                    <a:pt x="1675" y="944"/>
                    <a:pt x="1675" y="944"/>
                  </a:cubicBezTo>
                  <a:cubicBezTo>
                    <a:pt x="1669" y="947"/>
                    <a:pt x="1669" y="947"/>
                    <a:pt x="1669" y="947"/>
                  </a:cubicBezTo>
                  <a:cubicBezTo>
                    <a:pt x="1665" y="950"/>
                    <a:pt x="1665" y="950"/>
                    <a:pt x="1665" y="950"/>
                  </a:cubicBezTo>
                  <a:cubicBezTo>
                    <a:pt x="1660" y="960"/>
                    <a:pt x="1660" y="960"/>
                    <a:pt x="1660" y="960"/>
                  </a:cubicBezTo>
                  <a:cubicBezTo>
                    <a:pt x="1600" y="960"/>
                    <a:pt x="1600" y="960"/>
                    <a:pt x="1600" y="960"/>
                  </a:cubicBezTo>
                  <a:cubicBezTo>
                    <a:pt x="1590" y="952"/>
                    <a:pt x="1590" y="952"/>
                    <a:pt x="1590" y="952"/>
                  </a:cubicBezTo>
                  <a:cubicBezTo>
                    <a:pt x="1546" y="952"/>
                    <a:pt x="1546" y="952"/>
                    <a:pt x="1546" y="952"/>
                  </a:cubicBezTo>
                  <a:cubicBezTo>
                    <a:pt x="1538" y="947"/>
                    <a:pt x="1538" y="947"/>
                    <a:pt x="1538" y="947"/>
                  </a:cubicBezTo>
                  <a:cubicBezTo>
                    <a:pt x="1534" y="941"/>
                    <a:pt x="1534" y="941"/>
                    <a:pt x="1534" y="941"/>
                  </a:cubicBezTo>
                  <a:cubicBezTo>
                    <a:pt x="1534" y="940"/>
                    <a:pt x="1534" y="940"/>
                    <a:pt x="1534" y="940"/>
                  </a:cubicBezTo>
                  <a:cubicBezTo>
                    <a:pt x="1534" y="940"/>
                    <a:pt x="1534" y="940"/>
                    <a:pt x="1534" y="940"/>
                  </a:cubicBezTo>
                  <a:cubicBezTo>
                    <a:pt x="1533" y="939"/>
                    <a:pt x="1533" y="939"/>
                    <a:pt x="1533" y="939"/>
                  </a:cubicBezTo>
                  <a:cubicBezTo>
                    <a:pt x="1533" y="856"/>
                    <a:pt x="1533" y="856"/>
                    <a:pt x="1533" y="856"/>
                  </a:cubicBezTo>
                  <a:cubicBezTo>
                    <a:pt x="1533" y="856"/>
                    <a:pt x="1533" y="856"/>
                    <a:pt x="1533" y="856"/>
                  </a:cubicBezTo>
                  <a:cubicBezTo>
                    <a:pt x="1533" y="856"/>
                    <a:pt x="1533" y="856"/>
                    <a:pt x="1533" y="856"/>
                  </a:cubicBezTo>
                  <a:cubicBezTo>
                    <a:pt x="1527" y="840"/>
                    <a:pt x="1527" y="840"/>
                    <a:pt x="1527" y="840"/>
                  </a:cubicBezTo>
                  <a:cubicBezTo>
                    <a:pt x="1527" y="814"/>
                    <a:pt x="1527" y="814"/>
                    <a:pt x="1527" y="814"/>
                  </a:cubicBezTo>
                  <a:cubicBezTo>
                    <a:pt x="1527" y="814"/>
                    <a:pt x="1527" y="814"/>
                    <a:pt x="1527" y="814"/>
                  </a:cubicBezTo>
                  <a:cubicBezTo>
                    <a:pt x="1521" y="801"/>
                    <a:pt x="1521" y="801"/>
                    <a:pt x="1521" y="801"/>
                  </a:cubicBezTo>
                  <a:cubicBezTo>
                    <a:pt x="1521" y="795"/>
                    <a:pt x="1521" y="795"/>
                    <a:pt x="1521" y="795"/>
                  </a:cubicBezTo>
                  <a:cubicBezTo>
                    <a:pt x="1521" y="795"/>
                    <a:pt x="1521" y="795"/>
                    <a:pt x="1521" y="795"/>
                  </a:cubicBezTo>
                  <a:cubicBezTo>
                    <a:pt x="1517" y="787"/>
                    <a:pt x="1517" y="787"/>
                    <a:pt x="1517" y="787"/>
                  </a:cubicBezTo>
                  <a:cubicBezTo>
                    <a:pt x="1517" y="747"/>
                    <a:pt x="1517" y="747"/>
                    <a:pt x="1517" y="747"/>
                  </a:cubicBezTo>
                  <a:cubicBezTo>
                    <a:pt x="1517" y="746"/>
                    <a:pt x="1517" y="746"/>
                    <a:pt x="1517" y="746"/>
                  </a:cubicBezTo>
                  <a:cubicBezTo>
                    <a:pt x="1513" y="733"/>
                    <a:pt x="1513" y="733"/>
                    <a:pt x="1513" y="733"/>
                  </a:cubicBezTo>
                  <a:cubicBezTo>
                    <a:pt x="1513" y="725"/>
                    <a:pt x="1513" y="725"/>
                    <a:pt x="1513" y="725"/>
                  </a:cubicBezTo>
                  <a:cubicBezTo>
                    <a:pt x="1552" y="725"/>
                    <a:pt x="1552" y="725"/>
                    <a:pt x="1552" y="725"/>
                  </a:cubicBezTo>
                  <a:cubicBezTo>
                    <a:pt x="1554" y="725"/>
                    <a:pt x="1554" y="725"/>
                    <a:pt x="1554" y="725"/>
                  </a:cubicBezTo>
                  <a:cubicBezTo>
                    <a:pt x="1601" y="725"/>
                    <a:pt x="1601" y="725"/>
                    <a:pt x="1601" y="725"/>
                  </a:cubicBezTo>
                  <a:cubicBezTo>
                    <a:pt x="1607" y="725"/>
                    <a:pt x="1607" y="725"/>
                    <a:pt x="1607" y="725"/>
                  </a:cubicBezTo>
                  <a:cubicBezTo>
                    <a:pt x="1607" y="741"/>
                    <a:pt x="1607" y="741"/>
                    <a:pt x="1607" y="741"/>
                  </a:cubicBezTo>
                  <a:cubicBezTo>
                    <a:pt x="1623" y="758"/>
                    <a:pt x="1623" y="758"/>
                    <a:pt x="1623" y="758"/>
                  </a:cubicBezTo>
                  <a:cubicBezTo>
                    <a:pt x="1632" y="761"/>
                    <a:pt x="1632" y="761"/>
                    <a:pt x="1632" y="761"/>
                  </a:cubicBezTo>
                  <a:cubicBezTo>
                    <a:pt x="1633" y="772"/>
                    <a:pt x="1633" y="772"/>
                    <a:pt x="1633" y="772"/>
                  </a:cubicBezTo>
                  <a:cubicBezTo>
                    <a:pt x="1636" y="782"/>
                    <a:pt x="1636" y="782"/>
                    <a:pt x="1636" y="782"/>
                  </a:cubicBezTo>
                  <a:cubicBezTo>
                    <a:pt x="1644" y="786"/>
                    <a:pt x="1644" y="786"/>
                    <a:pt x="1644" y="786"/>
                  </a:cubicBezTo>
                  <a:cubicBezTo>
                    <a:pt x="1644" y="792"/>
                    <a:pt x="1644" y="792"/>
                    <a:pt x="1644" y="792"/>
                  </a:cubicBezTo>
                  <a:cubicBezTo>
                    <a:pt x="1652" y="797"/>
                    <a:pt x="1652" y="797"/>
                    <a:pt x="1652" y="797"/>
                  </a:cubicBezTo>
                  <a:cubicBezTo>
                    <a:pt x="1657" y="797"/>
                    <a:pt x="1657" y="797"/>
                    <a:pt x="1657" y="797"/>
                  </a:cubicBezTo>
                  <a:cubicBezTo>
                    <a:pt x="1661" y="801"/>
                    <a:pt x="1661" y="801"/>
                    <a:pt x="1661" y="801"/>
                  </a:cubicBezTo>
                  <a:cubicBezTo>
                    <a:pt x="1661" y="811"/>
                    <a:pt x="1661" y="811"/>
                    <a:pt x="1661" y="811"/>
                  </a:cubicBezTo>
                  <a:cubicBezTo>
                    <a:pt x="1667" y="811"/>
                    <a:pt x="1667" y="811"/>
                    <a:pt x="1667" y="811"/>
                  </a:cubicBezTo>
                  <a:cubicBezTo>
                    <a:pt x="1667" y="819"/>
                    <a:pt x="1667" y="819"/>
                    <a:pt x="1667" y="819"/>
                  </a:cubicBezTo>
                  <a:cubicBezTo>
                    <a:pt x="1676" y="825"/>
                    <a:pt x="1676" y="825"/>
                    <a:pt x="1676" y="825"/>
                  </a:cubicBezTo>
                  <a:cubicBezTo>
                    <a:pt x="1684" y="833"/>
                    <a:pt x="1684" y="833"/>
                    <a:pt x="1684" y="833"/>
                  </a:cubicBezTo>
                  <a:cubicBezTo>
                    <a:pt x="1684" y="850"/>
                    <a:pt x="1684" y="850"/>
                    <a:pt x="1684" y="850"/>
                  </a:cubicBezTo>
                  <a:cubicBezTo>
                    <a:pt x="1691" y="857"/>
                    <a:pt x="1691" y="857"/>
                    <a:pt x="1691" y="857"/>
                  </a:cubicBezTo>
                  <a:cubicBezTo>
                    <a:pt x="1691" y="865"/>
                    <a:pt x="1691" y="865"/>
                    <a:pt x="1691" y="865"/>
                  </a:cubicBezTo>
                  <a:cubicBezTo>
                    <a:pt x="1698" y="870"/>
                    <a:pt x="1698" y="870"/>
                    <a:pt x="1698" y="870"/>
                  </a:cubicBezTo>
                  <a:cubicBezTo>
                    <a:pt x="1703" y="870"/>
                    <a:pt x="1703" y="870"/>
                    <a:pt x="1703" y="870"/>
                  </a:cubicBezTo>
                  <a:lnTo>
                    <a:pt x="1710" y="880"/>
                  </a:lnTo>
                  <a:close/>
                  <a:moveTo>
                    <a:pt x="1792" y="813"/>
                  </a:moveTo>
                  <a:cubicBezTo>
                    <a:pt x="1791" y="813"/>
                    <a:pt x="1791" y="813"/>
                    <a:pt x="1791" y="813"/>
                  </a:cubicBezTo>
                  <a:cubicBezTo>
                    <a:pt x="1791" y="816"/>
                    <a:pt x="1791" y="816"/>
                    <a:pt x="1791" y="816"/>
                  </a:cubicBezTo>
                  <a:cubicBezTo>
                    <a:pt x="1780" y="820"/>
                    <a:pt x="1780" y="820"/>
                    <a:pt x="1780" y="820"/>
                  </a:cubicBezTo>
                  <a:cubicBezTo>
                    <a:pt x="1776" y="824"/>
                    <a:pt x="1776" y="824"/>
                    <a:pt x="1776" y="824"/>
                  </a:cubicBezTo>
                  <a:cubicBezTo>
                    <a:pt x="1773" y="832"/>
                    <a:pt x="1773" y="832"/>
                    <a:pt x="1773" y="832"/>
                  </a:cubicBezTo>
                  <a:cubicBezTo>
                    <a:pt x="1773" y="832"/>
                    <a:pt x="1773" y="832"/>
                    <a:pt x="1773" y="832"/>
                  </a:cubicBezTo>
                  <a:cubicBezTo>
                    <a:pt x="1769" y="836"/>
                    <a:pt x="1769" y="836"/>
                    <a:pt x="1769" y="836"/>
                  </a:cubicBezTo>
                  <a:cubicBezTo>
                    <a:pt x="1768" y="837"/>
                    <a:pt x="1768" y="837"/>
                    <a:pt x="1768" y="837"/>
                  </a:cubicBezTo>
                  <a:cubicBezTo>
                    <a:pt x="1768" y="844"/>
                    <a:pt x="1768" y="844"/>
                    <a:pt x="1768" y="844"/>
                  </a:cubicBezTo>
                  <a:cubicBezTo>
                    <a:pt x="1765" y="848"/>
                    <a:pt x="1765" y="848"/>
                    <a:pt x="1765" y="848"/>
                  </a:cubicBezTo>
                  <a:cubicBezTo>
                    <a:pt x="1764" y="848"/>
                    <a:pt x="1764" y="848"/>
                    <a:pt x="1764" y="848"/>
                  </a:cubicBezTo>
                  <a:cubicBezTo>
                    <a:pt x="1757" y="852"/>
                    <a:pt x="1757" y="852"/>
                    <a:pt x="1757" y="852"/>
                  </a:cubicBezTo>
                  <a:cubicBezTo>
                    <a:pt x="1753" y="855"/>
                    <a:pt x="1753" y="855"/>
                    <a:pt x="1753" y="855"/>
                  </a:cubicBezTo>
                  <a:cubicBezTo>
                    <a:pt x="1752" y="855"/>
                    <a:pt x="1752" y="855"/>
                    <a:pt x="1752" y="855"/>
                  </a:cubicBezTo>
                  <a:cubicBezTo>
                    <a:pt x="1752" y="857"/>
                    <a:pt x="1752" y="857"/>
                    <a:pt x="1752" y="857"/>
                  </a:cubicBezTo>
                  <a:cubicBezTo>
                    <a:pt x="1752" y="857"/>
                    <a:pt x="1752" y="857"/>
                    <a:pt x="1752" y="857"/>
                  </a:cubicBezTo>
                  <a:cubicBezTo>
                    <a:pt x="1752" y="859"/>
                    <a:pt x="1752" y="859"/>
                    <a:pt x="1752" y="859"/>
                  </a:cubicBezTo>
                  <a:cubicBezTo>
                    <a:pt x="1749" y="859"/>
                    <a:pt x="1749" y="859"/>
                    <a:pt x="1749" y="859"/>
                  </a:cubicBezTo>
                  <a:cubicBezTo>
                    <a:pt x="1734" y="871"/>
                    <a:pt x="1734" y="871"/>
                    <a:pt x="1734" y="871"/>
                  </a:cubicBezTo>
                  <a:cubicBezTo>
                    <a:pt x="1706" y="871"/>
                    <a:pt x="1706" y="871"/>
                    <a:pt x="1706" y="871"/>
                  </a:cubicBezTo>
                  <a:cubicBezTo>
                    <a:pt x="1704" y="868"/>
                    <a:pt x="1704" y="868"/>
                    <a:pt x="1704" y="868"/>
                  </a:cubicBezTo>
                  <a:cubicBezTo>
                    <a:pt x="1704" y="868"/>
                    <a:pt x="1704" y="868"/>
                    <a:pt x="1704" y="868"/>
                  </a:cubicBezTo>
                  <a:cubicBezTo>
                    <a:pt x="1704" y="868"/>
                    <a:pt x="1704" y="868"/>
                    <a:pt x="1704" y="868"/>
                  </a:cubicBezTo>
                  <a:cubicBezTo>
                    <a:pt x="1704" y="868"/>
                    <a:pt x="1704" y="868"/>
                    <a:pt x="1704" y="868"/>
                  </a:cubicBezTo>
                  <a:cubicBezTo>
                    <a:pt x="1699" y="868"/>
                    <a:pt x="1699" y="868"/>
                    <a:pt x="1699" y="868"/>
                  </a:cubicBezTo>
                  <a:cubicBezTo>
                    <a:pt x="1693" y="864"/>
                    <a:pt x="1693" y="864"/>
                    <a:pt x="1693" y="864"/>
                  </a:cubicBezTo>
                  <a:cubicBezTo>
                    <a:pt x="1693" y="856"/>
                    <a:pt x="1693" y="856"/>
                    <a:pt x="1693" y="856"/>
                  </a:cubicBezTo>
                  <a:cubicBezTo>
                    <a:pt x="1686" y="849"/>
                    <a:pt x="1686" y="849"/>
                    <a:pt x="1686" y="849"/>
                  </a:cubicBezTo>
                  <a:cubicBezTo>
                    <a:pt x="1686" y="832"/>
                    <a:pt x="1686" y="832"/>
                    <a:pt x="1686" y="832"/>
                  </a:cubicBezTo>
                  <a:cubicBezTo>
                    <a:pt x="1677" y="823"/>
                    <a:pt x="1677" y="823"/>
                    <a:pt x="1677" y="823"/>
                  </a:cubicBezTo>
                  <a:cubicBezTo>
                    <a:pt x="1669" y="818"/>
                    <a:pt x="1669" y="818"/>
                    <a:pt x="1669" y="818"/>
                  </a:cubicBezTo>
                  <a:cubicBezTo>
                    <a:pt x="1669" y="810"/>
                    <a:pt x="1669" y="810"/>
                    <a:pt x="1669" y="810"/>
                  </a:cubicBezTo>
                  <a:cubicBezTo>
                    <a:pt x="1669" y="809"/>
                    <a:pt x="1669" y="809"/>
                    <a:pt x="1669" y="809"/>
                  </a:cubicBezTo>
                  <a:cubicBezTo>
                    <a:pt x="1669" y="809"/>
                    <a:pt x="1669" y="809"/>
                    <a:pt x="1669" y="809"/>
                  </a:cubicBezTo>
                  <a:cubicBezTo>
                    <a:pt x="1663" y="809"/>
                    <a:pt x="1663" y="809"/>
                    <a:pt x="1663" y="809"/>
                  </a:cubicBezTo>
                  <a:cubicBezTo>
                    <a:pt x="1663" y="800"/>
                    <a:pt x="1663" y="800"/>
                    <a:pt x="1663" y="800"/>
                  </a:cubicBezTo>
                  <a:cubicBezTo>
                    <a:pt x="1658" y="795"/>
                    <a:pt x="1658" y="795"/>
                    <a:pt x="1658" y="795"/>
                  </a:cubicBezTo>
                  <a:cubicBezTo>
                    <a:pt x="1658" y="795"/>
                    <a:pt x="1658" y="795"/>
                    <a:pt x="1658" y="795"/>
                  </a:cubicBezTo>
                  <a:cubicBezTo>
                    <a:pt x="1658" y="795"/>
                    <a:pt x="1658" y="795"/>
                    <a:pt x="1658" y="795"/>
                  </a:cubicBezTo>
                  <a:cubicBezTo>
                    <a:pt x="1652" y="795"/>
                    <a:pt x="1652" y="795"/>
                    <a:pt x="1652" y="795"/>
                  </a:cubicBezTo>
                  <a:cubicBezTo>
                    <a:pt x="1646" y="791"/>
                    <a:pt x="1646" y="791"/>
                    <a:pt x="1646" y="791"/>
                  </a:cubicBezTo>
                  <a:cubicBezTo>
                    <a:pt x="1646" y="785"/>
                    <a:pt x="1646" y="785"/>
                    <a:pt x="1646" y="785"/>
                  </a:cubicBezTo>
                  <a:cubicBezTo>
                    <a:pt x="1638" y="780"/>
                    <a:pt x="1638" y="780"/>
                    <a:pt x="1638" y="780"/>
                  </a:cubicBezTo>
                  <a:cubicBezTo>
                    <a:pt x="1635" y="772"/>
                    <a:pt x="1635" y="772"/>
                    <a:pt x="1635" y="772"/>
                  </a:cubicBezTo>
                  <a:cubicBezTo>
                    <a:pt x="1634" y="759"/>
                    <a:pt x="1634" y="759"/>
                    <a:pt x="1634" y="759"/>
                  </a:cubicBezTo>
                  <a:cubicBezTo>
                    <a:pt x="1624" y="756"/>
                    <a:pt x="1624" y="756"/>
                    <a:pt x="1624" y="756"/>
                  </a:cubicBezTo>
                  <a:cubicBezTo>
                    <a:pt x="1609" y="740"/>
                    <a:pt x="1609" y="740"/>
                    <a:pt x="1609" y="740"/>
                  </a:cubicBezTo>
                  <a:cubicBezTo>
                    <a:pt x="1609" y="725"/>
                    <a:pt x="1609" y="725"/>
                    <a:pt x="1609" y="725"/>
                  </a:cubicBezTo>
                  <a:cubicBezTo>
                    <a:pt x="1626" y="721"/>
                    <a:pt x="1626" y="721"/>
                    <a:pt x="1626" y="721"/>
                  </a:cubicBezTo>
                  <a:cubicBezTo>
                    <a:pt x="1626" y="719"/>
                    <a:pt x="1626" y="719"/>
                    <a:pt x="1626" y="719"/>
                  </a:cubicBezTo>
                  <a:cubicBezTo>
                    <a:pt x="1627" y="719"/>
                    <a:pt x="1627" y="719"/>
                    <a:pt x="1627" y="719"/>
                  </a:cubicBezTo>
                  <a:cubicBezTo>
                    <a:pt x="1627" y="718"/>
                    <a:pt x="1628" y="718"/>
                    <a:pt x="1628" y="718"/>
                  </a:cubicBezTo>
                  <a:cubicBezTo>
                    <a:pt x="1628" y="718"/>
                    <a:pt x="1629" y="718"/>
                    <a:pt x="1629" y="718"/>
                  </a:cubicBezTo>
                  <a:cubicBezTo>
                    <a:pt x="1631" y="718"/>
                    <a:pt x="1635" y="717"/>
                    <a:pt x="1648" y="717"/>
                  </a:cubicBezTo>
                  <a:cubicBezTo>
                    <a:pt x="1662" y="717"/>
                    <a:pt x="1680" y="717"/>
                    <a:pt x="1693" y="718"/>
                  </a:cubicBezTo>
                  <a:cubicBezTo>
                    <a:pt x="1707" y="725"/>
                    <a:pt x="1707" y="725"/>
                    <a:pt x="1707" y="725"/>
                  </a:cubicBezTo>
                  <a:cubicBezTo>
                    <a:pt x="1718" y="735"/>
                    <a:pt x="1718" y="735"/>
                    <a:pt x="1718" y="735"/>
                  </a:cubicBezTo>
                  <a:cubicBezTo>
                    <a:pt x="1743" y="735"/>
                    <a:pt x="1743" y="735"/>
                    <a:pt x="1743" y="735"/>
                  </a:cubicBezTo>
                  <a:cubicBezTo>
                    <a:pt x="1746" y="735"/>
                    <a:pt x="1746" y="735"/>
                    <a:pt x="1746" y="735"/>
                  </a:cubicBezTo>
                  <a:cubicBezTo>
                    <a:pt x="1751" y="737"/>
                    <a:pt x="1751" y="737"/>
                    <a:pt x="1751" y="737"/>
                  </a:cubicBezTo>
                  <a:cubicBezTo>
                    <a:pt x="1759" y="742"/>
                    <a:pt x="1759" y="742"/>
                    <a:pt x="1759" y="742"/>
                  </a:cubicBezTo>
                  <a:cubicBezTo>
                    <a:pt x="1763" y="745"/>
                    <a:pt x="1763" y="745"/>
                    <a:pt x="1763" y="745"/>
                  </a:cubicBezTo>
                  <a:cubicBezTo>
                    <a:pt x="1763" y="753"/>
                    <a:pt x="1763" y="753"/>
                    <a:pt x="1763" y="753"/>
                  </a:cubicBezTo>
                  <a:cubicBezTo>
                    <a:pt x="1772" y="760"/>
                    <a:pt x="1772" y="760"/>
                    <a:pt x="1772" y="760"/>
                  </a:cubicBezTo>
                  <a:cubicBezTo>
                    <a:pt x="1779" y="769"/>
                    <a:pt x="1779" y="769"/>
                    <a:pt x="1779" y="769"/>
                  </a:cubicBezTo>
                  <a:cubicBezTo>
                    <a:pt x="1791" y="778"/>
                    <a:pt x="1791" y="778"/>
                    <a:pt x="1791" y="778"/>
                  </a:cubicBezTo>
                  <a:cubicBezTo>
                    <a:pt x="1791" y="790"/>
                    <a:pt x="1791" y="790"/>
                    <a:pt x="1791" y="790"/>
                  </a:cubicBezTo>
                  <a:cubicBezTo>
                    <a:pt x="1806" y="809"/>
                    <a:pt x="1806" y="809"/>
                    <a:pt x="1806" y="809"/>
                  </a:cubicBezTo>
                  <a:lnTo>
                    <a:pt x="1792" y="813"/>
                  </a:lnTo>
                  <a:close/>
                  <a:moveTo>
                    <a:pt x="1878" y="649"/>
                  </a:moveTo>
                  <a:cubicBezTo>
                    <a:pt x="1877" y="650"/>
                    <a:pt x="1877" y="650"/>
                    <a:pt x="1877" y="650"/>
                  </a:cubicBezTo>
                  <a:cubicBezTo>
                    <a:pt x="1877" y="658"/>
                    <a:pt x="1877" y="658"/>
                    <a:pt x="1877" y="658"/>
                  </a:cubicBezTo>
                  <a:cubicBezTo>
                    <a:pt x="1877" y="659"/>
                    <a:pt x="1877" y="659"/>
                    <a:pt x="1877" y="659"/>
                  </a:cubicBezTo>
                  <a:cubicBezTo>
                    <a:pt x="1882" y="659"/>
                    <a:pt x="1882" y="659"/>
                    <a:pt x="1882" y="659"/>
                  </a:cubicBezTo>
                  <a:cubicBezTo>
                    <a:pt x="1883" y="660"/>
                    <a:pt x="1883" y="660"/>
                    <a:pt x="1883" y="660"/>
                  </a:cubicBezTo>
                  <a:cubicBezTo>
                    <a:pt x="1874" y="660"/>
                    <a:pt x="1874" y="660"/>
                    <a:pt x="1874" y="660"/>
                  </a:cubicBezTo>
                  <a:cubicBezTo>
                    <a:pt x="1873" y="660"/>
                    <a:pt x="1873" y="660"/>
                    <a:pt x="1873" y="660"/>
                  </a:cubicBezTo>
                  <a:cubicBezTo>
                    <a:pt x="1873" y="661"/>
                    <a:pt x="1873" y="661"/>
                    <a:pt x="1873" y="661"/>
                  </a:cubicBezTo>
                  <a:cubicBezTo>
                    <a:pt x="1873" y="661"/>
                    <a:pt x="1873" y="661"/>
                    <a:pt x="1873" y="661"/>
                  </a:cubicBezTo>
                  <a:cubicBezTo>
                    <a:pt x="1873" y="667"/>
                    <a:pt x="1873" y="667"/>
                    <a:pt x="1873" y="667"/>
                  </a:cubicBezTo>
                  <a:cubicBezTo>
                    <a:pt x="1882" y="670"/>
                    <a:pt x="1882" y="670"/>
                    <a:pt x="1882" y="670"/>
                  </a:cubicBezTo>
                  <a:cubicBezTo>
                    <a:pt x="1897" y="670"/>
                    <a:pt x="1897" y="670"/>
                    <a:pt x="1897" y="670"/>
                  </a:cubicBezTo>
                  <a:cubicBezTo>
                    <a:pt x="1897" y="681"/>
                    <a:pt x="1897" y="681"/>
                    <a:pt x="1897" y="681"/>
                  </a:cubicBezTo>
                  <a:cubicBezTo>
                    <a:pt x="1893" y="693"/>
                    <a:pt x="1893" y="693"/>
                    <a:pt x="1893" y="693"/>
                  </a:cubicBezTo>
                  <a:cubicBezTo>
                    <a:pt x="1893" y="694"/>
                    <a:pt x="1893" y="694"/>
                    <a:pt x="1893" y="694"/>
                  </a:cubicBezTo>
                  <a:cubicBezTo>
                    <a:pt x="1893" y="694"/>
                    <a:pt x="1893" y="694"/>
                    <a:pt x="1893" y="694"/>
                  </a:cubicBezTo>
                  <a:cubicBezTo>
                    <a:pt x="1897" y="694"/>
                    <a:pt x="1897" y="694"/>
                    <a:pt x="1897" y="694"/>
                  </a:cubicBezTo>
                  <a:cubicBezTo>
                    <a:pt x="1899" y="702"/>
                    <a:pt x="1899" y="702"/>
                    <a:pt x="1899" y="702"/>
                  </a:cubicBezTo>
                  <a:cubicBezTo>
                    <a:pt x="1898" y="702"/>
                    <a:pt x="1898" y="702"/>
                    <a:pt x="1898" y="702"/>
                  </a:cubicBezTo>
                  <a:cubicBezTo>
                    <a:pt x="1898" y="702"/>
                    <a:pt x="1898" y="702"/>
                    <a:pt x="1898" y="702"/>
                  </a:cubicBezTo>
                  <a:cubicBezTo>
                    <a:pt x="1898" y="702"/>
                    <a:pt x="1898" y="702"/>
                    <a:pt x="1898" y="702"/>
                  </a:cubicBezTo>
                  <a:cubicBezTo>
                    <a:pt x="1898" y="703"/>
                    <a:pt x="1898" y="703"/>
                    <a:pt x="1898" y="703"/>
                  </a:cubicBezTo>
                  <a:cubicBezTo>
                    <a:pt x="1886" y="703"/>
                    <a:pt x="1886" y="703"/>
                    <a:pt x="1886" y="703"/>
                  </a:cubicBezTo>
                  <a:cubicBezTo>
                    <a:pt x="1878" y="711"/>
                    <a:pt x="1878" y="711"/>
                    <a:pt x="1878" y="711"/>
                  </a:cubicBezTo>
                  <a:cubicBezTo>
                    <a:pt x="1875" y="711"/>
                    <a:pt x="1875" y="711"/>
                    <a:pt x="1875" y="711"/>
                  </a:cubicBezTo>
                  <a:cubicBezTo>
                    <a:pt x="1871" y="707"/>
                    <a:pt x="1871" y="707"/>
                    <a:pt x="1871" y="707"/>
                  </a:cubicBezTo>
                  <a:cubicBezTo>
                    <a:pt x="1871" y="700"/>
                    <a:pt x="1871" y="700"/>
                    <a:pt x="1871" y="700"/>
                  </a:cubicBezTo>
                  <a:cubicBezTo>
                    <a:pt x="1871" y="699"/>
                    <a:pt x="1871" y="699"/>
                    <a:pt x="1871" y="699"/>
                  </a:cubicBezTo>
                  <a:cubicBezTo>
                    <a:pt x="1865" y="699"/>
                    <a:pt x="1865" y="699"/>
                    <a:pt x="1865" y="699"/>
                  </a:cubicBezTo>
                  <a:cubicBezTo>
                    <a:pt x="1869" y="716"/>
                    <a:pt x="1869" y="716"/>
                    <a:pt x="1869" y="716"/>
                  </a:cubicBezTo>
                  <a:cubicBezTo>
                    <a:pt x="1869" y="716"/>
                    <a:pt x="1869" y="716"/>
                    <a:pt x="1869" y="716"/>
                  </a:cubicBezTo>
                  <a:cubicBezTo>
                    <a:pt x="1869" y="716"/>
                    <a:pt x="1869" y="716"/>
                    <a:pt x="1869" y="716"/>
                  </a:cubicBezTo>
                  <a:cubicBezTo>
                    <a:pt x="1869" y="716"/>
                    <a:pt x="1869" y="716"/>
                    <a:pt x="1869" y="716"/>
                  </a:cubicBezTo>
                  <a:cubicBezTo>
                    <a:pt x="1869" y="716"/>
                    <a:pt x="1869" y="716"/>
                    <a:pt x="1869" y="716"/>
                  </a:cubicBezTo>
                  <a:cubicBezTo>
                    <a:pt x="1870" y="717"/>
                    <a:pt x="1870" y="717"/>
                    <a:pt x="1870" y="717"/>
                  </a:cubicBezTo>
                  <a:cubicBezTo>
                    <a:pt x="1870" y="717"/>
                    <a:pt x="1870" y="717"/>
                    <a:pt x="1870" y="717"/>
                  </a:cubicBezTo>
                  <a:cubicBezTo>
                    <a:pt x="1889" y="717"/>
                    <a:pt x="1889" y="717"/>
                    <a:pt x="1889" y="717"/>
                  </a:cubicBezTo>
                  <a:cubicBezTo>
                    <a:pt x="1889" y="724"/>
                    <a:pt x="1889" y="724"/>
                    <a:pt x="1889" y="724"/>
                  </a:cubicBezTo>
                  <a:cubicBezTo>
                    <a:pt x="1894" y="729"/>
                    <a:pt x="1894" y="729"/>
                    <a:pt x="1894" y="729"/>
                  </a:cubicBezTo>
                  <a:cubicBezTo>
                    <a:pt x="1894" y="729"/>
                    <a:pt x="1894" y="729"/>
                    <a:pt x="1894" y="729"/>
                  </a:cubicBezTo>
                  <a:cubicBezTo>
                    <a:pt x="1894" y="730"/>
                    <a:pt x="1894" y="730"/>
                    <a:pt x="1894" y="730"/>
                  </a:cubicBezTo>
                  <a:cubicBezTo>
                    <a:pt x="1895" y="728"/>
                    <a:pt x="1895" y="728"/>
                    <a:pt x="1895" y="728"/>
                  </a:cubicBezTo>
                  <a:cubicBezTo>
                    <a:pt x="1900" y="720"/>
                    <a:pt x="1900" y="720"/>
                    <a:pt x="1900" y="720"/>
                  </a:cubicBezTo>
                  <a:cubicBezTo>
                    <a:pt x="1904" y="731"/>
                    <a:pt x="1904" y="731"/>
                    <a:pt x="1904" y="731"/>
                  </a:cubicBezTo>
                  <a:cubicBezTo>
                    <a:pt x="1902" y="731"/>
                    <a:pt x="1902" y="731"/>
                    <a:pt x="1902" y="731"/>
                  </a:cubicBezTo>
                  <a:cubicBezTo>
                    <a:pt x="1901" y="731"/>
                    <a:pt x="1901" y="731"/>
                    <a:pt x="1901" y="731"/>
                  </a:cubicBezTo>
                  <a:cubicBezTo>
                    <a:pt x="1894" y="742"/>
                    <a:pt x="1894" y="742"/>
                    <a:pt x="1894" y="742"/>
                  </a:cubicBezTo>
                  <a:cubicBezTo>
                    <a:pt x="1883" y="742"/>
                    <a:pt x="1883" y="742"/>
                    <a:pt x="1883" y="742"/>
                  </a:cubicBezTo>
                  <a:cubicBezTo>
                    <a:pt x="1874" y="733"/>
                    <a:pt x="1874" y="733"/>
                    <a:pt x="1874" y="733"/>
                  </a:cubicBezTo>
                  <a:cubicBezTo>
                    <a:pt x="1870" y="738"/>
                    <a:pt x="1870" y="738"/>
                    <a:pt x="1870" y="738"/>
                  </a:cubicBezTo>
                  <a:cubicBezTo>
                    <a:pt x="1862" y="738"/>
                    <a:pt x="1862" y="738"/>
                    <a:pt x="1862" y="738"/>
                  </a:cubicBezTo>
                  <a:cubicBezTo>
                    <a:pt x="1862" y="740"/>
                    <a:pt x="1862" y="740"/>
                    <a:pt x="1862" y="740"/>
                  </a:cubicBezTo>
                  <a:cubicBezTo>
                    <a:pt x="1863" y="740"/>
                    <a:pt x="1863" y="740"/>
                    <a:pt x="1863" y="740"/>
                  </a:cubicBezTo>
                  <a:cubicBezTo>
                    <a:pt x="1863" y="741"/>
                    <a:pt x="1863" y="741"/>
                    <a:pt x="1863" y="741"/>
                  </a:cubicBezTo>
                  <a:cubicBezTo>
                    <a:pt x="1873" y="745"/>
                    <a:pt x="1873" y="745"/>
                    <a:pt x="1873" y="745"/>
                  </a:cubicBezTo>
                  <a:cubicBezTo>
                    <a:pt x="1873" y="746"/>
                    <a:pt x="1873" y="746"/>
                    <a:pt x="1873" y="746"/>
                  </a:cubicBezTo>
                  <a:cubicBezTo>
                    <a:pt x="1870" y="750"/>
                    <a:pt x="1870" y="750"/>
                    <a:pt x="1870" y="750"/>
                  </a:cubicBezTo>
                  <a:cubicBezTo>
                    <a:pt x="1869" y="750"/>
                    <a:pt x="1869" y="750"/>
                    <a:pt x="1869" y="750"/>
                  </a:cubicBezTo>
                  <a:cubicBezTo>
                    <a:pt x="1869" y="754"/>
                    <a:pt x="1869" y="754"/>
                    <a:pt x="1869" y="754"/>
                  </a:cubicBezTo>
                  <a:cubicBezTo>
                    <a:pt x="1866" y="758"/>
                    <a:pt x="1866" y="758"/>
                    <a:pt x="1866" y="758"/>
                  </a:cubicBezTo>
                  <a:cubicBezTo>
                    <a:pt x="1865" y="759"/>
                    <a:pt x="1865" y="759"/>
                    <a:pt x="1865" y="759"/>
                  </a:cubicBezTo>
                  <a:cubicBezTo>
                    <a:pt x="1865" y="763"/>
                    <a:pt x="1865" y="763"/>
                    <a:pt x="1865" y="763"/>
                  </a:cubicBezTo>
                  <a:cubicBezTo>
                    <a:pt x="1865" y="764"/>
                    <a:pt x="1865" y="764"/>
                    <a:pt x="1865" y="764"/>
                  </a:cubicBezTo>
                  <a:cubicBezTo>
                    <a:pt x="1870" y="764"/>
                    <a:pt x="1870" y="764"/>
                    <a:pt x="1870" y="764"/>
                  </a:cubicBezTo>
                  <a:cubicBezTo>
                    <a:pt x="1871" y="764"/>
                    <a:pt x="1871" y="764"/>
                    <a:pt x="1871" y="764"/>
                  </a:cubicBezTo>
                  <a:cubicBezTo>
                    <a:pt x="1871" y="760"/>
                    <a:pt x="1871" y="760"/>
                    <a:pt x="1871" y="760"/>
                  </a:cubicBezTo>
                  <a:cubicBezTo>
                    <a:pt x="1877" y="760"/>
                    <a:pt x="1877" y="760"/>
                    <a:pt x="1877" y="760"/>
                  </a:cubicBezTo>
                  <a:cubicBezTo>
                    <a:pt x="1877" y="770"/>
                    <a:pt x="1877" y="770"/>
                    <a:pt x="1877" y="770"/>
                  </a:cubicBezTo>
                  <a:cubicBezTo>
                    <a:pt x="1866" y="777"/>
                    <a:pt x="1866" y="777"/>
                    <a:pt x="1866" y="777"/>
                  </a:cubicBezTo>
                  <a:cubicBezTo>
                    <a:pt x="1851" y="777"/>
                    <a:pt x="1851" y="777"/>
                    <a:pt x="1851" y="777"/>
                  </a:cubicBezTo>
                  <a:cubicBezTo>
                    <a:pt x="1831" y="785"/>
                    <a:pt x="1831" y="785"/>
                    <a:pt x="1831" y="785"/>
                  </a:cubicBezTo>
                  <a:cubicBezTo>
                    <a:pt x="1822" y="797"/>
                    <a:pt x="1822" y="797"/>
                    <a:pt x="1822" y="797"/>
                  </a:cubicBezTo>
                  <a:cubicBezTo>
                    <a:pt x="1822" y="805"/>
                    <a:pt x="1822" y="805"/>
                    <a:pt x="1822" y="805"/>
                  </a:cubicBezTo>
                  <a:cubicBezTo>
                    <a:pt x="1809" y="809"/>
                    <a:pt x="1809" y="809"/>
                    <a:pt x="1809" y="809"/>
                  </a:cubicBezTo>
                  <a:cubicBezTo>
                    <a:pt x="1809" y="808"/>
                    <a:pt x="1809" y="808"/>
                    <a:pt x="1809" y="808"/>
                  </a:cubicBezTo>
                  <a:cubicBezTo>
                    <a:pt x="1809" y="808"/>
                    <a:pt x="1809" y="808"/>
                    <a:pt x="1809" y="808"/>
                  </a:cubicBezTo>
                  <a:cubicBezTo>
                    <a:pt x="1808" y="808"/>
                    <a:pt x="1808" y="808"/>
                    <a:pt x="1808" y="808"/>
                  </a:cubicBezTo>
                  <a:cubicBezTo>
                    <a:pt x="1793" y="790"/>
                    <a:pt x="1793" y="790"/>
                    <a:pt x="1793" y="790"/>
                  </a:cubicBezTo>
                  <a:cubicBezTo>
                    <a:pt x="1793" y="777"/>
                    <a:pt x="1793" y="777"/>
                    <a:pt x="1793" y="777"/>
                  </a:cubicBezTo>
                  <a:cubicBezTo>
                    <a:pt x="1784" y="770"/>
                    <a:pt x="1784" y="770"/>
                    <a:pt x="1784" y="770"/>
                  </a:cubicBezTo>
                  <a:cubicBezTo>
                    <a:pt x="1780" y="767"/>
                    <a:pt x="1780" y="767"/>
                    <a:pt x="1780" y="767"/>
                  </a:cubicBezTo>
                  <a:cubicBezTo>
                    <a:pt x="1774" y="759"/>
                    <a:pt x="1774" y="759"/>
                    <a:pt x="1774" y="759"/>
                  </a:cubicBezTo>
                  <a:cubicBezTo>
                    <a:pt x="1765" y="752"/>
                    <a:pt x="1765" y="752"/>
                    <a:pt x="1765" y="752"/>
                  </a:cubicBezTo>
                  <a:cubicBezTo>
                    <a:pt x="1765" y="744"/>
                    <a:pt x="1765" y="744"/>
                    <a:pt x="1765" y="744"/>
                  </a:cubicBezTo>
                  <a:cubicBezTo>
                    <a:pt x="1760" y="740"/>
                    <a:pt x="1760" y="740"/>
                    <a:pt x="1760" y="740"/>
                  </a:cubicBezTo>
                  <a:cubicBezTo>
                    <a:pt x="1752" y="735"/>
                    <a:pt x="1752" y="735"/>
                    <a:pt x="1752" y="735"/>
                  </a:cubicBezTo>
                  <a:cubicBezTo>
                    <a:pt x="1747" y="733"/>
                    <a:pt x="1747" y="733"/>
                    <a:pt x="1747" y="733"/>
                  </a:cubicBezTo>
                  <a:cubicBezTo>
                    <a:pt x="1746" y="733"/>
                    <a:pt x="1746" y="733"/>
                    <a:pt x="1746" y="733"/>
                  </a:cubicBezTo>
                  <a:cubicBezTo>
                    <a:pt x="1746" y="733"/>
                    <a:pt x="1746" y="733"/>
                    <a:pt x="1746" y="733"/>
                  </a:cubicBezTo>
                  <a:cubicBezTo>
                    <a:pt x="1719" y="733"/>
                    <a:pt x="1719" y="733"/>
                    <a:pt x="1719" y="733"/>
                  </a:cubicBezTo>
                  <a:cubicBezTo>
                    <a:pt x="1708" y="723"/>
                    <a:pt x="1708" y="723"/>
                    <a:pt x="1708" y="723"/>
                  </a:cubicBezTo>
                  <a:cubicBezTo>
                    <a:pt x="1693" y="716"/>
                    <a:pt x="1693" y="716"/>
                    <a:pt x="1693" y="716"/>
                  </a:cubicBezTo>
                  <a:cubicBezTo>
                    <a:pt x="1680" y="715"/>
                    <a:pt x="1663" y="715"/>
                    <a:pt x="1648" y="715"/>
                  </a:cubicBezTo>
                  <a:cubicBezTo>
                    <a:pt x="1634" y="715"/>
                    <a:pt x="1630" y="716"/>
                    <a:pt x="1629" y="716"/>
                  </a:cubicBezTo>
                  <a:cubicBezTo>
                    <a:pt x="1629" y="716"/>
                    <a:pt x="1628" y="716"/>
                    <a:pt x="1628" y="716"/>
                  </a:cubicBezTo>
                  <a:cubicBezTo>
                    <a:pt x="1627" y="716"/>
                    <a:pt x="1626" y="717"/>
                    <a:pt x="1626" y="717"/>
                  </a:cubicBezTo>
                  <a:cubicBezTo>
                    <a:pt x="1621" y="720"/>
                    <a:pt x="1621" y="720"/>
                    <a:pt x="1621" y="720"/>
                  </a:cubicBezTo>
                  <a:cubicBezTo>
                    <a:pt x="1612" y="722"/>
                    <a:pt x="1612" y="722"/>
                    <a:pt x="1612" y="722"/>
                  </a:cubicBezTo>
                  <a:cubicBezTo>
                    <a:pt x="1608" y="723"/>
                    <a:pt x="1608" y="723"/>
                    <a:pt x="1608" y="723"/>
                  </a:cubicBezTo>
                  <a:cubicBezTo>
                    <a:pt x="1554" y="723"/>
                    <a:pt x="1554" y="723"/>
                    <a:pt x="1554" y="723"/>
                  </a:cubicBezTo>
                  <a:cubicBezTo>
                    <a:pt x="1554" y="719"/>
                    <a:pt x="1554" y="719"/>
                    <a:pt x="1554" y="719"/>
                  </a:cubicBezTo>
                  <a:cubicBezTo>
                    <a:pt x="1557" y="716"/>
                    <a:pt x="1557" y="716"/>
                    <a:pt x="1557" y="716"/>
                  </a:cubicBezTo>
                  <a:cubicBezTo>
                    <a:pt x="1558" y="715"/>
                    <a:pt x="1558" y="715"/>
                    <a:pt x="1558" y="715"/>
                  </a:cubicBezTo>
                  <a:cubicBezTo>
                    <a:pt x="1558" y="714"/>
                    <a:pt x="1559" y="712"/>
                    <a:pt x="1560" y="712"/>
                  </a:cubicBezTo>
                  <a:cubicBezTo>
                    <a:pt x="1562" y="712"/>
                    <a:pt x="1568" y="708"/>
                    <a:pt x="1569" y="708"/>
                  </a:cubicBezTo>
                  <a:cubicBezTo>
                    <a:pt x="1573" y="705"/>
                    <a:pt x="1573" y="705"/>
                    <a:pt x="1573" y="705"/>
                  </a:cubicBezTo>
                  <a:cubicBezTo>
                    <a:pt x="1581" y="705"/>
                    <a:pt x="1581" y="705"/>
                    <a:pt x="1581" y="705"/>
                  </a:cubicBezTo>
                  <a:cubicBezTo>
                    <a:pt x="1585" y="699"/>
                    <a:pt x="1585" y="699"/>
                    <a:pt x="1585" y="699"/>
                  </a:cubicBezTo>
                  <a:cubicBezTo>
                    <a:pt x="1593" y="695"/>
                    <a:pt x="1593" y="695"/>
                    <a:pt x="1593" y="695"/>
                  </a:cubicBezTo>
                  <a:cubicBezTo>
                    <a:pt x="1595" y="695"/>
                    <a:pt x="1595" y="695"/>
                    <a:pt x="1595" y="695"/>
                  </a:cubicBezTo>
                  <a:cubicBezTo>
                    <a:pt x="1596" y="695"/>
                    <a:pt x="1596" y="695"/>
                    <a:pt x="1596" y="695"/>
                  </a:cubicBezTo>
                  <a:cubicBezTo>
                    <a:pt x="1600" y="692"/>
                    <a:pt x="1600" y="692"/>
                    <a:pt x="1600" y="692"/>
                  </a:cubicBezTo>
                  <a:cubicBezTo>
                    <a:pt x="1603" y="692"/>
                    <a:pt x="1603" y="692"/>
                    <a:pt x="1603" y="692"/>
                  </a:cubicBezTo>
                  <a:cubicBezTo>
                    <a:pt x="1604" y="692"/>
                    <a:pt x="1604" y="692"/>
                    <a:pt x="1604" y="692"/>
                  </a:cubicBezTo>
                  <a:cubicBezTo>
                    <a:pt x="1604" y="692"/>
                    <a:pt x="1604" y="692"/>
                    <a:pt x="1604" y="692"/>
                  </a:cubicBezTo>
                  <a:cubicBezTo>
                    <a:pt x="1604" y="688"/>
                    <a:pt x="1604" y="688"/>
                    <a:pt x="1604" y="688"/>
                  </a:cubicBezTo>
                  <a:cubicBezTo>
                    <a:pt x="1620" y="681"/>
                    <a:pt x="1620" y="681"/>
                    <a:pt x="1620" y="681"/>
                  </a:cubicBezTo>
                  <a:cubicBezTo>
                    <a:pt x="1637" y="681"/>
                    <a:pt x="1637" y="681"/>
                    <a:pt x="1637" y="681"/>
                  </a:cubicBezTo>
                  <a:cubicBezTo>
                    <a:pt x="1637" y="681"/>
                    <a:pt x="1637" y="681"/>
                    <a:pt x="1637" y="681"/>
                  </a:cubicBezTo>
                  <a:cubicBezTo>
                    <a:pt x="1648" y="676"/>
                    <a:pt x="1648" y="676"/>
                    <a:pt x="1648" y="676"/>
                  </a:cubicBezTo>
                  <a:cubicBezTo>
                    <a:pt x="1648" y="676"/>
                    <a:pt x="1648" y="676"/>
                    <a:pt x="1648" y="676"/>
                  </a:cubicBezTo>
                  <a:cubicBezTo>
                    <a:pt x="1648" y="676"/>
                    <a:pt x="1648" y="676"/>
                    <a:pt x="1648" y="676"/>
                  </a:cubicBezTo>
                  <a:cubicBezTo>
                    <a:pt x="1648" y="675"/>
                    <a:pt x="1648" y="675"/>
                    <a:pt x="1648" y="675"/>
                  </a:cubicBezTo>
                  <a:cubicBezTo>
                    <a:pt x="1648" y="674"/>
                    <a:pt x="1648" y="674"/>
                    <a:pt x="1648" y="674"/>
                  </a:cubicBezTo>
                  <a:cubicBezTo>
                    <a:pt x="1648" y="673"/>
                    <a:pt x="1648" y="672"/>
                    <a:pt x="1649" y="671"/>
                  </a:cubicBezTo>
                  <a:cubicBezTo>
                    <a:pt x="1651" y="669"/>
                    <a:pt x="1651" y="669"/>
                    <a:pt x="1651" y="669"/>
                  </a:cubicBezTo>
                  <a:cubicBezTo>
                    <a:pt x="1657" y="669"/>
                    <a:pt x="1657" y="669"/>
                    <a:pt x="1657" y="669"/>
                  </a:cubicBezTo>
                  <a:cubicBezTo>
                    <a:pt x="1660" y="661"/>
                    <a:pt x="1660" y="661"/>
                    <a:pt x="1660" y="661"/>
                  </a:cubicBezTo>
                  <a:cubicBezTo>
                    <a:pt x="1660" y="647"/>
                    <a:pt x="1660" y="647"/>
                    <a:pt x="1660" y="647"/>
                  </a:cubicBezTo>
                  <a:cubicBezTo>
                    <a:pt x="1880" y="647"/>
                    <a:pt x="1880" y="647"/>
                    <a:pt x="1880" y="647"/>
                  </a:cubicBezTo>
                  <a:lnTo>
                    <a:pt x="1878" y="649"/>
                  </a:lnTo>
                  <a:close/>
                  <a:moveTo>
                    <a:pt x="1869" y="702"/>
                  </a:moveTo>
                  <a:cubicBezTo>
                    <a:pt x="1869" y="706"/>
                    <a:pt x="1869" y="706"/>
                    <a:pt x="1869" y="706"/>
                  </a:cubicBezTo>
                  <a:cubicBezTo>
                    <a:pt x="1868" y="702"/>
                    <a:pt x="1868" y="702"/>
                    <a:pt x="1868" y="702"/>
                  </a:cubicBezTo>
                  <a:lnTo>
                    <a:pt x="1869" y="702"/>
                  </a:lnTo>
                  <a:close/>
                  <a:moveTo>
                    <a:pt x="1869" y="758"/>
                  </a:moveTo>
                  <a:cubicBezTo>
                    <a:pt x="1869" y="762"/>
                    <a:pt x="1869" y="762"/>
                    <a:pt x="1869" y="762"/>
                  </a:cubicBezTo>
                  <a:cubicBezTo>
                    <a:pt x="1868" y="762"/>
                    <a:pt x="1868" y="762"/>
                    <a:pt x="1868" y="762"/>
                  </a:cubicBezTo>
                  <a:cubicBezTo>
                    <a:pt x="1868" y="759"/>
                    <a:pt x="1868" y="759"/>
                    <a:pt x="1868" y="759"/>
                  </a:cubicBezTo>
                  <a:lnTo>
                    <a:pt x="1869" y="758"/>
                  </a:lnTo>
                  <a:close/>
                  <a:moveTo>
                    <a:pt x="1847" y="599"/>
                  </a:moveTo>
                  <a:cubicBezTo>
                    <a:pt x="1855" y="604"/>
                    <a:pt x="1855" y="604"/>
                    <a:pt x="1855" y="604"/>
                  </a:cubicBezTo>
                  <a:cubicBezTo>
                    <a:pt x="1855" y="604"/>
                    <a:pt x="1855" y="604"/>
                    <a:pt x="1855" y="604"/>
                  </a:cubicBezTo>
                  <a:cubicBezTo>
                    <a:pt x="1855" y="604"/>
                    <a:pt x="1855" y="604"/>
                    <a:pt x="1855" y="604"/>
                  </a:cubicBezTo>
                  <a:cubicBezTo>
                    <a:pt x="1855" y="604"/>
                    <a:pt x="1855" y="604"/>
                    <a:pt x="1855" y="604"/>
                  </a:cubicBezTo>
                  <a:cubicBezTo>
                    <a:pt x="1862" y="608"/>
                    <a:pt x="1862" y="608"/>
                    <a:pt x="1862" y="608"/>
                  </a:cubicBezTo>
                  <a:cubicBezTo>
                    <a:pt x="1867" y="610"/>
                    <a:pt x="1867" y="610"/>
                    <a:pt x="1867" y="610"/>
                  </a:cubicBezTo>
                  <a:cubicBezTo>
                    <a:pt x="1878" y="616"/>
                    <a:pt x="1878" y="616"/>
                    <a:pt x="1878" y="616"/>
                  </a:cubicBezTo>
                  <a:cubicBezTo>
                    <a:pt x="1881" y="619"/>
                    <a:pt x="1881" y="619"/>
                    <a:pt x="1881" y="619"/>
                  </a:cubicBezTo>
                  <a:cubicBezTo>
                    <a:pt x="1881" y="622"/>
                    <a:pt x="1881" y="622"/>
                    <a:pt x="1881" y="622"/>
                  </a:cubicBezTo>
                  <a:cubicBezTo>
                    <a:pt x="1877" y="629"/>
                    <a:pt x="1877" y="629"/>
                    <a:pt x="1877" y="629"/>
                  </a:cubicBezTo>
                  <a:cubicBezTo>
                    <a:pt x="1877" y="629"/>
                    <a:pt x="1877" y="629"/>
                    <a:pt x="1877" y="629"/>
                  </a:cubicBezTo>
                  <a:cubicBezTo>
                    <a:pt x="1877" y="629"/>
                    <a:pt x="1877" y="629"/>
                    <a:pt x="1877" y="629"/>
                  </a:cubicBezTo>
                  <a:cubicBezTo>
                    <a:pt x="1877" y="629"/>
                    <a:pt x="1877" y="629"/>
                    <a:pt x="1877" y="629"/>
                  </a:cubicBezTo>
                  <a:cubicBezTo>
                    <a:pt x="1877" y="637"/>
                    <a:pt x="1877" y="637"/>
                    <a:pt x="1877" y="637"/>
                  </a:cubicBezTo>
                  <a:cubicBezTo>
                    <a:pt x="1877" y="638"/>
                    <a:pt x="1877" y="638"/>
                    <a:pt x="1877" y="638"/>
                  </a:cubicBezTo>
                  <a:cubicBezTo>
                    <a:pt x="1881" y="642"/>
                    <a:pt x="1881" y="642"/>
                    <a:pt x="1881" y="642"/>
                  </a:cubicBezTo>
                  <a:cubicBezTo>
                    <a:pt x="1881" y="645"/>
                    <a:pt x="1881" y="645"/>
                    <a:pt x="1881" y="645"/>
                  </a:cubicBezTo>
                  <a:cubicBezTo>
                    <a:pt x="1660" y="645"/>
                    <a:pt x="1660" y="645"/>
                    <a:pt x="1660" y="645"/>
                  </a:cubicBezTo>
                  <a:cubicBezTo>
                    <a:pt x="1658" y="645"/>
                    <a:pt x="1658" y="645"/>
                    <a:pt x="1658" y="645"/>
                  </a:cubicBezTo>
                  <a:cubicBezTo>
                    <a:pt x="1630" y="645"/>
                    <a:pt x="1630" y="645"/>
                    <a:pt x="1630" y="645"/>
                  </a:cubicBezTo>
                  <a:cubicBezTo>
                    <a:pt x="1630" y="645"/>
                    <a:pt x="1630" y="645"/>
                    <a:pt x="1630" y="645"/>
                  </a:cubicBezTo>
                  <a:cubicBezTo>
                    <a:pt x="1630" y="644"/>
                    <a:pt x="1630" y="644"/>
                    <a:pt x="1630" y="644"/>
                  </a:cubicBezTo>
                  <a:cubicBezTo>
                    <a:pt x="1631" y="644"/>
                    <a:pt x="1631" y="644"/>
                    <a:pt x="1631" y="644"/>
                  </a:cubicBezTo>
                  <a:cubicBezTo>
                    <a:pt x="1631" y="644"/>
                    <a:pt x="1631" y="643"/>
                    <a:pt x="1631" y="643"/>
                  </a:cubicBezTo>
                  <a:cubicBezTo>
                    <a:pt x="1632" y="643"/>
                    <a:pt x="1632" y="643"/>
                    <a:pt x="1632" y="643"/>
                  </a:cubicBezTo>
                  <a:cubicBezTo>
                    <a:pt x="1632" y="643"/>
                    <a:pt x="1632" y="643"/>
                    <a:pt x="1632" y="643"/>
                  </a:cubicBezTo>
                  <a:cubicBezTo>
                    <a:pt x="1632" y="643"/>
                    <a:pt x="1632" y="643"/>
                    <a:pt x="1632" y="643"/>
                  </a:cubicBezTo>
                  <a:cubicBezTo>
                    <a:pt x="1633" y="643"/>
                    <a:pt x="1633" y="643"/>
                    <a:pt x="1633" y="643"/>
                  </a:cubicBezTo>
                  <a:cubicBezTo>
                    <a:pt x="1636" y="641"/>
                    <a:pt x="1639" y="639"/>
                    <a:pt x="1640" y="638"/>
                  </a:cubicBezTo>
                  <a:cubicBezTo>
                    <a:pt x="1651" y="633"/>
                    <a:pt x="1651" y="633"/>
                    <a:pt x="1651" y="633"/>
                  </a:cubicBezTo>
                  <a:cubicBezTo>
                    <a:pt x="1649" y="631"/>
                    <a:pt x="1649" y="631"/>
                    <a:pt x="1649" y="631"/>
                  </a:cubicBezTo>
                  <a:cubicBezTo>
                    <a:pt x="1649" y="631"/>
                    <a:pt x="1649" y="629"/>
                    <a:pt x="1650" y="629"/>
                  </a:cubicBezTo>
                  <a:cubicBezTo>
                    <a:pt x="1650" y="628"/>
                    <a:pt x="1650" y="628"/>
                    <a:pt x="1650" y="628"/>
                  </a:cubicBezTo>
                  <a:cubicBezTo>
                    <a:pt x="1650" y="624"/>
                    <a:pt x="1650" y="624"/>
                    <a:pt x="1650" y="624"/>
                  </a:cubicBezTo>
                  <a:cubicBezTo>
                    <a:pt x="1661" y="624"/>
                    <a:pt x="1661" y="624"/>
                    <a:pt x="1661" y="624"/>
                  </a:cubicBezTo>
                  <a:cubicBezTo>
                    <a:pt x="1662" y="625"/>
                    <a:pt x="1662" y="625"/>
                    <a:pt x="1662" y="625"/>
                  </a:cubicBezTo>
                  <a:cubicBezTo>
                    <a:pt x="1662" y="625"/>
                    <a:pt x="1662" y="625"/>
                    <a:pt x="1662" y="625"/>
                  </a:cubicBezTo>
                  <a:cubicBezTo>
                    <a:pt x="1663" y="625"/>
                    <a:pt x="1664" y="625"/>
                    <a:pt x="1665" y="624"/>
                  </a:cubicBezTo>
                  <a:cubicBezTo>
                    <a:pt x="1667" y="624"/>
                    <a:pt x="1667" y="624"/>
                    <a:pt x="1667" y="624"/>
                  </a:cubicBezTo>
                  <a:cubicBezTo>
                    <a:pt x="1668" y="625"/>
                    <a:pt x="1669" y="625"/>
                    <a:pt x="1670" y="625"/>
                  </a:cubicBezTo>
                  <a:cubicBezTo>
                    <a:pt x="1686" y="625"/>
                    <a:pt x="1686" y="625"/>
                    <a:pt x="1686" y="625"/>
                  </a:cubicBezTo>
                  <a:cubicBezTo>
                    <a:pt x="1687" y="625"/>
                    <a:pt x="1688" y="625"/>
                    <a:pt x="1689" y="626"/>
                  </a:cubicBezTo>
                  <a:cubicBezTo>
                    <a:pt x="1689" y="626"/>
                    <a:pt x="1689" y="626"/>
                    <a:pt x="1689" y="626"/>
                  </a:cubicBezTo>
                  <a:cubicBezTo>
                    <a:pt x="1689" y="626"/>
                    <a:pt x="1689" y="626"/>
                    <a:pt x="1689" y="626"/>
                  </a:cubicBezTo>
                  <a:cubicBezTo>
                    <a:pt x="1695" y="626"/>
                    <a:pt x="1695" y="626"/>
                    <a:pt x="1695" y="626"/>
                  </a:cubicBezTo>
                  <a:cubicBezTo>
                    <a:pt x="1696" y="626"/>
                    <a:pt x="1697" y="626"/>
                    <a:pt x="1698" y="626"/>
                  </a:cubicBezTo>
                  <a:cubicBezTo>
                    <a:pt x="1699" y="625"/>
                    <a:pt x="1699" y="625"/>
                    <a:pt x="1699" y="625"/>
                  </a:cubicBezTo>
                  <a:cubicBezTo>
                    <a:pt x="1699" y="625"/>
                    <a:pt x="1700" y="625"/>
                    <a:pt x="1700" y="625"/>
                  </a:cubicBezTo>
                  <a:cubicBezTo>
                    <a:pt x="1700" y="625"/>
                    <a:pt x="1701" y="625"/>
                    <a:pt x="1701" y="625"/>
                  </a:cubicBezTo>
                  <a:cubicBezTo>
                    <a:pt x="1701" y="625"/>
                    <a:pt x="1701" y="624"/>
                    <a:pt x="1702" y="624"/>
                  </a:cubicBezTo>
                  <a:cubicBezTo>
                    <a:pt x="1702" y="624"/>
                    <a:pt x="1702" y="624"/>
                    <a:pt x="1702" y="624"/>
                  </a:cubicBezTo>
                  <a:cubicBezTo>
                    <a:pt x="1713" y="622"/>
                    <a:pt x="1713" y="622"/>
                    <a:pt x="1713" y="622"/>
                  </a:cubicBezTo>
                  <a:cubicBezTo>
                    <a:pt x="1735" y="622"/>
                    <a:pt x="1735" y="622"/>
                    <a:pt x="1735" y="622"/>
                  </a:cubicBezTo>
                  <a:cubicBezTo>
                    <a:pt x="1736" y="622"/>
                    <a:pt x="1736" y="622"/>
                    <a:pt x="1736" y="622"/>
                  </a:cubicBezTo>
                  <a:cubicBezTo>
                    <a:pt x="1736" y="617"/>
                    <a:pt x="1736" y="617"/>
                    <a:pt x="1736" y="617"/>
                  </a:cubicBezTo>
                  <a:cubicBezTo>
                    <a:pt x="1736" y="617"/>
                    <a:pt x="1736" y="617"/>
                    <a:pt x="1736" y="617"/>
                  </a:cubicBezTo>
                  <a:cubicBezTo>
                    <a:pt x="1736" y="617"/>
                    <a:pt x="1737" y="616"/>
                    <a:pt x="1737" y="616"/>
                  </a:cubicBezTo>
                  <a:cubicBezTo>
                    <a:pt x="1739" y="615"/>
                    <a:pt x="1740" y="614"/>
                    <a:pt x="1740" y="612"/>
                  </a:cubicBezTo>
                  <a:cubicBezTo>
                    <a:pt x="1741" y="611"/>
                    <a:pt x="1742" y="610"/>
                    <a:pt x="1743" y="607"/>
                  </a:cubicBezTo>
                  <a:cubicBezTo>
                    <a:pt x="1743" y="607"/>
                    <a:pt x="1743" y="607"/>
                    <a:pt x="1743" y="607"/>
                  </a:cubicBezTo>
                  <a:cubicBezTo>
                    <a:pt x="1744" y="608"/>
                    <a:pt x="1744" y="608"/>
                    <a:pt x="1745" y="608"/>
                  </a:cubicBezTo>
                  <a:cubicBezTo>
                    <a:pt x="1745" y="608"/>
                    <a:pt x="1745" y="608"/>
                    <a:pt x="1745" y="608"/>
                  </a:cubicBezTo>
                  <a:cubicBezTo>
                    <a:pt x="1747" y="608"/>
                    <a:pt x="1747" y="608"/>
                    <a:pt x="1747" y="608"/>
                  </a:cubicBezTo>
                  <a:cubicBezTo>
                    <a:pt x="1749" y="606"/>
                    <a:pt x="1749" y="606"/>
                    <a:pt x="1749" y="606"/>
                  </a:cubicBezTo>
                  <a:cubicBezTo>
                    <a:pt x="1751" y="604"/>
                    <a:pt x="1751" y="604"/>
                    <a:pt x="1751" y="604"/>
                  </a:cubicBezTo>
                  <a:cubicBezTo>
                    <a:pt x="1750" y="604"/>
                    <a:pt x="1750" y="604"/>
                    <a:pt x="1750" y="604"/>
                  </a:cubicBezTo>
                  <a:cubicBezTo>
                    <a:pt x="1748" y="604"/>
                    <a:pt x="1748" y="604"/>
                    <a:pt x="1748" y="604"/>
                  </a:cubicBezTo>
                  <a:cubicBezTo>
                    <a:pt x="1748" y="603"/>
                    <a:pt x="1748" y="603"/>
                    <a:pt x="1748" y="603"/>
                  </a:cubicBezTo>
                  <a:cubicBezTo>
                    <a:pt x="1750" y="601"/>
                    <a:pt x="1751" y="600"/>
                    <a:pt x="1751" y="599"/>
                  </a:cubicBezTo>
                  <a:cubicBezTo>
                    <a:pt x="1752" y="598"/>
                    <a:pt x="1752" y="598"/>
                    <a:pt x="1752" y="598"/>
                  </a:cubicBezTo>
                  <a:cubicBezTo>
                    <a:pt x="1752" y="597"/>
                    <a:pt x="1753" y="597"/>
                    <a:pt x="1753" y="596"/>
                  </a:cubicBezTo>
                  <a:cubicBezTo>
                    <a:pt x="1753" y="596"/>
                    <a:pt x="1753" y="596"/>
                    <a:pt x="1753" y="596"/>
                  </a:cubicBezTo>
                  <a:cubicBezTo>
                    <a:pt x="1753" y="596"/>
                    <a:pt x="1753" y="595"/>
                    <a:pt x="1753" y="595"/>
                  </a:cubicBezTo>
                  <a:cubicBezTo>
                    <a:pt x="1753" y="595"/>
                    <a:pt x="1753" y="595"/>
                    <a:pt x="1753" y="595"/>
                  </a:cubicBezTo>
                  <a:cubicBezTo>
                    <a:pt x="1753" y="593"/>
                    <a:pt x="1753" y="592"/>
                    <a:pt x="1753" y="590"/>
                  </a:cubicBezTo>
                  <a:cubicBezTo>
                    <a:pt x="1753" y="590"/>
                    <a:pt x="1753" y="590"/>
                    <a:pt x="1753" y="590"/>
                  </a:cubicBezTo>
                  <a:cubicBezTo>
                    <a:pt x="1753" y="589"/>
                    <a:pt x="1753" y="589"/>
                    <a:pt x="1753" y="589"/>
                  </a:cubicBezTo>
                  <a:cubicBezTo>
                    <a:pt x="1753" y="589"/>
                    <a:pt x="1753" y="589"/>
                    <a:pt x="1753" y="588"/>
                  </a:cubicBezTo>
                  <a:cubicBezTo>
                    <a:pt x="1759" y="586"/>
                    <a:pt x="1759" y="586"/>
                    <a:pt x="1759" y="586"/>
                  </a:cubicBezTo>
                  <a:cubicBezTo>
                    <a:pt x="1770" y="586"/>
                    <a:pt x="1770" y="586"/>
                    <a:pt x="1770" y="586"/>
                  </a:cubicBezTo>
                  <a:cubicBezTo>
                    <a:pt x="1768" y="582"/>
                    <a:pt x="1768" y="582"/>
                    <a:pt x="1768" y="582"/>
                  </a:cubicBezTo>
                  <a:cubicBezTo>
                    <a:pt x="1767" y="582"/>
                    <a:pt x="1767" y="580"/>
                    <a:pt x="1769" y="579"/>
                  </a:cubicBezTo>
                  <a:cubicBezTo>
                    <a:pt x="1770" y="577"/>
                    <a:pt x="1772" y="575"/>
                    <a:pt x="1773" y="573"/>
                  </a:cubicBezTo>
                  <a:cubicBezTo>
                    <a:pt x="1774" y="572"/>
                    <a:pt x="1774" y="571"/>
                    <a:pt x="1775" y="571"/>
                  </a:cubicBezTo>
                  <a:cubicBezTo>
                    <a:pt x="1779" y="571"/>
                    <a:pt x="1779" y="571"/>
                    <a:pt x="1779" y="571"/>
                  </a:cubicBezTo>
                  <a:cubicBezTo>
                    <a:pt x="1783" y="567"/>
                    <a:pt x="1783" y="567"/>
                    <a:pt x="1783" y="567"/>
                  </a:cubicBezTo>
                  <a:cubicBezTo>
                    <a:pt x="1787" y="562"/>
                    <a:pt x="1787" y="562"/>
                    <a:pt x="1787" y="562"/>
                  </a:cubicBezTo>
                  <a:cubicBezTo>
                    <a:pt x="1788" y="560"/>
                    <a:pt x="1789" y="559"/>
                    <a:pt x="1790" y="558"/>
                  </a:cubicBezTo>
                  <a:cubicBezTo>
                    <a:pt x="1790" y="558"/>
                    <a:pt x="1791" y="557"/>
                    <a:pt x="1791" y="557"/>
                  </a:cubicBezTo>
                  <a:cubicBezTo>
                    <a:pt x="1794" y="557"/>
                    <a:pt x="1794" y="557"/>
                    <a:pt x="1794" y="557"/>
                  </a:cubicBezTo>
                  <a:cubicBezTo>
                    <a:pt x="1798" y="552"/>
                    <a:pt x="1798" y="552"/>
                    <a:pt x="1798" y="552"/>
                  </a:cubicBezTo>
                  <a:cubicBezTo>
                    <a:pt x="1798" y="551"/>
                    <a:pt x="1798" y="551"/>
                    <a:pt x="1798" y="551"/>
                  </a:cubicBezTo>
                  <a:cubicBezTo>
                    <a:pt x="1798" y="551"/>
                    <a:pt x="1798" y="551"/>
                    <a:pt x="1798" y="551"/>
                  </a:cubicBezTo>
                  <a:cubicBezTo>
                    <a:pt x="1798" y="547"/>
                    <a:pt x="1798" y="547"/>
                    <a:pt x="1798" y="547"/>
                  </a:cubicBezTo>
                  <a:cubicBezTo>
                    <a:pt x="1805" y="550"/>
                    <a:pt x="1805" y="550"/>
                    <a:pt x="1805" y="550"/>
                  </a:cubicBezTo>
                  <a:cubicBezTo>
                    <a:pt x="1809" y="551"/>
                    <a:pt x="1809" y="551"/>
                    <a:pt x="1809" y="551"/>
                  </a:cubicBezTo>
                  <a:cubicBezTo>
                    <a:pt x="1814" y="554"/>
                    <a:pt x="1814" y="554"/>
                    <a:pt x="1814" y="554"/>
                  </a:cubicBezTo>
                  <a:cubicBezTo>
                    <a:pt x="1818" y="551"/>
                    <a:pt x="1818" y="551"/>
                    <a:pt x="1818" y="551"/>
                  </a:cubicBezTo>
                  <a:cubicBezTo>
                    <a:pt x="1818" y="550"/>
                    <a:pt x="1818" y="550"/>
                    <a:pt x="1818" y="550"/>
                  </a:cubicBezTo>
                  <a:cubicBezTo>
                    <a:pt x="1818" y="550"/>
                    <a:pt x="1818" y="550"/>
                    <a:pt x="1818" y="550"/>
                  </a:cubicBezTo>
                  <a:cubicBezTo>
                    <a:pt x="1818" y="547"/>
                    <a:pt x="1818" y="547"/>
                    <a:pt x="1818" y="547"/>
                  </a:cubicBezTo>
                  <a:cubicBezTo>
                    <a:pt x="1826" y="547"/>
                    <a:pt x="1826" y="547"/>
                    <a:pt x="1826" y="547"/>
                  </a:cubicBezTo>
                  <a:cubicBezTo>
                    <a:pt x="1826" y="561"/>
                    <a:pt x="1826" y="561"/>
                    <a:pt x="1826" y="561"/>
                  </a:cubicBezTo>
                  <a:cubicBezTo>
                    <a:pt x="1832" y="567"/>
                    <a:pt x="1832" y="567"/>
                    <a:pt x="1832" y="567"/>
                  </a:cubicBezTo>
                  <a:cubicBezTo>
                    <a:pt x="1832" y="573"/>
                    <a:pt x="1832" y="573"/>
                    <a:pt x="1832" y="573"/>
                  </a:cubicBezTo>
                  <a:cubicBezTo>
                    <a:pt x="1828" y="578"/>
                    <a:pt x="1828" y="578"/>
                    <a:pt x="1828" y="578"/>
                  </a:cubicBezTo>
                  <a:cubicBezTo>
                    <a:pt x="1833" y="583"/>
                    <a:pt x="1833" y="583"/>
                    <a:pt x="1833" y="583"/>
                  </a:cubicBezTo>
                  <a:cubicBezTo>
                    <a:pt x="1838" y="587"/>
                    <a:pt x="1838" y="587"/>
                    <a:pt x="1838" y="587"/>
                  </a:cubicBezTo>
                  <a:cubicBezTo>
                    <a:pt x="1842" y="591"/>
                    <a:pt x="1842" y="591"/>
                    <a:pt x="1842" y="591"/>
                  </a:cubicBezTo>
                  <a:cubicBezTo>
                    <a:pt x="1842" y="593"/>
                    <a:pt x="1842" y="593"/>
                    <a:pt x="1842" y="593"/>
                  </a:cubicBezTo>
                  <a:cubicBezTo>
                    <a:pt x="1842" y="595"/>
                    <a:pt x="1842" y="595"/>
                    <a:pt x="1842" y="595"/>
                  </a:cubicBezTo>
                  <a:lnTo>
                    <a:pt x="1847" y="599"/>
                  </a:lnTo>
                  <a:close/>
                  <a:moveTo>
                    <a:pt x="1878" y="551"/>
                  </a:moveTo>
                  <a:cubicBezTo>
                    <a:pt x="1878" y="551"/>
                    <a:pt x="1878" y="551"/>
                    <a:pt x="1878" y="551"/>
                  </a:cubicBezTo>
                  <a:cubicBezTo>
                    <a:pt x="1869" y="556"/>
                    <a:pt x="1869" y="556"/>
                    <a:pt x="1869" y="556"/>
                  </a:cubicBezTo>
                  <a:cubicBezTo>
                    <a:pt x="1873" y="560"/>
                    <a:pt x="1873" y="560"/>
                    <a:pt x="1873" y="560"/>
                  </a:cubicBezTo>
                  <a:cubicBezTo>
                    <a:pt x="1873" y="594"/>
                    <a:pt x="1873" y="594"/>
                    <a:pt x="1873" y="594"/>
                  </a:cubicBezTo>
                  <a:cubicBezTo>
                    <a:pt x="1870" y="594"/>
                    <a:pt x="1870" y="594"/>
                    <a:pt x="1870" y="594"/>
                  </a:cubicBezTo>
                  <a:cubicBezTo>
                    <a:pt x="1870" y="594"/>
                    <a:pt x="1870" y="594"/>
                    <a:pt x="1870" y="594"/>
                  </a:cubicBezTo>
                  <a:cubicBezTo>
                    <a:pt x="1870" y="596"/>
                    <a:pt x="1870" y="596"/>
                    <a:pt x="1870" y="596"/>
                  </a:cubicBezTo>
                  <a:cubicBezTo>
                    <a:pt x="1877" y="600"/>
                    <a:pt x="1877" y="600"/>
                    <a:pt x="1877" y="600"/>
                  </a:cubicBezTo>
                  <a:cubicBezTo>
                    <a:pt x="1877" y="608"/>
                    <a:pt x="1877" y="608"/>
                    <a:pt x="1877" y="608"/>
                  </a:cubicBezTo>
                  <a:cubicBezTo>
                    <a:pt x="1871" y="602"/>
                    <a:pt x="1871" y="602"/>
                    <a:pt x="1871" y="602"/>
                  </a:cubicBezTo>
                  <a:cubicBezTo>
                    <a:pt x="1871" y="602"/>
                    <a:pt x="1871" y="602"/>
                    <a:pt x="1871" y="602"/>
                  </a:cubicBezTo>
                  <a:cubicBezTo>
                    <a:pt x="1870" y="602"/>
                    <a:pt x="1870" y="602"/>
                    <a:pt x="1870" y="602"/>
                  </a:cubicBezTo>
                  <a:cubicBezTo>
                    <a:pt x="1868" y="602"/>
                    <a:pt x="1868" y="602"/>
                    <a:pt x="1868" y="602"/>
                  </a:cubicBezTo>
                  <a:cubicBezTo>
                    <a:pt x="1864" y="598"/>
                    <a:pt x="1864" y="598"/>
                    <a:pt x="1864" y="598"/>
                  </a:cubicBezTo>
                  <a:cubicBezTo>
                    <a:pt x="1864" y="598"/>
                    <a:pt x="1864" y="598"/>
                    <a:pt x="1864" y="598"/>
                  </a:cubicBezTo>
                  <a:cubicBezTo>
                    <a:pt x="1862" y="598"/>
                    <a:pt x="1862" y="598"/>
                    <a:pt x="1862" y="598"/>
                  </a:cubicBezTo>
                  <a:cubicBezTo>
                    <a:pt x="1862" y="598"/>
                    <a:pt x="1862" y="598"/>
                    <a:pt x="1862" y="598"/>
                  </a:cubicBezTo>
                  <a:cubicBezTo>
                    <a:pt x="1860" y="598"/>
                    <a:pt x="1860" y="598"/>
                    <a:pt x="1860" y="598"/>
                  </a:cubicBezTo>
                  <a:cubicBezTo>
                    <a:pt x="1860" y="598"/>
                    <a:pt x="1860" y="598"/>
                    <a:pt x="1860" y="598"/>
                  </a:cubicBezTo>
                  <a:cubicBezTo>
                    <a:pt x="1848" y="594"/>
                    <a:pt x="1848" y="594"/>
                    <a:pt x="1848" y="594"/>
                  </a:cubicBezTo>
                  <a:cubicBezTo>
                    <a:pt x="1844" y="590"/>
                    <a:pt x="1844" y="590"/>
                    <a:pt x="1844" y="590"/>
                  </a:cubicBezTo>
                  <a:cubicBezTo>
                    <a:pt x="1840" y="585"/>
                    <a:pt x="1840" y="585"/>
                    <a:pt x="1840" y="585"/>
                  </a:cubicBezTo>
                  <a:cubicBezTo>
                    <a:pt x="1834" y="581"/>
                    <a:pt x="1834" y="581"/>
                    <a:pt x="1834" y="581"/>
                  </a:cubicBezTo>
                  <a:cubicBezTo>
                    <a:pt x="1831" y="578"/>
                    <a:pt x="1831" y="578"/>
                    <a:pt x="1831" y="578"/>
                  </a:cubicBezTo>
                  <a:cubicBezTo>
                    <a:pt x="1834" y="574"/>
                    <a:pt x="1834" y="574"/>
                    <a:pt x="1834" y="574"/>
                  </a:cubicBezTo>
                  <a:cubicBezTo>
                    <a:pt x="1834" y="573"/>
                    <a:pt x="1834" y="573"/>
                    <a:pt x="1834" y="573"/>
                  </a:cubicBezTo>
                  <a:cubicBezTo>
                    <a:pt x="1834" y="573"/>
                    <a:pt x="1834" y="573"/>
                    <a:pt x="1834" y="573"/>
                  </a:cubicBezTo>
                  <a:cubicBezTo>
                    <a:pt x="1834" y="566"/>
                    <a:pt x="1834" y="566"/>
                    <a:pt x="1834" y="566"/>
                  </a:cubicBezTo>
                  <a:cubicBezTo>
                    <a:pt x="1828" y="560"/>
                    <a:pt x="1828" y="560"/>
                    <a:pt x="1828" y="560"/>
                  </a:cubicBezTo>
                  <a:cubicBezTo>
                    <a:pt x="1828" y="545"/>
                    <a:pt x="1828" y="545"/>
                    <a:pt x="1828" y="545"/>
                  </a:cubicBezTo>
                  <a:cubicBezTo>
                    <a:pt x="1828" y="545"/>
                    <a:pt x="1828" y="545"/>
                    <a:pt x="1828" y="545"/>
                  </a:cubicBezTo>
                  <a:cubicBezTo>
                    <a:pt x="1828" y="544"/>
                    <a:pt x="1828" y="544"/>
                    <a:pt x="1828" y="544"/>
                  </a:cubicBezTo>
                  <a:cubicBezTo>
                    <a:pt x="1831" y="543"/>
                    <a:pt x="1831" y="541"/>
                    <a:pt x="1831" y="541"/>
                  </a:cubicBezTo>
                  <a:cubicBezTo>
                    <a:pt x="1831" y="540"/>
                    <a:pt x="1831" y="540"/>
                    <a:pt x="1831" y="540"/>
                  </a:cubicBezTo>
                  <a:cubicBezTo>
                    <a:pt x="1831" y="540"/>
                    <a:pt x="1831" y="540"/>
                    <a:pt x="1831" y="540"/>
                  </a:cubicBezTo>
                  <a:cubicBezTo>
                    <a:pt x="1827" y="539"/>
                    <a:pt x="1824" y="538"/>
                    <a:pt x="1823" y="538"/>
                  </a:cubicBezTo>
                  <a:cubicBezTo>
                    <a:pt x="1823" y="538"/>
                    <a:pt x="1823" y="538"/>
                    <a:pt x="1823" y="538"/>
                  </a:cubicBezTo>
                  <a:cubicBezTo>
                    <a:pt x="1810" y="536"/>
                    <a:pt x="1810" y="536"/>
                    <a:pt x="1810" y="536"/>
                  </a:cubicBezTo>
                  <a:cubicBezTo>
                    <a:pt x="1788" y="539"/>
                    <a:pt x="1788" y="539"/>
                    <a:pt x="1788" y="539"/>
                  </a:cubicBezTo>
                  <a:cubicBezTo>
                    <a:pt x="1780" y="539"/>
                    <a:pt x="1780" y="539"/>
                    <a:pt x="1780" y="539"/>
                  </a:cubicBezTo>
                  <a:cubicBezTo>
                    <a:pt x="1771" y="538"/>
                    <a:pt x="1771" y="538"/>
                    <a:pt x="1771" y="538"/>
                  </a:cubicBezTo>
                  <a:cubicBezTo>
                    <a:pt x="1765" y="538"/>
                    <a:pt x="1765" y="538"/>
                    <a:pt x="1765" y="538"/>
                  </a:cubicBezTo>
                  <a:cubicBezTo>
                    <a:pt x="1765" y="538"/>
                    <a:pt x="1765" y="538"/>
                    <a:pt x="1765" y="538"/>
                  </a:cubicBezTo>
                  <a:cubicBezTo>
                    <a:pt x="1765" y="538"/>
                    <a:pt x="1765" y="538"/>
                    <a:pt x="1765" y="538"/>
                  </a:cubicBezTo>
                  <a:cubicBezTo>
                    <a:pt x="1760" y="540"/>
                    <a:pt x="1760" y="540"/>
                    <a:pt x="1760" y="540"/>
                  </a:cubicBezTo>
                  <a:cubicBezTo>
                    <a:pt x="1760" y="540"/>
                    <a:pt x="1756" y="542"/>
                    <a:pt x="1750" y="544"/>
                  </a:cubicBezTo>
                  <a:cubicBezTo>
                    <a:pt x="1749" y="544"/>
                    <a:pt x="1749" y="544"/>
                    <a:pt x="1749" y="544"/>
                  </a:cubicBezTo>
                  <a:cubicBezTo>
                    <a:pt x="1749" y="535"/>
                    <a:pt x="1749" y="535"/>
                    <a:pt x="1749" y="535"/>
                  </a:cubicBezTo>
                  <a:cubicBezTo>
                    <a:pt x="1875" y="535"/>
                    <a:pt x="1875" y="535"/>
                    <a:pt x="1875" y="535"/>
                  </a:cubicBezTo>
                  <a:cubicBezTo>
                    <a:pt x="1893" y="535"/>
                    <a:pt x="1893" y="535"/>
                    <a:pt x="1893" y="535"/>
                  </a:cubicBezTo>
                  <a:cubicBezTo>
                    <a:pt x="1893" y="535"/>
                    <a:pt x="1893" y="535"/>
                    <a:pt x="1894" y="535"/>
                  </a:cubicBezTo>
                  <a:lnTo>
                    <a:pt x="1878" y="551"/>
                  </a:lnTo>
                  <a:close/>
                  <a:moveTo>
                    <a:pt x="1932" y="591"/>
                  </a:moveTo>
                  <a:cubicBezTo>
                    <a:pt x="1924" y="598"/>
                    <a:pt x="1924" y="598"/>
                    <a:pt x="1924" y="598"/>
                  </a:cubicBezTo>
                  <a:cubicBezTo>
                    <a:pt x="1920" y="606"/>
                    <a:pt x="1920" y="606"/>
                    <a:pt x="1920" y="606"/>
                  </a:cubicBezTo>
                  <a:cubicBezTo>
                    <a:pt x="1920" y="609"/>
                    <a:pt x="1920" y="609"/>
                    <a:pt x="1920" y="609"/>
                  </a:cubicBezTo>
                  <a:cubicBezTo>
                    <a:pt x="1920" y="614"/>
                    <a:pt x="1920" y="614"/>
                    <a:pt x="1920" y="614"/>
                  </a:cubicBezTo>
                  <a:cubicBezTo>
                    <a:pt x="1900" y="652"/>
                    <a:pt x="1900" y="652"/>
                    <a:pt x="1900" y="652"/>
                  </a:cubicBezTo>
                  <a:cubicBezTo>
                    <a:pt x="1900" y="656"/>
                    <a:pt x="1900" y="656"/>
                    <a:pt x="1900" y="656"/>
                  </a:cubicBezTo>
                  <a:cubicBezTo>
                    <a:pt x="1895" y="656"/>
                    <a:pt x="1895" y="656"/>
                    <a:pt x="1895" y="656"/>
                  </a:cubicBezTo>
                  <a:cubicBezTo>
                    <a:pt x="1895" y="642"/>
                    <a:pt x="1895" y="642"/>
                    <a:pt x="1895" y="642"/>
                  </a:cubicBezTo>
                  <a:cubicBezTo>
                    <a:pt x="1895" y="642"/>
                    <a:pt x="1895" y="642"/>
                    <a:pt x="1895" y="642"/>
                  </a:cubicBezTo>
                  <a:cubicBezTo>
                    <a:pt x="1903" y="624"/>
                    <a:pt x="1903" y="624"/>
                    <a:pt x="1903" y="624"/>
                  </a:cubicBezTo>
                  <a:cubicBezTo>
                    <a:pt x="1906" y="624"/>
                    <a:pt x="1906" y="624"/>
                    <a:pt x="1906" y="624"/>
                  </a:cubicBezTo>
                  <a:cubicBezTo>
                    <a:pt x="1907" y="624"/>
                    <a:pt x="1907" y="624"/>
                    <a:pt x="1907" y="624"/>
                  </a:cubicBezTo>
                  <a:cubicBezTo>
                    <a:pt x="1907" y="619"/>
                    <a:pt x="1907" y="619"/>
                    <a:pt x="1907" y="619"/>
                  </a:cubicBezTo>
                  <a:cubicBezTo>
                    <a:pt x="1907" y="618"/>
                    <a:pt x="1907" y="618"/>
                    <a:pt x="1907" y="618"/>
                  </a:cubicBezTo>
                  <a:cubicBezTo>
                    <a:pt x="1906" y="618"/>
                    <a:pt x="1906" y="618"/>
                    <a:pt x="1906" y="618"/>
                  </a:cubicBezTo>
                  <a:cubicBezTo>
                    <a:pt x="1906" y="617"/>
                    <a:pt x="1906" y="617"/>
                    <a:pt x="1906" y="617"/>
                  </a:cubicBezTo>
                  <a:cubicBezTo>
                    <a:pt x="1903" y="617"/>
                    <a:pt x="1903" y="617"/>
                    <a:pt x="1903" y="617"/>
                  </a:cubicBezTo>
                  <a:cubicBezTo>
                    <a:pt x="1903" y="611"/>
                    <a:pt x="1903" y="611"/>
                    <a:pt x="1903" y="611"/>
                  </a:cubicBezTo>
                  <a:cubicBezTo>
                    <a:pt x="1899" y="603"/>
                    <a:pt x="1899" y="603"/>
                    <a:pt x="1899" y="603"/>
                  </a:cubicBezTo>
                  <a:cubicBezTo>
                    <a:pt x="1899" y="603"/>
                    <a:pt x="1899" y="603"/>
                    <a:pt x="1899" y="603"/>
                  </a:cubicBezTo>
                  <a:cubicBezTo>
                    <a:pt x="1899" y="602"/>
                    <a:pt x="1899" y="602"/>
                    <a:pt x="1899" y="602"/>
                  </a:cubicBezTo>
                  <a:cubicBezTo>
                    <a:pt x="1899" y="602"/>
                    <a:pt x="1899" y="602"/>
                    <a:pt x="1899" y="602"/>
                  </a:cubicBezTo>
                  <a:cubicBezTo>
                    <a:pt x="1891" y="602"/>
                    <a:pt x="1891" y="602"/>
                    <a:pt x="1891" y="602"/>
                  </a:cubicBezTo>
                  <a:cubicBezTo>
                    <a:pt x="1887" y="594"/>
                    <a:pt x="1887" y="594"/>
                    <a:pt x="1887" y="594"/>
                  </a:cubicBezTo>
                  <a:cubicBezTo>
                    <a:pt x="1884" y="591"/>
                    <a:pt x="1884" y="591"/>
                    <a:pt x="1884" y="591"/>
                  </a:cubicBezTo>
                  <a:cubicBezTo>
                    <a:pt x="1887" y="588"/>
                    <a:pt x="1887" y="588"/>
                    <a:pt x="1887" y="588"/>
                  </a:cubicBezTo>
                  <a:cubicBezTo>
                    <a:pt x="1891" y="585"/>
                    <a:pt x="1891" y="585"/>
                    <a:pt x="1891" y="585"/>
                  </a:cubicBezTo>
                  <a:cubicBezTo>
                    <a:pt x="1891" y="584"/>
                    <a:pt x="1891" y="584"/>
                    <a:pt x="1891" y="584"/>
                  </a:cubicBezTo>
                  <a:cubicBezTo>
                    <a:pt x="1891" y="583"/>
                    <a:pt x="1891" y="583"/>
                    <a:pt x="1891" y="583"/>
                  </a:cubicBezTo>
                  <a:cubicBezTo>
                    <a:pt x="1891" y="583"/>
                    <a:pt x="1891" y="583"/>
                    <a:pt x="1891" y="583"/>
                  </a:cubicBezTo>
                  <a:cubicBezTo>
                    <a:pt x="1891" y="572"/>
                    <a:pt x="1891" y="572"/>
                    <a:pt x="1891" y="572"/>
                  </a:cubicBezTo>
                  <a:cubicBezTo>
                    <a:pt x="1891" y="571"/>
                    <a:pt x="1891" y="571"/>
                    <a:pt x="1891" y="571"/>
                  </a:cubicBezTo>
                  <a:cubicBezTo>
                    <a:pt x="1891" y="571"/>
                    <a:pt x="1891" y="571"/>
                    <a:pt x="1891" y="571"/>
                  </a:cubicBezTo>
                  <a:cubicBezTo>
                    <a:pt x="1883" y="571"/>
                    <a:pt x="1883" y="571"/>
                    <a:pt x="1883" y="571"/>
                  </a:cubicBezTo>
                  <a:cubicBezTo>
                    <a:pt x="1883" y="568"/>
                    <a:pt x="1883" y="568"/>
                    <a:pt x="1883" y="568"/>
                  </a:cubicBezTo>
                  <a:cubicBezTo>
                    <a:pt x="1887" y="565"/>
                    <a:pt x="1887" y="565"/>
                    <a:pt x="1887" y="565"/>
                  </a:cubicBezTo>
                  <a:cubicBezTo>
                    <a:pt x="1887" y="564"/>
                    <a:pt x="1887" y="564"/>
                    <a:pt x="1887" y="564"/>
                  </a:cubicBezTo>
                  <a:cubicBezTo>
                    <a:pt x="1887" y="553"/>
                    <a:pt x="1887" y="553"/>
                    <a:pt x="1887" y="553"/>
                  </a:cubicBezTo>
                  <a:cubicBezTo>
                    <a:pt x="1891" y="553"/>
                    <a:pt x="1891" y="553"/>
                    <a:pt x="1891" y="553"/>
                  </a:cubicBezTo>
                  <a:cubicBezTo>
                    <a:pt x="1891" y="553"/>
                    <a:pt x="1891" y="553"/>
                    <a:pt x="1891" y="553"/>
                  </a:cubicBezTo>
                  <a:cubicBezTo>
                    <a:pt x="1891" y="552"/>
                    <a:pt x="1891" y="552"/>
                    <a:pt x="1891" y="552"/>
                  </a:cubicBezTo>
                  <a:cubicBezTo>
                    <a:pt x="1895" y="548"/>
                    <a:pt x="1895" y="548"/>
                    <a:pt x="1895" y="548"/>
                  </a:cubicBezTo>
                  <a:cubicBezTo>
                    <a:pt x="1895" y="548"/>
                    <a:pt x="1895" y="548"/>
                    <a:pt x="1895" y="548"/>
                  </a:cubicBezTo>
                  <a:cubicBezTo>
                    <a:pt x="1895" y="548"/>
                    <a:pt x="1895" y="548"/>
                    <a:pt x="1895" y="548"/>
                  </a:cubicBezTo>
                  <a:cubicBezTo>
                    <a:pt x="1895" y="548"/>
                    <a:pt x="1895" y="548"/>
                    <a:pt x="1895" y="548"/>
                  </a:cubicBezTo>
                  <a:cubicBezTo>
                    <a:pt x="1899" y="541"/>
                    <a:pt x="1899" y="541"/>
                    <a:pt x="1899" y="541"/>
                  </a:cubicBezTo>
                  <a:cubicBezTo>
                    <a:pt x="1899" y="540"/>
                    <a:pt x="1899" y="540"/>
                    <a:pt x="1899" y="540"/>
                  </a:cubicBezTo>
                  <a:cubicBezTo>
                    <a:pt x="1899" y="540"/>
                    <a:pt x="1899" y="540"/>
                    <a:pt x="1899" y="540"/>
                  </a:cubicBezTo>
                  <a:cubicBezTo>
                    <a:pt x="1896" y="536"/>
                    <a:pt x="1896" y="536"/>
                    <a:pt x="1896" y="536"/>
                  </a:cubicBezTo>
                  <a:cubicBezTo>
                    <a:pt x="1898" y="537"/>
                    <a:pt x="1900" y="538"/>
                    <a:pt x="1903" y="538"/>
                  </a:cubicBezTo>
                  <a:cubicBezTo>
                    <a:pt x="1903" y="589"/>
                    <a:pt x="1903" y="589"/>
                    <a:pt x="1903" y="589"/>
                  </a:cubicBezTo>
                  <a:cubicBezTo>
                    <a:pt x="1903" y="590"/>
                    <a:pt x="1903" y="590"/>
                    <a:pt x="1903" y="590"/>
                  </a:cubicBezTo>
                  <a:cubicBezTo>
                    <a:pt x="1904" y="590"/>
                    <a:pt x="1904" y="590"/>
                    <a:pt x="1904" y="590"/>
                  </a:cubicBezTo>
                  <a:cubicBezTo>
                    <a:pt x="1931" y="590"/>
                    <a:pt x="1931" y="590"/>
                    <a:pt x="1931" y="590"/>
                  </a:cubicBezTo>
                  <a:lnTo>
                    <a:pt x="1932" y="591"/>
                  </a:lnTo>
                  <a:close/>
                  <a:moveTo>
                    <a:pt x="1928" y="585"/>
                  </a:moveTo>
                  <a:cubicBezTo>
                    <a:pt x="1930" y="588"/>
                    <a:pt x="1930" y="588"/>
                    <a:pt x="1930" y="588"/>
                  </a:cubicBezTo>
                  <a:cubicBezTo>
                    <a:pt x="1905" y="588"/>
                    <a:pt x="1905" y="588"/>
                    <a:pt x="1905" y="588"/>
                  </a:cubicBezTo>
                  <a:cubicBezTo>
                    <a:pt x="1905" y="538"/>
                    <a:pt x="1905" y="538"/>
                    <a:pt x="1905" y="538"/>
                  </a:cubicBezTo>
                  <a:cubicBezTo>
                    <a:pt x="1906" y="538"/>
                    <a:pt x="1906" y="538"/>
                    <a:pt x="1906" y="538"/>
                  </a:cubicBezTo>
                  <a:cubicBezTo>
                    <a:pt x="1906" y="538"/>
                    <a:pt x="1907" y="538"/>
                    <a:pt x="1907" y="538"/>
                  </a:cubicBezTo>
                  <a:cubicBezTo>
                    <a:pt x="1907" y="538"/>
                    <a:pt x="1908" y="537"/>
                    <a:pt x="1908" y="537"/>
                  </a:cubicBezTo>
                  <a:cubicBezTo>
                    <a:pt x="1908" y="545"/>
                    <a:pt x="1908" y="545"/>
                    <a:pt x="1908" y="545"/>
                  </a:cubicBezTo>
                  <a:lnTo>
                    <a:pt x="1928" y="585"/>
                  </a:lnTo>
                  <a:close/>
                  <a:moveTo>
                    <a:pt x="1909" y="533"/>
                  </a:moveTo>
                  <a:cubicBezTo>
                    <a:pt x="1909" y="534"/>
                    <a:pt x="1909" y="534"/>
                    <a:pt x="1909" y="534"/>
                  </a:cubicBezTo>
                  <a:cubicBezTo>
                    <a:pt x="1908" y="534"/>
                    <a:pt x="1908" y="534"/>
                    <a:pt x="1908" y="534"/>
                  </a:cubicBezTo>
                  <a:cubicBezTo>
                    <a:pt x="1908" y="535"/>
                    <a:pt x="1908" y="535"/>
                    <a:pt x="1908" y="535"/>
                  </a:cubicBezTo>
                  <a:cubicBezTo>
                    <a:pt x="1908" y="535"/>
                    <a:pt x="1908" y="535"/>
                    <a:pt x="1908" y="535"/>
                  </a:cubicBezTo>
                  <a:cubicBezTo>
                    <a:pt x="1908" y="535"/>
                    <a:pt x="1908" y="535"/>
                    <a:pt x="1908" y="535"/>
                  </a:cubicBezTo>
                  <a:cubicBezTo>
                    <a:pt x="1908" y="535"/>
                    <a:pt x="1908" y="535"/>
                    <a:pt x="1908" y="535"/>
                  </a:cubicBezTo>
                  <a:cubicBezTo>
                    <a:pt x="1908" y="535"/>
                    <a:pt x="1907" y="535"/>
                    <a:pt x="1907" y="535"/>
                  </a:cubicBezTo>
                  <a:cubicBezTo>
                    <a:pt x="1907" y="536"/>
                    <a:pt x="1906" y="536"/>
                    <a:pt x="1906" y="536"/>
                  </a:cubicBezTo>
                  <a:cubicBezTo>
                    <a:pt x="1906" y="536"/>
                    <a:pt x="1905" y="536"/>
                    <a:pt x="1904" y="536"/>
                  </a:cubicBezTo>
                  <a:cubicBezTo>
                    <a:pt x="1903" y="536"/>
                    <a:pt x="1903" y="536"/>
                    <a:pt x="1903" y="536"/>
                  </a:cubicBezTo>
                  <a:cubicBezTo>
                    <a:pt x="1900" y="536"/>
                    <a:pt x="1897" y="535"/>
                    <a:pt x="1895" y="534"/>
                  </a:cubicBezTo>
                  <a:cubicBezTo>
                    <a:pt x="1894" y="533"/>
                    <a:pt x="1894" y="533"/>
                    <a:pt x="1893" y="533"/>
                  </a:cubicBezTo>
                  <a:cubicBezTo>
                    <a:pt x="1893" y="533"/>
                    <a:pt x="1893" y="533"/>
                    <a:pt x="1893" y="533"/>
                  </a:cubicBezTo>
                  <a:cubicBezTo>
                    <a:pt x="1749" y="533"/>
                    <a:pt x="1749" y="533"/>
                    <a:pt x="1749" y="533"/>
                  </a:cubicBezTo>
                  <a:cubicBezTo>
                    <a:pt x="1747" y="533"/>
                    <a:pt x="1747" y="533"/>
                    <a:pt x="1747" y="533"/>
                  </a:cubicBezTo>
                  <a:cubicBezTo>
                    <a:pt x="1713" y="533"/>
                    <a:pt x="1713" y="533"/>
                    <a:pt x="1713" y="533"/>
                  </a:cubicBezTo>
                  <a:cubicBezTo>
                    <a:pt x="1713" y="478"/>
                    <a:pt x="1713" y="478"/>
                    <a:pt x="1713" y="478"/>
                  </a:cubicBezTo>
                  <a:cubicBezTo>
                    <a:pt x="1713" y="414"/>
                    <a:pt x="1713" y="414"/>
                    <a:pt x="1713" y="414"/>
                  </a:cubicBezTo>
                  <a:cubicBezTo>
                    <a:pt x="1729" y="405"/>
                    <a:pt x="1729" y="405"/>
                    <a:pt x="1729" y="405"/>
                  </a:cubicBezTo>
                  <a:cubicBezTo>
                    <a:pt x="1729" y="405"/>
                    <a:pt x="1729" y="405"/>
                    <a:pt x="1729" y="405"/>
                  </a:cubicBezTo>
                  <a:cubicBezTo>
                    <a:pt x="1729" y="406"/>
                    <a:pt x="1729" y="406"/>
                    <a:pt x="1729" y="406"/>
                  </a:cubicBezTo>
                  <a:cubicBezTo>
                    <a:pt x="1730" y="406"/>
                    <a:pt x="1730" y="406"/>
                    <a:pt x="1730" y="406"/>
                  </a:cubicBezTo>
                  <a:cubicBezTo>
                    <a:pt x="1736" y="406"/>
                    <a:pt x="1736" y="406"/>
                    <a:pt x="1736" y="406"/>
                  </a:cubicBezTo>
                  <a:cubicBezTo>
                    <a:pt x="1737" y="406"/>
                    <a:pt x="1737" y="406"/>
                    <a:pt x="1737" y="406"/>
                  </a:cubicBezTo>
                  <a:cubicBezTo>
                    <a:pt x="1738" y="407"/>
                    <a:pt x="1738" y="407"/>
                    <a:pt x="1738" y="407"/>
                  </a:cubicBezTo>
                  <a:cubicBezTo>
                    <a:pt x="1738" y="407"/>
                    <a:pt x="1738" y="407"/>
                    <a:pt x="1738" y="407"/>
                  </a:cubicBezTo>
                  <a:cubicBezTo>
                    <a:pt x="1738" y="407"/>
                    <a:pt x="1738" y="407"/>
                    <a:pt x="1738" y="407"/>
                  </a:cubicBezTo>
                  <a:cubicBezTo>
                    <a:pt x="1915" y="407"/>
                    <a:pt x="1915" y="407"/>
                    <a:pt x="1915" y="407"/>
                  </a:cubicBezTo>
                  <a:cubicBezTo>
                    <a:pt x="1915" y="407"/>
                    <a:pt x="1915" y="407"/>
                    <a:pt x="1915" y="408"/>
                  </a:cubicBezTo>
                  <a:cubicBezTo>
                    <a:pt x="1916" y="410"/>
                    <a:pt x="1916" y="414"/>
                    <a:pt x="1916" y="420"/>
                  </a:cubicBezTo>
                  <a:cubicBezTo>
                    <a:pt x="1916" y="422"/>
                    <a:pt x="1916" y="424"/>
                    <a:pt x="1917" y="425"/>
                  </a:cubicBezTo>
                  <a:cubicBezTo>
                    <a:pt x="1915" y="427"/>
                    <a:pt x="1915" y="427"/>
                    <a:pt x="1915" y="427"/>
                  </a:cubicBezTo>
                  <a:cubicBezTo>
                    <a:pt x="1917" y="429"/>
                    <a:pt x="1917" y="429"/>
                    <a:pt x="1917" y="429"/>
                  </a:cubicBezTo>
                  <a:cubicBezTo>
                    <a:pt x="1921" y="426"/>
                    <a:pt x="1921" y="426"/>
                    <a:pt x="1921" y="426"/>
                  </a:cubicBezTo>
                  <a:cubicBezTo>
                    <a:pt x="1924" y="434"/>
                    <a:pt x="1924" y="434"/>
                    <a:pt x="1924" y="434"/>
                  </a:cubicBezTo>
                  <a:cubicBezTo>
                    <a:pt x="1926" y="441"/>
                    <a:pt x="1926" y="441"/>
                    <a:pt x="1926" y="441"/>
                  </a:cubicBezTo>
                  <a:cubicBezTo>
                    <a:pt x="1934" y="450"/>
                    <a:pt x="1934" y="450"/>
                    <a:pt x="1934" y="450"/>
                  </a:cubicBezTo>
                  <a:cubicBezTo>
                    <a:pt x="1934" y="450"/>
                    <a:pt x="1934" y="450"/>
                    <a:pt x="1934" y="450"/>
                  </a:cubicBezTo>
                  <a:cubicBezTo>
                    <a:pt x="1934" y="450"/>
                    <a:pt x="1934" y="450"/>
                    <a:pt x="1934" y="450"/>
                  </a:cubicBezTo>
                  <a:cubicBezTo>
                    <a:pt x="1930" y="451"/>
                    <a:pt x="1930" y="451"/>
                    <a:pt x="1930" y="451"/>
                  </a:cubicBezTo>
                  <a:cubicBezTo>
                    <a:pt x="1926" y="452"/>
                    <a:pt x="1926" y="452"/>
                    <a:pt x="1926" y="452"/>
                  </a:cubicBezTo>
                  <a:cubicBezTo>
                    <a:pt x="1926" y="452"/>
                    <a:pt x="1926" y="452"/>
                    <a:pt x="1926" y="452"/>
                  </a:cubicBezTo>
                  <a:cubicBezTo>
                    <a:pt x="1926" y="464"/>
                    <a:pt x="1926" y="464"/>
                    <a:pt x="1926" y="464"/>
                  </a:cubicBezTo>
                  <a:cubicBezTo>
                    <a:pt x="1920" y="473"/>
                    <a:pt x="1920" y="473"/>
                    <a:pt x="1920" y="473"/>
                  </a:cubicBezTo>
                  <a:cubicBezTo>
                    <a:pt x="1917" y="481"/>
                    <a:pt x="1917" y="481"/>
                    <a:pt x="1917" y="481"/>
                  </a:cubicBezTo>
                  <a:cubicBezTo>
                    <a:pt x="1917" y="481"/>
                    <a:pt x="1916" y="482"/>
                    <a:pt x="1916" y="483"/>
                  </a:cubicBezTo>
                  <a:cubicBezTo>
                    <a:pt x="1916" y="484"/>
                    <a:pt x="1916" y="484"/>
                    <a:pt x="1916" y="484"/>
                  </a:cubicBezTo>
                  <a:cubicBezTo>
                    <a:pt x="1915" y="486"/>
                    <a:pt x="1915" y="486"/>
                    <a:pt x="1915" y="486"/>
                  </a:cubicBezTo>
                  <a:cubicBezTo>
                    <a:pt x="1920" y="484"/>
                    <a:pt x="1920" y="484"/>
                    <a:pt x="1920" y="484"/>
                  </a:cubicBezTo>
                  <a:cubicBezTo>
                    <a:pt x="1926" y="496"/>
                    <a:pt x="1926" y="496"/>
                    <a:pt x="1926" y="496"/>
                  </a:cubicBezTo>
                  <a:cubicBezTo>
                    <a:pt x="1926" y="511"/>
                    <a:pt x="1926" y="511"/>
                    <a:pt x="1926" y="511"/>
                  </a:cubicBezTo>
                  <a:cubicBezTo>
                    <a:pt x="1922" y="516"/>
                    <a:pt x="1922" y="516"/>
                    <a:pt x="1922" y="516"/>
                  </a:cubicBezTo>
                  <a:cubicBezTo>
                    <a:pt x="1922" y="521"/>
                    <a:pt x="1922" y="521"/>
                    <a:pt x="1922" y="521"/>
                  </a:cubicBezTo>
                  <a:cubicBezTo>
                    <a:pt x="1920" y="523"/>
                    <a:pt x="1915" y="527"/>
                    <a:pt x="1909" y="533"/>
                  </a:cubicBezTo>
                  <a:close/>
                  <a:moveTo>
                    <a:pt x="1963" y="489"/>
                  </a:moveTo>
                  <a:cubicBezTo>
                    <a:pt x="1963" y="490"/>
                    <a:pt x="1963" y="490"/>
                    <a:pt x="1963" y="490"/>
                  </a:cubicBezTo>
                  <a:cubicBezTo>
                    <a:pt x="1963" y="493"/>
                    <a:pt x="1963" y="493"/>
                    <a:pt x="1963" y="493"/>
                  </a:cubicBezTo>
                  <a:cubicBezTo>
                    <a:pt x="1963" y="493"/>
                    <a:pt x="1963" y="493"/>
                    <a:pt x="1963" y="493"/>
                  </a:cubicBezTo>
                  <a:cubicBezTo>
                    <a:pt x="1963" y="494"/>
                    <a:pt x="1963" y="494"/>
                    <a:pt x="1963" y="494"/>
                  </a:cubicBezTo>
                  <a:cubicBezTo>
                    <a:pt x="1971" y="502"/>
                    <a:pt x="1971" y="502"/>
                    <a:pt x="1971" y="502"/>
                  </a:cubicBezTo>
                  <a:cubicBezTo>
                    <a:pt x="1971" y="516"/>
                    <a:pt x="1971" y="516"/>
                    <a:pt x="1971" y="516"/>
                  </a:cubicBezTo>
                  <a:cubicBezTo>
                    <a:pt x="1968" y="516"/>
                    <a:pt x="1968" y="516"/>
                    <a:pt x="1968" y="516"/>
                  </a:cubicBezTo>
                  <a:cubicBezTo>
                    <a:pt x="1968" y="516"/>
                    <a:pt x="1968" y="516"/>
                    <a:pt x="1968" y="516"/>
                  </a:cubicBezTo>
                  <a:cubicBezTo>
                    <a:pt x="1964" y="520"/>
                    <a:pt x="1964" y="520"/>
                    <a:pt x="1964" y="520"/>
                  </a:cubicBezTo>
                  <a:cubicBezTo>
                    <a:pt x="1963" y="520"/>
                    <a:pt x="1963" y="520"/>
                    <a:pt x="1963" y="520"/>
                  </a:cubicBezTo>
                  <a:cubicBezTo>
                    <a:pt x="1963" y="521"/>
                    <a:pt x="1963" y="521"/>
                    <a:pt x="1963" y="521"/>
                  </a:cubicBezTo>
                  <a:cubicBezTo>
                    <a:pt x="1963" y="521"/>
                    <a:pt x="1963" y="521"/>
                    <a:pt x="1963" y="521"/>
                  </a:cubicBezTo>
                  <a:cubicBezTo>
                    <a:pt x="1963" y="521"/>
                    <a:pt x="1963" y="521"/>
                    <a:pt x="1963" y="521"/>
                  </a:cubicBezTo>
                  <a:cubicBezTo>
                    <a:pt x="1963" y="531"/>
                    <a:pt x="1963" y="531"/>
                    <a:pt x="1963" y="531"/>
                  </a:cubicBezTo>
                  <a:cubicBezTo>
                    <a:pt x="1960" y="535"/>
                    <a:pt x="1960" y="535"/>
                    <a:pt x="1960" y="535"/>
                  </a:cubicBezTo>
                  <a:cubicBezTo>
                    <a:pt x="1956" y="535"/>
                    <a:pt x="1956" y="535"/>
                    <a:pt x="1956" y="535"/>
                  </a:cubicBezTo>
                  <a:cubicBezTo>
                    <a:pt x="1955" y="535"/>
                    <a:pt x="1955" y="535"/>
                    <a:pt x="1955" y="535"/>
                  </a:cubicBezTo>
                  <a:cubicBezTo>
                    <a:pt x="1955" y="536"/>
                    <a:pt x="1955" y="536"/>
                    <a:pt x="1955" y="536"/>
                  </a:cubicBezTo>
                  <a:cubicBezTo>
                    <a:pt x="1955" y="536"/>
                    <a:pt x="1955" y="536"/>
                    <a:pt x="1955" y="536"/>
                  </a:cubicBezTo>
                  <a:cubicBezTo>
                    <a:pt x="1955" y="540"/>
                    <a:pt x="1955" y="540"/>
                    <a:pt x="1955" y="540"/>
                  </a:cubicBezTo>
                  <a:cubicBezTo>
                    <a:pt x="1938" y="565"/>
                    <a:pt x="1938" y="565"/>
                    <a:pt x="1938" y="565"/>
                  </a:cubicBezTo>
                  <a:cubicBezTo>
                    <a:pt x="1938" y="556"/>
                    <a:pt x="1938" y="556"/>
                    <a:pt x="1938" y="556"/>
                  </a:cubicBezTo>
                  <a:cubicBezTo>
                    <a:pt x="1938" y="555"/>
                    <a:pt x="1938" y="555"/>
                    <a:pt x="1938" y="555"/>
                  </a:cubicBezTo>
                  <a:cubicBezTo>
                    <a:pt x="1938" y="555"/>
                    <a:pt x="1938" y="555"/>
                    <a:pt x="1938" y="555"/>
                  </a:cubicBezTo>
                  <a:cubicBezTo>
                    <a:pt x="1930" y="555"/>
                    <a:pt x="1930" y="555"/>
                    <a:pt x="1930" y="555"/>
                  </a:cubicBezTo>
                  <a:cubicBezTo>
                    <a:pt x="1910" y="536"/>
                    <a:pt x="1910" y="536"/>
                    <a:pt x="1910" y="536"/>
                  </a:cubicBezTo>
                  <a:cubicBezTo>
                    <a:pt x="1911" y="535"/>
                    <a:pt x="1911" y="535"/>
                    <a:pt x="1911" y="535"/>
                  </a:cubicBezTo>
                  <a:cubicBezTo>
                    <a:pt x="1917" y="529"/>
                    <a:pt x="1922" y="524"/>
                    <a:pt x="1924" y="523"/>
                  </a:cubicBezTo>
                  <a:cubicBezTo>
                    <a:pt x="1924" y="523"/>
                    <a:pt x="1924" y="523"/>
                    <a:pt x="1924" y="523"/>
                  </a:cubicBezTo>
                  <a:cubicBezTo>
                    <a:pt x="1924" y="522"/>
                    <a:pt x="1924" y="522"/>
                    <a:pt x="1924" y="522"/>
                  </a:cubicBezTo>
                  <a:cubicBezTo>
                    <a:pt x="1924" y="518"/>
                    <a:pt x="1924" y="518"/>
                    <a:pt x="1924" y="518"/>
                  </a:cubicBezTo>
                  <a:cubicBezTo>
                    <a:pt x="1928" y="511"/>
                    <a:pt x="1928" y="511"/>
                    <a:pt x="1928" y="511"/>
                  </a:cubicBezTo>
                  <a:cubicBezTo>
                    <a:pt x="1928" y="496"/>
                    <a:pt x="1928" y="496"/>
                    <a:pt x="1928" y="496"/>
                  </a:cubicBezTo>
                  <a:cubicBezTo>
                    <a:pt x="1928" y="496"/>
                    <a:pt x="1928" y="496"/>
                    <a:pt x="1928" y="496"/>
                  </a:cubicBezTo>
                  <a:cubicBezTo>
                    <a:pt x="1921" y="482"/>
                    <a:pt x="1921" y="482"/>
                    <a:pt x="1921" y="482"/>
                  </a:cubicBezTo>
                  <a:cubicBezTo>
                    <a:pt x="1919" y="482"/>
                    <a:pt x="1919" y="482"/>
                    <a:pt x="1919" y="482"/>
                  </a:cubicBezTo>
                  <a:cubicBezTo>
                    <a:pt x="1922" y="473"/>
                    <a:pt x="1922" y="473"/>
                    <a:pt x="1922" y="473"/>
                  </a:cubicBezTo>
                  <a:cubicBezTo>
                    <a:pt x="1928" y="464"/>
                    <a:pt x="1928" y="464"/>
                    <a:pt x="1928" y="464"/>
                  </a:cubicBezTo>
                  <a:cubicBezTo>
                    <a:pt x="1928" y="454"/>
                    <a:pt x="1928" y="454"/>
                    <a:pt x="1928" y="454"/>
                  </a:cubicBezTo>
                  <a:cubicBezTo>
                    <a:pt x="1937" y="451"/>
                    <a:pt x="1937" y="451"/>
                    <a:pt x="1937" y="451"/>
                  </a:cubicBezTo>
                  <a:cubicBezTo>
                    <a:pt x="1936" y="450"/>
                    <a:pt x="1936" y="450"/>
                    <a:pt x="1936" y="450"/>
                  </a:cubicBezTo>
                  <a:cubicBezTo>
                    <a:pt x="1940" y="450"/>
                    <a:pt x="1940" y="450"/>
                    <a:pt x="1940" y="450"/>
                  </a:cubicBezTo>
                  <a:cubicBezTo>
                    <a:pt x="1951" y="459"/>
                    <a:pt x="1951" y="459"/>
                    <a:pt x="1951" y="459"/>
                  </a:cubicBezTo>
                  <a:cubicBezTo>
                    <a:pt x="1961" y="468"/>
                    <a:pt x="1961" y="468"/>
                    <a:pt x="1961" y="468"/>
                  </a:cubicBezTo>
                  <a:cubicBezTo>
                    <a:pt x="1966" y="468"/>
                    <a:pt x="1966" y="468"/>
                    <a:pt x="1966" y="468"/>
                  </a:cubicBezTo>
                  <a:cubicBezTo>
                    <a:pt x="1972" y="475"/>
                    <a:pt x="1972" y="475"/>
                    <a:pt x="1972" y="475"/>
                  </a:cubicBezTo>
                  <a:lnTo>
                    <a:pt x="1963" y="489"/>
                  </a:lnTo>
                  <a:close/>
                  <a:moveTo>
                    <a:pt x="1998" y="450"/>
                  </a:moveTo>
                  <a:cubicBezTo>
                    <a:pt x="1998" y="451"/>
                    <a:pt x="1998" y="451"/>
                    <a:pt x="1998" y="451"/>
                  </a:cubicBezTo>
                  <a:cubicBezTo>
                    <a:pt x="1998" y="460"/>
                    <a:pt x="1998" y="460"/>
                    <a:pt x="1998" y="460"/>
                  </a:cubicBezTo>
                  <a:cubicBezTo>
                    <a:pt x="1983" y="465"/>
                    <a:pt x="1983" y="465"/>
                    <a:pt x="1983" y="465"/>
                  </a:cubicBezTo>
                  <a:cubicBezTo>
                    <a:pt x="1980" y="469"/>
                    <a:pt x="1980" y="469"/>
                    <a:pt x="1980" y="469"/>
                  </a:cubicBezTo>
                  <a:cubicBezTo>
                    <a:pt x="1976" y="469"/>
                    <a:pt x="1976" y="469"/>
                    <a:pt x="1976" y="469"/>
                  </a:cubicBezTo>
                  <a:cubicBezTo>
                    <a:pt x="1976" y="469"/>
                    <a:pt x="1976" y="469"/>
                    <a:pt x="1976" y="469"/>
                  </a:cubicBezTo>
                  <a:cubicBezTo>
                    <a:pt x="1973" y="473"/>
                    <a:pt x="1973" y="473"/>
                    <a:pt x="1973" y="473"/>
                  </a:cubicBezTo>
                  <a:cubicBezTo>
                    <a:pt x="1971" y="470"/>
                    <a:pt x="1971" y="470"/>
                    <a:pt x="1971" y="470"/>
                  </a:cubicBezTo>
                  <a:cubicBezTo>
                    <a:pt x="1968" y="466"/>
                    <a:pt x="1968" y="466"/>
                    <a:pt x="1968" y="466"/>
                  </a:cubicBezTo>
                  <a:cubicBezTo>
                    <a:pt x="1968" y="466"/>
                    <a:pt x="1968" y="466"/>
                    <a:pt x="1968" y="466"/>
                  </a:cubicBezTo>
                  <a:cubicBezTo>
                    <a:pt x="1968" y="466"/>
                    <a:pt x="1968" y="466"/>
                    <a:pt x="1968" y="466"/>
                  </a:cubicBezTo>
                  <a:cubicBezTo>
                    <a:pt x="1968" y="466"/>
                    <a:pt x="1968" y="466"/>
                    <a:pt x="1968" y="466"/>
                  </a:cubicBezTo>
                  <a:cubicBezTo>
                    <a:pt x="1962" y="466"/>
                    <a:pt x="1962" y="466"/>
                    <a:pt x="1962" y="466"/>
                  </a:cubicBezTo>
                  <a:cubicBezTo>
                    <a:pt x="1952" y="457"/>
                    <a:pt x="1952" y="457"/>
                    <a:pt x="1952" y="457"/>
                  </a:cubicBezTo>
                  <a:cubicBezTo>
                    <a:pt x="1941" y="448"/>
                    <a:pt x="1941" y="448"/>
                    <a:pt x="1941" y="448"/>
                  </a:cubicBezTo>
                  <a:cubicBezTo>
                    <a:pt x="1941" y="448"/>
                    <a:pt x="1941" y="448"/>
                    <a:pt x="1941" y="448"/>
                  </a:cubicBezTo>
                  <a:cubicBezTo>
                    <a:pt x="1941" y="448"/>
                    <a:pt x="1941" y="448"/>
                    <a:pt x="1941" y="448"/>
                  </a:cubicBezTo>
                  <a:cubicBezTo>
                    <a:pt x="1941" y="448"/>
                    <a:pt x="1941" y="448"/>
                    <a:pt x="1941" y="448"/>
                  </a:cubicBezTo>
                  <a:cubicBezTo>
                    <a:pt x="1936" y="448"/>
                    <a:pt x="1936" y="448"/>
                    <a:pt x="1936" y="448"/>
                  </a:cubicBezTo>
                  <a:cubicBezTo>
                    <a:pt x="1935" y="448"/>
                    <a:pt x="1935" y="448"/>
                    <a:pt x="1935" y="448"/>
                  </a:cubicBezTo>
                  <a:cubicBezTo>
                    <a:pt x="1928" y="440"/>
                    <a:pt x="1928" y="440"/>
                    <a:pt x="1928" y="440"/>
                  </a:cubicBezTo>
                  <a:cubicBezTo>
                    <a:pt x="1926" y="433"/>
                    <a:pt x="1926" y="433"/>
                    <a:pt x="1926" y="433"/>
                  </a:cubicBezTo>
                  <a:cubicBezTo>
                    <a:pt x="1922" y="424"/>
                    <a:pt x="1922" y="424"/>
                    <a:pt x="1922" y="424"/>
                  </a:cubicBezTo>
                  <a:cubicBezTo>
                    <a:pt x="1920" y="424"/>
                    <a:pt x="1920" y="424"/>
                    <a:pt x="1920" y="424"/>
                  </a:cubicBezTo>
                  <a:cubicBezTo>
                    <a:pt x="1919" y="424"/>
                    <a:pt x="1919" y="424"/>
                    <a:pt x="1919" y="424"/>
                  </a:cubicBezTo>
                  <a:cubicBezTo>
                    <a:pt x="1919" y="424"/>
                    <a:pt x="1919" y="424"/>
                    <a:pt x="1919" y="424"/>
                  </a:cubicBezTo>
                  <a:cubicBezTo>
                    <a:pt x="1918" y="423"/>
                    <a:pt x="1918" y="422"/>
                    <a:pt x="1918" y="420"/>
                  </a:cubicBezTo>
                  <a:cubicBezTo>
                    <a:pt x="1918" y="414"/>
                    <a:pt x="1918" y="410"/>
                    <a:pt x="1917" y="407"/>
                  </a:cubicBezTo>
                  <a:cubicBezTo>
                    <a:pt x="1917" y="407"/>
                    <a:pt x="1917" y="406"/>
                    <a:pt x="1917" y="406"/>
                  </a:cubicBezTo>
                  <a:cubicBezTo>
                    <a:pt x="1917" y="405"/>
                    <a:pt x="1917" y="405"/>
                    <a:pt x="1917" y="405"/>
                  </a:cubicBezTo>
                  <a:cubicBezTo>
                    <a:pt x="1917" y="405"/>
                    <a:pt x="1917" y="405"/>
                    <a:pt x="1917" y="405"/>
                  </a:cubicBezTo>
                  <a:cubicBezTo>
                    <a:pt x="1739" y="405"/>
                    <a:pt x="1739" y="405"/>
                    <a:pt x="1739" y="405"/>
                  </a:cubicBezTo>
                  <a:cubicBezTo>
                    <a:pt x="1739" y="405"/>
                    <a:pt x="1739" y="405"/>
                    <a:pt x="1739" y="405"/>
                  </a:cubicBezTo>
                  <a:cubicBezTo>
                    <a:pt x="1766" y="386"/>
                    <a:pt x="1766" y="386"/>
                    <a:pt x="1766" y="386"/>
                  </a:cubicBezTo>
                  <a:cubicBezTo>
                    <a:pt x="1770" y="386"/>
                    <a:pt x="1770" y="386"/>
                    <a:pt x="1770" y="386"/>
                  </a:cubicBezTo>
                  <a:cubicBezTo>
                    <a:pt x="1774" y="378"/>
                    <a:pt x="1774" y="378"/>
                    <a:pt x="1774" y="378"/>
                  </a:cubicBezTo>
                  <a:cubicBezTo>
                    <a:pt x="1782" y="373"/>
                    <a:pt x="1782" y="373"/>
                    <a:pt x="1782" y="373"/>
                  </a:cubicBezTo>
                  <a:cubicBezTo>
                    <a:pt x="1775" y="350"/>
                    <a:pt x="1775" y="350"/>
                    <a:pt x="1775" y="350"/>
                  </a:cubicBezTo>
                  <a:cubicBezTo>
                    <a:pt x="1812" y="343"/>
                    <a:pt x="1812" y="343"/>
                    <a:pt x="1812" y="343"/>
                  </a:cubicBezTo>
                  <a:cubicBezTo>
                    <a:pt x="1828" y="347"/>
                    <a:pt x="1828" y="347"/>
                    <a:pt x="1828" y="347"/>
                  </a:cubicBezTo>
                  <a:cubicBezTo>
                    <a:pt x="1831" y="350"/>
                    <a:pt x="1831" y="350"/>
                    <a:pt x="1831" y="350"/>
                  </a:cubicBezTo>
                  <a:cubicBezTo>
                    <a:pt x="1831" y="350"/>
                    <a:pt x="1831" y="350"/>
                    <a:pt x="1831" y="350"/>
                  </a:cubicBezTo>
                  <a:cubicBezTo>
                    <a:pt x="1832" y="350"/>
                    <a:pt x="1832" y="350"/>
                    <a:pt x="1832" y="350"/>
                  </a:cubicBezTo>
                  <a:cubicBezTo>
                    <a:pt x="1839" y="347"/>
                    <a:pt x="1839" y="347"/>
                    <a:pt x="1839" y="347"/>
                  </a:cubicBezTo>
                  <a:cubicBezTo>
                    <a:pt x="1864" y="347"/>
                    <a:pt x="1864" y="347"/>
                    <a:pt x="1864" y="347"/>
                  </a:cubicBezTo>
                  <a:cubicBezTo>
                    <a:pt x="1875" y="335"/>
                    <a:pt x="1875" y="335"/>
                    <a:pt x="1875" y="335"/>
                  </a:cubicBezTo>
                  <a:cubicBezTo>
                    <a:pt x="1886" y="335"/>
                    <a:pt x="1886" y="335"/>
                    <a:pt x="1886" y="335"/>
                  </a:cubicBezTo>
                  <a:cubicBezTo>
                    <a:pt x="1887" y="335"/>
                    <a:pt x="1887" y="335"/>
                    <a:pt x="1887" y="335"/>
                  </a:cubicBezTo>
                  <a:cubicBezTo>
                    <a:pt x="1887" y="334"/>
                    <a:pt x="1887" y="334"/>
                    <a:pt x="1887" y="334"/>
                  </a:cubicBezTo>
                  <a:cubicBezTo>
                    <a:pt x="1887" y="334"/>
                    <a:pt x="1887" y="334"/>
                    <a:pt x="1887" y="334"/>
                  </a:cubicBezTo>
                  <a:cubicBezTo>
                    <a:pt x="1887" y="321"/>
                    <a:pt x="1887" y="321"/>
                    <a:pt x="1887" y="321"/>
                  </a:cubicBezTo>
                  <a:cubicBezTo>
                    <a:pt x="1883" y="317"/>
                    <a:pt x="1883" y="317"/>
                    <a:pt x="1883" y="317"/>
                  </a:cubicBezTo>
                  <a:cubicBezTo>
                    <a:pt x="1883" y="315"/>
                    <a:pt x="1883" y="315"/>
                    <a:pt x="1883" y="315"/>
                  </a:cubicBezTo>
                  <a:cubicBezTo>
                    <a:pt x="1887" y="315"/>
                    <a:pt x="1887" y="315"/>
                    <a:pt x="1887" y="315"/>
                  </a:cubicBezTo>
                  <a:cubicBezTo>
                    <a:pt x="1887" y="306"/>
                    <a:pt x="1887" y="306"/>
                    <a:pt x="1887" y="306"/>
                  </a:cubicBezTo>
                  <a:cubicBezTo>
                    <a:pt x="1887" y="305"/>
                    <a:pt x="1887" y="305"/>
                    <a:pt x="1887" y="305"/>
                  </a:cubicBezTo>
                  <a:cubicBezTo>
                    <a:pt x="1887" y="305"/>
                    <a:pt x="1887" y="305"/>
                    <a:pt x="1887" y="305"/>
                  </a:cubicBezTo>
                  <a:cubicBezTo>
                    <a:pt x="1883" y="305"/>
                    <a:pt x="1883" y="305"/>
                    <a:pt x="1883" y="305"/>
                  </a:cubicBezTo>
                  <a:cubicBezTo>
                    <a:pt x="1880" y="302"/>
                    <a:pt x="1880" y="302"/>
                    <a:pt x="1880" y="302"/>
                  </a:cubicBezTo>
                  <a:cubicBezTo>
                    <a:pt x="1883" y="300"/>
                    <a:pt x="1883" y="300"/>
                    <a:pt x="1883" y="300"/>
                  </a:cubicBezTo>
                  <a:cubicBezTo>
                    <a:pt x="1899" y="292"/>
                    <a:pt x="1899" y="292"/>
                    <a:pt x="1899" y="292"/>
                  </a:cubicBezTo>
                  <a:cubicBezTo>
                    <a:pt x="1899" y="292"/>
                    <a:pt x="1899" y="292"/>
                    <a:pt x="1899" y="292"/>
                  </a:cubicBezTo>
                  <a:cubicBezTo>
                    <a:pt x="1899" y="291"/>
                    <a:pt x="1899" y="291"/>
                    <a:pt x="1899" y="291"/>
                  </a:cubicBezTo>
                  <a:cubicBezTo>
                    <a:pt x="1907" y="276"/>
                    <a:pt x="1907" y="276"/>
                    <a:pt x="1907" y="276"/>
                  </a:cubicBezTo>
                  <a:cubicBezTo>
                    <a:pt x="1930" y="257"/>
                    <a:pt x="1930" y="257"/>
                    <a:pt x="1930" y="257"/>
                  </a:cubicBezTo>
                  <a:cubicBezTo>
                    <a:pt x="2005" y="257"/>
                    <a:pt x="2005" y="257"/>
                    <a:pt x="2005" y="257"/>
                  </a:cubicBezTo>
                  <a:cubicBezTo>
                    <a:pt x="2005" y="341"/>
                    <a:pt x="2005" y="341"/>
                    <a:pt x="2005" y="341"/>
                  </a:cubicBezTo>
                  <a:cubicBezTo>
                    <a:pt x="2005" y="341"/>
                    <a:pt x="2005" y="341"/>
                    <a:pt x="2005" y="341"/>
                  </a:cubicBezTo>
                  <a:cubicBezTo>
                    <a:pt x="2012" y="352"/>
                    <a:pt x="2012" y="352"/>
                    <a:pt x="2012" y="352"/>
                  </a:cubicBezTo>
                  <a:cubicBezTo>
                    <a:pt x="2011" y="354"/>
                    <a:pt x="2010" y="358"/>
                    <a:pt x="2009" y="362"/>
                  </a:cubicBezTo>
                  <a:cubicBezTo>
                    <a:pt x="2009" y="362"/>
                    <a:pt x="2009" y="362"/>
                    <a:pt x="2009" y="362"/>
                  </a:cubicBezTo>
                  <a:cubicBezTo>
                    <a:pt x="2009" y="362"/>
                    <a:pt x="2009" y="362"/>
                    <a:pt x="2009" y="362"/>
                  </a:cubicBezTo>
                  <a:cubicBezTo>
                    <a:pt x="2009" y="364"/>
                    <a:pt x="2009" y="364"/>
                    <a:pt x="2009" y="364"/>
                  </a:cubicBezTo>
                  <a:cubicBezTo>
                    <a:pt x="2008" y="368"/>
                    <a:pt x="2008" y="368"/>
                    <a:pt x="2008" y="368"/>
                  </a:cubicBezTo>
                  <a:cubicBezTo>
                    <a:pt x="2003" y="389"/>
                    <a:pt x="2004" y="391"/>
                    <a:pt x="2005" y="391"/>
                  </a:cubicBezTo>
                  <a:cubicBezTo>
                    <a:pt x="2005" y="391"/>
                    <a:pt x="2005" y="392"/>
                    <a:pt x="2005" y="392"/>
                  </a:cubicBezTo>
                  <a:cubicBezTo>
                    <a:pt x="2006" y="394"/>
                    <a:pt x="2006" y="404"/>
                    <a:pt x="2006" y="414"/>
                  </a:cubicBezTo>
                  <a:cubicBezTo>
                    <a:pt x="2006" y="423"/>
                    <a:pt x="2006" y="433"/>
                    <a:pt x="2005" y="439"/>
                  </a:cubicBezTo>
                  <a:cubicBezTo>
                    <a:pt x="2005" y="442"/>
                    <a:pt x="2005" y="444"/>
                    <a:pt x="2005" y="445"/>
                  </a:cubicBezTo>
                  <a:cubicBezTo>
                    <a:pt x="2005" y="445"/>
                    <a:pt x="2005" y="445"/>
                    <a:pt x="2005" y="445"/>
                  </a:cubicBezTo>
                  <a:cubicBezTo>
                    <a:pt x="2005" y="445"/>
                    <a:pt x="2005" y="445"/>
                    <a:pt x="2005" y="445"/>
                  </a:cubicBezTo>
                  <a:lnTo>
                    <a:pt x="1998" y="450"/>
                  </a:lnTo>
                  <a:close/>
                  <a:moveTo>
                    <a:pt x="2055" y="416"/>
                  </a:moveTo>
                  <a:cubicBezTo>
                    <a:pt x="2055" y="448"/>
                    <a:pt x="2055" y="448"/>
                    <a:pt x="2055" y="448"/>
                  </a:cubicBezTo>
                  <a:cubicBezTo>
                    <a:pt x="2026" y="453"/>
                    <a:pt x="2026" y="453"/>
                    <a:pt x="2026" y="453"/>
                  </a:cubicBezTo>
                  <a:cubicBezTo>
                    <a:pt x="2015" y="450"/>
                    <a:pt x="2015" y="450"/>
                    <a:pt x="2015" y="450"/>
                  </a:cubicBezTo>
                  <a:cubicBezTo>
                    <a:pt x="2015" y="450"/>
                    <a:pt x="2015" y="450"/>
                    <a:pt x="2015" y="450"/>
                  </a:cubicBezTo>
                  <a:cubicBezTo>
                    <a:pt x="2015" y="450"/>
                    <a:pt x="2015" y="450"/>
                    <a:pt x="2015" y="450"/>
                  </a:cubicBezTo>
                  <a:cubicBezTo>
                    <a:pt x="2011" y="453"/>
                    <a:pt x="2011" y="453"/>
                    <a:pt x="2011" y="453"/>
                  </a:cubicBezTo>
                  <a:cubicBezTo>
                    <a:pt x="2007" y="457"/>
                    <a:pt x="2007" y="457"/>
                    <a:pt x="2007" y="457"/>
                  </a:cubicBezTo>
                  <a:cubicBezTo>
                    <a:pt x="2000" y="459"/>
                    <a:pt x="2000" y="459"/>
                    <a:pt x="2000" y="459"/>
                  </a:cubicBezTo>
                  <a:cubicBezTo>
                    <a:pt x="2000" y="451"/>
                    <a:pt x="2000" y="451"/>
                    <a:pt x="2000" y="451"/>
                  </a:cubicBezTo>
                  <a:cubicBezTo>
                    <a:pt x="2007" y="446"/>
                    <a:pt x="2007" y="446"/>
                    <a:pt x="2007" y="446"/>
                  </a:cubicBezTo>
                  <a:cubicBezTo>
                    <a:pt x="2007" y="446"/>
                    <a:pt x="2007" y="446"/>
                    <a:pt x="2007" y="446"/>
                  </a:cubicBezTo>
                  <a:cubicBezTo>
                    <a:pt x="2007" y="445"/>
                    <a:pt x="2007" y="445"/>
                    <a:pt x="2007" y="445"/>
                  </a:cubicBezTo>
                  <a:cubicBezTo>
                    <a:pt x="2007" y="444"/>
                    <a:pt x="2007" y="442"/>
                    <a:pt x="2007" y="439"/>
                  </a:cubicBezTo>
                  <a:cubicBezTo>
                    <a:pt x="2008" y="435"/>
                    <a:pt x="2008" y="430"/>
                    <a:pt x="2008" y="425"/>
                  </a:cubicBezTo>
                  <a:cubicBezTo>
                    <a:pt x="2008" y="424"/>
                    <a:pt x="2008" y="424"/>
                    <a:pt x="2008" y="424"/>
                  </a:cubicBezTo>
                  <a:cubicBezTo>
                    <a:pt x="2008" y="423"/>
                    <a:pt x="2008" y="422"/>
                    <a:pt x="2008" y="421"/>
                  </a:cubicBezTo>
                  <a:cubicBezTo>
                    <a:pt x="2008" y="421"/>
                    <a:pt x="2008" y="421"/>
                    <a:pt x="2008" y="420"/>
                  </a:cubicBezTo>
                  <a:cubicBezTo>
                    <a:pt x="2008" y="420"/>
                    <a:pt x="2008" y="419"/>
                    <a:pt x="2008" y="418"/>
                  </a:cubicBezTo>
                  <a:cubicBezTo>
                    <a:pt x="2008" y="417"/>
                    <a:pt x="2008" y="417"/>
                    <a:pt x="2008" y="417"/>
                  </a:cubicBezTo>
                  <a:cubicBezTo>
                    <a:pt x="2008" y="416"/>
                    <a:pt x="2008" y="416"/>
                    <a:pt x="2008" y="415"/>
                  </a:cubicBezTo>
                  <a:cubicBezTo>
                    <a:pt x="2055" y="415"/>
                    <a:pt x="2055" y="415"/>
                    <a:pt x="2055" y="415"/>
                  </a:cubicBezTo>
                  <a:lnTo>
                    <a:pt x="2055" y="416"/>
                  </a:lnTo>
                  <a:close/>
                  <a:moveTo>
                    <a:pt x="2076" y="425"/>
                  </a:moveTo>
                  <a:cubicBezTo>
                    <a:pt x="2076" y="425"/>
                    <a:pt x="2076" y="425"/>
                    <a:pt x="2076" y="425"/>
                  </a:cubicBezTo>
                  <a:cubicBezTo>
                    <a:pt x="2076" y="425"/>
                    <a:pt x="2076" y="425"/>
                    <a:pt x="2076" y="425"/>
                  </a:cubicBezTo>
                  <a:cubicBezTo>
                    <a:pt x="2076" y="425"/>
                    <a:pt x="2076" y="425"/>
                    <a:pt x="2076" y="425"/>
                  </a:cubicBezTo>
                  <a:cubicBezTo>
                    <a:pt x="2076" y="431"/>
                    <a:pt x="2076" y="431"/>
                    <a:pt x="2076" y="431"/>
                  </a:cubicBezTo>
                  <a:cubicBezTo>
                    <a:pt x="2076" y="431"/>
                    <a:pt x="2076" y="431"/>
                    <a:pt x="2076" y="431"/>
                  </a:cubicBezTo>
                  <a:cubicBezTo>
                    <a:pt x="2072" y="442"/>
                    <a:pt x="2072" y="442"/>
                    <a:pt x="2072" y="442"/>
                  </a:cubicBezTo>
                  <a:cubicBezTo>
                    <a:pt x="2069" y="446"/>
                    <a:pt x="2069" y="446"/>
                    <a:pt x="2069" y="446"/>
                  </a:cubicBezTo>
                  <a:cubicBezTo>
                    <a:pt x="2057" y="448"/>
                    <a:pt x="2057" y="448"/>
                    <a:pt x="2057" y="448"/>
                  </a:cubicBezTo>
                  <a:cubicBezTo>
                    <a:pt x="2057" y="416"/>
                    <a:pt x="2057" y="416"/>
                    <a:pt x="2057" y="416"/>
                  </a:cubicBezTo>
                  <a:cubicBezTo>
                    <a:pt x="2072" y="416"/>
                    <a:pt x="2072" y="416"/>
                    <a:pt x="2072" y="416"/>
                  </a:cubicBezTo>
                  <a:cubicBezTo>
                    <a:pt x="2077" y="422"/>
                    <a:pt x="2077" y="422"/>
                    <a:pt x="2077" y="422"/>
                  </a:cubicBezTo>
                  <a:cubicBezTo>
                    <a:pt x="2077" y="424"/>
                    <a:pt x="2077" y="424"/>
                    <a:pt x="2077" y="424"/>
                  </a:cubicBezTo>
                  <a:cubicBezTo>
                    <a:pt x="2077" y="424"/>
                    <a:pt x="2077" y="424"/>
                    <a:pt x="2077" y="424"/>
                  </a:cubicBezTo>
                  <a:cubicBezTo>
                    <a:pt x="2077" y="424"/>
                    <a:pt x="2077" y="424"/>
                    <a:pt x="2077" y="424"/>
                  </a:cubicBezTo>
                  <a:cubicBezTo>
                    <a:pt x="2078" y="425"/>
                    <a:pt x="2078" y="426"/>
                    <a:pt x="2078" y="426"/>
                  </a:cubicBezTo>
                  <a:cubicBezTo>
                    <a:pt x="2078" y="426"/>
                    <a:pt x="2078" y="426"/>
                    <a:pt x="2078" y="427"/>
                  </a:cubicBezTo>
                  <a:lnTo>
                    <a:pt x="2076" y="425"/>
                  </a:lnTo>
                  <a:close/>
                  <a:moveTo>
                    <a:pt x="2099" y="383"/>
                  </a:moveTo>
                  <a:cubicBezTo>
                    <a:pt x="2097" y="383"/>
                    <a:pt x="2097" y="383"/>
                    <a:pt x="2097" y="383"/>
                  </a:cubicBezTo>
                  <a:cubicBezTo>
                    <a:pt x="2093" y="391"/>
                    <a:pt x="2093" y="391"/>
                    <a:pt x="2093" y="391"/>
                  </a:cubicBezTo>
                  <a:cubicBezTo>
                    <a:pt x="2089" y="391"/>
                    <a:pt x="2089" y="391"/>
                    <a:pt x="2089" y="391"/>
                  </a:cubicBezTo>
                  <a:cubicBezTo>
                    <a:pt x="2089" y="391"/>
                    <a:pt x="2089" y="391"/>
                    <a:pt x="2089" y="391"/>
                  </a:cubicBezTo>
                  <a:cubicBezTo>
                    <a:pt x="2088" y="391"/>
                    <a:pt x="2088" y="391"/>
                    <a:pt x="2088" y="391"/>
                  </a:cubicBezTo>
                  <a:cubicBezTo>
                    <a:pt x="2088" y="401"/>
                    <a:pt x="2088" y="401"/>
                    <a:pt x="2088" y="401"/>
                  </a:cubicBezTo>
                  <a:cubicBezTo>
                    <a:pt x="2097" y="405"/>
                    <a:pt x="2097" y="405"/>
                    <a:pt x="2097" y="405"/>
                  </a:cubicBezTo>
                  <a:cubicBezTo>
                    <a:pt x="2100" y="408"/>
                    <a:pt x="2100" y="408"/>
                    <a:pt x="2100" y="408"/>
                  </a:cubicBezTo>
                  <a:cubicBezTo>
                    <a:pt x="2100" y="412"/>
                    <a:pt x="2100" y="412"/>
                    <a:pt x="2100" y="412"/>
                  </a:cubicBezTo>
                  <a:cubicBezTo>
                    <a:pt x="2103" y="415"/>
                    <a:pt x="2103" y="415"/>
                    <a:pt x="2103" y="415"/>
                  </a:cubicBezTo>
                  <a:cubicBezTo>
                    <a:pt x="2108" y="424"/>
                    <a:pt x="2108" y="424"/>
                    <a:pt x="2108" y="424"/>
                  </a:cubicBezTo>
                  <a:cubicBezTo>
                    <a:pt x="2108" y="424"/>
                    <a:pt x="2108" y="424"/>
                    <a:pt x="2108" y="424"/>
                  </a:cubicBezTo>
                  <a:cubicBezTo>
                    <a:pt x="2109" y="425"/>
                    <a:pt x="2109" y="425"/>
                    <a:pt x="2109" y="425"/>
                  </a:cubicBezTo>
                  <a:cubicBezTo>
                    <a:pt x="2119" y="428"/>
                    <a:pt x="2119" y="428"/>
                    <a:pt x="2119" y="428"/>
                  </a:cubicBezTo>
                  <a:cubicBezTo>
                    <a:pt x="2120" y="428"/>
                    <a:pt x="2120" y="428"/>
                    <a:pt x="2120" y="428"/>
                  </a:cubicBezTo>
                  <a:cubicBezTo>
                    <a:pt x="2120" y="428"/>
                    <a:pt x="2120" y="428"/>
                    <a:pt x="2120" y="428"/>
                  </a:cubicBezTo>
                  <a:cubicBezTo>
                    <a:pt x="2120" y="428"/>
                    <a:pt x="2120" y="428"/>
                    <a:pt x="2120" y="428"/>
                  </a:cubicBezTo>
                  <a:cubicBezTo>
                    <a:pt x="2128" y="428"/>
                    <a:pt x="2128" y="428"/>
                    <a:pt x="2128" y="428"/>
                  </a:cubicBezTo>
                  <a:cubicBezTo>
                    <a:pt x="2128" y="428"/>
                    <a:pt x="2128" y="428"/>
                    <a:pt x="2128" y="428"/>
                  </a:cubicBezTo>
                  <a:cubicBezTo>
                    <a:pt x="2129" y="428"/>
                    <a:pt x="2129" y="428"/>
                    <a:pt x="2129" y="428"/>
                  </a:cubicBezTo>
                  <a:cubicBezTo>
                    <a:pt x="2129" y="422"/>
                    <a:pt x="2129" y="422"/>
                    <a:pt x="2129" y="422"/>
                  </a:cubicBezTo>
                  <a:cubicBezTo>
                    <a:pt x="2131" y="427"/>
                    <a:pt x="2131" y="427"/>
                    <a:pt x="2131" y="427"/>
                  </a:cubicBezTo>
                  <a:cubicBezTo>
                    <a:pt x="2128" y="430"/>
                    <a:pt x="2128" y="430"/>
                    <a:pt x="2128" y="430"/>
                  </a:cubicBezTo>
                  <a:cubicBezTo>
                    <a:pt x="2120" y="434"/>
                    <a:pt x="2120" y="434"/>
                    <a:pt x="2120" y="434"/>
                  </a:cubicBezTo>
                  <a:cubicBezTo>
                    <a:pt x="2106" y="434"/>
                    <a:pt x="2106" y="434"/>
                    <a:pt x="2106" y="434"/>
                  </a:cubicBezTo>
                  <a:cubicBezTo>
                    <a:pt x="2106" y="430"/>
                    <a:pt x="2106" y="430"/>
                    <a:pt x="2106" y="430"/>
                  </a:cubicBezTo>
                  <a:cubicBezTo>
                    <a:pt x="2105" y="430"/>
                    <a:pt x="2105" y="430"/>
                    <a:pt x="2105" y="430"/>
                  </a:cubicBezTo>
                  <a:cubicBezTo>
                    <a:pt x="2105" y="430"/>
                    <a:pt x="2105" y="430"/>
                    <a:pt x="2105" y="430"/>
                  </a:cubicBezTo>
                  <a:cubicBezTo>
                    <a:pt x="2101" y="430"/>
                    <a:pt x="2101" y="430"/>
                    <a:pt x="2101" y="430"/>
                  </a:cubicBezTo>
                  <a:cubicBezTo>
                    <a:pt x="2101" y="430"/>
                    <a:pt x="2101" y="430"/>
                    <a:pt x="2101" y="430"/>
                  </a:cubicBezTo>
                  <a:cubicBezTo>
                    <a:pt x="2089" y="434"/>
                    <a:pt x="2089" y="434"/>
                    <a:pt x="2089" y="434"/>
                  </a:cubicBezTo>
                  <a:cubicBezTo>
                    <a:pt x="2085" y="438"/>
                    <a:pt x="2085" y="438"/>
                    <a:pt x="2085" y="438"/>
                  </a:cubicBezTo>
                  <a:cubicBezTo>
                    <a:pt x="2082" y="438"/>
                    <a:pt x="2082" y="438"/>
                    <a:pt x="2082" y="438"/>
                  </a:cubicBezTo>
                  <a:cubicBezTo>
                    <a:pt x="2082" y="430"/>
                    <a:pt x="2082" y="430"/>
                    <a:pt x="2082" y="430"/>
                  </a:cubicBezTo>
                  <a:cubicBezTo>
                    <a:pt x="2082" y="430"/>
                    <a:pt x="2082" y="430"/>
                    <a:pt x="2082" y="430"/>
                  </a:cubicBezTo>
                  <a:cubicBezTo>
                    <a:pt x="2081" y="429"/>
                    <a:pt x="2081" y="429"/>
                    <a:pt x="2081" y="429"/>
                  </a:cubicBezTo>
                  <a:cubicBezTo>
                    <a:pt x="2081" y="429"/>
                    <a:pt x="2081" y="429"/>
                    <a:pt x="2081" y="429"/>
                  </a:cubicBezTo>
                  <a:cubicBezTo>
                    <a:pt x="2081" y="429"/>
                    <a:pt x="2081" y="429"/>
                    <a:pt x="2081" y="428"/>
                  </a:cubicBezTo>
                  <a:cubicBezTo>
                    <a:pt x="2081" y="428"/>
                    <a:pt x="2081" y="428"/>
                    <a:pt x="2081" y="427"/>
                  </a:cubicBezTo>
                  <a:cubicBezTo>
                    <a:pt x="2081" y="427"/>
                    <a:pt x="2081" y="427"/>
                    <a:pt x="2081" y="427"/>
                  </a:cubicBezTo>
                  <a:cubicBezTo>
                    <a:pt x="2080" y="426"/>
                    <a:pt x="2080" y="425"/>
                    <a:pt x="2079" y="424"/>
                  </a:cubicBezTo>
                  <a:cubicBezTo>
                    <a:pt x="2079" y="422"/>
                    <a:pt x="2079" y="422"/>
                    <a:pt x="2079" y="422"/>
                  </a:cubicBezTo>
                  <a:cubicBezTo>
                    <a:pt x="2073" y="414"/>
                    <a:pt x="2073" y="414"/>
                    <a:pt x="2073" y="414"/>
                  </a:cubicBezTo>
                  <a:cubicBezTo>
                    <a:pt x="2072" y="414"/>
                    <a:pt x="2072" y="414"/>
                    <a:pt x="2072" y="414"/>
                  </a:cubicBezTo>
                  <a:cubicBezTo>
                    <a:pt x="2057" y="414"/>
                    <a:pt x="2057" y="414"/>
                    <a:pt x="2057" y="414"/>
                  </a:cubicBezTo>
                  <a:cubicBezTo>
                    <a:pt x="2057" y="413"/>
                    <a:pt x="2057" y="413"/>
                    <a:pt x="2057" y="413"/>
                  </a:cubicBezTo>
                  <a:cubicBezTo>
                    <a:pt x="2057" y="413"/>
                    <a:pt x="2057" y="413"/>
                    <a:pt x="2057" y="413"/>
                  </a:cubicBezTo>
                  <a:cubicBezTo>
                    <a:pt x="2008" y="413"/>
                    <a:pt x="2008" y="413"/>
                    <a:pt x="2008" y="413"/>
                  </a:cubicBezTo>
                  <a:cubicBezTo>
                    <a:pt x="2008" y="412"/>
                    <a:pt x="2008" y="412"/>
                    <a:pt x="2008" y="411"/>
                  </a:cubicBezTo>
                  <a:cubicBezTo>
                    <a:pt x="2008" y="410"/>
                    <a:pt x="2008" y="410"/>
                    <a:pt x="2008" y="409"/>
                  </a:cubicBezTo>
                  <a:cubicBezTo>
                    <a:pt x="2008" y="408"/>
                    <a:pt x="2008" y="408"/>
                    <a:pt x="2008" y="407"/>
                  </a:cubicBezTo>
                  <a:cubicBezTo>
                    <a:pt x="2008" y="406"/>
                    <a:pt x="2008" y="405"/>
                    <a:pt x="2008" y="405"/>
                  </a:cubicBezTo>
                  <a:cubicBezTo>
                    <a:pt x="2008" y="404"/>
                    <a:pt x="2008" y="403"/>
                    <a:pt x="2008" y="403"/>
                  </a:cubicBezTo>
                  <a:cubicBezTo>
                    <a:pt x="2008" y="402"/>
                    <a:pt x="2008" y="402"/>
                    <a:pt x="2008" y="401"/>
                  </a:cubicBezTo>
                  <a:cubicBezTo>
                    <a:pt x="2008" y="400"/>
                    <a:pt x="2008" y="400"/>
                    <a:pt x="2008" y="399"/>
                  </a:cubicBezTo>
                  <a:cubicBezTo>
                    <a:pt x="2008" y="399"/>
                    <a:pt x="2008" y="398"/>
                    <a:pt x="2008" y="398"/>
                  </a:cubicBezTo>
                  <a:cubicBezTo>
                    <a:pt x="2008" y="397"/>
                    <a:pt x="2008" y="397"/>
                    <a:pt x="2008" y="396"/>
                  </a:cubicBezTo>
                  <a:cubicBezTo>
                    <a:pt x="2008" y="396"/>
                    <a:pt x="2008" y="396"/>
                    <a:pt x="2008" y="395"/>
                  </a:cubicBezTo>
                  <a:cubicBezTo>
                    <a:pt x="2008" y="395"/>
                    <a:pt x="2008" y="394"/>
                    <a:pt x="2008" y="394"/>
                  </a:cubicBezTo>
                  <a:cubicBezTo>
                    <a:pt x="2008" y="394"/>
                    <a:pt x="2008" y="393"/>
                    <a:pt x="2008" y="393"/>
                  </a:cubicBezTo>
                  <a:cubicBezTo>
                    <a:pt x="2008" y="393"/>
                    <a:pt x="2008" y="392"/>
                    <a:pt x="2008" y="392"/>
                  </a:cubicBezTo>
                  <a:cubicBezTo>
                    <a:pt x="2008" y="392"/>
                    <a:pt x="2008" y="392"/>
                    <a:pt x="2007" y="391"/>
                  </a:cubicBezTo>
                  <a:cubicBezTo>
                    <a:pt x="2007" y="391"/>
                    <a:pt x="2007" y="391"/>
                    <a:pt x="2007" y="390"/>
                  </a:cubicBezTo>
                  <a:cubicBezTo>
                    <a:pt x="2007" y="390"/>
                    <a:pt x="2007" y="390"/>
                    <a:pt x="2007" y="390"/>
                  </a:cubicBezTo>
                  <a:cubicBezTo>
                    <a:pt x="2007" y="390"/>
                    <a:pt x="2007" y="390"/>
                    <a:pt x="2007" y="390"/>
                  </a:cubicBezTo>
                  <a:cubicBezTo>
                    <a:pt x="2006" y="389"/>
                    <a:pt x="2006" y="385"/>
                    <a:pt x="2010" y="368"/>
                  </a:cubicBezTo>
                  <a:cubicBezTo>
                    <a:pt x="2011" y="365"/>
                    <a:pt x="2011" y="365"/>
                    <a:pt x="2011" y="365"/>
                  </a:cubicBezTo>
                  <a:cubicBezTo>
                    <a:pt x="2028" y="365"/>
                    <a:pt x="2028" y="365"/>
                    <a:pt x="2028" y="365"/>
                  </a:cubicBezTo>
                  <a:cubicBezTo>
                    <a:pt x="2030" y="365"/>
                    <a:pt x="2030" y="365"/>
                    <a:pt x="2030" y="365"/>
                  </a:cubicBezTo>
                  <a:cubicBezTo>
                    <a:pt x="2067" y="365"/>
                    <a:pt x="2067" y="365"/>
                    <a:pt x="2067" y="365"/>
                  </a:cubicBezTo>
                  <a:cubicBezTo>
                    <a:pt x="2067" y="373"/>
                    <a:pt x="2067" y="373"/>
                    <a:pt x="2067" y="373"/>
                  </a:cubicBezTo>
                  <a:cubicBezTo>
                    <a:pt x="2085" y="373"/>
                    <a:pt x="2085" y="373"/>
                    <a:pt x="2085" y="373"/>
                  </a:cubicBezTo>
                  <a:cubicBezTo>
                    <a:pt x="2093" y="366"/>
                    <a:pt x="2093" y="366"/>
                    <a:pt x="2093" y="366"/>
                  </a:cubicBezTo>
                  <a:cubicBezTo>
                    <a:pt x="2092" y="368"/>
                    <a:pt x="2092" y="368"/>
                    <a:pt x="2092" y="368"/>
                  </a:cubicBezTo>
                  <a:cubicBezTo>
                    <a:pt x="2092" y="369"/>
                    <a:pt x="2092" y="369"/>
                    <a:pt x="2092" y="369"/>
                  </a:cubicBezTo>
                  <a:cubicBezTo>
                    <a:pt x="2092" y="369"/>
                    <a:pt x="2092" y="369"/>
                    <a:pt x="2092" y="369"/>
                  </a:cubicBezTo>
                  <a:cubicBezTo>
                    <a:pt x="2092" y="369"/>
                    <a:pt x="2092" y="369"/>
                    <a:pt x="2092" y="369"/>
                  </a:cubicBezTo>
                  <a:cubicBezTo>
                    <a:pt x="2092" y="369"/>
                    <a:pt x="2092" y="369"/>
                    <a:pt x="2092" y="369"/>
                  </a:cubicBezTo>
                  <a:lnTo>
                    <a:pt x="2099" y="383"/>
                  </a:lnTo>
                  <a:close/>
                  <a:moveTo>
                    <a:pt x="2103" y="348"/>
                  </a:moveTo>
                  <a:cubicBezTo>
                    <a:pt x="2097" y="356"/>
                    <a:pt x="2097" y="356"/>
                    <a:pt x="2097" y="356"/>
                  </a:cubicBezTo>
                  <a:cubicBezTo>
                    <a:pt x="2097" y="356"/>
                    <a:pt x="2097" y="356"/>
                    <a:pt x="2097" y="356"/>
                  </a:cubicBezTo>
                  <a:cubicBezTo>
                    <a:pt x="2097" y="356"/>
                    <a:pt x="2097" y="356"/>
                    <a:pt x="2097" y="356"/>
                  </a:cubicBezTo>
                  <a:cubicBezTo>
                    <a:pt x="2096" y="356"/>
                    <a:pt x="2096" y="356"/>
                    <a:pt x="2096" y="356"/>
                  </a:cubicBezTo>
                  <a:cubicBezTo>
                    <a:pt x="2094" y="360"/>
                    <a:pt x="2094" y="360"/>
                    <a:pt x="2094" y="360"/>
                  </a:cubicBezTo>
                  <a:cubicBezTo>
                    <a:pt x="2094" y="362"/>
                    <a:pt x="2094" y="362"/>
                    <a:pt x="2094" y="362"/>
                  </a:cubicBezTo>
                  <a:cubicBezTo>
                    <a:pt x="2084" y="371"/>
                    <a:pt x="2084" y="371"/>
                    <a:pt x="2084" y="371"/>
                  </a:cubicBezTo>
                  <a:cubicBezTo>
                    <a:pt x="2069" y="371"/>
                    <a:pt x="2069" y="371"/>
                    <a:pt x="2069" y="371"/>
                  </a:cubicBezTo>
                  <a:cubicBezTo>
                    <a:pt x="2069" y="364"/>
                    <a:pt x="2069" y="364"/>
                    <a:pt x="2069" y="364"/>
                  </a:cubicBezTo>
                  <a:cubicBezTo>
                    <a:pt x="2069" y="363"/>
                    <a:pt x="2069" y="363"/>
                    <a:pt x="2069" y="363"/>
                  </a:cubicBezTo>
                  <a:cubicBezTo>
                    <a:pt x="2069" y="363"/>
                    <a:pt x="2069" y="363"/>
                    <a:pt x="2069" y="363"/>
                  </a:cubicBezTo>
                  <a:cubicBezTo>
                    <a:pt x="2030" y="363"/>
                    <a:pt x="2030" y="363"/>
                    <a:pt x="2030" y="363"/>
                  </a:cubicBezTo>
                  <a:cubicBezTo>
                    <a:pt x="2030" y="357"/>
                    <a:pt x="2030" y="357"/>
                    <a:pt x="2030" y="357"/>
                  </a:cubicBezTo>
                  <a:cubicBezTo>
                    <a:pt x="2031" y="357"/>
                    <a:pt x="2031" y="357"/>
                    <a:pt x="2031" y="357"/>
                  </a:cubicBezTo>
                  <a:cubicBezTo>
                    <a:pt x="2031" y="357"/>
                    <a:pt x="2031" y="357"/>
                    <a:pt x="2031" y="357"/>
                  </a:cubicBezTo>
                  <a:cubicBezTo>
                    <a:pt x="2031" y="356"/>
                    <a:pt x="2031" y="356"/>
                    <a:pt x="2032" y="356"/>
                  </a:cubicBezTo>
                  <a:cubicBezTo>
                    <a:pt x="2033" y="355"/>
                    <a:pt x="2035" y="353"/>
                    <a:pt x="2037" y="349"/>
                  </a:cubicBezTo>
                  <a:cubicBezTo>
                    <a:pt x="2037" y="349"/>
                    <a:pt x="2037" y="349"/>
                    <a:pt x="2037" y="349"/>
                  </a:cubicBezTo>
                  <a:cubicBezTo>
                    <a:pt x="2038" y="349"/>
                    <a:pt x="2038" y="349"/>
                    <a:pt x="2038" y="349"/>
                  </a:cubicBezTo>
                  <a:cubicBezTo>
                    <a:pt x="2038" y="349"/>
                    <a:pt x="2038" y="349"/>
                    <a:pt x="2038" y="349"/>
                  </a:cubicBezTo>
                  <a:cubicBezTo>
                    <a:pt x="2038" y="347"/>
                    <a:pt x="2038" y="347"/>
                    <a:pt x="2038" y="347"/>
                  </a:cubicBezTo>
                  <a:cubicBezTo>
                    <a:pt x="2039" y="346"/>
                    <a:pt x="2039" y="345"/>
                    <a:pt x="2039" y="344"/>
                  </a:cubicBezTo>
                  <a:cubicBezTo>
                    <a:pt x="2039" y="341"/>
                    <a:pt x="2039" y="340"/>
                    <a:pt x="2040" y="340"/>
                  </a:cubicBezTo>
                  <a:cubicBezTo>
                    <a:pt x="2040" y="339"/>
                    <a:pt x="2040" y="339"/>
                    <a:pt x="2040" y="339"/>
                  </a:cubicBezTo>
                  <a:cubicBezTo>
                    <a:pt x="2040" y="339"/>
                    <a:pt x="2040" y="339"/>
                    <a:pt x="2040" y="339"/>
                  </a:cubicBezTo>
                  <a:cubicBezTo>
                    <a:pt x="2040" y="321"/>
                    <a:pt x="2040" y="321"/>
                    <a:pt x="2040" y="321"/>
                  </a:cubicBezTo>
                  <a:cubicBezTo>
                    <a:pt x="2039" y="321"/>
                    <a:pt x="2039" y="321"/>
                    <a:pt x="2039" y="321"/>
                  </a:cubicBezTo>
                  <a:cubicBezTo>
                    <a:pt x="2039" y="321"/>
                    <a:pt x="2038" y="321"/>
                    <a:pt x="2038" y="321"/>
                  </a:cubicBezTo>
                  <a:cubicBezTo>
                    <a:pt x="2038" y="320"/>
                    <a:pt x="2038" y="320"/>
                    <a:pt x="2038" y="320"/>
                  </a:cubicBezTo>
                  <a:cubicBezTo>
                    <a:pt x="2038" y="320"/>
                    <a:pt x="2038" y="320"/>
                    <a:pt x="2038" y="320"/>
                  </a:cubicBezTo>
                  <a:cubicBezTo>
                    <a:pt x="2038" y="320"/>
                    <a:pt x="2038" y="320"/>
                    <a:pt x="2038" y="320"/>
                  </a:cubicBezTo>
                  <a:cubicBezTo>
                    <a:pt x="2038" y="319"/>
                    <a:pt x="2039" y="319"/>
                    <a:pt x="2040" y="318"/>
                  </a:cubicBezTo>
                  <a:cubicBezTo>
                    <a:pt x="2045" y="313"/>
                    <a:pt x="2045" y="309"/>
                    <a:pt x="2045" y="309"/>
                  </a:cubicBezTo>
                  <a:cubicBezTo>
                    <a:pt x="2045" y="309"/>
                    <a:pt x="2045" y="309"/>
                    <a:pt x="2045" y="309"/>
                  </a:cubicBezTo>
                  <a:cubicBezTo>
                    <a:pt x="2045" y="308"/>
                    <a:pt x="2045" y="308"/>
                    <a:pt x="2045" y="308"/>
                  </a:cubicBezTo>
                  <a:cubicBezTo>
                    <a:pt x="2052" y="296"/>
                    <a:pt x="2052" y="296"/>
                    <a:pt x="2052" y="296"/>
                  </a:cubicBezTo>
                  <a:cubicBezTo>
                    <a:pt x="2050" y="296"/>
                    <a:pt x="2050" y="296"/>
                    <a:pt x="2050" y="296"/>
                  </a:cubicBezTo>
                  <a:cubicBezTo>
                    <a:pt x="2050" y="296"/>
                    <a:pt x="2049" y="296"/>
                    <a:pt x="2049" y="296"/>
                  </a:cubicBezTo>
                  <a:cubicBezTo>
                    <a:pt x="2049" y="295"/>
                    <a:pt x="2049" y="294"/>
                    <a:pt x="2051" y="293"/>
                  </a:cubicBezTo>
                  <a:cubicBezTo>
                    <a:pt x="2053" y="290"/>
                    <a:pt x="2056" y="287"/>
                    <a:pt x="2056" y="285"/>
                  </a:cubicBezTo>
                  <a:cubicBezTo>
                    <a:pt x="2056" y="285"/>
                    <a:pt x="2056" y="285"/>
                    <a:pt x="2056" y="285"/>
                  </a:cubicBezTo>
                  <a:cubicBezTo>
                    <a:pt x="2056" y="284"/>
                    <a:pt x="2056" y="284"/>
                    <a:pt x="2056" y="284"/>
                  </a:cubicBezTo>
                  <a:cubicBezTo>
                    <a:pt x="2061" y="279"/>
                    <a:pt x="2061" y="279"/>
                    <a:pt x="2061" y="279"/>
                  </a:cubicBezTo>
                  <a:cubicBezTo>
                    <a:pt x="2061" y="279"/>
                    <a:pt x="2061" y="279"/>
                    <a:pt x="2061" y="279"/>
                  </a:cubicBezTo>
                  <a:cubicBezTo>
                    <a:pt x="2061" y="278"/>
                    <a:pt x="2061" y="278"/>
                    <a:pt x="2061" y="278"/>
                  </a:cubicBezTo>
                  <a:cubicBezTo>
                    <a:pt x="2061" y="278"/>
                    <a:pt x="2061" y="278"/>
                    <a:pt x="2061" y="278"/>
                  </a:cubicBezTo>
                  <a:cubicBezTo>
                    <a:pt x="2061" y="273"/>
                    <a:pt x="2061" y="273"/>
                    <a:pt x="2061" y="273"/>
                  </a:cubicBezTo>
                  <a:cubicBezTo>
                    <a:pt x="2062" y="273"/>
                    <a:pt x="2062" y="273"/>
                    <a:pt x="2062" y="273"/>
                  </a:cubicBezTo>
                  <a:cubicBezTo>
                    <a:pt x="2065" y="271"/>
                    <a:pt x="2068" y="268"/>
                    <a:pt x="2068" y="266"/>
                  </a:cubicBezTo>
                  <a:cubicBezTo>
                    <a:pt x="2068" y="266"/>
                    <a:pt x="2068" y="266"/>
                    <a:pt x="2068" y="266"/>
                  </a:cubicBezTo>
                  <a:cubicBezTo>
                    <a:pt x="2068" y="255"/>
                    <a:pt x="2068" y="255"/>
                    <a:pt x="2068" y="255"/>
                  </a:cubicBezTo>
                  <a:cubicBezTo>
                    <a:pt x="2068" y="255"/>
                    <a:pt x="2068" y="255"/>
                    <a:pt x="2068" y="255"/>
                  </a:cubicBezTo>
                  <a:cubicBezTo>
                    <a:pt x="2068" y="254"/>
                    <a:pt x="2068" y="254"/>
                    <a:pt x="2068" y="254"/>
                  </a:cubicBezTo>
                  <a:cubicBezTo>
                    <a:pt x="2068" y="254"/>
                    <a:pt x="2068" y="254"/>
                    <a:pt x="2068" y="254"/>
                  </a:cubicBezTo>
                  <a:cubicBezTo>
                    <a:pt x="2068" y="253"/>
                    <a:pt x="2068" y="253"/>
                    <a:pt x="2068" y="253"/>
                  </a:cubicBezTo>
                  <a:cubicBezTo>
                    <a:pt x="2068" y="253"/>
                    <a:pt x="2068" y="253"/>
                    <a:pt x="2068" y="253"/>
                  </a:cubicBezTo>
                  <a:cubicBezTo>
                    <a:pt x="2068" y="253"/>
                    <a:pt x="2068" y="253"/>
                    <a:pt x="2068" y="253"/>
                  </a:cubicBezTo>
                  <a:cubicBezTo>
                    <a:pt x="2068" y="252"/>
                    <a:pt x="2068" y="252"/>
                    <a:pt x="2068" y="252"/>
                  </a:cubicBezTo>
                  <a:cubicBezTo>
                    <a:pt x="2069" y="248"/>
                    <a:pt x="2069" y="248"/>
                    <a:pt x="2069" y="248"/>
                  </a:cubicBezTo>
                  <a:cubicBezTo>
                    <a:pt x="2071" y="244"/>
                    <a:pt x="2071" y="244"/>
                    <a:pt x="2071" y="244"/>
                  </a:cubicBezTo>
                  <a:cubicBezTo>
                    <a:pt x="2074" y="241"/>
                    <a:pt x="2074" y="241"/>
                    <a:pt x="2074" y="241"/>
                  </a:cubicBezTo>
                  <a:cubicBezTo>
                    <a:pt x="2081" y="241"/>
                    <a:pt x="2081" y="241"/>
                    <a:pt x="2081" y="241"/>
                  </a:cubicBezTo>
                  <a:cubicBezTo>
                    <a:pt x="2081" y="241"/>
                    <a:pt x="2081" y="241"/>
                    <a:pt x="2081" y="241"/>
                  </a:cubicBezTo>
                  <a:cubicBezTo>
                    <a:pt x="2089" y="237"/>
                    <a:pt x="2089" y="237"/>
                    <a:pt x="2089" y="237"/>
                  </a:cubicBezTo>
                  <a:cubicBezTo>
                    <a:pt x="2094" y="240"/>
                    <a:pt x="2094" y="240"/>
                    <a:pt x="2094" y="240"/>
                  </a:cubicBezTo>
                  <a:cubicBezTo>
                    <a:pt x="2094" y="242"/>
                    <a:pt x="2094" y="242"/>
                    <a:pt x="2094" y="242"/>
                  </a:cubicBezTo>
                  <a:cubicBezTo>
                    <a:pt x="2094" y="242"/>
                    <a:pt x="2094" y="243"/>
                    <a:pt x="2094" y="243"/>
                  </a:cubicBezTo>
                  <a:cubicBezTo>
                    <a:pt x="2094" y="246"/>
                    <a:pt x="2093" y="251"/>
                    <a:pt x="2094" y="253"/>
                  </a:cubicBezTo>
                  <a:cubicBezTo>
                    <a:pt x="2095" y="255"/>
                    <a:pt x="2095" y="265"/>
                    <a:pt x="2094" y="269"/>
                  </a:cubicBezTo>
                  <a:cubicBezTo>
                    <a:pt x="2094" y="270"/>
                    <a:pt x="2094" y="271"/>
                    <a:pt x="2094" y="272"/>
                  </a:cubicBezTo>
                  <a:cubicBezTo>
                    <a:pt x="2095" y="278"/>
                    <a:pt x="2095" y="278"/>
                    <a:pt x="2095" y="278"/>
                  </a:cubicBezTo>
                  <a:cubicBezTo>
                    <a:pt x="2095" y="284"/>
                    <a:pt x="2095" y="284"/>
                    <a:pt x="2095" y="284"/>
                  </a:cubicBezTo>
                  <a:cubicBezTo>
                    <a:pt x="2102" y="311"/>
                    <a:pt x="2102" y="311"/>
                    <a:pt x="2102" y="311"/>
                  </a:cubicBezTo>
                  <a:cubicBezTo>
                    <a:pt x="2102" y="337"/>
                    <a:pt x="2102" y="337"/>
                    <a:pt x="2102" y="337"/>
                  </a:cubicBezTo>
                  <a:cubicBezTo>
                    <a:pt x="2102" y="337"/>
                    <a:pt x="2102" y="337"/>
                    <a:pt x="2102" y="337"/>
                  </a:cubicBezTo>
                  <a:cubicBezTo>
                    <a:pt x="2107" y="345"/>
                    <a:pt x="2107" y="345"/>
                    <a:pt x="2107" y="345"/>
                  </a:cubicBezTo>
                  <a:cubicBezTo>
                    <a:pt x="2107" y="345"/>
                    <a:pt x="2107" y="345"/>
                    <a:pt x="2107" y="345"/>
                  </a:cubicBezTo>
                  <a:lnTo>
                    <a:pt x="2103" y="348"/>
                  </a:lnTo>
                  <a:close/>
                  <a:moveTo>
                    <a:pt x="2244" y="266"/>
                  </a:moveTo>
                  <a:cubicBezTo>
                    <a:pt x="2241" y="270"/>
                    <a:pt x="2241" y="270"/>
                    <a:pt x="2241" y="270"/>
                  </a:cubicBezTo>
                  <a:cubicBezTo>
                    <a:pt x="2233" y="270"/>
                    <a:pt x="2233" y="270"/>
                    <a:pt x="2233" y="270"/>
                  </a:cubicBezTo>
                  <a:cubicBezTo>
                    <a:pt x="2233" y="270"/>
                    <a:pt x="2233" y="270"/>
                    <a:pt x="2233" y="270"/>
                  </a:cubicBezTo>
                  <a:cubicBezTo>
                    <a:pt x="2232" y="270"/>
                    <a:pt x="2232" y="270"/>
                    <a:pt x="2232" y="270"/>
                  </a:cubicBezTo>
                  <a:cubicBezTo>
                    <a:pt x="2232" y="274"/>
                    <a:pt x="2232" y="274"/>
                    <a:pt x="2232" y="274"/>
                  </a:cubicBezTo>
                  <a:cubicBezTo>
                    <a:pt x="2226" y="274"/>
                    <a:pt x="2226" y="274"/>
                    <a:pt x="2226" y="274"/>
                  </a:cubicBezTo>
                  <a:cubicBezTo>
                    <a:pt x="2225" y="274"/>
                    <a:pt x="2225" y="274"/>
                    <a:pt x="2225" y="274"/>
                  </a:cubicBezTo>
                  <a:cubicBezTo>
                    <a:pt x="2224" y="274"/>
                    <a:pt x="2224" y="274"/>
                    <a:pt x="2224" y="274"/>
                  </a:cubicBezTo>
                  <a:cubicBezTo>
                    <a:pt x="2224" y="278"/>
                    <a:pt x="2224" y="278"/>
                    <a:pt x="2224" y="278"/>
                  </a:cubicBezTo>
                  <a:cubicBezTo>
                    <a:pt x="2214" y="278"/>
                    <a:pt x="2214" y="278"/>
                    <a:pt x="2214" y="278"/>
                  </a:cubicBezTo>
                  <a:cubicBezTo>
                    <a:pt x="2214" y="278"/>
                    <a:pt x="2214" y="278"/>
                    <a:pt x="2214" y="278"/>
                  </a:cubicBezTo>
                  <a:cubicBezTo>
                    <a:pt x="2206" y="286"/>
                    <a:pt x="2206" y="286"/>
                    <a:pt x="2206" y="286"/>
                  </a:cubicBezTo>
                  <a:cubicBezTo>
                    <a:pt x="2202" y="286"/>
                    <a:pt x="2202" y="286"/>
                    <a:pt x="2202" y="286"/>
                  </a:cubicBezTo>
                  <a:cubicBezTo>
                    <a:pt x="2202" y="286"/>
                    <a:pt x="2202" y="286"/>
                    <a:pt x="2202" y="286"/>
                  </a:cubicBezTo>
                  <a:cubicBezTo>
                    <a:pt x="2198" y="290"/>
                    <a:pt x="2198" y="290"/>
                    <a:pt x="2198" y="290"/>
                  </a:cubicBezTo>
                  <a:cubicBezTo>
                    <a:pt x="2194" y="293"/>
                    <a:pt x="2194" y="293"/>
                    <a:pt x="2194" y="293"/>
                  </a:cubicBezTo>
                  <a:cubicBezTo>
                    <a:pt x="2191" y="293"/>
                    <a:pt x="2191" y="293"/>
                    <a:pt x="2191" y="293"/>
                  </a:cubicBezTo>
                  <a:cubicBezTo>
                    <a:pt x="2188" y="290"/>
                    <a:pt x="2188" y="290"/>
                    <a:pt x="2188" y="290"/>
                  </a:cubicBezTo>
                  <a:cubicBezTo>
                    <a:pt x="2188" y="290"/>
                    <a:pt x="2188" y="290"/>
                    <a:pt x="2188" y="290"/>
                  </a:cubicBezTo>
                  <a:cubicBezTo>
                    <a:pt x="2180" y="290"/>
                    <a:pt x="2180" y="290"/>
                    <a:pt x="2180" y="290"/>
                  </a:cubicBezTo>
                  <a:cubicBezTo>
                    <a:pt x="2180" y="286"/>
                    <a:pt x="2180" y="286"/>
                    <a:pt x="2180" y="286"/>
                  </a:cubicBezTo>
                  <a:cubicBezTo>
                    <a:pt x="2176" y="282"/>
                    <a:pt x="2176" y="282"/>
                    <a:pt x="2176" y="282"/>
                  </a:cubicBezTo>
                  <a:cubicBezTo>
                    <a:pt x="2176" y="282"/>
                    <a:pt x="2176" y="282"/>
                    <a:pt x="2176" y="282"/>
                  </a:cubicBezTo>
                  <a:cubicBezTo>
                    <a:pt x="2176" y="282"/>
                    <a:pt x="2176" y="282"/>
                    <a:pt x="2176" y="282"/>
                  </a:cubicBezTo>
                  <a:cubicBezTo>
                    <a:pt x="2171" y="282"/>
                    <a:pt x="2171" y="282"/>
                    <a:pt x="2171" y="282"/>
                  </a:cubicBezTo>
                  <a:cubicBezTo>
                    <a:pt x="2171" y="282"/>
                    <a:pt x="2171" y="282"/>
                    <a:pt x="2171" y="282"/>
                  </a:cubicBezTo>
                  <a:cubicBezTo>
                    <a:pt x="2167" y="286"/>
                    <a:pt x="2167" y="286"/>
                    <a:pt x="2167" y="286"/>
                  </a:cubicBezTo>
                  <a:cubicBezTo>
                    <a:pt x="2166" y="287"/>
                    <a:pt x="2166" y="287"/>
                    <a:pt x="2166" y="287"/>
                  </a:cubicBezTo>
                  <a:cubicBezTo>
                    <a:pt x="2166" y="291"/>
                    <a:pt x="2166" y="291"/>
                    <a:pt x="2166" y="291"/>
                  </a:cubicBezTo>
                  <a:cubicBezTo>
                    <a:pt x="2162" y="297"/>
                    <a:pt x="2162" y="297"/>
                    <a:pt x="2162" y="297"/>
                  </a:cubicBezTo>
                  <a:cubicBezTo>
                    <a:pt x="2162" y="302"/>
                    <a:pt x="2162" y="302"/>
                    <a:pt x="2162" y="302"/>
                  </a:cubicBezTo>
                  <a:cubicBezTo>
                    <a:pt x="2159" y="308"/>
                    <a:pt x="2159" y="308"/>
                    <a:pt x="2159" y="308"/>
                  </a:cubicBezTo>
                  <a:cubicBezTo>
                    <a:pt x="2155" y="304"/>
                    <a:pt x="2155" y="304"/>
                    <a:pt x="2155" y="304"/>
                  </a:cubicBezTo>
                  <a:cubicBezTo>
                    <a:pt x="2155" y="304"/>
                    <a:pt x="2155" y="304"/>
                    <a:pt x="2155" y="304"/>
                  </a:cubicBezTo>
                  <a:cubicBezTo>
                    <a:pt x="2151" y="309"/>
                    <a:pt x="2151" y="309"/>
                    <a:pt x="2151" y="309"/>
                  </a:cubicBezTo>
                  <a:cubicBezTo>
                    <a:pt x="2150" y="310"/>
                    <a:pt x="2150" y="310"/>
                    <a:pt x="2150" y="310"/>
                  </a:cubicBezTo>
                  <a:cubicBezTo>
                    <a:pt x="2150" y="313"/>
                    <a:pt x="2150" y="313"/>
                    <a:pt x="2150" y="313"/>
                  </a:cubicBezTo>
                  <a:cubicBezTo>
                    <a:pt x="2147" y="317"/>
                    <a:pt x="2147" y="317"/>
                    <a:pt x="2147" y="317"/>
                  </a:cubicBezTo>
                  <a:cubicBezTo>
                    <a:pt x="2145" y="317"/>
                    <a:pt x="2145" y="317"/>
                    <a:pt x="2145" y="317"/>
                  </a:cubicBezTo>
                  <a:cubicBezTo>
                    <a:pt x="2145" y="313"/>
                    <a:pt x="2145" y="313"/>
                    <a:pt x="2145" y="313"/>
                  </a:cubicBezTo>
                  <a:cubicBezTo>
                    <a:pt x="2140" y="313"/>
                    <a:pt x="2140" y="313"/>
                    <a:pt x="2140" y="313"/>
                  </a:cubicBezTo>
                  <a:cubicBezTo>
                    <a:pt x="2139" y="313"/>
                    <a:pt x="2139" y="313"/>
                    <a:pt x="2139" y="313"/>
                  </a:cubicBezTo>
                  <a:cubicBezTo>
                    <a:pt x="2139" y="317"/>
                    <a:pt x="2139" y="317"/>
                    <a:pt x="2139" y="317"/>
                  </a:cubicBezTo>
                  <a:cubicBezTo>
                    <a:pt x="2136" y="320"/>
                    <a:pt x="2136" y="320"/>
                    <a:pt x="2136" y="320"/>
                  </a:cubicBezTo>
                  <a:cubicBezTo>
                    <a:pt x="2133" y="317"/>
                    <a:pt x="2133" y="317"/>
                    <a:pt x="2133" y="317"/>
                  </a:cubicBezTo>
                  <a:cubicBezTo>
                    <a:pt x="2133" y="317"/>
                    <a:pt x="2133" y="317"/>
                    <a:pt x="2133" y="317"/>
                  </a:cubicBezTo>
                  <a:cubicBezTo>
                    <a:pt x="2133" y="317"/>
                    <a:pt x="2133" y="317"/>
                    <a:pt x="2133" y="317"/>
                  </a:cubicBezTo>
                  <a:cubicBezTo>
                    <a:pt x="2124" y="317"/>
                    <a:pt x="2124" y="317"/>
                    <a:pt x="2124" y="317"/>
                  </a:cubicBezTo>
                  <a:cubicBezTo>
                    <a:pt x="2124" y="317"/>
                    <a:pt x="2124" y="317"/>
                    <a:pt x="2124" y="317"/>
                  </a:cubicBezTo>
                  <a:cubicBezTo>
                    <a:pt x="2120" y="323"/>
                    <a:pt x="2120" y="323"/>
                    <a:pt x="2120" y="323"/>
                  </a:cubicBezTo>
                  <a:cubicBezTo>
                    <a:pt x="2119" y="325"/>
                    <a:pt x="2119" y="325"/>
                    <a:pt x="2119" y="325"/>
                  </a:cubicBezTo>
                  <a:cubicBezTo>
                    <a:pt x="2115" y="332"/>
                    <a:pt x="2115" y="332"/>
                    <a:pt x="2115" y="332"/>
                  </a:cubicBezTo>
                  <a:cubicBezTo>
                    <a:pt x="2108" y="343"/>
                    <a:pt x="2108" y="343"/>
                    <a:pt x="2108" y="343"/>
                  </a:cubicBezTo>
                  <a:cubicBezTo>
                    <a:pt x="2108" y="343"/>
                    <a:pt x="2108" y="343"/>
                    <a:pt x="2108" y="343"/>
                  </a:cubicBezTo>
                  <a:cubicBezTo>
                    <a:pt x="2104" y="336"/>
                    <a:pt x="2104" y="336"/>
                    <a:pt x="2104" y="336"/>
                  </a:cubicBezTo>
                  <a:cubicBezTo>
                    <a:pt x="2104" y="311"/>
                    <a:pt x="2104" y="311"/>
                    <a:pt x="2104" y="311"/>
                  </a:cubicBezTo>
                  <a:cubicBezTo>
                    <a:pt x="2104" y="311"/>
                    <a:pt x="2104" y="311"/>
                    <a:pt x="2104" y="311"/>
                  </a:cubicBezTo>
                  <a:cubicBezTo>
                    <a:pt x="2104" y="311"/>
                    <a:pt x="2104" y="311"/>
                    <a:pt x="2104" y="311"/>
                  </a:cubicBezTo>
                  <a:cubicBezTo>
                    <a:pt x="2097" y="284"/>
                    <a:pt x="2097" y="284"/>
                    <a:pt x="2097" y="284"/>
                  </a:cubicBezTo>
                  <a:cubicBezTo>
                    <a:pt x="2097" y="279"/>
                    <a:pt x="2097" y="279"/>
                    <a:pt x="2097" y="279"/>
                  </a:cubicBezTo>
                  <a:cubicBezTo>
                    <a:pt x="2097" y="279"/>
                    <a:pt x="2097" y="279"/>
                    <a:pt x="2097" y="279"/>
                  </a:cubicBezTo>
                  <a:cubicBezTo>
                    <a:pt x="2097" y="278"/>
                    <a:pt x="2097" y="278"/>
                    <a:pt x="2097" y="278"/>
                  </a:cubicBezTo>
                  <a:cubicBezTo>
                    <a:pt x="2096" y="272"/>
                    <a:pt x="2096" y="272"/>
                    <a:pt x="2096" y="272"/>
                  </a:cubicBezTo>
                  <a:cubicBezTo>
                    <a:pt x="2096" y="271"/>
                    <a:pt x="2096" y="270"/>
                    <a:pt x="2096" y="269"/>
                  </a:cubicBezTo>
                  <a:cubicBezTo>
                    <a:pt x="2097" y="262"/>
                    <a:pt x="2097" y="255"/>
                    <a:pt x="2096" y="253"/>
                  </a:cubicBezTo>
                  <a:cubicBezTo>
                    <a:pt x="2095" y="250"/>
                    <a:pt x="2096" y="246"/>
                    <a:pt x="2096" y="243"/>
                  </a:cubicBezTo>
                  <a:cubicBezTo>
                    <a:pt x="2096" y="243"/>
                    <a:pt x="2096" y="242"/>
                    <a:pt x="2096" y="242"/>
                  </a:cubicBezTo>
                  <a:cubicBezTo>
                    <a:pt x="2096" y="242"/>
                    <a:pt x="2096" y="242"/>
                    <a:pt x="2096" y="242"/>
                  </a:cubicBezTo>
                  <a:cubicBezTo>
                    <a:pt x="2096" y="241"/>
                    <a:pt x="2096" y="241"/>
                    <a:pt x="2096" y="241"/>
                  </a:cubicBezTo>
                  <a:cubicBezTo>
                    <a:pt x="2098" y="241"/>
                    <a:pt x="2098" y="241"/>
                    <a:pt x="2098" y="241"/>
                  </a:cubicBezTo>
                  <a:cubicBezTo>
                    <a:pt x="2098" y="241"/>
                    <a:pt x="2098" y="241"/>
                    <a:pt x="2098" y="241"/>
                  </a:cubicBezTo>
                  <a:cubicBezTo>
                    <a:pt x="2098" y="237"/>
                    <a:pt x="2098" y="237"/>
                    <a:pt x="2098" y="237"/>
                  </a:cubicBezTo>
                  <a:cubicBezTo>
                    <a:pt x="2102" y="237"/>
                    <a:pt x="2102" y="237"/>
                    <a:pt x="2102" y="237"/>
                  </a:cubicBezTo>
                  <a:cubicBezTo>
                    <a:pt x="2102" y="228"/>
                    <a:pt x="2102" y="228"/>
                    <a:pt x="2102" y="228"/>
                  </a:cubicBezTo>
                  <a:cubicBezTo>
                    <a:pt x="2113" y="222"/>
                    <a:pt x="2113" y="222"/>
                    <a:pt x="2113" y="222"/>
                  </a:cubicBezTo>
                  <a:cubicBezTo>
                    <a:pt x="2113" y="221"/>
                    <a:pt x="2113" y="221"/>
                    <a:pt x="2113" y="221"/>
                  </a:cubicBezTo>
                  <a:cubicBezTo>
                    <a:pt x="2113" y="220"/>
                    <a:pt x="2113" y="220"/>
                    <a:pt x="2113" y="220"/>
                  </a:cubicBezTo>
                  <a:cubicBezTo>
                    <a:pt x="2113" y="220"/>
                    <a:pt x="2113" y="220"/>
                    <a:pt x="2113" y="220"/>
                  </a:cubicBezTo>
                  <a:cubicBezTo>
                    <a:pt x="2113" y="193"/>
                    <a:pt x="2113" y="193"/>
                    <a:pt x="2113" y="193"/>
                  </a:cubicBezTo>
                  <a:cubicBezTo>
                    <a:pt x="2113" y="193"/>
                    <a:pt x="2113" y="193"/>
                    <a:pt x="2113" y="193"/>
                  </a:cubicBezTo>
                  <a:cubicBezTo>
                    <a:pt x="2145" y="124"/>
                    <a:pt x="2145" y="124"/>
                    <a:pt x="2145" y="124"/>
                  </a:cubicBezTo>
                  <a:cubicBezTo>
                    <a:pt x="2149" y="120"/>
                    <a:pt x="2149" y="120"/>
                    <a:pt x="2149" y="120"/>
                  </a:cubicBezTo>
                  <a:cubicBezTo>
                    <a:pt x="2151" y="120"/>
                    <a:pt x="2151" y="120"/>
                    <a:pt x="2151" y="120"/>
                  </a:cubicBezTo>
                  <a:cubicBezTo>
                    <a:pt x="2158" y="124"/>
                    <a:pt x="2158" y="124"/>
                    <a:pt x="2158" y="124"/>
                  </a:cubicBezTo>
                  <a:cubicBezTo>
                    <a:pt x="2162" y="132"/>
                    <a:pt x="2162" y="132"/>
                    <a:pt x="2162" y="132"/>
                  </a:cubicBezTo>
                  <a:cubicBezTo>
                    <a:pt x="2171" y="136"/>
                    <a:pt x="2171" y="136"/>
                    <a:pt x="2171" y="136"/>
                  </a:cubicBezTo>
                  <a:cubicBezTo>
                    <a:pt x="2184" y="132"/>
                    <a:pt x="2184" y="132"/>
                    <a:pt x="2184" y="132"/>
                  </a:cubicBezTo>
                  <a:cubicBezTo>
                    <a:pt x="2188" y="124"/>
                    <a:pt x="2188" y="124"/>
                    <a:pt x="2188" y="124"/>
                  </a:cubicBezTo>
                  <a:cubicBezTo>
                    <a:pt x="2190" y="124"/>
                    <a:pt x="2190" y="124"/>
                    <a:pt x="2190" y="124"/>
                  </a:cubicBezTo>
                  <a:cubicBezTo>
                    <a:pt x="2201" y="132"/>
                    <a:pt x="2201" y="132"/>
                    <a:pt x="2201" y="132"/>
                  </a:cubicBezTo>
                  <a:cubicBezTo>
                    <a:pt x="2213" y="143"/>
                    <a:pt x="2213" y="143"/>
                    <a:pt x="2213" y="143"/>
                  </a:cubicBezTo>
                  <a:cubicBezTo>
                    <a:pt x="2213" y="218"/>
                    <a:pt x="2213" y="218"/>
                    <a:pt x="2213" y="218"/>
                  </a:cubicBezTo>
                  <a:cubicBezTo>
                    <a:pt x="2221" y="222"/>
                    <a:pt x="2221" y="222"/>
                    <a:pt x="2221" y="222"/>
                  </a:cubicBezTo>
                  <a:cubicBezTo>
                    <a:pt x="2221" y="232"/>
                    <a:pt x="2221" y="232"/>
                    <a:pt x="2221" y="232"/>
                  </a:cubicBezTo>
                  <a:cubicBezTo>
                    <a:pt x="2221" y="232"/>
                    <a:pt x="2221" y="232"/>
                    <a:pt x="2221" y="232"/>
                  </a:cubicBezTo>
                  <a:cubicBezTo>
                    <a:pt x="2221" y="232"/>
                    <a:pt x="2221" y="232"/>
                    <a:pt x="2221" y="232"/>
                  </a:cubicBezTo>
                  <a:cubicBezTo>
                    <a:pt x="2224" y="240"/>
                    <a:pt x="2224" y="240"/>
                    <a:pt x="2224" y="240"/>
                  </a:cubicBezTo>
                  <a:cubicBezTo>
                    <a:pt x="2228" y="244"/>
                    <a:pt x="2228" y="244"/>
                    <a:pt x="2228" y="244"/>
                  </a:cubicBezTo>
                  <a:cubicBezTo>
                    <a:pt x="2228" y="248"/>
                    <a:pt x="2228" y="248"/>
                    <a:pt x="2228" y="248"/>
                  </a:cubicBezTo>
                  <a:cubicBezTo>
                    <a:pt x="2228" y="249"/>
                    <a:pt x="2228" y="249"/>
                    <a:pt x="2228" y="249"/>
                  </a:cubicBezTo>
                  <a:cubicBezTo>
                    <a:pt x="2229" y="249"/>
                    <a:pt x="2229" y="249"/>
                    <a:pt x="2229" y="249"/>
                  </a:cubicBezTo>
                  <a:cubicBezTo>
                    <a:pt x="2240" y="249"/>
                    <a:pt x="2240" y="249"/>
                    <a:pt x="2240" y="249"/>
                  </a:cubicBezTo>
                  <a:cubicBezTo>
                    <a:pt x="2240" y="264"/>
                    <a:pt x="2240" y="264"/>
                    <a:pt x="2240" y="264"/>
                  </a:cubicBezTo>
                  <a:cubicBezTo>
                    <a:pt x="2240" y="265"/>
                    <a:pt x="2240" y="265"/>
                    <a:pt x="2240" y="265"/>
                  </a:cubicBezTo>
                  <a:cubicBezTo>
                    <a:pt x="2244" y="265"/>
                    <a:pt x="2244" y="265"/>
                    <a:pt x="2244" y="265"/>
                  </a:cubicBezTo>
                  <a:lnTo>
                    <a:pt x="2244" y="266"/>
                  </a:lnTo>
                  <a:close/>
                  <a:moveTo>
                    <a:pt x="2039" y="462"/>
                  </a:moveTo>
                  <a:cubicBezTo>
                    <a:pt x="2038" y="462"/>
                    <a:pt x="2038" y="463"/>
                    <a:pt x="2037" y="463"/>
                  </a:cubicBezTo>
                  <a:cubicBezTo>
                    <a:pt x="2037" y="463"/>
                    <a:pt x="2037" y="463"/>
                    <a:pt x="2037" y="463"/>
                  </a:cubicBezTo>
                  <a:cubicBezTo>
                    <a:pt x="2035" y="464"/>
                    <a:pt x="2035" y="464"/>
                    <a:pt x="2035" y="464"/>
                  </a:cubicBezTo>
                  <a:cubicBezTo>
                    <a:pt x="2035" y="463"/>
                    <a:pt x="2035" y="463"/>
                    <a:pt x="2035" y="463"/>
                  </a:cubicBezTo>
                  <a:cubicBezTo>
                    <a:pt x="2033" y="462"/>
                    <a:pt x="2033" y="462"/>
                    <a:pt x="2033" y="462"/>
                  </a:cubicBezTo>
                  <a:cubicBezTo>
                    <a:pt x="2032" y="463"/>
                    <a:pt x="2032" y="463"/>
                    <a:pt x="2032" y="463"/>
                  </a:cubicBezTo>
                  <a:cubicBezTo>
                    <a:pt x="2032" y="463"/>
                    <a:pt x="2032" y="463"/>
                    <a:pt x="2032" y="463"/>
                  </a:cubicBezTo>
                  <a:cubicBezTo>
                    <a:pt x="2032" y="463"/>
                    <a:pt x="2032" y="463"/>
                    <a:pt x="2032" y="463"/>
                  </a:cubicBezTo>
                  <a:cubicBezTo>
                    <a:pt x="2031" y="463"/>
                    <a:pt x="2031" y="463"/>
                    <a:pt x="2031" y="463"/>
                  </a:cubicBezTo>
                  <a:cubicBezTo>
                    <a:pt x="2030" y="464"/>
                    <a:pt x="2030" y="464"/>
                    <a:pt x="2030" y="464"/>
                  </a:cubicBezTo>
                  <a:cubicBezTo>
                    <a:pt x="2030" y="464"/>
                    <a:pt x="2030" y="464"/>
                    <a:pt x="2030" y="464"/>
                  </a:cubicBezTo>
                  <a:cubicBezTo>
                    <a:pt x="2028" y="464"/>
                    <a:pt x="2028" y="464"/>
                    <a:pt x="2028" y="464"/>
                  </a:cubicBezTo>
                  <a:cubicBezTo>
                    <a:pt x="2027" y="465"/>
                    <a:pt x="2027" y="465"/>
                    <a:pt x="2027" y="465"/>
                  </a:cubicBezTo>
                  <a:cubicBezTo>
                    <a:pt x="2026" y="465"/>
                    <a:pt x="2026" y="465"/>
                    <a:pt x="2026" y="465"/>
                  </a:cubicBezTo>
                  <a:cubicBezTo>
                    <a:pt x="2026" y="466"/>
                    <a:pt x="2025" y="467"/>
                    <a:pt x="2024" y="468"/>
                  </a:cubicBezTo>
                  <a:cubicBezTo>
                    <a:pt x="2024" y="468"/>
                    <a:pt x="2023" y="468"/>
                    <a:pt x="2023" y="468"/>
                  </a:cubicBezTo>
                  <a:cubicBezTo>
                    <a:pt x="2023" y="468"/>
                    <a:pt x="2023" y="468"/>
                    <a:pt x="2023" y="468"/>
                  </a:cubicBezTo>
                  <a:cubicBezTo>
                    <a:pt x="2025" y="466"/>
                    <a:pt x="2025" y="466"/>
                    <a:pt x="2025" y="466"/>
                  </a:cubicBezTo>
                  <a:cubicBezTo>
                    <a:pt x="2026" y="466"/>
                    <a:pt x="2027" y="464"/>
                    <a:pt x="2028" y="464"/>
                  </a:cubicBezTo>
                  <a:cubicBezTo>
                    <a:pt x="2028" y="463"/>
                    <a:pt x="2029" y="462"/>
                    <a:pt x="2030" y="462"/>
                  </a:cubicBezTo>
                  <a:cubicBezTo>
                    <a:pt x="2031" y="461"/>
                    <a:pt x="2031" y="461"/>
                    <a:pt x="2031" y="461"/>
                  </a:cubicBezTo>
                  <a:cubicBezTo>
                    <a:pt x="2031" y="461"/>
                    <a:pt x="2031" y="461"/>
                    <a:pt x="2031" y="461"/>
                  </a:cubicBezTo>
                  <a:cubicBezTo>
                    <a:pt x="2031" y="460"/>
                    <a:pt x="2030" y="459"/>
                    <a:pt x="2029" y="459"/>
                  </a:cubicBezTo>
                  <a:cubicBezTo>
                    <a:pt x="2029" y="459"/>
                    <a:pt x="2029" y="459"/>
                    <a:pt x="2029" y="459"/>
                  </a:cubicBezTo>
                  <a:cubicBezTo>
                    <a:pt x="2029" y="459"/>
                    <a:pt x="2029" y="459"/>
                    <a:pt x="2029" y="459"/>
                  </a:cubicBezTo>
                  <a:cubicBezTo>
                    <a:pt x="2028" y="460"/>
                    <a:pt x="2027" y="460"/>
                    <a:pt x="2027" y="460"/>
                  </a:cubicBezTo>
                  <a:cubicBezTo>
                    <a:pt x="2025" y="462"/>
                    <a:pt x="2025" y="462"/>
                    <a:pt x="2025" y="462"/>
                  </a:cubicBezTo>
                  <a:cubicBezTo>
                    <a:pt x="2024" y="462"/>
                    <a:pt x="2023" y="462"/>
                    <a:pt x="2023" y="463"/>
                  </a:cubicBezTo>
                  <a:cubicBezTo>
                    <a:pt x="2022" y="463"/>
                    <a:pt x="2021" y="464"/>
                    <a:pt x="2020" y="465"/>
                  </a:cubicBezTo>
                  <a:cubicBezTo>
                    <a:pt x="2020" y="465"/>
                    <a:pt x="2020" y="465"/>
                    <a:pt x="2019" y="465"/>
                  </a:cubicBezTo>
                  <a:cubicBezTo>
                    <a:pt x="2019" y="465"/>
                    <a:pt x="2019" y="465"/>
                    <a:pt x="2019" y="465"/>
                  </a:cubicBezTo>
                  <a:cubicBezTo>
                    <a:pt x="2019" y="465"/>
                    <a:pt x="2019" y="465"/>
                    <a:pt x="2019" y="465"/>
                  </a:cubicBezTo>
                  <a:cubicBezTo>
                    <a:pt x="2019" y="465"/>
                    <a:pt x="2019" y="465"/>
                    <a:pt x="2019" y="465"/>
                  </a:cubicBezTo>
                  <a:cubicBezTo>
                    <a:pt x="2018" y="465"/>
                    <a:pt x="2015" y="465"/>
                    <a:pt x="2013" y="465"/>
                  </a:cubicBezTo>
                  <a:cubicBezTo>
                    <a:pt x="2012" y="466"/>
                    <a:pt x="2008" y="466"/>
                    <a:pt x="2007" y="466"/>
                  </a:cubicBezTo>
                  <a:cubicBezTo>
                    <a:pt x="2006" y="465"/>
                    <a:pt x="2004" y="466"/>
                    <a:pt x="2004" y="466"/>
                  </a:cubicBezTo>
                  <a:cubicBezTo>
                    <a:pt x="2004" y="466"/>
                    <a:pt x="2004" y="466"/>
                    <a:pt x="2004" y="466"/>
                  </a:cubicBezTo>
                  <a:cubicBezTo>
                    <a:pt x="2004" y="467"/>
                    <a:pt x="2004" y="467"/>
                    <a:pt x="2004" y="467"/>
                  </a:cubicBezTo>
                  <a:cubicBezTo>
                    <a:pt x="2004" y="467"/>
                    <a:pt x="2003" y="467"/>
                    <a:pt x="2002" y="468"/>
                  </a:cubicBezTo>
                  <a:cubicBezTo>
                    <a:pt x="2002" y="467"/>
                    <a:pt x="2001" y="467"/>
                    <a:pt x="2001" y="467"/>
                  </a:cubicBezTo>
                  <a:cubicBezTo>
                    <a:pt x="2000" y="467"/>
                    <a:pt x="1999" y="467"/>
                    <a:pt x="1998" y="467"/>
                  </a:cubicBezTo>
                  <a:cubicBezTo>
                    <a:pt x="1998" y="467"/>
                    <a:pt x="1998" y="467"/>
                    <a:pt x="1997" y="467"/>
                  </a:cubicBezTo>
                  <a:cubicBezTo>
                    <a:pt x="1997" y="467"/>
                    <a:pt x="1996" y="467"/>
                    <a:pt x="1996" y="467"/>
                  </a:cubicBezTo>
                  <a:cubicBezTo>
                    <a:pt x="1995" y="467"/>
                    <a:pt x="1995" y="467"/>
                    <a:pt x="1995" y="467"/>
                  </a:cubicBezTo>
                  <a:cubicBezTo>
                    <a:pt x="1995" y="468"/>
                    <a:pt x="1995" y="468"/>
                    <a:pt x="1995" y="468"/>
                  </a:cubicBezTo>
                  <a:cubicBezTo>
                    <a:pt x="1995" y="468"/>
                    <a:pt x="1995" y="468"/>
                    <a:pt x="1995" y="468"/>
                  </a:cubicBezTo>
                  <a:cubicBezTo>
                    <a:pt x="1994" y="468"/>
                    <a:pt x="1993" y="468"/>
                    <a:pt x="1993" y="468"/>
                  </a:cubicBezTo>
                  <a:cubicBezTo>
                    <a:pt x="1992" y="468"/>
                    <a:pt x="1992" y="468"/>
                    <a:pt x="1992" y="468"/>
                  </a:cubicBezTo>
                  <a:cubicBezTo>
                    <a:pt x="1991" y="468"/>
                    <a:pt x="1990" y="469"/>
                    <a:pt x="1989" y="470"/>
                  </a:cubicBezTo>
                  <a:cubicBezTo>
                    <a:pt x="1989" y="470"/>
                    <a:pt x="1988" y="471"/>
                    <a:pt x="1988" y="471"/>
                  </a:cubicBezTo>
                  <a:cubicBezTo>
                    <a:pt x="1988" y="471"/>
                    <a:pt x="1988" y="471"/>
                    <a:pt x="1988" y="471"/>
                  </a:cubicBezTo>
                  <a:cubicBezTo>
                    <a:pt x="1987" y="471"/>
                    <a:pt x="1986" y="471"/>
                    <a:pt x="1985" y="472"/>
                  </a:cubicBezTo>
                  <a:cubicBezTo>
                    <a:pt x="1986" y="470"/>
                    <a:pt x="1986" y="470"/>
                    <a:pt x="1986" y="470"/>
                  </a:cubicBezTo>
                  <a:cubicBezTo>
                    <a:pt x="1983" y="471"/>
                    <a:pt x="1983" y="471"/>
                    <a:pt x="1983" y="471"/>
                  </a:cubicBezTo>
                  <a:cubicBezTo>
                    <a:pt x="1980" y="473"/>
                    <a:pt x="1980" y="473"/>
                    <a:pt x="1980" y="473"/>
                  </a:cubicBezTo>
                  <a:cubicBezTo>
                    <a:pt x="1980" y="476"/>
                    <a:pt x="1980" y="476"/>
                    <a:pt x="1980" y="476"/>
                  </a:cubicBezTo>
                  <a:cubicBezTo>
                    <a:pt x="1977" y="476"/>
                    <a:pt x="1977" y="476"/>
                    <a:pt x="1977" y="476"/>
                  </a:cubicBezTo>
                  <a:cubicBezTo>
                    <a:pt x="1976" y="475"/>
                    <a:pt x="1976" y="475"/>
                    <a:pt x="1976" y="475"/>
                  </a:cubicBezTo>
                  <a:cubicBezTo>
                    <a:pt x="1974" y="476"/>
                    <a:pt x="1974" y="476"/>
                    <a:pt x="1974" y="476"/>
                  </a:cubicBezTo>
                  <a:cubicBezTo>
                    <a:pt x="1974" y="478"/>
                    <a:pt x="1974" y="478"/>
                    <a:pt x="1974" y="478"/>
                  </a:cubicBezTo>
                  <a:cubicBezTo>
                    <a:pt x="1973" y="478"/>
                    <a:pt x="1973" y="478"/>
                    <a:pt x="1973" y="478"/>
                  </a:cubicBezTo>
                  <a:cubicBezTo>
                    <a:pt x="1973" y="479"/>
                    <a:pt x="1973" y="479"/>
                    <a:pt x="1973" y="479"/>
                  </a:cubicBezTo>
                  <a:cubicBezTo>
                    <a:pt x="1972" y="480"/>
                    <a:pt x="1972" y="480"/>
                    <a:pt x="1972" y="480"/>
                  </a:cubicBezTo>
                  <a:cubicBezTo>
                    <a:pt x="1972" y="483"/>
                    <a:pt x="1972" y="483"/>
                    <a:pt x="1972" y="483"/>
                  </a:cubicBezTo>
                  <a:cubicBezTo>
                    <a:pt x="1975" y="483"/>
                    <a:pt x="1975" y="483"/>
                    <a:pt x="1975" y="483"/>
                  </a:cubicBezTo>
                  <a:cubicBezTo>
                    <a:pt x="1976" y="482"/>
                    <a:pt x="1976" y="482"/>
                    <a:pt x="1976" y="482"/>
                  </a:cubicBezTo>
                  <a:cubicBezTo>
                    <a:pt x="1977" y="482"/>
                    <a:pt x="1977" y="482"/>
                    <a:pt x="1977" y="482"/>
                  </a:cubicBezTo>
                  <a:cubicBezTo>
                    <a:pt x="1979" y="480"/>
                    <a:pt x="1979" y="480"/>
                    <a:pt x="1979" y="480"/>
                  </a:cubicBezTo>
                  <a:cubicBezTo>
                    <a:pt x="1982" y="480"/>
                    <a:pt x="1982" y="480"/>
                    <a:pt x="1982" y="480"/>
                  </a:cubicBezTo>
                  <a:cubicBezTo>
                    <a:pt x="1984" y="480"/>
                    <a:pt x="1984" y="480"/>
                    <a:pt x="1984" y="480"/>
                  </a:cubicBezTo>
                  <a:cubicBezTo>
                    <a:pt x="1989" y="480"/>
                    <a:pt x="1989" y="480"/>
                    <a:pt x="1989" y="480"/>
                  </a:cubicBezTo>
                  <a:cubicBezTo>
                    <a:pt x="1989" y="479"/>
                    <a:pt x="1989" y="479"/>
                    <a:pt x="1989" y="479"/>
                  </a:cubicBezTo>
                  <a:cubicBezTo>
                    <a:pt x="1993" y="479"/>
                    <a:pt x="1993" y="479"/>
                    <a:pt x="1993" y="479"/>
                  </a:cubicBezTo>
                  <a:cubicBezTo>
                    <a:pt x="1994" y="479"/>
                    <a:pt x="1994" y="479"/>
                    <a:pt x="1994" y="479"/>
                  </a:cubicBezTo>
                  <a:cubicBezTo>
                    <a:pt x="1996" y="479"/>
                    <a:pt x="1996" y="479"/>
                    <a:pt x="1996" y="479"/>
                  </a:cubicBezTo>
                  <a:cubicBezTo>
                    <a:pt x="1997" y="478"/>
                    <a:pt x="1997" y="478"/>
                    <a:pt x="1997" y="478"/>
                  </a:cubicBezTo>
                  <a:cubicBezTo>
                    <a:pt x="2001" y="478"/>
                    <a:pt x="2001" y="478"/>
                    <a:pt x="2001" y="478"/>
                  </a:cubicBezTo>
                  <a:cubicBezTo>
                    <a:pt x="2002" y="478"/>
                    <a:pt x="2002" y="478"/>
                    <a:pt x="2002" y="478"/>
                  </a:cubicBezTo>
                  <a:cubicBezTo>
                    <a:pt x="2006" y="478"/>
                    <a:pt x="2006" y="478"/>
                    <a:pt x="2006" y="478"/>
                  </a:cubicBezTo>
                  <a:cubicBezTo>
                    <a:pt x="2008" y="477"/>
                    <a:pt x="2008" y="477"/>
                    <a:pt x="2008" y="477"/>
                  </a:cubicBezTo>
                  <a:cubicBezTo>
                    <a:pt x="2009" y="477"/>
                    <a:pt x="2009" y="477"/>
                    <a:pt x="2009" y="477"/>
                  </a:cubicBezTo>
                  <a:cubicBezTo>
                    <a:pt x="2011" y="476"/>
                    <a:pt x="2011" y="476"/>
                    <a:pt x="2011" y="476"/>
                  </a:cubicBezTo>
                  <a:cubicBezTo>
                    <a:pt x="2013" y="476"/>
                    <a:pt x="2013" y="476"/>
                    <a:pt x="2013" y="476"/>
                  </a:cubicBezTo>
                  <a:cubicBezTo>
                    <a:pt x="2017" y="475"/>
                    <a:pt x="2017" y="475"/>
                    <a:pt x="2017" y="475"/>
                  </a:cubicBezTo>
                  <a:cubicBezTo>
                    <a:pt x="2022" y="473"/>
                    <a:pt x="2022" y="473"/>
                    <a:pt x="2022" y="473"/>
                  </a:cubicBezTo>
                  <a:cubicBezTo>
                    <a:pt x="2023" y="473"/>
                    <a:pt x="2023" y="473"/>
                    <a:pt x="2023" y="473"/>
                  </a:cubicBezTo>
                  <a:cubicBezTo>
                    <a:pt x="2023" y="473"/>
                    <a:pt x="2023" y="473"/>
                    <a:pt x="2023" y="473"/>
                  </a:cubicBezTo>
                  <a:cubicBezTo>
                    <a:pt x="2025" y="473"/>
                    <a:pt x="2025" y="473"/>
                    <a:pt x="2025" y="473"/>
                  </a:cubicBezTo>
                  <a:cubicBezTo>
                    <a:pt x="2027" y="472"/>
                    <a:pt x="2027" y="472"/>
                    <a:pt x="2027" y="472"/>
                  </a:cubicBezTo>
                  <a:cubicBezTo>
                    <a:pt x="2028" y="471"/>
                    <a:pt x="2028" y="471"/>
                    <a:pt x="2028" y="471"/>
                  </a:cubicBezTo>
                  <a:cubicBezTo>
                    <a:pt x="2029" y="471"/>
                    <a:pt x="2029" y="471"/>
                    <a:pt x="2029" y="471"/>
                  </a:cubicBezTo>
                  <a:cubicBezTo>
                    <a:pt x="2029" y="471"/>
                    <a:pt x="2029" y="471"/>
                    <a:pt x="2029" y="471"/>
                  </a:cubicBezTo>
                  <a:cubicBezTo>
                    <a:pt x="2033" y="469"/>
                    <a:pt x="2033" y="469"/>
                    <a:pt x="2033" y="469"/>
                  </a:cubicBezTo>
                  <a:cubicBezTo>
                    <a:pt x="2034" y="468"/>
                    <a:pt x="2034" y="468"/>
                    <a:pt x="2034" y="468"/>
                  </a:cubicBezTo>
                  <a:cubicBezTo>
                    <a:pt x="2037" y="466"/>
                    <a:pt x="2037" y="466"/>
                    <a:pt x="2037" y="466"/>
                  </a:cubicBezTo>
                  <a:cubicBezTo>
                    <a:pt x="2039" y="466"/>
                    <a:pt x="2039" y="466"/>
                    <a:pt x="2039" y="466"/>
                  </a:cubicBezTo>
                  <a:cubicBezTo>
                    <a:pt x="2042" y="465"/>
                    <a:pt x="2042" y="465"/>
                    <a:pt x="2042" y="465"/>
                  </a:cubicBezTo>
                  <a:cubicBezTo>
                    <a:pt x="2042" y="463"/>
                    <a:pt x="2042" y="463"/>
                    <a:pt x="2042" y="463"/>
                  </a:cubicBezTo>
                  <a:cubicBezTo>
                    <a:pt x="2040" y="462"/>
                    <a:pt x="2040" y="462"/>
                    <a:pt x="2040" y="462"/>
                  </a:cubicBezTo>
                  <a:lnTo>
                    <a:pt x="2039" y="462"/>
                  </a:lnTo>
                  <a:close/>
                  <a:moveTo>
                    <a:pt x="1978" y="478"/>
                  </a:moveTo>
                  <a:cubicBezTo>
                    <a:pt x="1976" y="480"/>
                    <a:pt x="1976" y="480"/>
                    <a:pt x="1976" y="480"/>
                  </a:cubicBezTo>
                  <a:cubicBezTo>
                    <a:pt x="1975" y="480"/>
                    <a:pt x="1975" y="480"/>
                    <a:pt x="1975" y="480"/>
                  </a:cubicBezTo>
                  <a:cubicBezTo>
                    <a:pt x="1975" y="479"/>
                    <a:pt x="1975" y="479"/>
                    <a:pt x="1975" y="479"/>
                  </a:cubicBezTo>
                  <a:cubicBezTo>
                    <a:pt x="1976" y="479"/>
                    <a:pt x="1976" y="479"/>
                    <a:pt x="1976" y="479"/>
                  </a:cubicBezTo>
                  <a:cubicBezTo>
                    <a:pt x="1976" y="477"/>
                    <a:pt x="1976" y="477"/>
                    <a:pt x="1976" y="477"/>
                  </a:cubicBezTo>
                  <a:cubicBezTo>
                    <a:pt x="1978" y="478"/>
                    <a:pt x="1978" y="478"/>
                    <a:pt x="1978" y="478"/>
                  </a:cubicBezTo>
                  <a:close/>
                  <a:moveTo>
                    <a:pt x="2021" y="471"/>
                  </a:moveTo>
                  <a:cubicBezTo>
                    <a:pt x="2021" y="471"/>
                    <a:pt x="2021" y="471"/>
                    <a:pt x="2021" y="471"/>
                  </a:cubicBezTo>
                  <a:cubicBezTo>
                    <a:pt x="2013" y="474"/>
                    <a:pt x="2013" y="474"/>
                    <a:pt x="2013" y="474"/>
                  </a:cubicBezTo>
                  <a:cubicBezTo>
                    <a:pt x="2010" y="474"/>
                    <a:pt x="2010" y="474"/>
                    <a:pt x="2010" y="474"/>
                  </a:cubicBezTo>
                  <a:cubicBezTo>
                    <a:pt x="2009" y="475"/>
                    <a:pt x="2009" y="475"/>
                    <a:pt x="2009" y="475"/>
                  </a:cubicBezTo>
                  <a:cubicBezTo>
                    <a:pt x="2008" y="475"/>
                    <a:pt x="2008" y="475"/>
                    <a:pt x="2008" y="475"/>
                  </a:cubicBezTo>
                  <a:cubicBezTo>
                    <a:pt x="2006" y="476"/>
                    <a:pt x="2006" y="476"/>
                    <a:pt x="2006" y="476"/>
                  </a:cubicBezTo>
                  <a:cubicBezTo>
                    <a:pt x="2002" y="476"/>
                    <a:pt x="2002" y="476"/>
                    <a:pt x="2002" y="476"/>
                  </a:cubicBezTo>
                  <a:cubicBezTo>
                    <a:pt x="2000" y="476"/>
                    <a:pt x="2000" y="476"/>
                    <a:pt x="2000" y="476"/>
                  </a:cubicBezTo>
                  <a:cubicBezTo>
                    <a:pt x="1997" y="476"/>
                    <a:pt x="1997" y="476"/>
                    <a:pt x="1997" y="476"/>
                  </a:cubicBezTo>
                  <a:cubicBezTo>
                    <a:pt x="1996" y="477"/>
                    <a:pt x="1996" y="477"/>
                    <a:pt x="1996" y="477"/>
                  </a:cubicBezTo>
                  <a:cubicBezTo>
                    <a:pt x="1994" y="477"/>
                    <a:pt x="1994" y="477"/>
                    <a:pt x="1994" y="477"/>
                  </a:cubicBezTo>
                  <a:cubicBezTo>
                    <a:pt x="1993" y="477"/>
                    <a:pt x="1993" y="477"/>
                    <a:pt x="1993" y="477"/>
                  </a:cubicBezTo>
                  <a:cubicBezTo>
                    <a:pt x="1989" y="477"/>
                    <a:pt x="1989" y="477"/>
                    <a:pt x="1989" y="477"/>
                  </a:cubicBezTo>
                  <a:cubicBezTo>
                    <a:pt x="1988" y="478"/>
                    <a:pt x="1988" y="478"/>
                    <a:pt x="1988" y="478"/>
                  </a:cubicBezTo>
                  <a:cubicBezTo>
                    <a:pt x="1984" y="478"/>
                    <a:pt x="1984" y="478"/>
                    <a:pt x="1984" y="478"/>
                  </a:cubicBezTo>
                  <a:cubicBezTo>
                    <a:pt x="1982" y="478"/>
                    <a:pt x="1982" y="478"/>
                    <a:pt x="1982" y="478"/>
                  </a:cubicBezTo>
                  <a:cubicBezTo>
                    <a:pt x="1982" y="475"/>
                    <a:pt x="1982" y="475"/>
                    <a:pt x="1982" y="475"/>
                  </a:cubicBezTo>
                  <a:cubicBezTo>
                    <a:pt x="1984" y="474"/>
                    <a:pt x="1984" y="474"/>
                    <a:pt x="1984" y="474"/>
                  </a:cubicBezTo>
                  <a:cubicBezTo>
                    <a:pt x="1985" y="474"/>
                    <a:pt x="1987" y="473"/>
                    <a:pt x="1988" y="473"/>
                  </a:cubicBezTo>
                  <a:cubicBezTo>
                    <a:pt x="1988" y="473"/>
                    <a:pt x="1988" y="473"/>
                    <a:pt x="1988" y="473"/>
                  </a:cubicBezTo>
                  <a:cubicBezTo>
                    <a:pt x="1988" y="473"/>
                    <a:pt x="1988" y="473"/>
                    <a:pt x="1988" y="473"/>
                  </a:cubicBezTo>
                  <a:cubicBezTo>
                    <a:pt x="1989" y="473"/>
                    <a:pt x="1990" y="472"/>
                    <a:pt x="1990" y="471"/>
                  </a:cubicBezTo>
                  <a:cubicBezTo>
                    <a:pt x="1991" y="471"/>
                    <a:pt x="1992" y="470"/>
                    <a:pt x="1992" y="470"/>
                  </a:cubicBezTo>
                  <a:cubicBezTo>
                    <a:pt x="1993" y="470"/>
                    <a:pt x="1993" y="470"/>
                    <a:pt x="1994" y="470"/>
                  </a:cubicBezTo>
                  <a:cubicBezTo>
                    <a:pt x="1994" y="470"/>
                    <a:pt x="1994" y="470"/>
                    <a:pt x="1994" y="470"/>
                  </a:cubicBezTo>
                  <a:cubicBezTo>
                    <a:pt x="1995" y="470"/>
                    <a:pt x="1995" y="470"/>
                    <a:pt x="1995" y="470"/>
                  </a:cubicBezTo>
                  <a:cubicBezTo>
                    <a:pt x="1995" y="470"/>
                    <a:pt x="1995" y="470"/>
                    <a:pt x="1995" y="470"/>
                  </a:cubicBezTo>
                  <a:cubicBezTo>
                    <a:pt x="1995" y="470"/>
                    <a:pt x="1996" y="470"/>
                    <a:pt x="1997" y="469"/>
                  </a:cubicBezTo>
                  <a:cubicBezTo>
                    <a:pt x="1997" y="469"/>
                    <a:pt x="1997" y="469"/>
                    <a:pt x="1997" y="469"/>
                  </a:cubicBezTo>
                  <a:cubicBezTo>
                    <a:pt x="1998" y="469"/>
                    <a:pt x="1998" y="469"/>
                    <a:pt x="1998" y="469"/>
                  </a:cubicBezTo>
                  <a:cubicBezTo>
                    <a:pt x="1998" y="469"/>
                    <a:pt x="1998" y="469"/>
                    <a:pt x="1998" y="469"/>
                  </a:cubicBezTo>
                  <a:cubicBezTo>
                    <a:pt x="1998" y="469"/>
                    <a:pt x="1998" y="469"/>
                    <a:pt x="1998" y="469"/>
                  </a:cubicBezTo>
                  <a:cubicBezTo>
                    <a:pt x="1998" y="469"/>
                    <a:pt x="1999" y="469"/>
                    <a:pt x="2000" y="469"/>
                  </a:cubicBezTo>
                  <a:cubicBezTo>
                    <a:pt x="2000" y="469"/>
                    <a:pt x="2000" y="469"/>
                    <a:pt x="2000" y="469"/>
                  </a:cubicBezTo>
                  <a:cubicBezTo>
                    <a:pt x="2001" y="469"/>
                    <a:pt x="2001" y="469"/>
                    <a:pt x="2001" y="469"/>
                  </a:cubicBezTo>
                  <a:cubicBezTo>
                    <a:pt x="2001" y="470"/>
                    <a:pt x="2001" y="470"/>
                    <a:pt x="2001" y="470"/>
                  </a:cubicBezTo>
                  <a:cubicBezTo>
                    <a:pt x="2002" y="470"/>
                    <a:pt x="2002" y="470"/>
                    <a:pt x="2002" y="470"/>
                  </a:cubicBezTo>
                  <a:cubicBezTo>
                    <a:pt x="2003" y="470"/>
                    <a:pt x="2005" y="469"/>
                    <a:pt x="2006" y="468"/>
                  </a:cubicBezTo>
                  <a:cubicBezTo>
                    <a:pt x="2006" y="468"/>
                    <a:pt x="2006" y="468"/>
                    <a:pt x="2006" y="468"/>
                  </a:cubicBezTo>
                  <a:cubicBezTo>
                    <a:pt x="2006" y="468"/>
                    <a:pt x="2006" y="468"/>
                    <a:pt x="2006" y="468"/>
                  </a:cubicBezTo>
                  <a:cubicBezTo>
                    <a:pt x="2007" y="468"/>
                    <a:pt x="2007" y="468"/>
                    <a:pt x="2007" y="468"/>
                  </a:cubicBezTo>
                  <a:cubicBezTo>
                    <a:pt x="2007" y="468"/>
                    <a:pt x="2012" y="468"/>
                    <a:pt x="2014" y="467"/>
                  </a:cubicBezTo>
                  <a:cubicBezTo>
                    <a:pt x="2014" y="467"/>
                    <a:pt x="2018" y="467"/>
                    <a:pt x="2019" y="467"/>
                  </a:cubicBezTo>
                  <a:cubicBezTo>
                    <a:pt x="2019" y="467"/>
                    <a:pt x="2019" y="467"/>
                    <a:pt x="2019" y="467"/>
                  </a:cubicBezTo>
                  <a:cubicBezTo>
                    <a:pt x="2020" y="467"/>
                    <a:pt x="2021" y="467"/>
                    <a:pt x="2022" y="466"/>
                  </a:cubicBezTo>
                  <a:cubicBezTo>
                    <a:pt x="2022" y="465"/>
                    <a:pt x="2023" y="465"/>
                    <a:pt x="2023" y="465"/>
                  </a:cubicBezTo>
                  <a:cubicBezTo>
                    <a:pt x="2023" y="465"/>
                    <a:pt x="2023" y="465"/>
                    <a:pt x="2023" y="465"/>
                  </a:cubicBezTo>
                  <a:cubicBezTo>
                    <a:pt x="2021" y="467"/>
                    <a:pt x="2021" y="467"/>
                    <a:pt x="2021" y="467"/>
                  </a:cubicBezTo>
                  <a:cubicBezTo>
                    <a:pt x="2020" y="467"/>
                    <a:pt x="2020" y="467"/>
                    <a:pt x="2020" y="468"/>
                  </a:cubicBezTo>
                  <a:cubicBezTo>
                    <a:pt x="2020" y="468"/>
                    <a:pt x="2020" y="469"/>
                    <a:pt x="2021" y="469"/>
                  </a:cubicBezTo>
                  <a:cubicBezTo>
                    <a:pt x="2021" y="469"/>
                    <a:pt x="2022" y="469"/>
                    <a:pt x="2022" y="470"/>
                  </a:cubicBezTo>
                  <a:cubicBezTo>
                    <a:pt x="2022" y="470"/>
                    <a:pt x="2022" y="470"/>
                    <a:pt x="2022" y="470"/>
                  </a:cubicBezTo>
                  <a:cubicBezTo>
                    <a:pt x="2022" y="470"/>
                    <a:pt x="2022" y="470"/>
                    <a:pt x="2023" y="471"/>
                  </a:cubicBezTo>
                  <a:lnTo>
                    <a:pt x="2021" y="471"/>
                  </a:lnTo>
                  <a:close/>
                  <a:moveTo>
                    <a:pt x="2033" y="466"/>
                  </a:moveTo>
                  <a:cubicBezTo>
                    <a:pt x="2032" y="467"/>
                    <a:pt x="2032" y="467"/>
                    <a:pt x="2032" y="467"/>
                  </a:cubicBezTo>
                  <a:cubicBezTo>
                    <a:pt x="2029" y="469"/>
                    <a:pt x="2029" y="469"/>
                    <a:pt x="2029" y="469"/>
                  </a:cubicBezTo>
                  <a:cubicBezTo>
                    <a:pt x="2029" y="469"/>
                    <a:pt x="2028" y="469"/>
                    <a:pt x="2028" y="469"/>
                  </a:cubicBezTo>
                  <a:cubicBezTo>
                    <a:pt x="2027" y="469"/>
                    <a:pt x="2027" y="470"/>
                    <a:pt x="2027" y="470"/>
                  </a:cubicBezTo>
                  <a:cubicBezTo>
                    <a:pt x="2027" y="470"/>
                    <a:pt x="2026" y="470"/>
                    <a:pt x="2026" y="470"/>
                  </a:cubicBezTo>
                  <a:cubicBezTo>
                    <a:pt x="2025" y="470"/>
                    <a:pt x="2025" y="470"/>
                    <a:pt x="2025" y="470"/>
                  </a:cubicBezTo>
                  <a:cubicBezTo>
                    <a:pt x="2025" y="470"/>
                    <a:pt x="2025" y="470"/>
                    <a:pt x="2025" y="470"/>
                  </a:cubicBezTo>
                  <a:cubicBezTo>
                    <a:pt x="2026" y="469"/>
                    <a:pt x="2026" y="469"/>
                    <a:pt x="2026" y="469"/>
                  </a:cubicBezTo>
                  <a:cubicBezTo>
                    <a:pt x="2025" y="469"/>
                    <a:pt x="2025" y="469"/>
                    <a:pt x="2025" y="469"/>
                  </a:cubicBezTo>
                  <a:cubicBezTo>
                    <a:pt x="2026" y="469"/>
                    <a:pt x="2027" y="467"/>
                    <a:pt x="2028" y="467"/>
                  </a:cubicBezTo>
                  <a:cubicBezTo>
                    <a:pt x="2029" y="466"/>
                    <a:pt x="2029" y="466"/>
                    <a:pt x="2029" y="466"/>
                  </a:cubicBezTo>
                  <a:cubicBezTo>
                    <a:pt x="2030" y="466"/>
                    <a:pt x="2030" y="466"/>
                    <a:pt x="2030" y="466"/>
                  </a:cubicBezTo>
                  <a:cubicBezTo>
                    <a:pt x="2032" y="465"/>
                    <a:pt x="2032" y="465"/>
                    <a:pt x="2032" y="465"/>
                  </a:cubicBezTo>
                  <a:cubicBezTo>
                    <a:pt x="2032" y="465"/>
                    <a:pt x="2033" y="465"/>
                    <a:pt x="2033" y="465"/>
                  </a:cubicBezTo>
                  <a:cubicBezTo>
                    <a:pt x="2033" y="466"/>
                    <a:pt x="2033" y="466"/>
                    <a:pt x="2033" y="466"/>
                  </a:cubicBezTo>
                  <a:cubicBezTo>
                    <a:pt x="2034" y="466"/>
                    <a:pt x="2034" y="466"/>
                    <a:pt x="2034" y="466"/>
                  </a:cubicBezTo>
                  <a:lnTo>
                    <a:pt x="2033" y="466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5969772" y="1533603"/>
            <a:ext cx="685639" cy="826712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251149" y="1981357"/>
            <a:ext cx="643805" cy="840521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80484" y="3312892"/>
            <a:ext cx="719970" cy="867586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25937" y="2334450"/>
            <a:ext cx="691542" cy="920832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8632" y="3190701"/>
            <a:ext cx="600489" cy="750448"/>
          </a:xfrm>
          <a:prstGeom prst="ellipse">
            <a:avLst/>
          </a:prstGeom>
          <a:ln w="25400">
            <a:noFill/>
          </a:ln>
        </p:spPr>
      </p:pic>
      <p:sp>
        <p:nvSpPr>
          <p:cNvPr id="29" name="TextBox 23"/>
          <p:cNvSpPr txBox="1"/>
          <p:nvPr/>
        </p:nvSpPr>
        <p:spPr>
          <a:xfrm>
            <a:off x="6950917" y="3987316"/>
            <a:ext cx="1217141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Power America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Power Electronics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Raleigh, NC</a:t>
            </a:r>
          </a:p>
        </p:txBody>
      </p:sp>
      <p:sp>
        <p:nvSpPr>
          <p:cNvPr id="30" name="TextBox 23"/>
          <p:cNvSpPr txBox="1"/>
          <p:nvPr/>
        </p:nvSpPr>
        <p:spPr>
          <a:xfrm>
            <a:off x="5580715" y="1127224"/>
            <a:ext cx="1387181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LIFT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Light/Modern Metals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Detroit, MI</a:t>
            </a:r>
          </a:p>
        </p:txBody>
      </p:sp>
      <p:sp>
        <p:nvSpPr>
          <p:cNvPr id="31" name="TextBox 23"/>
          <p:cNvSpPr txBox="1"/>
          <p:nvPr/>
        </p:nvSpPr>
        <p:spPr>
          <a:xfrm>
            <a:off x="5654207" y="3753590"/>
            <a:ext cx="1217141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IACMI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Adv. Composites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Knoxville, TN</a:t>
            </a:r>
          </a:p>
        </p:txBody>
      </p:sp>
      <p:sp>
        <p:nvSpPr>
          <p:cNvPr id="32" name="TextBox 23"/>
          <p:cNvSpPr txBox="1"/>
          <p:nvPr/>
        </p:nvSpPr>
        <p:spPr>
          <a:xfrm>
            <a:off x="4990638" y="2646205"/>
            <a:ext cx="1217141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DMDII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Digital Mfg.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Chicago, IL</a:t>
            </a:r>
          </a:p>
        </p:txBody>
      </p:sp>
      <p:sp>
        <p:nvSpPr>
          <p:cNvPr id="51" name="TextBox 21"/>
          <p:cNvSpPr txBox="1"/>
          <p:nvPr/>
        </p:nvSpPr>
        <p:spPr>
          <a:xfrm>
            <a:off x="220746" y="4541314"/>
            <a:ext cx="3639443" cy="210826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Over $800 million </a:t>
            </a:r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ederal funding catalyzed over $1.2 billion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from consortia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Institutes have attracted hundreds of companies and universities as active partners from across the country</a:t>
            </a:r>
          </a:p>
        </p:txBody>
      </p:sp>
      <p:sp>
        <p:nvSpPr>
          <p:cNvPr id="46" name="Oval 45"/>
          <p:cNvSpPr>
            <a:spLocks noChangeAspect="1"/>
          </p:cNvSpPr>
          <p:nvPr/>
        </p:nvSpPr>
        <p:spPr>
          <a:xfrm flipH="1">
            <a:off x="7344656" y="1819763"/>
            <a:ext cx="651350" cy="745386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80000" sy="8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00" dirty="0">
              <a:solidFill>
                <a:prstClr val="black"/>
              </a:solidFill>
            </a:endParaRPr>
          </a:p>
        </p:txBody>
      </p:sp>
      <p:pic>
        <p:nvPicPr>
          <p:cNvPr id="52" name="Picture 51"/>
          <p:cNvPicPr>
            <a:picLocks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5" y="3108818"/>
            <a:ext cx="635016" cy="732282"/>
          </a:xfrm>
          <a:prstGeom prst="ellipse">
            <a:avLst/>
          </a:prstGeom>
          <a:ln w="28575">
            <a:noFill/>
          </a:ln>
        </p:spPr>
      </p:pic>
      <p:sp>
        <p:nvSpPr>
          <p:cNvPr id="53" name="TextBox 21"/>
          <p:cNvSpPr txBox="1"/>
          <p:nvPr/>
        </p:nvSpPr>
        <p:spPr>
          <a:xfrm>
            <a:off x="521882" y="2629229"/>
            <a:ext cx="1325148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err="1" smtClean="0">
                <a:solidFill>
                  <a:srgbClr val="000000"/>
                </a:solidFill>
              </a:rPr>
              <a:t>NextFlex</a:t>
            </a:r>
            <a:endParaRPr lang="en-US" sz="1000" b="1" u="sng" dirty="0" smtClean="0">
              <a:solidFill>
                <a:srgbClr val="000000"/>
              </a:solidFill>
            </a:endParaRP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Flex. Electronics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San Jose, CA</a:t>
            </a:r>
            <a:r>
              <a:rPr lang="en-US" sz="1000" b="1" i="1" dirty="0" smtClean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/>
          <a:srcRect l="9080" t="38384" r="75238" b="21997"/>
          <a:stretch/>
        </p:blipFill>
        <p:spPr>
          <a:xfrm>
            <a:off x="8032321" y="2392675"/>
            <a:ext cx="655756" cy="727036"/>
          </a:xfrm>
          <a:prstGeom prst="ellipse">
            <a:avLst/>
          </a:prstGeom>
        </p:spPr>
      </p:pic>
      <p:sp>
        <p:nvSpPr>
          <p:cNvPr id="55" name="TextBox 18"/>
          <p:cNvSpPr txBox="1">
            <a:spLocks noChangeArrowheads="1"/>
          </p:cNvSpPr>
          <p:nvPr/>
        </p:nvSpPr>
        <p:spPr bwMode="auto">
          <a:xfrm>
            <a:off x="7865323" y="2969392"/>
            <a:ext cx="1053813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u="sng" dirty="0" smtClean="0">
                <a:solidFill>
                  <a:srgbClr val="000000"/>
                </a:solidFill>
                <a:latin typeface="Calibri"/>
              </a:rPr>
              <a:t>AFFOA</a:t>
            </a:r>
            <a:endParaRPr lang="en-US" sz="1000" b="1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/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Adv. Textiles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Boston, MA</a:t>
            </a:r>
          </a:p>
        </p:txBody>
      </p:sp>
      <p:sp>
        <p:nvSpPr>
          <p:cNvPr id="56" name="TextBox 18"/>
          <p:cNvSpPr txBox="1">
            <a:spLocks noChangeArrowheads="1"/>
          </p:cNvSpPr>
          <p:nvPr/>
        </p:nvSpPr>
        <p:spPr bwMode="auto">
          <a:xfrm>
            <a:off x="6551417" y="1702399"/>
            <a:ext cx="1154541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u="sng" dirty="0" smtClean="0">
                <a:solidFill>
                  <a:srgbClr val="000000"/>
                </a:solidFill>
                <a:latin typeface="Calibri"/>
              </a:rPr>
              <a:t>AIM Photonics</a:t>
            </a:r>
          </a:p>
          <a:p>
            <a:pPr algn="ctr" eaLnBrk="1" hangingPunct="1"/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Photonics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Rochester, NY</a:t>
            </a:r>
          </a:p>
        </p:txBody>
      </p:sp>
      <p:sp>
        <p:nvSpPr>
          <p:cNvPr id="47" name="Oval 46"/>
          <p:cNvSpPr>
            <a:spLocks/>
          </p:cNvSpPr>
          <p:nvPr/>
        </p:nvSpPr>
        <p:spPr>
          <a:xfrm rot="10800000" flipH="1" flipV="1">
            <a:off x="1024699" y="3499246"/>
            <a:ext cx="639456" cy="695772"/>
          </a:xfrm>
          <a:prstGeom prst="ellipse">
            <a:avLst/>
          </a:prstGeom>
          <a:blipFill dpi="0" rotWithShape="1"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48" name="TextBox 23"/>
          <p:cNvSpPr txBox="1"/>
          <p:nvPr/>
        </p:nvSpPr>
        <p:spPr>
          <a:xfrm>
            <a:off x="1672218" y="3773729"/>
            <a:ext cx="1147182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CESMII</a:t>
            </a:r>
            <a:endParaRPr lang="en-US" sz="1000" b="1" u="sng" dirty="0">
              <a:solidFill>
                <a:srgbClr val="000000"/>
              </a:solidFill>
            </a:endParaRP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Smart </a:t>
            </a:r>
            <a:r>
              <a:rPr lang="en-US" sz="1000" b="1" i="1" dirty="0" err="1" smtClean="0">
                <a:solidFill>
                  <a:srgbClr val="000000"/>
                </a:solidFill>
              </a:rPr>
              <a:t>Mfg</a:t>
            </a:r>
            <a:endParaRPr lang="en-US" sz="1000" b="1" i="1" dirty="0">
              <a:solidFill>
                <a:srgbClr val="000000"/>
              </a:solidFill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Los Angeles, CA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52233" y="1426004"/>
            <a:ext cx="588892" cy="65951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4" name="TextBox 18"/>
          <p:cNvSpPr txBox="1">
            <a:spLocks noChangeArrowheads="1"/>
          </p:cNvSpPr>
          <p:nvPr/>
        </p:nvSpPr>
        <p:spPr bwMode="auto">
          <a:xfrm>
            <a:off x="8032993" y="1985936"/>
            <a:ext cx="1086698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Process Intensification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New York, NY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5" t="-2024" r="18442" b="2024"/>
          <a:stretch/>
        </p:blipFill>
        <p:spPr>
          <a:xfrm>
            <a:off x="7532815" y="644875"/>
            <a:ext cx="576208" cy="685800"/>
          </a:xfrm>
          <a:prstGeom prst="ellipse">
            <a:avLst/>
          </a:prstGeom>
        </p:spPr>
      </p:pic>
      <p:sp>
        <p:nvSpPr>
          <p:cNvPr id="54" name="TextBox 18"/>
          <p:cNvSpPr txBox="1">
            <a:spLocks noChangeArrowheads="1"/>
          </p:cNvSpPr>
          <p:nvPr/>
        </p:nvSpPr>
        <p:spPr bwMode="auto">
          <a:xfrm>
            <a:off x="7302442" y="1246397"/>
            <a:ext cx="1086698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REMADE</a:t>
            </a:r>
            <a:endParaRPr lang="en-US" sz="1000" b="1" u="sng" dirty="0">
              <a:solidFill>
                <a:srgbClr val="000000"/>
              </a:solidFill>
            </a:endParaRP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Sustainable MFG</a:t>
            </a:r>
            <a:endParaRPr lang="en-US" sz="1000" b="1" i="1" dirty="0">
              <a:solidFill>
                <a:srgbClr val="000000"/>
              </a:solidFill>
            </a:endParaRP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Rochester, NY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5630228"/>
            <a:ext cx="3078382" cy="694372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>
            <a:off x="7052334" y="2547205"/>
            <a:ext cx="1469789" cy="18910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18"/>
          <p:cNvSpPr txBox="1">
            <a:spLocks noChangeArrowheads="1"/>
          </p:cNvSpPr>
          <p:nvPr/>
        </p:nvSpPr>
        <p:spPr bwMode="auto">
          <a:xfrm>
            <a:off x="7900454" y="4564660"/>
            <a:ext cx="1149365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u="sng" dirty="0" smtClean="0">
                <a:solidFill>
                  <a:srgbClr val="000000"/>
                </a:solidFill>
                <a:latin typeface="Calibri"/>
              </a:rPr>
              <a:t>NIMBLE</a:t>
            </a:r>
            <a:endParaRPr lang="en-US" sz="1000" b="1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/>
            <a:r>
              <a:rPr lang="en-US" sz="1000" b="1" i="1" dirty="0" err="1" smtClean="0">
                <a:solidFill>
                  <a:srgbClr val="000000"/>
                </a:solidFill>
                <a:latin typeface="Calibri"/>
              </a:rPr>
              <a:t>BioPharma</a:t>
            </a:r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 MFG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Wilmington, DE</a:t>
            </a:r>
          </a:p>
        </p:txBody>
      </p:sp>
      <p:sp>
        <p:nvSpPr>
          <p:cNvPr id="40" name="TextBox 18"/>
          <p:cNvSpPr txBox="1">
            <a:spLocks noChangeArrowheads="1"/>
          </p:cNvSpPr>
          <p:nvPr/>
        </p:nvSpPr>
        <p:spPr bwMode="auto">
          <a:xfrm>
            <a:off x="7900453" y="5185072"/>
            <a:ext cx="1149365" cy="707886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u="sng" dirty="0" smtClean="0">
                <a:solidFill>
                  <a:srgbClr val="000000"/>
                </a:solidFill>
                <a:latin typeface="Calibri"/>
              </a:rPr>
              <a:t>ARMI</a:t>
            </a:r>
            <a:endParaRPr lang="en-US" sz="1000" b="1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/>
            <a:r>
              <a:rPr lang="en-US" sz="1000" b="1" i="1" dirty="0" err="1" smtClean="0">
                <a:solidFill>
                  <a:srgbClr val="000000"/>
                </a:solidFill>
                <a:latin typeface="Calibri"/>
              </a:rPr>
              <a:t>Adv.Tissue</a:t>
            </a:r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 Manufacturing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Manchester, NH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6468290" y="2692393"/>
            <a:ext cx="1227620" cy="461665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b="1" u="sng" dirty="0" smtClean="0">
                <a:solidFill>
                  <a:srgbClr val="000000"/>
                </a:solidFill>
              </a:rPr>
              <a:t>America Makes</a:t>
            </a:r>
          </a:p>
          <a:p>
            <a:pPr algn="ctr"/>
            <a:r>
              <a:rPr lang="en-US" sz="1000" b="1" i="1" dirty="0" smtClean="0">
                <a:solidFill>
                  <a:srgbClr val="000000"/>
                </a:solidFill>
              </a:rPr>
              <a:t>Additive Mfg.</a:t>
            </a:r>
          </a:p>
          <a:p>
            <a:pPr algn="ctr"/>
            <a:r>
              <a:rPr lang="en-US" sz="1000" b="1" dirty="0" smtClean="0">
                <a:solidFill>
                  <a:srgbClr val="000000"/>
                </a:solidFill>
              </a:rPr>
              <a:t>Youngstown, OH</a:t>
            </a:r>
          </a:p>
        </p:txBody>
      </p:sp>
      <p:sp>
        <p:nvSpPr>
          <p:cNvPr id="43" name="TextBox 18"/>
          <p:cNvSpPr txBox="1">
            <a:spLocks noChangeArrowheads="1"/>
          </p:cNvSpPr>
          <p:nvPr/>
        </p:nvSpPr>
        <p:spPr bwMode="auto">
          <a:xfrm>
            <a:off x="7889077" y="5952367"/>
            <a:ext cx="1149365" cy="55399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solidFill>
              <a:schemeClr val="tx1"/>
            </a:solidFill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1000" b="1" u="sng" dirty="0" smtClean="0">
                <a:solidFill>
                  <a:srgbClr val="000000"/>
                </a:solidFill>
                <a:latin typeface="Calibri"/>
              </a:rPr>
              <a:t>ARM</a:t>
            </a:r>
            <a:endParaRPr lang="en-US" sz="1000" b="1" dirty="0" smtClean="0">
              <a:solidFill>
                <a:srgbClr val="000000"/>
              </a:solidFill>
              <a:latin typeface="Calibri"/>
            </a:endParaRPr>
          </a:p>
          <a:p>
            <a:pPr algn="ctr" eaLnBrk="1" hangingPunct="1"/>
            <a:r>
              <a:rPr lang="en-US" sz="1000" b="1" i="1" dirty="0" smtClean="0">
                <a:solidFill>
                  <a:srgbClr val="000000"/>
                </a:solidFill>
                <a:latin typeface="Calibri"/>
              </a:rPr>
              <a:t>Advanced Robotics </a:t>
            </a:r>
          </a:p>
          <a:p>
            <a:pPr algn="ctr" eaLnBrk="1" hangingPunct="1"/>
            <a:r>
              <a:rPr lang="en-US" sz="1000" b="1" dirty="0" smtClean="0">
                <a:solidFill>
                  <a:srgbClr val="000000"/>
                </a:solidFill>
                <a:latin typeface="Calibri"/>
              </a:rPr>
              <a:t>Pittsburgh, PA</a:t>
            </a:r>
          </a:p>
        </p:txBody>
      </p:sp>
    </p:spTree>
    <p:extLst>
      <p:ext uri="{BB962C8B-B14F-4D97-AF65-F5344CB8AC3E}">
        <p14:creationId xmlns:p14="http://schemas.microsoft.com/office/powerpoint/2010/main" val="219115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396" r="-778" b="1163"/>
          <a:stretch/>
        </p:blipFill>
        <p:spPr>
          <a:xfrm>
            <a:off x="-62907" y="719667"/>
            <a:ext cx="4419600" cy="6138333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1413804" y="3568995"/>
            <a:ext cx="636627" cy="636627"/>
          </a:xfrm>
          <a:prstGeom prst="star5">
            <a:avLst/>
          </a:prstGeom>
          <a:solidFill>
            <a:srgbClr val="02542C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1219200" y="990600"/>
            <a:ext cx="7772400" cy="12003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 smtClean="0">
                <a:solidFill>
                  <a:srgbClr val="000000"/>
                </a:solidFill>
              </a:rPr>
              <a:t>PowerAmerica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>
                <a:solidFill>
                  <a:srgbClr val="000000"/>
                </a:solidFill>
              </a:rPr>
              <a:t>Develop advanced manufacturing processes that will enable large-scale production of wide bandgap </a:t>
            </a:r>
            <a:r>
              <a:rPr lang="en-US" sz="2400" dirty="0" smtClean="0">
                <a:solidFill>
                  <a:srgbClr val="000000"/>
                </a:solidFill>
              </a:rPr>
              <a:t>semiconductors.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28600" y="1082689"/>
            <a:ext cx="786384" cy="978408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381000" dist="317500" dir="5400000" sx="90000" sy="-19000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" y="0"/>
            <a:ext cx="9144000" cy="719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DOE Manufacturing USA Institute #1: </a:t>
            </a:r>
            <a:r>
              <a:rPr lang="en-US" sz="2400" dirty="0" err="1" smtClean="0">
                <a:solidFill>
                  <a:srgbClr val="000000"/>
                </a:solidFill>
                <a:cs typeface="Calibri" pitchFamily="34" charset="0"/>
              </a:rPr>
              <a:t>PowerAmerica</a:t>
            </a:r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 (Raleigh, NC)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16" name="Picture 2" descr="Power Americ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9191"/>
          <a:stretch/>
        </p:blipFill>
        <p:spPr bwMode="auto">
          <a:xfrm>
            <a:off x="2659870" y="2286000"/>
            <a:ext cx="6484130" cy="39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9" y="3200400"/>
            <a:ext cx="1392317" cy="686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84" y="6217642"/>
            <a:ext cx="2721122" cy="6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4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6176500"/>
            <a:ext cx="8585128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r"/>
            <a:endParaRPr lang="en-US" sz="1200" dirty="0">
              <a:solidFill>
                <a:srgbClr val="000000"/>
              </a:solidFill>
              <a:latin typeface="+mn-lt"/>
            </a:endParaRP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Read More at: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hlinkClick r:id="rId2"/>
              </a:rPr>
              <a:t>https</a:t>
            </a:r>
            <a:r>
              <a:rPr lang="en-US" sz="1200" dirty="0">
                <a:solidFill>
                  <a:srgbClr val="000000"/>
                </a:solidFill>
                <a:latin typeface="+mn-lt"/>
                <a:hlinkClick r:id="rId2"/>
              </a:rPr>
              <a:t>://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hlinkClick r:id="rId2"/>
              </a:rPr>
              <a:t>www.whitehouse.gov/blog/2016/04/04/depth-look-how-manufacturing-hubs-helped-business-innovate</a:t>
            </a:r>
            <a:r>
              <a:rPr lang="en-US" sz="1200" dirty="0" smtClean="0">
                <a:solidFill>
                  <a:srgbClr val="000000"/>
                </a:solidFill>
                <a:latin typeface="+mn-lt"/>
              </a:rPr>
              <a:t> 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19317" r="1720" b="78"/>
          <a:stretch/>
        </p:blipFill>
        <p:spPr>
          <a:xfrm>
            <a:off x="0" y="731350"/>
            <a:ext cx="9144000" cy="612665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563" y="1"/>
            <a:ext cx="9331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-4690" y="18481"/>
            <a:ext cx="9331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Highlights: X-Fab Texas launches </a:t>
            </a:r>
            <a:r>
              <a:rPr lang="en-US" sz="3100" dirty="0" err="1" smtClean="0">
                <a:solidFill>
                  <a:srgbClr val="000000"/>
                </a:solidFill>
                <a:cs typeface="Calibri" pitchFamily="34" charset="0"/>
              </a:rPr>
              <a:t>SiC</a:t>
            </a:r>
            <a:r>
              <a:rPr lang="en-US" sz="3100" dirty="0" smtClean="0">
                <a:solidFill>
                  <a:srgbClr val="000000"/>
                </a:solidFill>
                <a:cs typeface="Calibri" pitchFamily="34" charset="0"/>
              </a:rPr>
              <a:t> Merchant Foundry</a:t>
            </a:r>
            <a:endParaRPr lang="en-US" sz="31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0" name="TextBox 21"/>
          <p:cNvSpPr txBox="1"/>
          <p:nvPr/>
        </p:nvSpPr>
        <p:spPr>
          <a:xfrm>
            <a:off x="-4690" y="1104587"/>
            <a:ext cx="8615290" cy="1615827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u="sng" dirty="0" smtClean="0">
                <a:solidFill>
                  <a:schemeClr val="bg1"/>
                </a:solidFill>
              </a:rPr>
              <a:t>X-Fab Texas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Using existing Si fab line, launched first available “merchant” </a:t>
            </a:r>
            <a:r>
              <a:rPr lang="en-US" sz="2000" dirty="0" err="1" smtClean="0">
                <a:solidFill>
                  <a:schemeClr val="bg1"/>
                </a:solidFill>
              </a:rPr>
              <a:t>SiC</a:t>
            </a:r>
            <a:r>
              <a:rPr lang="en-US" sz="2000" dirty="0" smtClean="0">
                <a:solidFill>
                  <a:schemeClr val="bg1"/>
                </a:solidFill>
              </a:rPr>
              <a:t> line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Will dramatically reduce cost of </a:t>
            </a:r>
            <a:r>
              <a:rPr lang="en-US" sz="2000" dirty="0" err="1" smtClean="0">
                <a:solidFill>
                  <a:schemeClr val="bg1"/>
                </a:solidFill>
              </a:rPr>
              <a:t>SiC</a:t>
            </a:r>
            <a:r>
              <a:rPr lang="en-US" sz="2000" dirty="0" smtClean="0">
                <a:solidFill>
                  <a:schemeClr val="bg1"/>
                </a:solidFill>
              </a:rPr>
              <a:t> wafers for global power electronics market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Supports 400 jobs in Lubbock, TX and will produce first device fall 2016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H="1">
            <a:off x="990600" y="3429000"/>
            <a:ext cx="5334000" cy="674513"/>
          </a:xfrm>
          <a:prstGeom prst="line">
            <a:avLst/>
          </a:prstGeom>
          <a:ln>
            <a:solidFill>
              <a:srgbClr val="C00000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3429000" y="4038600"/>
            <a:ext cx="5715000" cy="2381250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5955450" y="3093650"/>
            <a:ext cx="636627" cy="636627"/>
          </a:xfrm>
          <a:prstGeom prst="star5">
            <a:avLst/>
          </a:prstGeom>
          <a:solidFill>
            <a:srgbClr val="02542C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685800" y="3810611"/>
            <a:ext cx="487084" cy="487084"/>
          </a:xfrm>
          <a:prstGeom prst="star5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18" y="3583494"/>
            <a:ext cx="1392317" cy="6869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96" y="5729602"/>
            <a:ext cx="2721122" cy="6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04730"/>
            <a:ext cx="3505200" cy="4915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33800" y="1008845"/>
            <a:ext cx="5410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 the encouragement of manufactures is the interest of all parts of the Union.”</a:t>
            </a:r>
          </a:p>
          <a:p>
            <a:endParaRPr lang="en-US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“Not only the wealth; but the independence and security of a country, appear to be materially connected with the prosperity of manufactures.“</a:t>
            </a:r>
          </a:p>
          <a:p>
            <a:endParaRPr lang="en-US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“… it is the interest of a community with a view to eventual and permanent economy, to encourage the growth of manufactures.”</a:t>
            </a:r>
          </a:p>
          <a:p>
            <a:r>
              <a:rPr lang="en-US" dirty="0"/>
              <a:t>						</a:t>
            </a:r>
            <a:r>
              <a:rPr lang="en-US" b="1" dirty="0" smtClean="0"/>
              <a:t>- </a:t>
            </a:r>
            <a:r>
              <a:rPr lang="en-US" b="1" dirty="0"/>
              <a:t>Alexander </a:t>
            </a:r>
            <a:r>
              <a:rPr lang="en-US" b="1" dirty="0" smtClean="0"/>
              <a:t>Hamilton</a:t>
            </a:r>
          </a:p>
          <a:p>
            <a:r>
              <a:rPr lang="en-US" b="1" dirty="0" smtClean="0"/>
              <a:t> 	US </a:t>
            </a:r>
            <a:r>
              <a:rPr lang="en-US" b="1" dirty="0"/>
              <a:t>Treasury </a:t>
            </a:r>
            <a:r>
              <a:rPr lang="en-US" b="1" dirty="0" smtClean="0"/>
              <a:t>Secretary (1789-1795)</a:t>
            </a:r>
            <a:endParaRPr lang="en-US" b="1" dirty="0"/>
          </a:p>
          <a:p>
            <a:endParaRPr lang="en-US" b="1" dirty="0"/>
          </a:p>
          <a:p>
            <a:r>
              <a:rPr lang="en-US" b="1" u="sng" dirty="0" smtClean="0"/>
              <a:t>Reports </a:t>
            </a:r>
            <a:r>
              <a:rPr lang="en-US" b="1" u="sng" dirty="0"/>
              <a:t>to Congress</a:t>
            </a:r>
            <a:r>
              <a:rPr lang="en-US" b="1" dirty="0"/>
              <a:t> </a:t>
            </a:r>
          </a:p>
          <a:p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First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Report on the Public Credit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	- 1790</a:t>
            </a:r>
            <a:endParaRPr lang="en-US" b="1" i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Second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Report on Public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Credit 	- 1791</a:t>
            </a:r>
            <a:endParaRPr lang="en-US" b="1" i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Report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</a:rPr>
              <a:t>on the Subject of </a:t>
            </a:r>
            <a:r>
              <a:rPr lang="en-US" b="1" i="1" dirty="0" smtClean="0">
                <a:solidFill>
                  <a:schemeClr val="bg2">
                    <a:lumMod val="10000"/>
                  </a:schemeClr>
                </a:solidFill>
              </a:rPr>
              <a:t>Manufactures - 1791</a:t>
            </a:r>
            <a:endParaRPr lang="en-US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4800" y="94445"/>
            <a:ext cx="8610600" cy="914400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282B2E"/>
                </a:solidFill>
                <a:latin typeface="Calibri"/>
                <a:ea typeface="+mj-ea"/>
                <a:cs typeface="Calibri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dirty="0" smtClean="0"/>
              <a:t>US Manufacturing Strategy for First Industrial Revolution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36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5" t="8396" r="-778" b="1163"/>
          <a:stretch/>
        </p:blipFill>
        <p:spPr>
          <a:xfrm>
            <a:off x="0" y="710336"/>
            <a:ext cx="6172200" cy="613833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1563" y="1"/>
            <a:ext cx="9331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DOE Institute #2 – Carbon Fiber Composites (Oak Ridge, TN)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295400" y="933271"/>
            <a:ext cx="7772400" cy="120032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xtLst/>
        </p:spPr>
        <p:txBody>
          <a:bodyPr wrap="square" lIns="4572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smtClean="0">
                <a:solidFill>
                  <a:srgbClr val="000000"/>
                </a:solidFill>
              </a:rPr>
              <a:t>Institute for Advanced Composite Material Manufacturing (IACMI): </a:t>
            </a:r>
            <a:r>
              <a:rPr lang="en-US" sz="2400" dirty="0" smtClean="0">
                <a:solidFill>
                  <a:srgbClr val="000000"/>
                </a:solidFill>
              </a:rPr>
              <a:t>Develop and demonstrate technologies to produce carbon fiber composites at 50% the cost and 75% less energy.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903" y="1044991"/>
            <a:ext cx="782897" cy="9784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50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-Point Star 5"/>
          <p:cNvSpPr/>
          <p:nvPr/>
        </p:nvSpPr>
        <p:spPr>
          <a:xfrm>
            <a:off x="1905000" y="3536194"/>
            <a:ext cx="636627" cy="636627"/>
          </a:xfrm>
          <a:prstGeom prst="star5">
            <a:avLst/>
          </a:prstGeom>
          <a:solidFill>
            <a:srgbClr val="02542C"/>
          </a:solidFill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21"/>
          <p:cNvSpPr txBox="1"/>
          <p:nvPr/>
        </p:nvSpPr>
        <p:spPr>
          <a:xfrm>
            <a:off x="3464235" y="2310773"/>
            <a:ext cx="5679765" cy="3277820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Launched in January 2015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$70 million Federal support matched by $180 million non-Federal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94 Total members including 72 industry members, 14 universities, and 2 national </a:t>
            </a:r>
            <a:r>
              <a:rPr lang="en-US" sz="2400" dirty="0" smtClean="0">
                <a:solidFill>
                  <a:schemeClr val="bg1"/>
                </a:solidFill>
              </a:rPr>
              <a:t>labs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46 Small and medium-sized industry partners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" y="2971800"/>
            <a:ext cx="2964307" cy="5643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8" y="5922240"/>
            <a:ext cx="2721122" cy="6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2981" r="14675" b="18745"/>
          <a:stretch/>
        </p:blipFill>
        <p:spPr>
          <a:xfrm>
            <a:off x="6781" y="709466"/>
            <a:ext cx="9152770" cy="6148534"/>
          </a:xfrm>
          <a:prstGeom prst="rect">
            <a:avLst/>
          </a:prstGeom>
        </p:spPr>
      </p:pic>
      <p:sp>
        <p:nvSpPr>
          <p:cNvPr id="13" name="TextBox 21"/>
          <p:cNvSpPr txBox="1"/>
          <p:nvPr/>
        </p:nvSpPr>
        <p:spPr>
          <a:xfrm>
            <a:off x="0" y="833985"/>
            <a:ext cx="4876800" cy="120032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Established regional centers of excellence across a number of fiber composite applications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48914" y="2981398"/>
            <a:ext cx="5431845" cy="2082367"/>
            <a:chOff x="316720" y="1590071"/>
            <a:chExt cx="5431845" cy="2082367"/>
          </a:xfrm>
        </p:grpSpPr>
        <p:grpSp>
          <p:nvGrpSpPr>
            <p:cNvPr id="22" name="Group 21"/>
            <p:cNvGrpSpPr/>
            <p:nvPr/>
          </p:nvGrpSpPr>
          <p:grpSpPr>
            <a:xfrm>
              <a:off x="316720" y="1590071"/>
              <a:ext cx="5146396" cy="1928836"/>
              <a:chOff x="316720" y="1590071"/>
              <a:chExt cx="5146396" cy="1928836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 flipH="1" flipV="1">
                <a:off x="316720" y="2780608"/>
                <a:ext cx="5079602" cy="675519"/>
              </a:xfrm>
              <a:prstGeom prst="line">
                <a:avLst/>
              </a:prstGeom>
              <a:ln>
                <a:solidFill>
                  <a:srgbClr val="C00000">
                    <a:alpha val="25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endCxn id="28" idx="4"/>
              </p:cNvCxnSpPr>
              <p:nvPr/>
            </p:nvCxnSpPr>
            <p:spPr>
              <a:xfrm flipV="1">
                <a:off x="5336056" y="2842238"/>
                <a:ext cx="127060" cy="676669"/>
              </a:xfrm>
              <a:prstGeom prst="line">
                <a:avLst/>
              </a:prstGeom>
              <a:ln>
                <a:solidFill>
                  <a:srgbClr val="C00000">
                    <a:alpha val="25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 flipV="1">
                <a:off x="5039348" y="1590071"/>
                <a:ext cx="341401" cy="1652134"/>
              </a:xfrm>
              <a:prstGeom prst="line">
                <a:avLst/>
              </a:prstGeom>
              <a:ln>
                <a:solidFill>
                  <a:srgbClr val="C00000">
                    <a:alpha val="25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endCxn id="1026" idx="5"/>
              </p:cNvCxnSpPr>
              <p:nvPr/>
            </p:nvCxnSpPr>
            <p:spPr>
              <a:xfrm flipH="1" flipV="1">
                <a:off x="5021832" y="2601192"/>
                <a:ext cx="408419" cy="781262"/>
              </a:xfrm>
              <a:prstGeom prst="line">
                <a:avLst/>
              </a:prstGeom>
              <a:ln>
                <a:solidFill>
                  <a:srgbClr val="C00000">
                    <a:alpha val="25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5-Point Star 5"/>
            <p:cNvSpPr/>
            <p:nvPr/>
          </p:nvSpPr>
          <p:spPr>
            <a:xfrm>
              <a:off x="5111938" y="3035811"/>
              <a:ext cx="636627" cy="636627"/>
            </a:xfrm>
            <a:prstGeom prst="star5">
              <a:avLst/>
            </a:prstGeom>
            <a:solidFill>
              <a:srgbClr val="02542C"/>
            </a:solidFill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t="-1640" r="15113" b="27302"/>
          <a:stretch/>
        </p:blipFill>
        <p:spPr bwMode="auto">
          <a:xfrm>
            <a:off x="6652410" y="3547765"/>
            <a:ext cx="685800" cy="685800"/>
          </a:xfrm>
          <a:prstGeom prst="ellipse">
            <a:avLst/>
          </a:prstGeom>
          <a:ln w="9525">
            <a:noFill/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5324" r="3138"/>
          <a:stretch/>
        </p:blipFill>
        <p:spPr>
          <a:xfrm>
            <a:off x="945424" y="4484515"/>
            <a:ext cx="1235345" cy="78865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r="3228"/>
          <a:stretch/>
        </p:blipFill>
        <p:spPr>
          <a:xfrm>
            <a:off x="4697716" y="3312062"/>
            <a:ext cx="1194600" cy="87475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95310" y="2632204"/>
            <a:ext cx="1371600" cy="7219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7" name="Oval 26"/>
          <p:cNvSpPr>
            <a:spLocks/>
          </p:cNvSpPr>
          <p:nvPr/>
        </p:nvSpPr>
        <p:spPr>
          <a:xfrm rot="10800000" flipH="1" flipV="1">
            <a:off x="1210605" y="3727145"/>
            <a:ext cx="685800" cy="685800"/>
          </a:xfrm>
          <a:prstGeom prst="ellipse">
            <a:avLst/>
          </a:prstGeom>
          <a:blipFill dpi="0" rotWithShape="1"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00" dirty="0">
              <a:solidFill>
                <a:prstClr val="black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6212314" y="2646082"/>
            <a:ext cx="719970" cy="685800"/>
          </a:xfrm>
          <a:prstGeom prst="ellipse">
            <a:avLst/>
          </a:prstGeom>
          <a:blipFill dpi="0" rotWithShape="1"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078" y="3547765"/>
            <a:ext cx="1371600" cy="71755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https://encrypted-tbn3.gstatic.com/images?q=tbn:ANd9GcSLO4wsIYVC6NrbbWV1Tg_-dfCdwr_TjQ-S9fuo6QtkpCFneHqneA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8659" y="3407152"/>
            <a:ext cx="685800" cy="6858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24836" y="4787716"/>
            <a:ext cx="1371600" cy="14447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" y="6105776"/>
            <a:ext cx="2721122" cy="61378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031" y="5290808"/>
            <a:ext cx="3431463" cy="653339"/>
          </a:xfrm>
          <a:prstGeom prst="rect">
            <a:avLst/>
          </a:prstGeom>
        </p:spPr>
      </p:pic>
      <p:sp>
        <p:nvSpPr>
          <p:cNvPr id="25" name="Title 1"/>
          <p:cNvSpPr txBox="1">
            <a:spLocks/>
          </p:cNvSpPr>
          <p:nvPr/>
        </p:nvSpPr>
        <p:spPr>
          <a:xfrm>
            <a:off x="41563" y="1"/>
            <a:ext cx="9331037" cy="71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Institute for Advanced Composite Materials Innovation (IACMI)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2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533400" y="1492310"/>
            <a:ext cx="5334000" cy="4222690"/>
            <a:chOff x="-455644" y="1263710"/>
            <a:chExt cx="5334000" cy="422269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54" y="1905000"/>
              <a:ext cx="4311971" cy="3581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 rot="2766896">
              <a:off x="1373156" y="899880"/>
              <a:ext cx="1676400" cy="5334000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4439" y="1263710"/>
              <a:ext cx="2721335" cy="9144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 Narrow"/>
                  <a:cs typeface="Arial Narrow"/>
                </a:rPr>
                <a:t>Focus on Real-Time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000" b="1" dirty="0" smtClean="0">
                  <a:solidFill>
                    <a:srgbClr val="C00000"/>
                  </a:solidFill>
                  <a:latin typeface="Arial Narrow"/>
                  <a:cs typeface="Arial Narrow"/>
                </a:rPr>
                <a:t>For Energy Management  </a:t>
              </a:r>
              <a:endPara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/>
                <a:cs typeface="Arial Narrow"/>
              </a:endParaRPr>
            </a:p>
          </p:txBody>
        </p:sp>
      </p:grpSp>
      <p:sp>
        <p:nvSpPr>
          <p:cNvPr id="10" name="TextBox 21"/>
          <p:cNvSpPr txBox="1"/>
          <p:nvPr/>
        </p:nvSpPr>
        <p:spPr>
          <a:xfrm>
            <a:off x="4591439" y="1724622"/>
            <a:ext cx="4560337" cy="4462760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400" u="sng" dirty="0" smtClean="0">
                <a:solidFill>
                  <a:schemeClr val="bg1"/>
                </a:solidFill>
              </a:rPr>
              <a:t>Institute Goals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&gt;</a:t>
            </a:r>
            <a:r>
              <a:rPr lang="en-US" sz="2400" dirty="0">
                <a:solidFill>
                  <a:schemeClr val="bg1"/>
                </a:solidFill>
              </a:rPr>
              <a:t>50% improvement in energy </a:t>
            </a:r>
            <a:r>
              <a:rPr lang="en-US" sz="2400" dirty="0" smtClean="0">
                <a:solidFill>
                  <a:schemeClr val="bg1"/>
                </a:solidFill>
              </a:rPr>
              <a:t>productivity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&gt;50% reduction in installation cost of Smart Manufacturing hardware and </a:t>
            </a:r>
            <a:r>
              <a:rPr lang="en-US" sz="2400" dirty="0" smtClean="0">
                <a:solidFill>
                  <a:schemeClr val="bg1"/>
                </a:solidFill>
              </a:rPr>
              <a:t>software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15% Improvement in Energy Efficiency at systems </a:t>
            </a:r>
            <a:r>
              <a:rPr lang="en-US" sz="2400" dirty="0" smtClean="0">
                <a:solidFill>
                  <a:schemeClr val="bg1"/>
                </a:solidFill>
              </a:rPr>
              <a:t>level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 productivity and competitiveness across all manufacturing sectors</a:t>
            </a:r>
          </a:p>
        </p:txBody>
      </p:sp>
      <p:sp>
        <p:nvSpPr>
          <p:cNvPr id="11" name="TextBox 21"/>
          <p:cNvSpPr txBox="1"/>
          <p:nvPr/>
        </p:nvSpPr>
        <p:spPr>
          <a:xfrm>
            <a:off x="0" y="974379"/>
            <a:ext cx="8991600" cy="46166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Advanced sensors and controls for real-time process management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1563" y="1"/>
            <a:ext cx="9331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DOE NNMI Institute #3 – Smart Manufacturing (Los Angeles, CA)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07" y="6105662"/>
            <a:ext cx="2721122" cy="61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0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890" y="858453"/>
            <a:ext cx="85601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Objective:   Develop a set of technologies that bring significant reduction in equipment size, process complexity, cost or risk reduction that will result in…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402366" y="2549712"/>
            <a:ext cx="2838555" cy="2406284"/>
            <a:chOff x="412576" y="2084893"/>
            <a:chExt cx="3976495" cy="3750900"/>
          </a:xfrm>
        </p:grpSpPr>
        <p:sp>
          <p:nvSpPr>
            <p:cNvPr id="4" name="Up Arrow 3"/>
            <p:cNvSpPr/>
            <p:nvPr/>
          </p:nvSpPr>
          <p:spPr>
            <a:xfrm>
              <a:off x="412576" y="2084893"/>
              <a:ext cx="1245664" cy="1608393"/>
            </a:xfrm>
            <a:prstGeom prst="up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1634884" y="2153787"/>
              <a:ext cx="2754186" cy="1752012"/>
            </a:xfrm>
            <a:custGeom>
              <a:avLst/>
              <a:gdLst>
                <a:gd name="connsiteX0" fmla="*/ 0 w 2513293"/>
                <a:gd name="connsiteY0" fmla="*/ 0 h 2026783"/>
                <a:gd name="connsiteX1" fmla="*/ 2513293 w 2513293"/>
                <a:gd name="connsiteY1" fmla="*/ 0 h 2026783"/>
                <a:gd name="connsiteX2" fmla="*/ 2513293 w 2513293"/>
                <a:gd name="connsiteY2" fmla="*/ 2026783 h 2026783"/>
                <a:gd name="connsiteX3" fmla="*/ 0 w 2513293"/>
                <a:gd name="connsiteY3" fmla="*/ 2026783 h 2026783"/>
                <a:gd name="connsiteX4" fmla="*/ 0 w 2513293"/>
                <a:gd name="connsiteY4" fmla="*/ 0 h 202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3293" h="2026783">
                  <a:moveTo>
                    <a:pt x="0" y="0"/>
                  </a:moveTo>
                  <a:lnTo>
                    <a:pt x="2513293" y="0"/>
                  </a:lnTo>
                  <a:lnTo>
                    <a:pt x="2513293" y="2026783"/>
                  </a:lnTo>
                  <a:lnTo>
                    <a:pt x="0" y="20267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0" rIns="128016" bIns="128016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50" b="1" dirty="0"/>
                <a:t>- 2x Improved energy efficiency - 20% Improved energy productivity</a:t>
              </a:r>
            </a:p>
          </p:txBody>
        </p:sp>
        <p:sp>
          <p:nvSpPr>
            <p:cNvPr id="30" name="Down Arrow 29"/>
            <p:cNvSpPr/>
            <p:nvPr/>
          </p:nvSpPr>
          <p:spPr>
            <a:xfrm>
              <a:off x="430274" y="4181142"/>
              <a:ext cx="1245664" cy="1608394"/>
            </a:xfrm>
            <a:prstGeom prst="down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1634884" y="4157593"/>
              <a:ext cx="2754187" cy="1678200"/>
            </a:xfrm>
            <a:custGeom>
              <a:avLst/>
              <a:gdLst>
                <a:gd name="connsiteX0" fmla="*/ 0 w 2513293"/>
                <a:gd name="connsiteY0" fmla="*/ 0 h 2026783"/>
                <a:gd name="connsiteX1" fmla="*/ 2513293 w 2513293"/>
                <a:gd name="connsiteY1" fmla="*/ 0 h 2026783"/>
                <a:gd name="connsiteX2" fmla="*/ 2513293 w 2513293"/>
                <a:gd name="connsiteY2" fmla="*/ 2026783 h 2026783"/>
                <a:gd name="connsiteX3" fmla="*/ 0 w 2513293"/>
                <a:gd name="connsiteY3" fmla="*/ 2026783 h 2026783"/>
                <a:gd name="connsiteX4" fmla="*/ 0 w 2513293"/>
                <a:gd name="connsiteY4" fmla="*/ 0 h 202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3293" h="2026783">
                  <a:moveTo>
                    <a:pt x="0" y="0"/>
                  </a:moveTo>
                  <a:lnTo>
                    <a:pt x="2513293" y="0"/>
                  </a:lnTo>
                  <a:lnTo>
                    <a:pt x="2513293" y="2026783"/>
                  </a:lnTo>
                  <a:lnTo>
                    <a:pt x="0" y="202678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0" rIns="128016" bIns="128016" numCol="1" spcCol="1270" anchor="ctr" anchorCtr="0">
              <a:noAutofit/>
            </a:bodyPr>
            <a:lstStyle/>
            <a:p>
              <a:pPr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n-US" sz="1650" b="1" dirty="0"/>
                <a:t>- 50% Decreased deployment cost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6200" y="1477365"/>
            <a:ext cx="6478225" cy="5219062"/>
            <a:chOff x="3181396" y="1252148"/>
            <a:chExt cx="5811429" cy="4681871"/>
          </a:xfrm>
        </p:grpSpPr>
        <p:sp>
          <p:nvSpPr>
            <p:cNvPr id="9" name="Rectangle 8"/>
            <p:cNvSpPr/>
            <p:nvPr/>
          </p:nvSpPr>
          <p:spPr>
            <a:xfrm>
              <a:off x="3304528" y="1691105"/>
              <a:ext cx="1774544" cy="1521228"/>
            </a:xfrm>
            <a:prstGeom prst="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solidFill>
                <a:srgbClr val="5B9BD5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456069" y="4242795"/>
              <a:ext cx="2012136" cy="1603638"/>
              <a:chOff x="5998777" y="4634882"/>
              <a:chExt cx="2559927" cy="1681397"/>
            </a:xfrm>
          </p:grpSpPr>
          <p:pic>
            <p:nvPicPr>
              <p:cNvPr id="26" name="Picture 25"/>
              <p:cNvPicPr/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98777" y="4634882"/>
                <a:ext cx="1420626" cy="75149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" name="Picture 26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5644" y="4634883"/>
                <a:ext cx="1143060" cy="1681396"/>
              </a:xfrm>
              <a:prstGeom prst="rect">
                <a:avLst/>
              </a:prstGeom>
            </p:spPr>
          </p:pic>
          <p:pic>
            <p:nvPicPr>
              <p:cNvPr id="28" name="Content Placeholder 4"/>
              <p:cNvPicPr/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86" t="7149" b="13480"/>
              <a:stretch/>
            </p:blipFill>
            <p:spPr bwMode="auto">
              <a:xfrm>
                <a:off x="6002877" y="5325494"/>
                <a:ext cx="1445172" cy="990784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72075" y="1731833"/>
              <a:ext cx="1795281" cy="1583145"/>
            </a:xfrm>
            <a:prstGeom prst="rect">
              <a:avLst/>
            </a:prstGeom>
            <a:ln>
              <a:solidFill>
                <a:srgbClr val="5B9BD5">
                  <a:lumMod val="50000"/>
                </a:srgbClr>
              </a:solidFill>
            </a:ln>
          </p:spPr>
        </p:pic>
        <p:sp>
          <p:nvSpPr>
            <p:cNvPr id="13" name="Arrow: Right 22"/>
            <p:cNvSpPr/>
            <p:nvPr/>
          </p:nvSpPr>
          <p:spPr>
            <a:xfrm>
              <a:off x="5178619" y="1907353"/>
              <a:ext cx="328483" cy="26691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0229" y="2895005"/>
              <a:ext cx="3502596" cy="1477723"/>
            </a:xfrm>
            <a:prstGeom prst="rect">
              <a:avLst/>
            </a:prstGeom>
          </p:spPr>
        </p:pic>
        <p:sp>
          <p:nvSpPr>
            <p:cNvPr id="16" name="Arrow: Right 26"/>
            <p:cNvSpPr/>
            <p:nvPr/>
          </p:nvSpPr>
          <p:spPr>
            <a:xfrm rot="7751016">
              <a:off x="7302605" y="4329612"/>
              <a:ext cx="1791131" cy="335380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7" name="Arrow: Right 27"/>
            <p:cNvSpPr/>
            <p:nvPr/>
          </p:nvSpPr>
          <p:spPr>
            <a:xfrm flipH="1">
              <a:off x="5037289" y="5059350"/>
              <a:ext cx="323155" cy="26691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Arrow: Right 31"/>
            <p:cNvSpPr/>
            <p:nvPr/>
          </p:nvSpPr>
          <p:spPr>
            <a:xfrm flipH="1">
              <a:off x="3957948" y="3960858"/>
              <a:ext cx="323155" cy="26691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304281" y="3717715"/>
              <a:ext cx="688073" cy="75319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04281" y="4636433"/>
              <a:ext cx="708314" cy="1297586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81396" y="3592063"/>
              <a:ext cx="795245" cy="2135804"/>
            </a:xfrm>
            <a:prstGeom prst="rect">
              <a:avLst/>
            </a:prstGeom>
          </p:spPr>
        </p:pic>
        <p:sp>
          <p:nvSpPr>
            <p:cNvPr id="25" name="Arrow: Right 32"/>
            <p:cNvSpPr/>
            <p:nvPr/>
          </p:nvSpPr>
          <p:spPr>
            <a:xfrm rot="16200000" flipV="1">
              <a:off x="3405377" y="3357642"/>
              <a:ext cx="310593" cy="224507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2" name="Arrow: Right 27"/>
            <p:cNvSpPr/>
            <p:nvPr/>
          </p:nvSpPr>
          <p:spPr>
            <a:xfrm rot="5400000" flipH="1">
              <a:off x="4496664" y="4402138"/>
              <a:ext cx="275725" cy="26691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5536051" y="1252148"/>
              <a:ext cx="2965847" cy="1477328"/>
              <a:chOff x="7425700" y="421710"/>
              <a:chExt cx="4116460" cy="204194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25700" y="421710"/>
                <a:ext cx="4116460" cy="204194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Test Bed Challenges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/>
              <a:srcRect l="13913" t="34821" r="14346" b="50392"/>
              <a:stretch/>
            </p:blipFill>
            <p:spPr>
              <a:xfrm>
                <a:off x="8798698" y="1205283"/>
                <a:ext cx="1336774" cy="647939"/>
              </a:xfrm>
              <a:prstGeom prst="rect">
                <a:avLst/>
              </a:prstGeom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10"/>
              <a:srcRect l="17766" t="72450" r="15675" b="15477"/>
              <a:stretch/>
            </p:blipFill>
            <p:spPr>
              <a:xfrm>
                <a:off x="10135471" y="1559743"/>
                <a:ext cx="1240230" cy="529020"/>
              </a:xfrm>
              <a:prstGeom prst="rect">
                <a:avLst/>
              </a:prstGeom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 rotWithShape="1">
              <a:blip r:embed="rId10"/>
              <a:srcRect l="15465" t="19394" r="14346" b="65499"/>
              <a:stretch/>
            </p:blipFill>
            <p:spPr>
              <a:xfrm>
                <a:off x="7471272" y="999884"/>
                <a:ext cx="1307856" cy="661961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0"/>
              <a:srcRect l="17766" t="61798" r="15675" b="25188"/>
              <a:stretch/>
            </p:blipFill>
            <p:spPr>
              <a:xfrm>
                <a:off x="10135472" y="1066326"/>
                <a:ext cx="1240229" cy="57025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10"/>
              <a:srcRect l="17766" t="51299" r="15675" b="37924"/>
              <a:stretch/>
            </p:blipFill>
            <p:spPr>
              <a:xfrm>
                <a:off x="7505085" y="1637330"/>
                <a:ext cx="1240229" cy="472219"/>
              </a:xfrm>
              <a:prstGeom prst="rect">
                <a:avLst/>
              </a:prstGeom>
            </p:spPr>
          </p:pic>
        </p:grpSp>
        <p:sp>
          <p:nvSpPr>
            <p:cNvPr id="33" name="Arrow: Right 22"/>
            <p:cNvSpPr/>
            <p:nvPr/>
          </p:nvSpPr>
          <p:spPr>
            <a:xfrm rot="7948818">
              <a:off x="5604467" y="2717285"/>
              <a:ext cx="537206" cy="266914"/>
            </a:xfrm>
            <a:prstGeom prst="rightArrow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1" name="Title 1"/>
          <p:cNvSpPr txBox="1">
            <a:spLocks/>
          </p:cNvSpPr>
          <p:nvPr/>
        </p:nvSpPr>
        <p:spPr>
          <a:xfrm>
            <a:off x="41563" y="1"/>
            <a:ext cx="8950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DOE NNMI Institute #4 – RAPID (New York, NY)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1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5"/>
          <p:cNvSpPr txBox="1">
            <a:spLocks/>
          </p:cNvSpPr>
          <p:nvPr/>
        </p:nvSpPr>
        <p:spPr>
          <a:xfrm>
            <a:off x="4657502" y="1939433"/>
            <a:ext cx="4293798" cy="1470803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b="0" i="0" kern="1200">
                <a:solidFill>
                  <a:schemeClr val="tx2">
                    <a:lumMod val="75000"/>
                  </a:schemeClr>
                </a:solidFill>
                <a:latin typeface="Helvetica Neue Medium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bg1">
                    <a:lumMod val="50000"/>
                  </a:schemeClr>
                </a:solidFill>
                <a:latin typeface="Helvetica Neue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 energy and emissions </a:t>
            </a:r>
            <a:r>
              <a:rPr lang="en-US" sz="1400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reduction of primary material use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Achieve secondary (e.g. scrap, reused, recycled) feedstock </a:t>
            </a:r>
            <a:r>
              <a:rPr lang="en-US" sz="1400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“better than cost and energy parity” for key materials, and</a:t>
            </a:r>
          </a:p>
          <a:p>
            <a:pPr marL="471488" lvl="1" indent="-128588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Widespread application of new platform technologies </a:t>
            </a:r>
            <a:r>
              <a:rPr lang="en-US" sz="1400" dirty="0">
                <a:solidFill>
                  <a:srgbClr val="50565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energy intensive industries and at key stages in the manufacturing process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343" y="5256727"/>
            <a:ext cx="33474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2060"/>
                </a:solidFill>
                <a:cs typeface="Calibri" pitchFamily="34" charset="0"/>
              </a:rPr>
              <a:t>Lead: </a:t>
            </a:r>
            <a:r>
              <a:rPr lang="en-US" sz="1200" dirty="0"/>
              <a:t>Sustainable Manufacturing Innovation Alliance (SMIA)</a:t>
            </a:r>
          </a:p>
          <a:p>
            <a:r>
              <a:rPr lang="en-US" sz="1200" b="1" dirty="0">
                <a:solidFill>
                  <a:prstClr val="black"/>
                </a:solidFill>
                <a:cs typeface="Calibri" pitchFamily="34" charset="0"/>
              </a:rPr>
              <a:t>$70M public investment, $70M match</a:t>
            </a:r>
          </a:p>
          <a:p>
            <a:r>
              <a:rPr lang="en-US" sz="1200" dirty="0"/>
              <a:t>26 universities, </a:t>
            </a:r>
          </a:p>
          <a:p>
            <a:r>
              <a:rPr lang="en-US" sz="1200" dirty="0"/>
              <a:t>44 companies, </a:t>
            </a:r>
          </a:p>
          <a:p>
            <a:r>
              <a:rPr lang="en-US" sz="1200" dirty="0"/>
              <a:t>7 national labs, </a:t>
            </a:r>
          </a:p>
          <a:p>
            <a:r>
              <a:rPr lang="en-US" sz="1200" dirty="0"/>
              <a:t>26 industry trade associations and foundations</a:t>
            </a:r>
            <a:endParaRPr lang="en-US" sz="1200" b="1" i="1" dirty="0">
              <a:solidFill>
                <a:srgbClr val="C00000"/>
              </a:solidFill>
              <a:cs typeface="Calibri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803347"/>
            <a:ext cx="8640584" cy="569971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 smtClean="0"/>
              <a:t>REMADE: </a:t>
            </a:r>
            <a:r>
              <a:rPr lang="en-US" sz="2700" dirty="0" smtClean="0"/>
              <a:t>Reducing </a:t>
            </a:r>
            <a:r>
              <a:rPr lang="en-US" sz="2700" dirty="0" err="1"/>
              <a:t>EMbodied</a:t>
            </a:r>
            <a:r>
              <a:rPr lang="en-US" sz="2700" dirty="0"/>
              <a:t>-energy And Decreasing </a:t>
            </a:r>
            <a:r>
              <a:rPr lang="en-US" sz="2700" dirty="0" smtClean="0"/>
              <a:t>Emissions</a:t>
            </a:r>
            <a:endParaRPr lang="en-US" sz="3000" dirty="0"/>
          </a:p>
        </p:txBody>
      </p:sp>
      <p:pic>
        <p:nvPicPr>
          <p:cNvPr id="9" name="Picture 8" descr="REMADE inst_Logo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900" r="8844" b="12579"/>
          <a:stretch/>
        </p:blipFill>
        <p:spPr>
          <a:xfrm>
            <a:off x="152400" y="1535602"/>
            <a:ext cx="1619305" cy="7533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395989"/>
            <a:ext cx="4678522" cy="253814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105400" y="1576118"/>
            <a:ext cx="25015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450"/>
              </a:spcBef>
            </a:pPr>
            <a:r>
              <a:rPr lang="en-US" b="1" dirty="0">
                <a:solidFill>
                  <a:srgbClr val="00A4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Technical Goals:</a:t>
            </a:r>
          </a:p>
        </p:txBody>
      </p:sp>
      <p:sp>
        <p:nvSpPr>
          <p:cNvPr id="3" name="Rectangle 2"/>
          <p:cNvSpPr/>
          <p:nvPr/>
        </p:nvSpPr>
        <p:spPr>
          <a:xfrm>
            <a:off x="4960752" y="4386869"/>
            <a:ext cx="3832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257175"/>
            <a:r>
              <a:rPr lang="en-US" sz="1200" b="1" dirty="0">
                <a:solidFill>
                  <a:srgbClr val="00A4E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Focus Areas</a:t>
            </a:r>
            <a:endParaRPr lang="en-US" sz="1050" dirty="0">
              <a:solidFill>
                <a:srgbClr val="50565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4968" t="2676" r="1690"/>
          <a:stretch/>
        </p:blipFill>
        <p:spPr>
          <a:xfrm>
            <a:off x="3352800" y="4683922"/>
            <a:ext cx="5674286" cy="212008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1563" y="1"/>
            <a:ext cx="9331037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 smtClean="0">
                <a:solidFill>
                  <a:srgbClr val="000000"/>
                </a:solidFill>
                <a:cs typeface="Calibri" pitchFamily="34" charset="0"/>
              </a:rPr>
              <a:t>DOE NNMI Institute #5 – REMADE (Rochester, NY)</a:t>
            </a: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1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2" descr="image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25" y="778917"/>
            <a:ext cx="3873252" cy="1837283"/>
          </a:xfrm>
          <a:prstGeom prst="rect">
            <a:avLst/>
          </a:prstGeom>
          <a:noFill/>
          <a:ln w="12700">
            <a:solidFill>
              <a:srgbClr val="000000"/>
            </a:solidFill>
            <a:miter lim="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877246" y="2819203"/>
            <a:ext cx="4114354" cy="3428795"/>
            <a:chOff x="244853" y="2765972"/>
            <a:chExt cx="4114354" cy="3428795"/>
          </a:xfrm>
        </p:grpSpPr>
        <p:grpSp>
          <p:nvGrpSpPr>
            <p:cNvPr id="52228" name="Group 3"/>
            <p:cNvGrpSpPr>
              <a:grpSpLocks/>
            </p:cNvGrpSpPr>
            <p:nvPr/>
          </p:nvGrpSpPr>
          <p:grpSpPr bwMode="auto">
            <a:xfrm>
              <a:off x="244853" y="2765972"/>
              <a:ext cx="4114354" cy="3428795"/>
              <a:chOff x="0" y="0"/>
              <a:chExt cx="461" cy="397"/>
            </a:xfrm>
          </p:grpSpPr>
          <p:sp>
            <p:nvSpPr>
              <p:cNvPr id="11268" name="Rectangle 4"/>
              <p:cNvSpPr>
                <a:spLocks/>
              </p:cNvSpPr>
              <p:nvPr/>
            </p:nvSpPr>
            <p:spPr bwMode="auto">
              <a:xfrm>
                <a:off x="0" y="0"/>
                <a:ext cx="461" cy="397"/>
              </a:xfrm>
              <a:prstGeom prst="rect">
                <a:avLst/>
              </a:prstGeom>
              <a:solidFill>
                <a:srgbClr val="B9CDE5"/>
              </a:solidFill>
              <a:ln w="13546" cap="flat" cmpd="sng">
                <a:solidFill>
                  <a:srgbClr val="254061"/>
                </a:solidFill>
                <a:prstDash val="solid"/>
                <a:round/>
                <a:headEnd/>
                <a:tailEnd/>
              </a:ln>
              <a:effectLst>
                <a:outerShdw blurRad="38100" dist="23000" dir="5400000" algn="ctr" rotWithShape="0">
                  <a:srgbClr val="000000">
                    <a:alpha val="34999"/>
                  </a:srgbClr>
                </a:outerShdw>
              </a:effectLst>
            </p:spPr>
            <p:txBody>
              <a:bodyPr lIns="72248" tIns="72248" rIns="72248" bIns="72248" anchor="ctr"/>
              <a:lstStyle/>
              <a:p>
                <a:pPr algn="ctr" defTabSz="410562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rgbClr val="50565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52242" name="Rectangle 5"/>
              <p:cNvSpPr>
                <a:spLocks/>
              </p:cNvSpPr>
              <p:nvPr/>
            </p:nvSpPr>
            <p:spPr bwMode="auto">
              <a:xfrm>
                <a:off x="0" y="11"/>
                <a:ext cx="461" cy="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126435" tIns="72248" rIns="126435" bIns="72248" anchor="ctr"/>
              <a:lstStyle/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>
                  <a:solidFill>
                    <a:srgbClr val="50565C"/>
                  </a:solidFill>
                  <a:latin typeface="Calibri" pitchFamily="34" charset="0"/>
                  <a:ea typeface="Helvetica" charset="0"/>
                  <a:cs typeface="Calibri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endParaRPr lang="en-US" sz="1300" dirty="0" smtClean="0">
                  <a:solidFill>
                    <a:srgbClr val="000000"/>
                  </a:solidFill>
                  <a:latin typeface="Arial" pitchFamily="34" charset="0"/>
                  <a:ea typeface="Helvetica" charset="0"/>
                  <a:cs typeface="Arial" pitchFamily="34" charset="0"/>
                  <a:sym typeface="Helvetica" charset="0"/>
                </a:endParaRPr>
              </a:p>
              <a:p>
                <a:pPr defTabSz="912748" fontAlgn="auto" hangingPunct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300" dirty="0" smtClean="0">
                    <a:solidFill>
                      <a:srgbClr val="000000"/>
                    </a:solidFill>
                    <a:latin typeface="Arial" pitchFamily="34" charset="0"/>
                    <a:ea typeface="Helvetica" charset="0"/>
                    <a:cs typeface="Arial" pitchFamily="34" charset="0"/>
                    <a:sym typeface="Helvetica" charset="0"/>
                  </a:rPr>
                  <a:t>Research </a:t>
                </a:r>
                <a:r>
                  <a:rPr lang="en-US" sz="1300" smtClean="0">
                    <a:solidFill>
                      <a:srgbClr val="000000"/>
                    </a:solidFill>
                    <a:latin typeface="Arial" pitchFamily="34" charset="0"/>
                    <a:ea typeface="Helvetica" charset="0"/>
                    <a:cs typeface="Arial" pitchFamily="34" charset="0"/>
                    <a:sym typeface="Helvetica" charset="0"/>
                  </a:rPr>
                  <a:t>in partnerships at </a:t>
                </a:r>
                <a:r>
                  <a:rPr lang="en-US" sz="1300" dirty="0" smtClean="0">
                    <a:solidFill>
                      <a:srgbClr val="000000"/>
                    </a:solidFill>
                    <a:latin typeface="Arial" pitchFamily="34" charset="0"/>
                    <a:ea typeface="Helvetica" charset="0"/>
                    <a:cs typeface="Arial" pitchFamily="34" charset="0"/>
                    <a:sym typeface="Helvetica" charset="0"/>
                  </a:rPr>
                  <a:t>MDF can provide validation and feedback to further research in AM </a:t>
                </a:r>
                <a:r>
                  <a:rPr lang="en-US" sz="1300" dirty="0">
                    <a:solidFill>
                      <a:srgbClr val="000000"/>
                    </a:solidFill>
                    <a:latin typeface="Arial" pitchFamily="34" charset="0"/>
                    <a:ea typeface="Helvetica" charset="0"/>
                    <a:cs typeface="Arial" pitchFamily="34" charset="0"/>
                    <a:sym typeface="Helvetica" charset="0"/>
                  </a:rPr>
                  <a:t>technologies utilizing various materials from metals to polymers to composites. </a:t>
                </a:r>
                <a:endParaRPr lang="en-US" dirty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pic>
          <p:nvPicPr>
            <p:cNvPr id="52229" name="Picture 6" descr="image1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49" y="3290240"/>
              <a:ext cx="1336105" cy="1558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52230" name="Picture 7" descr="image11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025" y="3288086"/>
              <a:ext cx="1905372" cy="1558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2231" name="Rectangle 8"/>
            <p:cNvSpPr>
              <a:spLocks/>
            </p:cNvSpPr>
            <p:nvPr/>
          </p:nvSpPr>
          <p:spPr bwMode="auto">
            <a:xfrm>
              <a:off x="461953" y="4869132"/>
              <a:ext cx="1600646" cy="556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50776" rIns="0" bIns="91440"/>
            <a:lstStyle/>
            <a:p>
              <a:pPr algn="ctr" defTabSz="912748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 err="1">
                  <a:solidFill>
                    <a:srgbClr val="000000"/>
                  </a:solidFill>
                  <a:latin typeface="Arial" pitchFamily="34" charset="0"/>
                  <a:ea typeface="Helvetica" charset="0"/>
                  <a:cs typeface="Arial" pitchFamily="34" charset="0"/>
                  <a:sym typeface="Helvetica" charset="0"/>
                </a:rPr>
                <a:t>Arcam</a:t>
              </a: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Helvetica" charset="0"/>
                  <a:cs typeface="Arial" pitchFamily="34" charset="0"/>
                  <a:sym typeface="Helvetica" charset="0"/>
                </a:rPr>
                <a:t> electron beam processing AM equipment</a:t>
              </a:r>
              <a:endParaRPr lang="en-US" sz="1000" dirty="0">
                <a:solidFill>
                  <a:srgbClr val="000000"/>
                </a:solidFill>
                <a:latin typeface="Arial" pitchFamily="34" charset="0"/>
                <a:ea typeface="Helvetica" charset="0"/>
                <a:cs typeface="Arial" pitchFamily="34" charset="0"/>
              </a:endParaRPr>
            </a:p>
          </p:txBody>
        </p:sp>
        <p:sp>
          <p:nvSpPr>
            <p:cNvPr id="52232" name="Rectangle 9"/>
            <p:cNvSpPr>
              <a:spLocks/>
            </p:cNvSpPr>
            <p:nvPr/>
          </p:nvSpPr>
          <p:spPr bwMode="auto">
            <a:xfrm>
              <a:off x="2250281" y="4869132"/>
              <a:ext cx="1828354" cy="405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8854" tIns="50776" rIns="88854" bIns="50776"/>
            <a:lstStyle/>
            <a:p>
              <a:pPr algn="ctr" defTabSz="912748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 pitchFamily="34" charset="0"/>
                  <a:ea typeface="Helvetica" charset="0"/>
                  <a:cs typeface="Arial" pitchFamily="34" charset="0"/>
                  <a:sym typeface="Helvetica" charset="0"/>
                </a:rPr>
                <a:t>POM laser processing AM equipment</a:t>
              </a:r>
              <a:endParaRPr lang="en-US" dirty="0">
                <a:solidFill>
                  <a:srgbClr val="000000"/>
                </a:solidFill>
                <a:latin typeface="Arial" pitchFamily="34" charset="0"/>
                <a:ea typeface="Helvetica" charset="0"/>
                <a:cs typeface="Arial" pitchFamily="34" charset="0"/>
              </a:endParaRPr>
            </a:p>
          </p:txBody>
        </p:sp>
        <p:sp>
          <p:nvSpPr>
            <p:cNvPr id="52233" name="Rectangle 10"/>
            <p:cNvSpPr>
              <a:spLocks/>
            </p:cNvSpPr>
            <p:nvPr/>
          </p:nvSpPr>
          <p:spPr bwMode="auto">
            <a:xfrm>
              <a:off x="382861" y="2785304"/>
              <a:ext cx="3695774" cy="423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8854" tIns="50776" rIns="88854" bIns="50776"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defTabSz="912748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ln w="3175">
                    <a:noFill/>
                  </a:ln>
                  <a:solidFill>
                    <a:srgbClr val="FFC000"/>
                  </a:solidFill>
                  <a:latin typeface="Arial" pitchFamily="34" charset="0"/>
                  <a:ea typeface="Helvetica" charset="0"/>
                  <a:cs typeface="Arial" pitchFamily="34" charset="0"/>
                  <a:sym typeface="Helvetica" charset="0"/>
                </a:rPr>
                <a:t>Additive Manufacturing</a:t>
              </a:r>
              <a:endParaRPr lang="en-US" sz="2400" b="1" dirty="0">
                <a:ln w="3175">
                  <a:noFill/>
                </a:ln>
                <a:solidFill>
                  <a:srgbClr val="FFC000"/>
                </a:solidFill>
                <a:latin typeface="Arial" pitchFamily="34" charset="0"/>
                <a:ea typeface="Helvetica" charset="0"/>
                <a:cs typeface="Arial" pitchFamily="34" charset="0"/>
              </a:endParaRPr>
            </a:p>
          </p:txBody>
        </p:sp>
      </p:grpSp>
      <p:sp>
        <p:nvSpPr>
          <p:cNvPr id="20" name="Rectangle 1"/>
          <p:cNvSpPr>
            <a:spLocks/>
          </p:cNvSpPr>
          <p:nvPr/>
        </p:nvSpPr>
        <p:spPr bwMode="auto">
          <a:xfrm>
            <a:off x="75902" y="-5643"/>
            <a:ext cx="8991898" cy="767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Helvetica" charset="0"/>
                <a:cs typeface="Calibri" pitchFamily="34" charset="0"/>
                <a:sym typeface="Helvetica" charset="0"/>
              </a:rPr>
              <a:t>Manufacturing Demonstration Facility: </a:t>
            </a:r>
          </a:p>
          <a:p>
            <a:pPr defTabSz="91302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000000"/>
                </a:solidFill>
                <a:latin typeface="Arial"/>
                <a:ea typeface="Helvetica" charset="0"/>
                <a:cs typeface="Calibri" pitchFamily="34" charset="0"/>
                <a:sym typeface="Helvetica" charset="0"/>
              </a:rPr>
              <a:t>National Lab Consortia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40346" y="1931271"/>
            <a:ext cx="2027063" cy="68492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Spallation Neutron Source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40346" y="968700"/>
            <a:ext cx="2027063" cy="91467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Supercomputing Capabilities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4915" r="1973" b="12971"/>
          <a:stretch/>
        </p:blipFill>
        <p:spPr>
          <a:xfrm>
            <a:off x="7261634" y="1783148"/>
            <a:ext cx="1424709" cy="641490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31"/>
          <a:stretch/>
        </p:blipFill>
        <p:spPr bwMode="auto">
          <a:xfrm>
            <a:off x="301600" y="2779925"/>
            <a:ext cx="1684353" cy="1713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2" y="4700666"/>
            <a:ext cx="2341017" cy="15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913" y="4700666"/>
            <a:ext cx="2337006" cy="1558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81" y="942368"/>
            <a:ext cx="1872004" cy="642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050" y="2790656"/>
            <a:ext cx="1777399" cy="178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0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/>
          </p:cNvSpPr>
          <p:nvPr/>
        </p:nvSpPr>
        <p:spPr bwMode="auto">
          <a:xfrm>
            <a:off x="75902" y="132856"/>
            <a:ext cx="8991898" cy="49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8882" tIns="50791" rIns="88882" bIns="50791" anchor="ctr">
            <a:spAutoFit/>
          </a:bodyPr>
          <a:lstStyle/>
          <a:p>
            <a:pPr defTabSz="913028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+mn-lt"/>
                <a:ea typeface="Helvetica" charset="0"/>
                <a:cs typeface="Calibri" pitchFamily="34" charset="0"/>
                <a:sym typeface="Helvetica" charset="0"/>
              </a:rPr>
              <a:t>Collaborative R&amp;D Project: AMO partnership with Wind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" y="914400"/>
            <a:ext cx="4153257" cy="5537676"/>
          </a:xfrm>
          <a:prstGeom prst="rect">
            <a:avLst/>
          </a:prstGeom>
        </p:spPr>
      </p:pic>
      <p:sp>
        <p:nvSpPr>
          <p:cNvPr id="24" name="TextBox 21"/>
          <p:cNvSpPr txBox="1"/>
          <p:nvPr/>
        </p:nvSpPr>
        <p:spPr>
          <a:xfrm>
            <a:off x="4495800" y="914400"/>
            <a:ext cx="4419600" cy="1384995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sz="2800" dirty="0" smtClean="0">
                <a:solidFill>
                  <a:schemeClr val="bg1"/>
                </a:solidFill>
              </a:rPr>
              <a:t>Bringing Manufacturing Innovation to the Renewable Energy Space</a:t>
            </a:r>
          </a:p>
        </p:txBody>
      </p:sp>
      <p:sp>
        <p:nvSpPr>
          <p:cNvPr id="25" name="TextBox 21"/>
          <p:cNvSpPr txBox="1"/>
          <p:nvPr/>
        </p:nvSpPr>
        <p:spPr>
          <a:xfrm>
            <a:off x="4495800" y="2405901"/>
            <a:ext cx="4419600" cy="2908489"/>
          </a:xfrm>
          <a:prstGeom prst="rect">
            <a:avLst/>
          </a:prstGeom>
          <a:solidFill>
            <a:srgbClr val="003366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Enable innovative blade designs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Achieve lower overall costs and higher efficiencies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Collaboration with Oak Ridge, Sandia, and TPI Composites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Potential copper metal casting projects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781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1029" y="4573794"/>
            <a:ext cx="3221314" cy="2284206"/>
            <a:chOff x="3162692" y="4491500"/>
            <a:chExt cx="3221314" cy="2284206"/>
          </a:xfrm>
        </p:grpSpPr>
        <p:pic>
          <p:nvPicPr>
            <p:cNvPr id="1054" name="Picture 30" descr="Image result for industrial assessment center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2692" y="4491500"/>
              <a:ext cx="3221314" cy="2284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3535297" y="4624721"/>
              <a:ext cx="2664984" cy="21637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vert="horz" wrap="none" lIns="91440" tIns="45720" rIns="91440" bIns="45720" rtlCol="0">
              <a:normAutofit fontScale="92500" lnSpcReduction="20000"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11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Lucida Sans" panose="020B0602030504020204" pitchFamily="34" charset="0"/>
                  <a:cs typeface="Arial Narrow"/>
                </a:rPr>
                <a:t>INDUSTRIAL ASSESSMENT CENTERS</a:t>
              </a:r>
            </a:p>
          </p:txBody>
        </p:sp>
      </p:grpSp>
      <p:pic>
        <p:nvPicPr>
          <p:cNvPr id="1032" name="Picture 8" descr="Image result for critical materials institu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041"/>
            <a:ext cx="2433643" cy="1216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anufacturing demonstration faci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865" y="389899"/>
            <a:ext cx="3211433" cy="1102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747806" y="2589968"/>
            <a:ext cx="5905471" cy="3914116"/>
            <a:chOff x="1309885" y="-1537194"/>
            <a:chExt cx="5173800" cy="3429169"/>
          </a:xfrm>
        </p:grpSpPr>
        <p:pic>
          <p:nvPicPr>
            <p:cNvPr id="1036" name="Picture 12" descr="Image result for IACMI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76" b="4335"/>
            <a:stretch/>
          </p:blipFill>
          <p:spPr bwMode="auto">
            <a:xfrm>
              <a:off x="3316332" y="-531064"/>
              <a:ext cx="1351862" cy="1447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 descr="Image result for CESMII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62" b="23788"/>
            <a:stretch/>
          </p:blipFill>
          <p:spPr bwMode="auto">
            <a:xfrm>
              <a:off x="4125235" y="-1410019"/>
              <a:ext cx="2358450" cy="9337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Image result for rapid process intensification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1172" y="1097984"/>
              <a:ext cx="1640409" cy="648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4" name="Picture 20" descr="Image result for REMADE manufacturing institute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0" t="52060" r="16000" b="5272"/>
            <a:stretch/>
          </p:blipFill>
          <p:spPr bwMode="auto">
            <a:xfrm>
              <a:off x="4228127" y="952377"/>
              <a:ext cx="1996646" cy="939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Image result for poweramerica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9885" y="-1537194"/>
              <a:ext cx="2255269" cy="11126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6190153" y="217312"/>
            <a:ext cx="2789200" cy="2104374"/>
            <a:chOff x="198040" y="228600"/>
            <a:chExt cx="2584152" cy="1949671"/>
          </a:xfrm>
        </p:grpSpPr>
        <p:pic>
          <p:nvPicPr>
            <p:cNvPr id="1048" name="Picture 24" descr="Image result for innovation crossroads orn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85" y="729440"/>
              <a:ext cx="2391507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Image result for cyclotron rd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91" b="37309"/>
            <a:stretch/>
          </p:blipFill>
          <p:spPr bwMode="auto">
            <a:xfrm>
              <a:off x="290594" y="228600"/>
              <a:ext cx="2381250" cy="45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0" name="Picture 26" descr="Image result for chain reaction innovations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040" y="1774099"/>
              <a:ext cx="2309551" cy="404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52" name="Picture 28" descr="Hom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40499"/>
            <a:ext cx="4105275" cy="42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Image result for better plants progra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5" y="2565168"/>
            <a:ext cx="1864177" cy="81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285" y="3642153"/>
            <a:ext cx="2438400" cy="93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4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5486400"/>
            <a:ext cx="7620000" cy="8382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Overview of DOE Advanced Manufacturing Office</a:t>
            </a:r>
          </a:p>
          <a:p>
            <a:endParaRPr lang="en-US" sz="2800" b="1" dirty="0"/>
          </a:p>
          <a:p>
            <a:r>
              <a:rPr lang="en-US" sz="2800" b="1" dirty="0" smtClean="0"/>
              <a:t>Technology Assistance Programs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Projects</a:t>
            </a:r>
          </a:p>
          <a:p>
            <a:endParaRPr lang="en-US" sz="2800" b="1" dirty="0"/>
          </a:p>
          <a:p>
            <a:r>
              <a:rPr lang="en-US" sz="2800" b="1" dirty="0" smtClean="0"/>
              <a:t>Research and Development Consortia</a:t>
            </a:r>
          </a:p>
          <a:p>
            <a:endParaRPr lang="en-US" sz="2800" b="1" dirty="0"/>
          </a:p>
          <a:p>
            <a:r>
              <a:rPr lang="en-US" sz="2800" b="1" dirty="0" smtClean="0"/>
              <a:t>Clean Water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5147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9075"/>
            <a:ext cx="1066800" cy="36512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048367B6-A0F1-485F-928A-F8387AE218C3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565731" y="76200"/>
            <a:ext cx="7848600" cy="447675"/>
          </a:xfrm>
        </p:spPr>
        <p:txBody>
          <a:bodyPr/>
          <a:lstStyle/>
          <a:p>
            <a:pPr algn="l"/>
            <a:r>
              <a:rPr lang="en-US" sz="2300" dirty="0" smtClean="0"/>
              <a:t>Nature’s Timely Reminder!</a:t>
            </a:r>
            <a:endParaRPr lang="en-US" sz="23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1331655"/>
            <a:ext cx="32432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 smtClean="0"/>
              <a:t>California drought is cited as the worst recorded in </a:t>
            </a:r>
            <a:r>
              <a:rPr lang="en-US" sz="2000" b="1" dirty="0" smtClean="0"/>
              <a:t>1200 years</a:t>
            </a:r>
            <a:r>
              <a:rPr lang="en-US" sz="2000" dirty="0"/>
              <a:t>*</a:t>
            </a: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California recently passed Italy and the Russian Federation to become the world’s 8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-largest economy.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" y="4191000"/>
            <a:ext cx="3200400" cy="2058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96644" y="5895502"/>
            <a:ext cx="5342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* </a:t>
            </a:r>
            <a:r>
              <a:rPr lang="en-US" sz="1000" dirty="0" smtClean="0"/>
              <a:t>"</a:t>
            </a:r>
            <a:r>
              <a:rPr lang="en-US" sz="1000" dirty="0"/>
              <a:t>How unusual is the 2012–2014 California drought?," Geophysical Research Letters, </a:t>
            </a:r>
            <a:r>
              <a:rPr lang="en-US" sz="1000" dirty="0" smtClean="0"/>
              <a:t>Daniel </a:t>
            </a:r>
            <a:r>
              <a:rPr lang="en-US" sz="1000" dirty="0"/>
              <a:t>Griffin  and Kevin J. </a:t>
            </a:r>
            <a:r>
              <a:rPr lang="en-US" sz="1000" dirty="0" err="1"/>
              <a:t>Anchukaitis</a:t>
            </a:r>
            <a:r>
              <a:rPr lang="en-US" sz="1000" dirty="0"/>
              <a:t>, December 2014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9" t="20269" r="-1" b="1351"/>
          <a:stretch/>
        </p:blipFill>
        <p:spPr bwMode="auto">
          <a:xfrm>
            <a:off x="3640352" y="1314722"/>
            <a:ext cx="5366488" cy="4095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71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" t="6667" r="3562" b="14445"/>
          <a:stretch/>
        </p:blipFill>
        <p:spPr>
          <a:xfrm>
            <a:off x="3119612" y="1693222"/>
            <a:ext cx="2985621" cy="17305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800" y="22098"/>
            <a:ext cx="4724400" cy="914400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ea typeface="+mn-ea"/>
                <a:cs typeface="Arial Narrow"/>
              </a:rPr>
              <a:t>Second Industrial Revolution</a:t>
            </a:r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5" y="1684399"/>
            <a:ext cx="2743200" cy="173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631" y="1650659"/>
            <a:ext cx="2774142" cy="177941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27258" y="691545"/>
            <a:ext cx="8779515" cy="5502198"/>
            <a:chOff x="222965" y="670002"/>
            <a:chExt cx="8779515" cy="5502198"/>
          </a:xfrm>
        </p:grpSpPr>
        <p:pic>
          <p:nvPicPr>
            <p:cNvPr id="1026" name="Picture 2" descr="https://i.kinja-img.com/gawker-media/image/upload/s--NxssOUhk--/c_scale,f_auto,fl_progressive,q_80,w_800/18tjwwjuy12w4jpg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965" y="3581400"/>
              <a:ext cx="2743200" cy="2448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533400" y="839069"/>
              <a:ext cx="1698938" cy="45720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rmAutofit/>
            </a:bodyPr>
            <a:lstStyle/>
            <a:p>
              <a:pPr marL="0" marR="0" indent="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400" b="1" dirty="0" smtClean="0">
                  <a:latin typeface="Arial Narrow"/>
                  <a:cs typeface="Arial Narrow"/>
                </a:rPr>
                <a:t>Electrification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cs typeface="Arial Narrow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20152" y="672552"/>
              <a:ext cx="2692426" cy="572520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400" b="1" dirty="0" smtClean="0">
                  <a:latin typeface="Arial Narrow"/>
                  <a:cs typeface="Arial Narrow"/>
                </a:rPr>
                <a:t>Process Scaling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 Narrow"/>
                  <a:cs typeface="Arial Narrow"/>
                </a:rPr>
                <a:t>Energy &amp; Materials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06880" y="670002"/>
              <a:ext cx="2895600" cy="67708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noAutofit/>
            </a:bodyPr>
            <a:lstStyle/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400" b="1" dirty="0" smtClean="0">
                  <a:latin typeface="Arial Narrow"/>
                  <a:cs typeface="Arial Narrow"/>
                </a:rPr>
                <a:t>Standardization &amp; </a:t>
              </a:r>
            </a:p>
            <a:p>
              <a:pPr marL="0" marR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</a:pPr>
              <a:r>
                <a:rPr lang="en-US" sz="2400" b="1" dirty="0" smtClean="0">
                  <a:latin typeface="Arial Narrow"/>
                  <a:cs typeface="Arial Narrow"/>
                </a:rPr>
                <a:t>Assembly Line</a:t>
              </a:r>
              <a:endPara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cs typeface="Arial Narrow"/>
              </a:endParaRPr>
            </a:p>
          </p:txBody>
        </p:sp>
        <p:sp>
          <p:nvSpPr>
            <p:cNvPr id="5" name="Down Arrow 4"/>
            <p:cNvSpPr/>
            <p:nvPr/>
          </p:nvSpPr>
          <p:spPr>
            <a:xfrm>
              <a:off x="1500388" y="3142944"/>
              <a:ext cx="316069" cy="609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Ohio Works of the Carnegie Steel Co., Youngstown, Ohi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260" y="5708731"/>
              <a:ext cx="2975741" cy="463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20261" y="3704686"/>
              <a:ext cx="2975740" cy="1973035"/>
            </a:xfrm>
            <a:prstGeom prst="rect">
              <a:avLst/>
            </a:prstGeom>
          </p:spPr>
        </p:pic>
        <p:sp>
          <p:nvSpPr>
            <p:cNvPr id="12" name="Down Arrow 11"/>
            <p:cNvSpPr/>
            <p:nvPr/>
          </p:nvSpPr>
          <p:spPr>
            <a:xfrm>
              <a:off x="4408331" y="3276600"/>
              <a:ext cx="316069" cy="609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32631" y="3607614"/>
              <a:ext cx="2763738" cy="2047569"/>
            </a:xfrm>
            <a:prstGeom prst="rect">
              <a:avLst/>
            </a:prstGeom>
          </p:spPr>
        </p:pic>
        <p:sp>
          <p:nvSpPr>
            <p:cNvPr id="17" name="Down Arrow 16"/>
            <p:cNvSpPr/>
            <p:nvPr/>
          </p:nvSpPr>
          <p:spPr>
            <a:xfrm>
              <a:off x="7420979" y="3142944"/>
              <a:ext cx="316069" cy="609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481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69075"/>
            <a:ext cx="1066800" cy="365125"/>
          </a:xfrm>
          <a:prstGeom prst="rect">
            <a:avLst/>
          </a:prstGeom>
          <a:ln>
            <a:noFill/>
          </a:ln>
        </p:spPr>
        <p:txBody>
          <a:bodyPr/>
          <a:lstStyle/>
          <a:p>
            <a:fld id="{048367B6-A0F1-485F-928A-F8387AE218C3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7280857" cy="58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8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‘Pipe Parity’ for Clean Water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1122363"/>
            <a:ext cx="8610600" cy="5164137"/>
          </a:xfrm>
        </p:spPr>
        <p:txBody>
          <a:bodyPr/>
          <a:lstStyle/>
          <a:p>
            <a:r>
              <a:rPr lang="en-US" sz="2400" dirty="0" smtClean="0"/>
              <a:t>Deliver Water with equivalent Economic</a:t>
            </a:r>
            <a:r>
              <a:rPr lang="en-US" dirty="0"/>
              <a:t> </a:t>
            </a:r>
            <a:r>
              <a:rPr lang="en-US" dirty="0" smtClean="0"/>
              <a:t>&amp;</a:t>
            </a:r>
            <a:r>
              <a:rPr lang="en-US" sz="2400" dirty="0" smtClean="0"/>
              <a:t> Energy cost</a:t>
            </a:r>
          </a:p>
          <a:p>
            <a:endParaRPr lang="en-US" sz="1600" dirty="0"/>
          </a:p>
          <a:p>
            <a:pPr lvl="1"/>
            <a:r>
              <a:rPr lang="en-US" sz="2200" dirty="0" smtClean="0"/>
              <a:t>Price:   Approximate $0.50 / m3  (</a:t>
            </a:r>
            <a:r>
              <a:rPr lang="en-US" sz="2200" dirty="0" err="1" smtClean="0"/>
              <a:t>tonne</a:t>
            </a:r>
            <a:r>
              <a:rPr lang="en-US" sz="2200" dirty="0" smtClean="0"/>
              <a:t>)</a:t>
            </a:r>
            <a:endParaRPr lang="en-US" sz="800" dirty="0" smtClean="0"/>
          </a:p>
          <a:p>
            <a:pPr lvl="2"/>
            <a:r>
              <a:rPr lang="en-US" sz="1800" dirty="0" smtClean="0"/>
              <a:t>Ranges from $0.10 to $1.00 nationally</a:t>
            </a:r>
          </a:p>
          <a:p>
            <a:pPr lvl="1"/>
            <a:endParaRPr lang="en-US" dirty="0"/>
          </a:p>
          <a:p>
            <a:pPr lvl="1"/>
            <a:r>
              <a:rPr lang="en-US" sz="2200" dirty="0" smtClean="0"/>
              <a:t>Energy:  Approximate: 1kWh / m3 (</a:t>
            </a:r>
            <a:r>
              <a:rPr lang="en-US" sz="2200" dirty="0" err="1" smtClean="0"/>
              <a:t>tonne</a:t>
            </a:r>
            <a:r>
              <a:rPr lang="en-US" sz="2200" dirty="0" smtClean="0"/>
              <a:t>)</a:t>
            </a:r>
          </a:p>
          <a:p>
            <a:pPr lvl="2"/>
            <a:r>
              <a:rPr lang="en-US" sz="1800" dirty="0"/>
              <a:t>0.65 kWh (corresponding to 235m elevation change)</a:t>
            </a:r>
          </a:p>
          <a:p>
            <a:pPr lvl="2"/>
            <a:endParaRPr lang="en-US" dirty="0" smtClean="0"/>
          </a:p>
          <a:p>
            <a:pPr lvl="1"/>
            <a:r>
              <a:rPr lang="en-US" sz="2200" dirty="0" smtClean="0"/>
              <a:t>Environment:  Approximate: 1lb / m3 (</a:t>
            </a:r>
            <a:r>
              <a:rPr lang="en-US" sz="2200" dirty="0" err="1" smtClean="0"/>
              <a:t>tonne</a:t>
            </a:r>
            <a:r>
              <a:rPr lang="en-US" sz="2200" dirty="0" smtClean="0"/>
              <a:t>)</a:t>
            </a:r>
          </a:p>
          <a:p>
            <a:pPr lvl="2"/>
            <a:r>
              <a:rPr lang="en-US" sz="1800" dirty="0" smtClean="0"/>
              <a:t>Based on 0.69kg CO2/kWh</a:t>
            </a:r>
          </a:p>
          <a:p>
            <a:pPr lvl="2"/>
            <a:endParaRPr lang="en-US" dirty="0" smtClean="0"/>
          </a:p>
          <a:p>
            <a:pPr lvl="1"/>
            <a:r>
              <a:rPr lang="en-US" sz="2200" dirty="0" smtClean="0"/>
              <a:t>Quality:	500 ppm TDS</a:t>
            </a:r>
          </a:p>
          <a:p>
            <a:pPr lvl="1"/>
            <a:endParaRPr lang="en-US" dirty="0" smtClean="0"/>
          </a:p>
          <a:p>
            <a:pPr lvl="1"/>
            <a:r>
              <a:rPr lang="en-US" sz="2200" dirty="0" smtClean="0"/>
              <a:t>Complimentary Cases: Desalination, Produced Water, Grey Water, etc.</a:t>
            </a:r>
          </a:p>
          <a:p>
            <a:pPr lvl="2"/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29504" y="6569075"/>
            <a:ext cx="838192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51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r="24603"/>
          <a:stretch/>
        </p:blipFill>
        <p:spPr>
          <a:xfrm>
            <a:off x="6705600" y="20574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496" y="6453547"/>
            <a:ext cx="1066800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52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Framework Cost for Desalination in Clean Water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26" y="1752600"/>
            <a:ext cx="7231283" cy="3536704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9268" y="1066800"/>
            <a:ext cx="8813800" cy="901700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282B2E"/>
                </a:solidFill>
                <a:latin typeface="Calibri"/>
                <a:ea typeface="+mj-ea"/>
                <a:cs typeface="Calibri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dirty="0" smtClean="0"/>
              <a:t>Goal = $0.50/m3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7012" y="5375468"/>
            <a:ext cx="8813800" cy="901700"/>
          </a:xfrm>
          <a:prstGeom prst="rect">
            <a:avLst/>
          </a:prstGeom>
        </p:spPr>
        <p:txBody>
          <a:bodyPr anchor="ctr"/>
          <a:lstStyle>
            <a:lvl1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800" b="1" i="0" kern="1200">
                <a:solidFill>
                  <a:srgbClr val="282B2E"/>
                </a:solidFill>
                <a:latin typeface="Calibri"/>
                <a:ea typeface="+mj-ea"/>
                <a:cs typeface="Calibri"/>
              </a:defRPr>
            </a:lvl1pPr>
            <a:lvl2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2pPr>
            <a:lvl3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3pPr>
            <a:lvl4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4pPr>
            <a:lvl5pPr algn="l" defTabSz="457200" rtl="0" eaLnBrk="0" fontAlgn="base" hangingPunct="0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5pPr>
            <a:lvl6pPr marL="4572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6pPr>
            <a:lvl7pPr marL="9144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7pPr>
            <a:lvl8pPr marL="13716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8pPr>
            <a:lvl9pPr marL="1828800" algn="l" defTabSz="457200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defRPr sz="2600">
                <a:solidFill>
                  <a:srgbClr val="FFFFFF"/>
                </a:solidFill>
                <a:latin typeface="Arial" charset="0"/>
              </a:defRPr>
            </a:lvl9pPr>
          </a:lstStyle>
          <a:p>
            <a:pPr algn="ctr"/>
            <a:r>
              <a:rPr lang="en-US" dirty="0" smtClean="0"/>
              <a:t>What are the technology R&amp;D pathways that get us there?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2590800" y="2667000"/>
            <a:ext cx="3352800" cy="1219200"/>
          </a:xfrm>
          <a:prstGeom prst="straightConnector1">
            <a:avLst/>
          </a:prstGeom>
          <a:solidFill>
            <a:schemeClr val="bg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1744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496" y="6453547"/>
            <a:ext cx="1066800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53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</a:t>
            </a:r>
            <a:r>
              <a:rPr lang="en-US" u="sng" dirty="0" smtClean="0"/>
              <a:t>Possible</a:t>
            </a:r>
            <a:r>
              <a:rPr lang="en-US" dirty="0" smtClean="0"/>
              <a:t> Areas for Opportunity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0948" y="1146184"/>
            <a:ext cx="852210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/>
              <a:t>Operating Costs</a:t>
            </a:r>
            <a:r>
              <a:rPr lang="en-US" sz="2000" dirty="0" smtClean="0"/>
              <a:t>:  Chemical additives (anti-bacterial, longer lasting membranes), Disposal / Post-processing of saline brines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/>
              <a:t>Capital Costs</a:t>
            </a:r>
            <a:r>
              <a:rPr lang="en-US" sz="2000" dirty="0" smtClean="0"/>
              <a:t>: Low-cost heat exchangers for thermal processes, Cost Effective membranes, Balance of Plant Equipment, Small Modular System </a:t>
            </a:r>
            <a:r>
              <a:rPr lang="en-US" sz="2000" dirty="0"/>
              <a:t>F</a:t>
            </a:r>
            <a:r>
              <a:rPr lang="en-US" sz="2000" dirty="0" smtClean="0"/>
              <a:t>ootprint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/>
              <a:t>Energy</a:t>
            </a:r>
            <a:r>
              <a:rPr lang="en-US" sz="2000" dirty="0" smtClean="0"/>
              <a:t>: Improve pressure energy recovery, utilize low-cost thermal energy</a:t>
            </a:r>
            <a:br>
              <a:rPr lang="en-US" sz="2000" dirty="0" smtClean="0"/>
            </a:b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 smtClean="0"/>
              <a:t>System Integration</a:t>
            </a:r>
            <a:r>
              <a:rPr lang="en-US" sz="2000" dirty="0" smtClean="0"/>
              <a:t>: Intelligent design of water networks to minimize connection costs, Real-time Control and Sensor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/>
              <a:t>Soft Costs</a:t>
            </a:r>
            <a:r>
              <a:rPr lang="en-US" sz="2000" dirty="0"/>
              <a:t>: Workforce, Supply Chain, </a:t>
            </a:r>
            <a:r>
              <a:rPr lang="en-US" sz="2000" dirty="0" smtClean="0"/>
              <a:t>Expertise </a:t>
            </a:r>
            <a:r>
              <a:rPr lang="en-US" sz="2000" dirty="0"/>
              <a:t>and Environmental Considerations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960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fld id="{7CE61CA0-A49E-4D4B-B0CC-F9F0B0A30F68}" type="datetime1">
              <a:rPr lang="en-US" smtClean="0"/>
              <a:pPr>
                <a:defRPr/>
              </a:pPr>
              <a:t>8/23/2017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496" y="6453547"/>
            <a:ext cx="1066800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54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the possible gaps? 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75082"/>
            <a:ext cx="7467600" cy="5539146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4648200" y="5410200"/>
            <a:ext cx="685800" cy="228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ysClr val="windowText" lastClr="000000"/>
                </a:solidFill>
              </a:rPr>
              <a:t>Biology</a:t>
            </a:r>
            <a:endParaRPr lang="en-US" sz="1100" dirty="0">
              <a:solidFill>
                <a:sysClr val="windowText" lastClr="00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962400" y="5410200"/>
            <a:ext cx="609600" cy="2286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ysClr val="windowText" lastClr="000000"/>
                </a:solidFill>
              </a:rPr>
              <a:t>Other</a:t>
            </a:r>
            <a:endParaRPr lang="en-US" sz="110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3124200"/>
            <a:ext cx="381000" cy="33293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70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496" y="6453547"/>
            <a:ext cx="1066800" cy="365125"/>
          </a:xfrm>
          <a:prstGeom prst="rect">
            <a:avLst/>
          </a:prstGeom>
        </p:spPr>
        <p:txBody>
          <a:bodyPr/>
          <a:lstStyle/>
          <a:p>
            <a:fld id="{048367B6-A0F1-485F-928A-F8387AE218C3}" type="slidenum">
              <a:rPr lang="en-US" smtClean="0">
                <a:solidFill>
                  <a:srgbClr val="4F81BD">
                    <a:lumMod val="75000"/>
                  </a:srgbClr>
                </a:solidFill>
              </a:rPr>
              <a:pPr/>
              <a:t>55</a:t>
            </a:fld>
            <a:endParaRPr lang="en-US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Needed outcomes from</a:t>
            </a:r>
            <a:r>
              <a:rPr lang="en-US" dirty="0" smtClean="0"/>
              <a:t> </a:t>
            </a:r>
            <a:r>
              <a:rPr lang="en-US" dirty="0" smtClean="0"/>
              <a:t>workshop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5073" y="1499860"/>
            <a:ext cx="85221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What technology advancements needed to hit cost target?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What ancillary and associated technology advancements (membranes, pumps/valves, etc.) are needed to make desalination pipe-parity competitive?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Identify the most effective R&amp;D needs for DOE in advancing these technologies. </a:t>
            </a:r>
          </a:p>
          <a:p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Discuss pathways to accelerate R&amp;D of promising clean-water approaches at lower energetic, economic, and environmental costs relative to existing technologies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703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b="1" dirty="0" smtClean="0"/>
              <a:t>Thank You</a:t>
            </a:r>
          </a:p>
          <a:p>
            <a:pPr marL="0" indent="0" algn="ctr">
              <a:buNone/>
            </a:pPr>
            <a:endParaRPr lang="en-US" sz="4800" b="1" dirty="0"/>
          </a:p>
          <a:p>
            <a:pPr marL="0" indent="0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352930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9469"/>
            <a:ext cx="7886700" cy="874801"/>
          </a:xfrm>
        </p:spPr>
        <p:txBody>
          <a:bodyPr/>
          <a:lstStyle/>
          <a:p>
            <a:r>
              <a:rPr lang="en-US" b="1" dirty="0" smtClean="0"/>
              <a:t>Energy Intensive Industries -Today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97" y="1049628"/>
            <a:ext cx="2426678" cy="56007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Primary Metals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	1608 TBTU</a:t>
            </a:r>
          </a:p>
          <a:p>
            <a:pPr marL="0" indent="0">
              <a:buNone/>
            </a:pPr>
            <a:endParaRPr lang="en-US" sz="1300" b="1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Petroleum Refining</a:t>
            </a:r>
          </a:p>
          <a:p>
            <a:pPr marL="457200" lvl="1" indent="0">
              <a:buNone/>
            </a:pPr>
            <a:r>
              <a:rPr lang="en-US" sz="1900" b="1" dirty="0" smtClean="0">
                <a:latin typeface="+mn-lt"/>
              </a:rPr>
              <a:t>6137 TBTU</a:t>
            </a:r>
          </a:p>
          <a:p>
            <a:pPr marL="457200" lvl="1" indent="0">
              <a:buNone/>
            </a:pPr>
            <a:endParaRPr lang="en-US" sz="1300" b="1" strike="sngStrike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Chemicals 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	4995 TBTU</a:t>
            </a:r>
          </a:p>
          <a:p>
            <a:pPr marL="0" indent="0">
              <a:buNone/>
            </a:pPr>
            <a:endParaRPr lang="en-US" sz="1300" b="1" dirty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Wood Pulp &amp; Paper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	2109 TBTU</a:t>
            </a:r>
          </a:p>
          <a:p>
            <a:pPr marL="0" indent="0">
              <a:buNone/>
            </a:pPr>
            <a:endParaRPr lang="en-US" sz="1300" b="1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Glass &amp; Cement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	  716 TBTU</a:t>
            </a:r>
          </a:p>
          <a:p>
            <a:pPr marL="0" indent="0">
              <a:buNone/>
            </a:pPr>
            <a:endParaRPr lang="en-US" sz="1300" b="1" dirty="0" smtClean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Food Processing</a:t>
            </a: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	1162 TBTU</a:t>
            </a:r>
          </a:p>
          <a:p>
            <a:pPr marL="0" indent="0">
              <a:buNone/>
            </a:pPr>
            <a:endParaRPr lang="en-US" sz="1300" b="1" dirty="0">
              <a:latin typeface="+mn-lt"/>
            </a:endParaRPr>
          </a:p>
          <a:p>
            <a:pPr marL="0" indent="0">
              <a:buNone/>
            </a:pPr>
            <a:r>
              <a:rPr lang="en-US" sz="1900" b="1" dirty="0" smtClean="0">
                <a:latin typeface="+mn-lt"/>
              </a:rPr>
              <a:t>Other Manufacturing</a:t>
            </a:r>
          </a:p>
          <a:p>
            <a:pPr marL="0" indent="0">
              <a:buNone/>
            </a:pPr>
            <a:r>
              <a:rPr lang="en-US" sz="1900" b="1" dirty="0">
                <a:latin typeface="+mn-lt"/>
              </a:rPr>
              <a:t>	</a:t>
            </a:r>
            <a:r>
              <a:rPr lang="en-US" sz="1900" b="1" dirty="0" smtClean="0">
                <a:latin typeface="+mn-lt"/>
              </a:rPr>
              <a:t>~1600 TBTU</a:t>
            </a:r>
          </a:p>
          <a:p>
            <a:pPr marL="0" indent="0">
              <a:buNone/>
            </a:pPr>
            <a:endParaRPr lang="en-US" sz="2200" b="1" dirty="0" smtClean="0">
              <a:latin typeface="+mn-lt"/>
            </a:endParaRP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84"/>
          <a:stretch/>
        </p:blipFill>
        <p:spPr>
          <a:xfrm>
            <a:off x="2971800" y="1066800"/>
            <a:ext cx="2582365" cy="1149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t="10260" b="12524"/>
          <a:stretch/>
        </p:blipFill>
        <p:spPr>
          <a:xfrm>
            <a:off x="6000247" y="3041559"/>
            <a:ext cx="2515103" cy="11494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/>
          <a:srcRect t="7117" b="2168"/>
          <a:stretch/>
        </p:blipFill>
        <p:spPr>
          <a:xfrm>
            <a:off x="2971800" y="2584359"/>
            <a:ext cx="2582365" cy="1149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-384" t="677" r="384" b="18229"/>
          <a:stretch/>
        </p:blipFill>
        <p:spPr>
          <a:xfrm>
            <a:off x="6000247" y="1494910"/>
            <a:ext cx="2515103" cy="11720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/>
          <a:srcRect l="11797" t="15058" r="443" b="12385"/>
          <a:stretch/>
        </p:blipFill>
        <p:spPr>
          <a:xfrm>
            <a:off x="2971800" y="4108359"/>
            <a:ext cx="2578997" cy="1149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312" t="16178" r="653" b="23424"/>
          <a:stretch/>
        </p:blipFill>
        <p:spPr>
          <a:xfrm>
            <a:off x="5988676" y="4559307"/>
            <a:ext cx="2526674" cy="11556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t="9430" b="19783"/>
          <a:stretch/>
        </p:blipFill>
        <p:spPr>
          <a:xfrm>
            <a:off x="2971800" y="5545427"/>
            <a:ext cx="2576144" cy="1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9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5527934"/>
            <a:ext cx="8686800" cy="828675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latin typeface="+mn-lt"/>
                <a:sym typeface="Wingdings" panose="05000000000000000000" pitchFamily="2" charset="2"/>
              </a:rPr>
              <a:t>How will Manufacturing, Economy and Security of the Nation depend on Information, Computation, Actuation and Communication Technologies               in the 21</a:t>
            </a:r>
            <a:r>
              <a:rPr lang="en-US" sz="2000" b="1" baseline="30000" dirty="0" smtClean="0">
                <a:latin typeface="+mn-lt"/>
                <a:sym typeface="Wingdings" panose="05000000000000000000" pitchFamily="2" charset="2"/>
              </a:rPr>
              <a:t>st</a:t>
            </a:r>
            <a:r>
              <a:rPr lang="en-US" sz="2000" b="1" dirty="0" smtClean="0">
                <a:latin typeface="+mn-lt"/>
                <a:sym typeface="Wingdings" panose="05000000000000000000" pitchFamily="2" charset="2"/>
              </a:rPr>
              <a:t> Century?</a:t>
            </a:r>
            <a:endParaRPr lang="en-US" sz="2000" b="1" dirty="0" smtClean="0">
              <a:latin typeface="+mn-lt"/>
            </a:endParaRP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9188" y="-29228"/>
            <a:ext cx="8229600" cy="801416"/>
          </a:xfrm>
        </p:spPr>
        <p:txBody>
          <a:bodyPr/>
          <a:lstStyle/>
          <a:p>
            <a:r>
              <a:rPr lang="en-US" dirty="0" smtClean="0"/>
              <a:t>Third Industrial Revolution - Today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7364"/>
            <a:ext cx="4162283" cy="30398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/>
          <a:stretch/>
        </p:blipFill>
        <p:spPr>
          <a:xfrm>
            <a:off x="228600" y="3877347"/>
            <a:ext cx="4162284" cy="16505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48" r="4282" b="5013"/>
          <a:stretch/>
        </p:blipFill>
        <p:spPr>
          <a:xfrm>
            <a:off x="4677092" y="770146"/>
            <a:ext cx="3935170" cy="3037072"/>
          </a:xfrm>
          <a:prstGeom prst="rect">
            <a:avLst/>
          </a:prstGeom>
        </p:spPr>
      </p:pic>
      <p:pic>
        <p:nvPicPr>
          <p:cNvPr id="2050" name="Picture 2" descr="Image result for wolf robotic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64"/>
          <a:stretch/>
        </p:blipFill>
        <p:spPr bwMode="auto">
          <a:xfrm>
            <a:off x="4700703" y="3880244"/>
            <a:ext cx="3909897" cy="164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197100"/>
            <a:ext cx="742654" cy="5465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0987" y="1864941"/>
            <a:ext cx="787165" cy="548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62356" y="2422791"/>
            <a:ext cx="914400" cy="710543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200" b="1" dirty="0" smtClean="0">
                <a:latin typeface="Arial Narrow"/>
                <a:cs typeface="Arial Narrow"/>
              </a:rPr>
              <a:t>Scaled-out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cs typeface="Arial Narrow"/>
              </a:rPr>
              <a:t>Intensified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200" b="1" dirty="0" smtClean="0">
                <a:latin typeface="Arial Narrow"/>
                <a:cs typeface="Arial Narrow"/>
              </a:rPr>
              <a:t>Generalized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327" y="1568780"/>
            <a:ext cx="914400" cy="710543"/>
          </a:xfrm>
          <a:prstGeom prst="rect">
            <a:avLst/>
          </a:prstGeom>
        </p:spPr>
        <p:txBody>
          <a:bodyPr vert="horz" wrap="none" lIns="91440" tIns="45720" rIns="91440" bIns="45720" rtlCol="0">
            <a:normAutofit lnSpcReduction="10000"/>
          </a:bodyPr>
          <a:lstStyle/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200" b="1" dirty="0" smtClean="0">
                <a:latin typeface="Arial Narrow"/>
                <a:cs typeface="Arial Narrow"/>
              </a:rPr>
              <a:t>Microprocessor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Narrow"/>
                <a:cs typeface="Arial Narrow"/>
              </a:rPr>
              <a:t>Integrated</a:t>
            </a:r>
          </a:p>
          <a:p>
            <a: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200" b="1" noProof="0" dirty="0" smtClean="0">
                <a:latin typeface="Arial Narrow"/>
                <a:cs typeface="Arial Narrow"/>
              </a:rPr>
              <a:t>Centralized</a:t>
            </a: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037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534400" cy="9941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Processes for Clean Energy Materials &amp; Technologies</a:t>
            </a:r>
            <a:br>
              <a:rPr lang="en-US" b="1" dirty="0" smtClean="0"/>
            </a:br>
            <a:r>
              <a:rPr lang="en-US" sz="2200" dirty="0" smtClean="0"/>
              <a:t>Energy Dependence: Energy Cost Considered in Competitive Manufacturing</a:t>
            </a:r>
            <a:endParaRPr lang="en-US" sz="2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73540"/>
            <a:ext cx="7886700" cy="48562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Solar PV Cell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Carbon Fibers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Light Emitting Diodes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Electro-Chromic Coatings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Membranes 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EV Batteries</a:t>
            </a:r>
          </a:p>
          <a:p>
            <a:endParaRPr lang="en-US" sz="2000" b="1" dirty="0">
              <a:latin typeface="+mn-lt"/>
            </a:endParaRPr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Multi-Material Joining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2000" b="1" dirty="0" smtClean="0">
                <a:latin typeface="+mn-lt"/>
              </a:rPr>
              <a:t>Water Desalination</a:t>
            </a:r>
          </a:p>
          <a:p>
            <a:pPr marL="0" indent="0">
              <a:buNone/>
            </a:pPr>
            <a:endParaRPr lang="en-US" sz="20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7175"/>
          <a:stretch/>
        </p:blipFill>
        <p:spPr>
          <a:xfrm>
            <a:off x="6210838" y="990600"/>
            <a:ext cx="2584629" cy="987358"/>
          </a:xfrm>
          <a:prstGeom prst="rect">
            <a:avLst/>
          </a:prstGeom>
        </p:spPr>
      </p:pic>
      <p:pic>
        <p:nvPicPr>
          <p:cNvPr id="2050" name="Picture 2" descr="Carbon Fiber Furnac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 b="26753"/>
          <a:stretch/>
        </p:blipFill>
        <p:spPr bwMode="auto">
          <a:xfrm>
            <a:off x="3276600" y="1600200"/>
            <a:ext cx="2584630" cy="98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1423" b="11913"/>
          <a:stretch/>
        </p:blipFill>
        <p:spPr>
          <a:xfrm>
            <a:off x="6223347" y="2362200"/>
            <a:ext cx="2582951" cy="9846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2480" r="2212" b="19523"/>
          <a:stretch/>
        </p:blipFill>
        <p:spPr>
          <a:xfrm>
            <a:off x="3276600" y="2987931"/>
            <a:ext cx="2584628" cy="964794"/>
          </a:xfrm>
          <a:prstGeom prst="rect">
            <a:avLst/>
          </a:prstGeom>
        </p:spPr>
      </p:pic>
      <p:pic>
        <p:nvPicPr>
          <p:cNvPr id="2052" name="Picture 4" descr="Photo of scientific equipment in laboratory setting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9674" r="-159" b="39976"/>
          <a:stretch/>
        </p:blipFill>
        <p:spPr bwMode="auto">
          <a:xfrm>
            <a:off x="6210838" y="3724716"/>
            <a:ext cx="2607971" cy="99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/>
          <a:srcRect t="14181" b="25077"/>
          <a:stretch/>
        </p:blipFill>
        <p:spPr>
          <a:xfrm>
            <a:off x="3276600" y="4376698"/>
            <a:ext cx="2584628" cy="957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272" t="11386" r="2285" b="21290"/>
          <a:stretch/>
        </p:blipFill>
        <p:spPr>
          <a:xfrm>
            <a:off x="6205659" y="5130084"/>
            <a:ext cx="2594987" cy="9659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/>
          <a:srcRect b="44203"/>
          <a:stretch/>
        </p:blipFill>
        <p:spPr>
          <a:xfrm>
            <a:off x="3276600" y="5619871"/>
            <a:ext cx="2568706" cy="98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4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0"/>
            <a:ext cx="8382000" cy="901700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Innovation, Talent and Jobs</a:t>
            </a:r>
            <a:endParaRPr lang="en-US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95400"/>
            <a:ext cx="861129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3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EERE Black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Additional IETC Slides (SS v1)">
  <a:themeElements>
    <a:clrScheme name="EEREColors">
      <a:dk1>
        <a:srgbClr val="4C4C4C"/>
      </a:dk1>
      <a:lt1>
        <a:sysClr val="window" lastClr="FFFFFF"/>
      </a:lt1>
      <a:dk2>
        <a:srgbClr val="666666"/>
      </a:dk2>
      <a:lt2>
        <a:srgbClr val="EEECE1"/>
      </a:lt2>
      <a:accent1>
        <a:srgbClr val="99CC33"/>
      </a:accent1>
      <a:accent2>
        <a:srgbClr val="FFCC00"/>
      </a:accent2>
      <a:accent3>
        <a:srgbClr val="0099CC"/>
      </a:accent3>
      <a:accent4>
        <a:srgbClr val="006699"/>
      </a:accent4>
      <a:accent5>
        <a:srgbClr val="006633"/>
      </a:accent5>
      <a:accent6>
        <a:srgbClr val="FF9933"/>
      </a:accent6>
      <a:hlink>
        <a:srgbClr val="006699"/>
      </a:hlink>
      <a:folHlink>
        <a:srgbClr val="66666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EERE Black">
  <a:themeElements>
    <a:clrScheme name="EERE 2012-2">
      <a:dk1>
        <a:srgbClr val="50565C"/>
      </a:dk1>
      <a:lt1>
        <a:sysClr val="window" lastClr="FFFFFF"/>
      </a:lt1>
      <a:dk2>
        <a:srgbClr val="6A737B"/>
      </a:dk2>
      <a:lt2>
        <a:srgbClr val="EEECE1"/>
      </a:lt2>
      <a:accent1>
        <a:srgbClr val="7AC143"/>
      </a:accent1>
      <a:accent2>
        <a:srgbClr val="FFD200"/>
      </a:accent2>
      <a:accent3>
        <a:srgbClr val="00A4E4"/>
      </a:accent3>
      <a:accent4>
        <a:srgbClr val="00425D"/>
      </a:accent4>
      <a:accent5>
        <a:srgbClr val="00853F"/>
      </a:accent5>
      <a:accent6>
        <a:srgbClr val="F58025"/>
      </a:accent6>
      <a:hlink>
        <a:srgbClr val="006892"/>
      </a:hlink>
      <a:folHlink>
        <a:srgbClr val="6A737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>
        <a:normAutofit fontScale="85000" lnSpcReduction="10000"/>
      </a:bodyPr>
      <a:lstStyle>
        <a:defPPr marL="0" marR="0" indent="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None/>
          <a:tabLst/>
          <a:defRPr kumimoji="0" sz="2323" b="1" i="0" u="none" strike="noStrike" kern="120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Arial Narrow"/>
            <a:ea typeface="+mn-ea"/>
            <a:cs typeface="Arial Narrow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SharedContentType xmlns="Microsoft.SharePoint.Taxonomy.ContentTypeSync" SourceId="7bbd8d32-57eb-4c25-a7af-abe0816fa3e8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CEAC45444F234CA9ACC8BCED2DB1D4" ma:contentTypeVersion="2" ma:contentTypeDescription="Create a new document." ma:contentTypeScope="" ma:versionID="c6725552187e2c49ccc8f6c2dcea456c">
  <xsd:schema xmlns:xsd="http://www.w3.org/2001/XMLSchema" xmlns:xs="http://www.w3.org/2001/XMLSchema" xmlns:p="http://schemas.microsoft.com/office/2006/metadata/properties" xmlns:ns2="c6d9b406-8ab6-4e35-b189-c607f551e6ff" targetNamespace="http://schemas.microsoft.com/office/2006/metadata/properties" ma:root="true" ma:fieldsID="6a0dc11ad3c961b2bdfd9608ee92ac92" ns2:_="">
    <xsd:import namespace="c6d9b406-8ab6-4e35-b189-c607f551e6f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9b406-8ab6-4e35-b189-c607f551e6ff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1" nillable="true" ma:displayName="Taxonomy Catch All Column" ma:hidden="true" ma:list="{905695e0-aca8-4f7a-b0cc-bf47a0a263f3}" ma:internalName="TaxCatchAll" ma:showField="CatchAllData" ma:web="a61bfe4a-0ddf-4441-8e99-727684e48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905695e0-aca8-4f7a-b0cc-bf47a0a263f3}" ma:internalName="TaxCatchAllLabel" ma:readOnly="true" ma:showField="CatchAllDataLabel" ma:web="a61bfe4a-0ddf-4441-8e99-727684e48fa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6d9b406-8ab6-4e35-b189-c607f551e6ff"/>
  </documentManagement>
</p:properties>
</file>

<file path=customXml/itemProps1.xml><?xml version="1.0" encoding="utf-8"?>
<ds:datastoreItem xmlns:ds="http://schemas.openxmlformats.org/officeDocument/2006/customXml" ds:itemID="{B59AFB98-6FB1-413F-96ED-40C5ADF5B698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62BA7D85-0892-4DF1-BD6E-5D2C671AB6FC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8CC6EAF0-3C59-4CCB-85C4-00BFABD32CCC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DEAFB9B3-6A52-4FA3-B687-4D6E9A20B9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d9b406-8ab6-4e35-b189-c607f551e6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4C755BD2-1C8E-4830-A9D3-4394BA87E297}">
  <ds:schemaRefs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c6d9b406-8ab6-4e35-b189-c607f551e6ff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21000</TotalTime>
  <Words>3467</Words>
  <Application>Microsoft Office PowerPoint</Application>
  <PresentationFormat>On-screen Show (4:3)</PresentationFormat>
  <Paragraphs>632</Paragraphs>
  <Slides>56</Slides>
  <Notes>21</Notes>
  <HiddenSlides>8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74" baseType="lpstr">
      <vt:lpstr>ＭＳ Ｐゴシック</vt:lpstr>
      <vt:lpstr>Arabic Typesetting</vt:lpstr>
      <vt:lpstr>Arial</vt:lpstr>
      <vt:lpstr>Arial Narrow</vt:lpstr>
      <vt:lpstr>Calibri</vt:lpstr>
      <vt:lpstr>Cambria</vt:lpstr>
      <vt:lpstr>Corbel</vt:lpstr>
      <vt:lpstr>Franklin Gothic Book</vt:lpstr>
      <vt:lpstr>Franklin Gothic Demi Cond</vt:lpstr>
      <vt:lpstr>Helvetica</vt:lpstr>
      <vt:lpstr>Helvetica Light</vt:lpstr>
      <vt:lpstr>Lucida Sans</vt:lpstr>
      <vt:lpstr>Myriad Pro</vt:lpstr>
      <vt:lpstr>Times New Roman</vt:lpstr>
      <vt:lpstr>Wingdings</vt:lpstr>
      <vt:lpstr>2_EERE Black</vt:lpstr>
      <vt:lpstr>Additional IETC Slides (SS v1)</vt:lpstr>
      <vt:lpstr>3_EERE Black</vt:lpstr>
      <vt:lpstr>PowerPoint Presentation</vt:lpstr>
      <vt:lpstr>PowerPoint Presentation</vt:lpstr>
      <vt:lpstr>A little history: The Start of a pair of Revolutions</vt:lpstr>
      <vt:lpstr>PowerPoint Presentation</vt:lpstr>
      <vt:lpstr>PowerPoint Presentation</vt:lpstr>
      <vt:lpstr>Energy Intensive Industries -Today</vt:lpstr>
      <vt:lpstr>Third Industrial Revolution - Today</vt:lpstr>
      <vt:lpstr>Processes for Clean Energy Materials &amp; Technologies Energy Dependence: Energy Cost Considered in Competitive Manufacturing</vt:lpstr>
      <vt:lpstr>Innovation, Talent and Jobs</vt:lpstr>
      <vt:lpstr>Energy Use in the US Economy</vt:lpstr>
      <vt:lpstr>Clean water challenges are Energy challenges</vt:lpstr>
      <vt:lpstr>PowerPoint Presentation</vt:lpstr>
      <vt:lpstr>Manufacturing Bandwidth Studies: Energy Savings Potential </vt:lpstr>
      <vt:lpstr>PowerPoint Presentation</vt:lpstr>
      <vt:lpstr>AMO Technical Focus Areas (2017 MYPP / DRAFT)</vt:lpstr>
      <vt:lpstr>Impact Areas of Cross-Cutting Efficiency Technology   R&amp;D for Energy Intensive Industry Sectors</vt:lpstr>
      <vt:lpstr>Early Stage R&amp;D and Manufacturing Technology</vt:lpstr>
      <vt:lpstr>Early Stage R&amp;D and Manufacturing Technology</vt:lpstr>
      <vt:lpstr>AMO: Three complimentary modalities </vt:lpstr>
      <vt:lpstr>PowerPoint Presentation</vt:lpstr>
      <vt:lpstr>Technical Assistance: Better Plants Program</vt:lpstr>
      <vt:lpstr>ISO 50001–Energy Management Systems (EnMS)</vt:lpstr>
      <vt:lpstr>PowerPoint Presentation</vt:lpstr>
      <vt:lpstr>Technical Assistance: Industrial Assessment Centers</vt:lpstr>
      <vt:lpstr>PowerPoint Presentation</vt:lpstr>
      <vt:lpstr>R&amp;D Projects: Manufacturing Processes</vt:lpstr>
      <vt:lpstr>R&amp;D: Next Generation Electric Machines (NGEM)</vt:lpstr>
      <vt:lpstr>PowerPoint Presentation</vt:lpstr>
      <vt:lpstr>PowerPoint Presentation</vt:lpstr>
      <vt:lpstr>Applied R&amp;D for Materials Genome Initiative (MGI)</vt:lpstr>
      <vt:lpstr>Lab Embedded Accelerator Model: Post-Doc innovators “spin in” to national labs for R&amp;D</vt:lpstr>
      <vt:lpstr>PowerPoint Presentation</vt:lpstr>
      <vt:lpstr>PowerPoint Presentation</vt:lpstr>
      <vt:lpstr>PowerPoint Presentation</vt:lpstr>
      <vt:lpstr>Manufacturing Technology Maturation</vt:lpstr>
      <vt:lpstr>PowerPoint Presentation</vt:lpstr>
      <vt:lpstr>14 Manufacturing Innovation Institutes launched to 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REMADE: Reducing EMbodied-energy And Decreasing Emissions</vt:lpstr>
      <vt:lpstr>PowerPoint Presentation</vt:lpstr>
      <vt:lpstr>PowerPoint Presentation</vt:lpstr>
      <vt:lpstr>PowerPoint Presentation</vt:lpstr>
      <vt:lpstr>PowerPoint Presentation</vt:lpstr>
      <vt:lpstr>Nature’s Timely Reminder!</vt:lpstr>
      <vt:lpstr>PowerPoint Presentation</vt:lpstr>
      <vt:lpstr>What is ‘Pipe Parity’ for Clean Water</vt:lpstr>
      <vt:lpstr>Framework Cost for Desalination in Clean Water</vt:lpstr>
      <vt:lpstr>Some Possible Areas for Opportunity</vt:lpstr>
      <vt:lpstr>Where are the possible gaps? </vt:lpstr>
      <vt:lpstr>Needed outcomes from workshop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Tubiolo, Tony (CONTR)</dc:creator>
  <cp:lastModifiedBy>Mark</cp:lastModifiedBy>
  <cp:revision>899</cp:revision>
  <cp:lastPrinted>2017-04-13T14:12:24Z</cp:lastPrinted>
  <dcterms:created xsi:type="dcterms:W3CDTF">2011-06-04T16:38:42Z</dcterms:created>
  <dcterms:modified xsi:type="dcterms:W3CDTF">2017-08-23T11:33:48Z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0x010100AACEAC45444F234CA9ACC8BCED2DB1D4</vt:lpwstr>
  </property>
</Properties>
</file>