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66"/>
  </p:notesMasterIdLst>
  <p:handoutMasterIdLst>
    <p:handoutMasterId r:id="rId67"/>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22"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20" r:id="rId64"/>
    <p:sldId id="321"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D70"/>
    <a:srgbClr val="54A939"/>
    <a:srgbClr val="3C474F"/>
    <a:srgbClr val="FCCF18"/>
    <a:srgbClr val="006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9" autoAdjust="0"/>
    <p:restoredTop sz="93381" autoAdjust="0"/>
  </p:normalViewPr>
  <p:slideViewPr>
    <p:cSldViewPr snapToGrid="0" showGuides="1">
      <p:cViewPr>
        <p:scale>
          <a:sx n="90" d="100"/>
          <a:sy n="90" d="100"/>
        </p:scale>
        <p:origin x="-1104" y="-306"/>
      </p:cViewPr>
      <p:guideLst>
        <p:guide orient="horz" pos="4216"/>
        <p:guide orient="horz" pos="3996"/>
        <p:guide orient="horz" pos="4000"/>
        <p:guide orient="horz" pos="348"/>
        <p:guide orient="horz" pos="448"/>
        <p:guide orient="horz" pos="2248"/>
        <p:guide orient="horz" pos="504"/>
        <p:guide orient="horz" pos="408"/>
        <p:guide pos="5621"/>
        <p:guide pos="2873"/>
        <p:guide pos="12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69700E68-E5E7-7248-A87A-65D1E81141C3}" type="datetime1">
              <a:rPr lang="en-US"/>
              <a:pPr/>
              <a:t>8/7/2015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D7A98A14-C31D-8449-AEA9-81E85263E36B}" type="slidenum">
              <a:rPr lang="en-US"/>
              <a:pPr/>
              <a:t>‹#›</a:t>
            </a:fld>
            <a:endParaRPr lang="en-US"/>
          </a:p>
        </p:txBody>
      </p:sp>
    </p:spTree>
    <p:extLst>
      <p:ext uri="{BB962C8B-B14F-4D97-AF65-F5344CB8AC3E}">
        <p14:creationId xmlns:p14="http://schemas.microsoft.com/office/powerpoint/2010/main" val="4641318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EA57D996-692C-BB42-AFE2-9A9C019A3177}" type="datetime1">
              <a:rPr lang="en-US"/>
              <a:pPr/>
              <a:t>8/7/2015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EA1563FC-82AB-D046-9156-A73D670BA998}" type="slidenum">
              <a:rPr lang="en-US"/>
              <a:pPr/>
              <a:t>‹#›</a:t>
            </a:fld>
            <a:endParaRPr lang="en-US"/>
          </a:p>
        </p:txBody>
      </p:sp>
    </p:spTree>
    <p:extLst>
      <p:ext uri="{BB962C8B-B14F-4D97-AF65-F5344CB8AC3E}">
        <p14:creationId xmlns:p14="http://schemas.microsoft.com/office/powerpoint/2010/main" val="3384456852"/>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92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84615" y="8684926"/>
            <a:ext cx="2971800" cy="457513"/>
          </a:xfrm>
          <a:prstGeom prst="rect">
            <a:avLst/>
          </a:prstGeom>
          <a:noFill/>
          <a:ln w="9525">
            <a:noFill/>
            <a:miter lim="800000"/>
            <a:headEnd/>
            <a:tailEnd/>
          </a:ln>
        </p:spPr>
        <p:txBody>
          <a:bodyPr lIns="91189" tIns="45594" rIns="91189" bIns="45594" anchor="b"/>
          <a:lstStyle/>
          <a:p>
            <a:pPr algn="r" defTabSz="912838"/>
            <a:fld id="{86CFE32E-B4AA-40E3-94B0-D853251C3035}" type="slidenum">
              <a:rPr lang="en-US" sz="1200">
                <a:latin typeface="Arial" charset="0"/>
              </a:rPr>
              <a:pPr algn="r" defTabSz="912838"/>
              <a:t>11</a:t>
            </a:fld>
            <a:endParaRPr lang="en-US" sz="120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5EA87E43-BE15-4C76-A8EE-B398AF2E4EA6}" type="slidenum">
              <a:rPr lang="en-US" sz="1200">
                <a:latin typeface="Arial" charset="0"/>
              </a:rPr>
              <a:pPr algn="r" defTabSz="912838"/>
              <a:t>20</a:t>
            </a:fld>
            <a:endParaRPr lang="en-US" sz="1200">
              <a:latin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851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4C982E06-2650-4C05-AA8E-EE68641EA45A}" type="slidenum">
              <a:rPr lang="en-US" sz="1200">
                <a:latin typeface="Arial" charset="0"/>
              </a:rPr>
              <a:pPr algn="r" defTabSz="912838"/>
              <a:t>22</a:t>
            </a:fld>
            <a:endParaRPr lang="en-US" sz="1200">
              <a:latin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5EA87E43-BE15-4C76-A8EE-B398AF2E4EA6}" type="slidenum">
              <a:rPr lang="en-US" sz="1200">
                <a:latin typeface="Arial" charset="0"/>
              </a:rPr>
              <a:pPr algn="r" defTabSz="912838"/>
              <a:t>23</a:t>
            </a:fld>
            <a:endParaRPr lang="en-US" sz="1200">
              <a:latin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D8EA2308-A45A-44B4-95F2-9DB3C7418667}" type="slidenum">
              <a:rPr lang="en-US" sz="1200">
                <a:latin typeface="Arial" charset="0"/>
              </a:rPr>
              <a:pPr algn="r" defTabSz="912838"/>
              <a:t>26</a:t>
            </a:fld>
            <a:endParaRPr lang="en-US" sz="120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28</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8174" y="4344025"/>
            <a:ext cx="6187108" cy="4114488"/>
          </a:xfrm>
          <a:noFill/>
          <a:ln/>
        </p:spPr>
        <p:txBody>
          <a:bodyPr/>
          <a:lstStyle/>
          <a:p>
            <a:endParaRPr lang="en-US" sz="19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29</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8174" y="4344025"/>
            <a:ext cx="6187108" cy="4114488"/>
          </a:xfrm>
          <a:noFill/>
          <a:ln/>
        </p:spPr>
        <p:txBody>
          <a:bodyPr/>
          <a:lstStyle/>
          <a:p>
            <a:endParaRPr lang="en-US" sz="19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30</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8174" y="4344025"/>
            <a:ext cx="6187108" cy="4114488"/>
          </a:xfrm>
          <a:noFill/>
          <a:ln/>
        </p:spPr>
        <p:txBody>
          <a:bodyPr/>
          <a:lstStyle/>
          <a:p>
            <a:endParaRPr lang="en-US" sz="19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31</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8174" y="4344025"/>
            <a:ext cx="6187108" cy="4114488"/>
          </a:xfrm>
          <a:noFill/>
          <a:ln/>
        </p:spPr>
        <p:txBody>
          <a:bodyPr/>
          <a:lstStyle/>
          <a:p>
            <a:endParaRPr lang="en-US" sz="19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21" name="Slide Image Placeholder 1"/>
          <p:cNvSpPr>
            <a:spLocks noGrp="1" noRot="1" noChangeAspect="1" noTextEdit="1"/>
          </p:cNvSpPr>
          <p:nvPr>
            <p:ph type="sldImg"/>
          </p:nvPr>
        </p:nvSpPr>
        <p:spPr>
          <a:ln/>
        </p:spPr>
      </p:sp>
      <p:sp>
        <p:nvSpPr>
          <p:cNvPr id="3717122" name="Notes Placeholder 2"/>
          <p:cNvSpPr>
            <a:spLocks noGrp="1"/>
          </p:cNvSpPr>
          <p:nvPr>
            <p:ph type="body" idx="1"/>
          </p:nvPr>
        </p:nvSpPr>
        <p:spPr>
          <a:xfrm>
            <a:off x="298174" y="4197247"/>
            <a:ext cx="6336196" cy="3964587"/>
          </a:xfrm>
          <a:noFill/>
          <a:ln/>
        </p:spPr>
        <p:txBody>
          <a:bodyPr/>
          <a:lstStyle/>
          <a:p>
            <a:endParaRPr lang="en-US" sz="1900" dirty="0"/>
          </a:p>
        </p:txBody>
      </p:sp>
      <p:sp>
        <p:nvSpPr>
          <p:cNvPr id="371712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89898" tIns="44949" rIns="89898" bIns="44949" anchor="b"/>
          <a:lstStyle/>
          <a:p>
            <a:pPr algn="r" defTabSz="898752"/>
            <a:fld id="{FA25B576-8B85-4605-852A-09AFA9E43F97}" type="slidenum">
              <a:rPr lang="en-US" sz="1200">
                <a:latin typeface="Arial" charset="0"/>
              </a:rPr>
              <a:pPr algn="r" defTabSz="898752"/>
              <a:t>33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073"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89898" tIns="44949" rIns="89898" bIns="44949" anchor="b"/>
          <a:lstStyle/>
          <a:p>
            <a:pPr algn="r" defTabSz="898752"/>
            <a:fld id="{99729933-F88B-496A-907D-055BFC22628B}" type="slidenum">
              <a:rPr lang="en-US" sz="1200">
                <a:latin typeface="Arial" charset="0"/>
              </a:rPr>
              <a:pPr algn="r" defTabSz="898752"/>
              <a:t>36</a:t>
            </a:fld>
            <a:endParaRPr lang="en-US" sz="1200">
              <a:latin typeface="Arial" charset="0"/>
            </a:endParaRPr>
          </a:p>
        </p:txBody>
      </p:sp>
      <p:sp>
        <p:nvSpPr>
          <p:cNvPr id="3715074" name="Rectangle 2"/>
          <p:cNvSpPr>
            <a:spLocks noGrp="1" noRot="1" noChangeAspect="1" noChangeArrowheads="1" noTextEdit="1"/>
          </p:cNvSpPr>
          <p:nvPr>
            <p:ph type="sldImg"/>
          </p:nvPr>
        </p:nvSpPr>
        <p:spPr>
          <a:ln/>
        </p:spPr>
      </p:sp>
      <p:sp>
        <p:nvSpPr>
          <p:cNvPr id="3715075" name="Rectangle 3"/>
          <p:cNvSpPr>
            <a:spLocks noGrp="1" noChangeArrowheads="1"/>
          </p:cNvSpPr>
          <p:nvPr>
            <p:ph type="body" idx="1"/>
          </p:nvPr>
        </p:nvSpPr>
        <p:spPr>
          <a:xfrm>
            <a:off x="298174" y="4344025"/>
            <a:ext cx="6187108" cy="4114488"/>
          </a:xfrm>
          <a:noFill/>
          <a:ln/>
        </p:spPr>
        <p:txBody>
          <a:bodyPr/>
          <a:lstStyle/>
          <a:p>
            <a:endParaRPr lang="en-US" sz="19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1144588" y="684213"/>
            <a:ext cx="4572000" cy="3430587"/>
          </a:xfrm>
          <a:ln/>
        </p:spPr>
      </p:sp>
      <p:sp>
        <p:nvSpPr>
          <p:cNvPr id="382979" name="Notes Placeholder 2"/>
          <p:cNvSpPr>
            <a:spLocks noGrp="1"/>
          </p:cNvSpPr>
          <p:nvPr>
            <p:ph type="body" idx="1"/>
          </p:nvPr>
        </p:nvSpPr>
        <p:spPr/>
        <p:txBody>
          <a:bodyPr lIns="89872" tIns="44937" rIns="89872" bIns="44937"/>
          <a:lstStyle/>
          <a:p>
            <a:r>
              <a:rPr lang="en-US" dirty="0" smtClean="0"/>
              <a:t>revisions</a:t>
            </a:r>
          </a:p>
        </p:txBody>
      </p:sp>
      <p:sp>
        <p:nvSpPr>
          <p:cNvPr id="3829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37</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1144588" y="684213"/>
            <a:ext cx="4572000" cy="3430587"/>
          </a:xfrm>
          <a:ln/>
        </p:spPr>
      </p:sp>
      <p:sp>
        <p:nvSpPr>
          <p:cNvPr id="382979" name="Notes Placeholder 2"/>
          <p:cNvSpPr>
            <a:spLocks noGrp="1"/>
          </p:cNvSpPr>
          <p:nvPr>
            <p:ph type="body" idx="1"/>
          </p:nvPr>
        </p:nvSpPr>
        <p:spPr/>
        <p:txBody>
          <a:bodyPr lIns="89872" tIns="44937" rIns="89872" bIns="44937"/>
          <a:lstStyle/>
          <a:p>
            <a:r>
              <a:rPr lang="en-US" dirty="0" smtClean="0"/>
              <a:t>revisions</a:t>
            </a:r>
          </a:p>
        </p:txBody>
      </p:sp>
      <p:sp>
        <p:nvSpPr>
          <p:cNvPr id="3829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38</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5024E0C4-9CBB-44E4-9E8D-C071A8381C65}" type="slidenum">
              <a:rPr lang="en-US" sz="1200">
                <a:latin typeface="Arial" charset="0"/>
              </a:rPr>
              <a:pPr algn="r" defTabSz="912838"/>
              <a:t>4</a:t>
            </a:fld>
            <a:endParaRPr lang="en-US" sz="1200">
              <a:latin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9169" name="Slide Image Placeholder 1"/>
          <p:cNvSpPr>
            <a:spLocks noGrp="1" noRot="1" noChangeAspect="1" noTextEdit="1"/>
          </p:cNvSpPr>
          <p:nvPr>
            <p:ph type="sldImg"/>
          </p:nvPr>
        </p:nvSpPr>
        <p:spPr>
          <a:ln/>
        </p:spPr>
      </p:sp>
      <p:sp>
        <p:nvSpPr>
          <p:cNvPr id="3719170" name="Notes Placeholder 2"/>
          <p:cNvSpPr>
            <a:spLocks noGrp="1"/>
          </p:cNvSpPr>
          <p:nvPr>
            <p:ph type="body" idx="1"/>
          </p:nvPr>
        </p:nvSpPr>
        <p:spPr>
          <a:noFill/>
          <a:ln/>
        </p:spPr>
        <p:txBody>
          <a:bodyPr/>
          <a:lstStyle/>
          <a:p>
            <a:endParaRPr lang="en-US" dirty="0" smtClean="0"/>
          </a:p>
        </p:txBody>
      </p:sp>
      <p:sp>
        <p:nvSpPr>
          <p:cNvPr id="3719171"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89898" tIns="44949" rIns="89898" bIns="44949" anchor="b"/>
          <a:lstStyle/>
          <a:p>
            <a:pPr algn="r" defTabSz="898752"/>
            <a:fld id="{B3CF7942-0CE9-4320-A66D-A2CFD33AFC4E}" type="slidenum">
              <a:rPr lang="en-US" sz="1200">
                <a:latin typeface="Arial" charset="0"/>
              </a:rPr>
              <a:pPr algn="r" defTabSz="898752"/>
              <a:t>49</a:t>
            </a:fld>
            <a:endParaRPr lang="en-US" sz="120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1144588" y="684213"/>
            <a:ext cx="4572000" cy="3430587"/>
          </a:xfrm>
          <a:ln/>
        </p:spPr>
      </p:sp>
      <p:sp>
        <p:nvSpPr>
          <p:cNvPr id="382979" name="Notes Placeholder 2"/>
          <p:cNvSpPr>
            <a:spLocks noGrp="1"/>
          </p:cNvSpPr>
          <p:nvPr>
            <p:ph type="body" idx="1"/>
          </p:nvPr>
        </p:nvSpPr>
        <p:spPr/>
        <p:txBody>
          <a:bodyPr lIns="89872" tIns="44937" rIns="89872" bIns="44937"/>
          <a:lstStyle/>
          <a:p>
            <a:pPr defTabSz="897194">
              <a:defRPr/>
            </a:pPr>
            <a:endParaRPr lang="en-US" dirty="0" smtClean="0"/>
          </a:p>
        </p:txBody>
      </p:sp>
      <p:sp>
        <p:nvSpPr>
          <p:cNvPr id="3829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50</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xfrm>
            <a:off x="1144588" y="684213"/>
            <a:ext cx="4572000" cy="3430587"/>
          </a:xfrm>
          <a:ln/>
        </p:spPr>
      </p:sp>
      <p:sp>
        <p:nvSpPr>
          <p:cNvPr id="382979" name="Notes Placeholder 2"/>
          <p:cNvSpPr>
            <a:spLocks noGrp="1"/>
          </p:cNvSpPr>
          <p:nvPr>
            <p:ph type="body" idx="1"/>
          </p:nvPr>
        </p:nvSpPr>
        <p:spPr/>
        <p:txBody>
          <a:bodyPr lIns="89872" tIns="44937" rIns="89872" bIns="44937"/>
          <a:lstStyle/>
          <a:p>
            <a:pPr defTabSz="897194">
              <a:defRPr/>
            </a:pPr>
            <a:endParaRPr lang="en-US" dirty="0" smtClean="0"/>
          </a:p>
        </p:txBody>
      </p:sp>
      <p:sp>
        <p:nvSpPr>
          <p:cNvPr id="382980" name="Slide Number Placeholder 3"/>
          <p:cNvSpPr txBox="1">
            <a:spLocks noGrp="1"/>
          </p:cNvSpPr>
          <p:nvPr/>
        </p:nvSpPr>
        <p:spPr bwMode="auto">
          <a:xfrm>
            <a:off x="3884028"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2" tIns="44937" rIns="89872" bIns="44937" anchor="b"/>
          <a:lstStyle>
            <a:lvl1pPr defTabSz="915988" eaLnBrk="0" hangingPunct="0">
              <a:defRPr sz="1600">
                <a:solidFill>
                  <a:schemeClr val="tx1"/>
                </a:solidFill>
                <a:latin typeface="Arial" charset="0"/>
                <a:cs typeface="Arial" charset="0"/>
              </a:defRPr>
            </a:lvl1pPr>
            <a:lvl2pPr marL="741363" indent="-284163" defTabSz="915988" eaLnBrk="0" hangingPunct="0">
              <a:defRPr sz="1600">
                <a:solidFill>
                  <a:schemeClr val="tx1"/>
                </a:solidFill>
                <a:latin typeface="Arial" charset="0"/>
                <a:cs typeface="Arial" charset="0"/>
              </a:defRPr>
            </a:lvl2pPr>
            <a:lvl3pPr marL="1143000" indent="-231775" defTabSz="915988" eaLnBrk="0" hangingPunct="0">
              <a:defRPr sz="1600">
                <a:solidFill>
                  <a:schemeClr val="tx1"/>
                </a:solidFill>
                <a:latin typeface="Arial" charset="0"/>
                <a:cs typeface="Arial" charset="0"/>
              </a:defRPr>
            </a:lvl3pPr>
            <a:lvl4pPr marL="1600200" indent="-228600" defTabSz="915988" eaLnBrk="0" hangingPunct="0">
              <a:defRPr sz="1600">
                <a:solidFill>
                  <a:schemeClr val="tx1"/>
                </a:solidFill>
                <a:latin typeface="Arial" charset="0"/>
                <a:cs typeface="Arial" charset="0"/>
              </a:defRPr>
            </a:lvl4pPr>
            <a:lvl5pPr marL="2055813" indent="-227013" defTabSz="915988" eaLnBrk="0" hangingPunct="0">
              <a:defRPr sz="1600">
                <a:solidFill>
                  <a:schemeClr val="tx1"/>
                </a:solidFill>
                <a:latin typeface="Arial" charset="0"/>
                <a:cs typeface="Arial" charset="0"/>
              </a:defRPr>
            </a:lvl5pPr>
            <a:lvl6pPr marL="2513013" indent="-227013" defTabSz="915988" eaLnBrk="0" fontAlgn="base" hangingPunct="0">
              <a:spcBef>
                <a:spcPct val="0"/>
              </a:spcBef>
              <a:spcAft>
                <a:spcPct val="0"/>
              </a:spcAft>
              <a:defRPr sz="1600">
                <a:solidFill>
                  <a:schemeClr val="tx1"/>
                </a:solidFill>
                <a:latin typeface="Arial" charset="0"/>
                <a:cs typeface="Arial" charset="0"/>
              </a:defRPr>
            </a:lvl6pPr>
            <a:lvl7pPr marL="2970213" indent="-227013" defTabSz="915988" eaLnBrk="0" fontAlgn="base" hangingPunct="0">
              <a:spcBef>
                <a:spcPct val="0"/>
              </a:spcBef>
              <a:spcAft>
                <a:spcPct val="0"/>
              </a:spcAft>
              <a:defRPr sz="1600">
                <a:solidFill>
                  <a:schemeClr val="tx1"/>
                </a:solidFill>
                <a:latin typeface="Arial" charset="0"/>
                <a:cs typeface="Arial" charset="0"/>
              </a:defRPr>
            </a:lvl7pPr>
            <a:lvl8pPr marL="3427413" indent="-227013" defTabSz="915988" eaLnBrk="0" fontAlgn="base" hangingPunct="0">
              <a:spcBef>
                <a:spcPct val="0"/>
              </a:spcBef>
              <a:spcAft>
                <a:spcPct val="0"/>
              </a:spcAft>
              <a:defRPr sz="1600">
                <a:solidFill>
                  <a:schemeClr val="tx1"/>
                </a:solidFill>
                <a:latin typeface="Arial" charset="0"/>
                <a:cs typeface="Arial" charset="0"/>
              </a:defRPr>
            </a:lvl8pPr>
            <a:lvl9pPr marL="3884613" indent="-227013" defTabSz="915988" eaLnBrk="0" fontAlgn="base" hangingPunct="0">
              <a:spcBef>
                <a:spcPct val="0"/>
              </a:spcBef>
              <a:spcAft>
                <a:spcPct val="0"/>
              </a:spcAft>
              <a:defRPr sz="1600">
                <a:solidFill>
                  <a:schemeClr val="tx1"/>
                </a:solidFill>
                <a:latin typeface="Arial" charset="0"/>
                <a:cs typeface="Arial" charset="0"/>
              </a:defRPr>
            </a:lvl9pPr>
          </a:lstStyle>
          <a:p>
            <a:pPr algn="r" eaLnBrk="1" hangingPunct="1"/>
            <a:fld id="{EB615CC0-1FEC-4D18-AB45-5CF7731E578B}" type="slidenum">
              <a:rPr lang="en-US" sz="1200"/>
              <a:pPr algn="r" eaLnBrk="1" hangingPunct="1"/>
              <a:t>53</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p:spPr>
        <p:txBody>
          <a:bodyPr/>
          <a:lstStyle/>
          <a:p>
            <a:r>
              <a:rPr lang="en-US" smtClean="0"/>
              <a:t>RYAN/KEVIN TO UPDATE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CE25A6FA-5AEB-4E0A-BD20-748E5B3D157C}" type="slidenum">
              <a:rPr lang="en-US" sz="1200">
                <a:latin typeface="Arial" charset="0"/>
              </a:rPr>
              <a:pPr algn="r" defTabSz="912838"/>
              <a:t>61</a:t>
            </a:fld>
            <a:endParaRPr lang="en-US" sz="1200">
              <a:latin typeface="Arial"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CE25A6FA-5AEB-4E0A-BD20-748E5B3D157C}" type="slidenum">
              <a:rPr lang="en-US" sz="1200">
                <a:latin typeface="Arial" charset="0"/>
              </a:rPr>
              <a:pPr algn="r" defTabSz="912838"/>
              <a:t>62</a:t>
            </a:fld>
            <a:endParaRPr lang="en-US" sz="1200">
              <a:latin typeface="Arial"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5024E0C4-9CBB-44E4-9E8D-C071A8381C65}" type="slidenum">
              <a:rPr lang="en-US" sz="1200">
                <a:latin typeface="Arial" charset="0"/>
              </a:rPr>
              <a:pPr algn="r" defTabSz="912838"/>
              <a:t>63</a:t>
            </a:fld>
            <a:endParaRPr lang="en-US" sz="1200">
              <a:latin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473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189" tIns="45594" rIns="91189" bIns="45594" anchor="b"/>
          <a:lstStyle/>
          <a:p>
            <a:pPr algn="r" defTabSz="912838"/>
            <a:fld id="{916339D7-851C-4E59-9045-8737431FB6E2}" type="slidenum">
              <a:rPr lang="en-US" sz="1200">
                <a:latin typeface="Arial" charset="0"/>
              </a:rPr>
              <a:pPr algn="r" defTabSz="912838"/>
              <a:t>10</a:t>
            </a:fld>
            <a:endParaRPr lang="en-US" sz="120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smtClean="0"/>
              <a:t>WIND AND WATER POWER TECHNOLOGIES OFFICE</a:t>
            </a:r>
            <a:endParaRPr lang="en-US" dirty="0"/>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2013 Wind Technologies Market Report</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Ryan Wiser &amp; Mark </a:t>
            </a:r>
            <a:r>
              <a:rPr lang="en-US" noProof="0" dirty="0" err="1" smtClean="0"/>
              <a:t>Bolinger</a:t>
            </a:r>
            <a:endParaRPr lang="en-US" noProof="0" dirty="0" smtClean="0"/>
          </a:p>
        </p:txBody>
      </p:sp>
      <p:sp>
        <p:nvSpPr>
          <p:cNvPr id="21" name="Text Placeholder 22"/>
          <p:cNvSpPr>
            <a:spLocks noGrp="1"/>
          </p:cNvSpPr>
          <p:nvPr>
            <p:ph type="body" sz="quarter" idx="12" hasCustomPrompt="1"/>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Lawrence Berkeley National Laboratory </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98438" y="0"/>
            <a:ext cx="8724900" cy="812725"/>
          </a:xfrm>
          <a:prstGeom prst="rect">
            <a:avLst/>
          </a:prstGeom>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070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198438" y="0"/>
            <a:ext cx="8724900" cy="812725"/>
          </a:xfrm>
          <a:prstGeom prst="rect">
            <a:avLst/>
          </a:prstGeo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98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98438" y="0"/>
            <a:ext cx="8724900" cy="812725"/>
          </a:xfrm>
          <a:prstGeom prst="rect">
            <a:avLst/>
          </a:prstGeom>
        </p:spPr>
        <p:txBody>
          <a:body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196850" y="800100"/>
            <a:ext cx="8726488" cy="5543550"/>
          </a:xfrm>
        </p:spPr>
        <p:txBody>
          <a:bodyPr/>
          <a:lstStyle/>
          <a:p>
            <a:endParaRPr lang="en-US" dirty="0"/>
          </a:p>
        </p:txBody>
      </p:sp>
    </p:spTree>
    <p:extLst>
      <p:ext uri="{BB962C8B-B14F-4D97-AF65-F5344CB8AC3E}">
        <p14:creationId xmlns:p14="http://schemas.microsoft.com/office/powerpoint/2010/main" val="24375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98613"/>
            <a:ext cx="7772400" cy="7635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39000" y="6553200"/>
            <a:ext cx="1905000" cy="304800"/>
          </a:xfrm>
          <a:prstGeom prst="rect">
            <a:avLst/>
          </a:prstGeom>
          <a:ln/>
        </p:spPr>
        <p:txBody>
          <a:bodyPr/>
          <a:lstStyle>
            <a:lvl1pPr>
              <a:defRPr/>
            </a:lvl1pPr>
          </a:lstStyle>
          <a:p>
            <a:pPr>
              <a:defRPr/>
            </a:pPr>
            <a:fld id="{4086CBD9-00DC-474C-94D7-CE3DC089B353}" type="slidenum">
              <a:rPr lang="en-US"/>
              <a:pPr>
                <a:defRPr/>
              </a:pPr>
              <a:t>‹#›</a:t>
            </a:fld>
            <a:endParaRPr lang="en-US"/>
          </a:p>
        </p:txBody>
      </p:sp>
    </p:spTree>
    <p:extLst>
      <p:ext uri="{BB962C8B-B14F-4D97-AF65-F5344CB8AC3E}">
        <p14:creationId xmlns:p14="http://schemas.microsoft.com/office/powerpoint/2010/main" val="160524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98613"/>
            <a:ext cx="7772400" cy="7635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3013"/>
            <a:ext cx="38100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3013"/>
            <a:ext cx="38100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553200"/>
            <a:ext cx="1905000" cy="304800"/>
          </a:xfrm>
          <a:prstGeom prst="rect">
            <a:avLst/>
          </a:prstGeom>
          <a:ln/>
        </p:spPr>
        <p:txBody>
          <a:bodyPr/>
          <a:lstStyle>
            <a:lvl1pPr>
              <a:defRPr/>
            </a:lvl1pPr>
          </a:lstStyle>
          <a:p>
            <a:pPr>
              <a:defRPr/>
            </a:pPr>
            <a:fld id="{5EF99AA1-43E0-435B-8FF1-2DF2CD30B1C9}" type="slidenum">
              <a:rPr lang="en-US"/>
              <a:pPr>
                <a:defRPr/>
              </a:pPr>
              <a:t>‹#›</a:t>
            </a:fld>
            <a:endParaRPr lang="en-US"/>
          </a:p>
        </p:txBody>
      </p:sp>
    </p:spTree>
    <p:extLst>
      <p:ext uri="{BB962C8B-B14F-4D97-AF65-F5344CB8AC3E}">
        <p14:creationId xmlns:p14="http://schemas.microsoft.com/office/powerpoint/2010/main" val="40274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553200"/>
            <a:ext cx="1905000" cy="304800"/>
          </a:xfrm>
          <a:prstGeom prst="rect">
            <a:avLst/>
          </a:prstGeom>
          <a:ln/>
        </p:spPr>
        <p:txBody>
          <a:bodyPr/>
          <a:lstStyle>
            <a:lvl1pPr>
              <a:defRPr/>
            </a:lvl1pPr>
          </a:lstStyle>
          <a:p>
            <a:pPr>
              <a:defRPr/>
            </a:pPr>
            <a:fld id="{13DEA0CB-6EFA-4A20-95C9-B2FAFE297CC7}" type="slidenum">
              <a:rPr lang="en-US"/>
              <a:pPr>
                <a:defRPr/>
              </a:pPr>
              <a:t>‹#›</a:t>
            </a:fld>
            <a:endParaRPr lang="en-US"/>
          </a:p>
        </p:txBody>
      </p:sp>
    </p:spTree>
    <p:extLst>
      <p:ext uri="{BB962C8B-B14F-4D97-AF65-F5344CB8AC3E}">
        <p14:creationId xmlns:p14="http://schemas.microsoft.com/office/powerpoint/2010/main" val="80600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98613"/>
            <a:ext cx="7772400" cy="76358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3013"/>
            <a:ext cx="3810000" cy="266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3013"/>
            <a:ext cx="3810000" cy="266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553200"/>
            <a:ext cx="1905000" cy="304800"/>
          </a:xfrm>
          <a:prstGeom prst="rect">
            <a:avLst/>
          </a:prstGeom>
          <a:ln/>
        </p:spPr>
        <p:txBody>
          <a:bodyPr/>
          <a:lstStyle>
            <a:lvl1pPr>
              <a:defRPr/>
            </a:lvl1pPr>
          </a:lstStyle>
          <a:p>
            <a:pPr>
              <a:defRPr/>
            </a:pPr>
            <a:fld id="{21641DF4-F134-4E7B-B5AA-EEC8884DFC43}" type="slidenum">
              <a:rPr lang="en-US"/>
              <a:pPr>
                <a:defRPr/>
              </a:pPr>
              <a:t>‹#›</a:t>
            </a:fld>
            <a:endParaRPr lang="en-US"/>
          </a:p>
        </p:txBody>
      </p:sp>
    </p:spTree>
    <p:extLst>
      <p:ext uri="{BB962C8B-B14F-4D97-AF65-F5344CB8AC3E}">
        <p14:creationId xmlns:p14="http://schemas.microsoft.com/office/powerpoint/2010/main" val="322072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500" y="812800"/>
            <a:ext cx="8732838" cy="5537200"/>
          </a:xfrm>
          <a:prstGeom prst="rect">
            <a:avLst/>
          </a:prstGeom>
        </p:spPr>
        <p:txBody>
          <a:bodyPr vert="horz" lIns="91440" tIns="45720" rIns="91440" bIns="45720" rtlCol="0">
            <a:normAutofit/>
          </a:bodyPr>
          <a:lstStyle/>
          <a:p>
            <a:pPr lvl="0"/>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chemeClr val="tx1"/>
              </a:solidFill>
              <a:ea typeface="Arial" pitchFamily="-106" charset="0"/>
              <a:cs typeface="Arial" pitchFamily="-106" charset="0"/>
            </a:endParaRPr>
          </a:p>
        </p:txBody>
      </p:sp>
      <p:pic>
        <p:nvPicPr>
          <p:cNvPr id="15" name="Picture 14" descr="US-Department of Energy-hor-green.png"/>
          <p:cNvPicPr>
            <a:picLocks noChangeAspect="1"/>
          </p:cNvPicPr>
          <p:nvPr/>
        </p:nvPicPr>
        <p:blipFill>
          <a:blip r:embed="rId10"/>
          <a:stretch>
            <a:fillRect/>
          </a:stretch>
        </p:blipFill>
        <p:spPr>
          <a:xfrm>
            <a:off x="7318586" y="6483671"/>
            <a:ext cx="1604752" cy="240081"/>
          </a:xfrm>
          <a:prstGeom prst="rect">
            <a:avLst/>
          </a:prstGeom>
        </p:spPr>
      </p:pic>
      <p:grpSp>
        <p:nvGrpSpPr>
          <p:cNvPr id="4" name="Group 3"/>
          <p:cNvGrpSpPr/>
          <p:nvPr/>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24062"/>
            <a:ext cx="9144000" cy="78105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2" r:id="rId2"/>
    <p:sldLayoutId id="2147483690" r:id="rId3"/>
    <p:sldLayoutId id="2147483693" r:id="rId4"/>
    <p:sldLayoutId id="2147483694" r:id="rId5"/>
    <p:sldLayoutId id="2147483695" r:id="rId6"/>
    <p:sldLayoutId id="2147483696" r:id="rId7"/>
    <p:sldLayoutId id="2147483697" r:id="rId8"/>
  </p:sldLayoutIdLst>
  <p:hf sldNum="0" hdr="0" ftr="0" dt="0"/>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7.emf"/></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 AND WATER POWER TECHNOLOGIES OFFICE</a:t>
            </a:r>
            <a:endParaRPr lang="en-US" dirty="0"/>
          </a:p>
        </p:txBody>
      </p:sp>
      <p:sp>
        <p:nvSpPr>
          <p:cNvPr id="7" name="Subtitle 6"/>
          <p:cNvSpPr>
            <a:spLocks noGrp="1"/>
          </p:cNvSpPr>
          <p:nvPr>
            <p:ph type="subTitle" idx="1"/>
          </p:nvPr>
        </p:nvSpPr>
        <p:spPr>
          <a:xfrm>
            <a:off x="131148" y="5082995"/>
            <a:ext cx="4382300" cy="998828"/>
          </a:xfrm>
        </p:spPr>
        <p:txBody>
          <a:bodyPr>
            <a:normAutofit/>
          </a:bodyPr>
          <a:lstStyle/>
          <a:p>
            <a:r>
              <a:rPr lang="en-US" sz="2800" dirty="0" smtClean="0"/>
              <a:t>2014 Wind Technologies Market Report: Summary</a:t>
            </a:r>
            <a:endParaRPr lang="en-US" sz="2800" dirty="0"/>
          </a:p>
        </p:txBody>
      </p:sp>
      <p:sp>
        <p:nvSpPr>
          <p:cNvPr id="8" name="Text Placeholder 7"/>
          <p:cNvSpPr>
            <a:spLocks noGrp="1"/>
          </p:cNvSpPr>
          <p:nvPr>
            <p:ph type="body" sz="quarter" idx="10"/>
          </p:nvPr>
        </p:nvSpPr>
        <p:spPr/>
        <p:txBody>
          <a:bodyPr>
            <a:noAutofit/>
          </a:bodyPr>
          <a:lstStyle/>
          <a:p>
            <a:r>
              <a:rPr lang="en-US" sz="2200" dirty="0" smtClean="0"/>
              <a:t>Ryan Wiser &amp; Mark </a:t>
            </a:r>
            <a:r>
              <a:rPr lang="en-US" sz="2200" dirty="0" err="1" smtClean="0"/>
              <a:t>Bolinger</a:t>
            </a:r>
            <a:endParaRPr lang="en-US" sz="2200" dirty="0"/>
          </a:p>
        </p:txBody>
      </p:sp>
      <p:sp>
        <p:nvSpPr>
          <p:cNvPr id="9" name="Text Placeholder 8"/>
          <p:cNvSpPr>
            <a:spLocks noGrp="1"/>
          </p:cNvSpPr>
          <p:nvPr>
            <p:ph type="body" sz="quarter" idx="12"/>
          </p:nvPr>
        </p:nvSpPr>
        <p:spPr>
          <a:xfrm>
            <a:off x="4776252" y="5709684"/>
            <a:ext cx="4180863" cy="609906"/>
          </a:xfrm>
        </p:spPr>
        <p:txBody>
          <a:bodyPr>
            <a:normAutofit/>
          </a:bodyPr>
          <a:lstStyle/>
          <a:p>
            <a:r>
              <a:rPr lang="en-US" sz="1800" dirty="0" smtClean="0"/>
              <a:t>Lawrence Berkeley National Laboratory</a:t>
            </a:r>
            <a:endParaRPr lang="en-US" sz="1800" dirty="0"/>
          </a:p>
        </p:txBody>
      </p:sp>
      <p:sp>
        <p:nvSpPr>
          <p:cNvPr id="10" name="Text Placeholder 9"/>
          <p:cNvSpPr>
            <a:spLocks noGrp="1"/>
          </p:cNvSpPr>
          <p:nvPr>
            <p:ph type="body" sz="quarter" idx="13"/>
          </p:nvPr>
        </p:nvSpPr>
        <p:spPr>
          <a:xfrm>
            <a:off x="146835" y="6045052"/>
            <a:ext cx="2075370" cy="288687"/>
          </a:xfrm>
        </p:spPr>
        <p:txBody>
          <a:bodyPr>
            <a:noAutofit/>
          </a:bodyPr>
          <a:lstStyle/>
          <a:p>
            <a:r>
              <a:rPr lang="en-US" sz="2200" dirty="0" smtClean="0"/>
              <a:t>August 2015</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txBox="1">
            <a:spLocks noGrp="1"/>
          </p:cNvSpPr>
          <p:nvPr/>
        </p:nvSpPr>
        <p:spPr bwMode="auto">
          <a:xfrm>
            <a:off x="7256584" y="6291052"/>
            <a:ext cx="1905000" cy="304800"/>
          </a:xfrm>
          <a:prstGeom prst="rect">
            <a:avLst/>
          </a:prstGeom>
          <a:noFill/>
          <a:ln w="9525">
            <a:noFill/>
            <a:miter lim="800000"/>
            <a:headEnd/>
            <a:tailEnd/>
          </a:ln>
        </p:spPr>
        <p:txBody>
          <a:bodyPr/>
          <a:lstStyle/>
          <a:p>
            <a:pPr algn="r" eaLnBrk="0" hangingPunct="0"/>
            <a:endParaRPr lang="en-US" sz="1400" dirty="0"/>
          </a:p>
        </p:txBody>
      </p:sp>
      <p:sp>
        <p:nvSpPr>
          <p:cNvPr id="59394" name="Rectangle 3"/>
          <p:cNvSpPr>
            <a:spLocks noGrp="1" noChangeArrowheads="1"/>
          </p:cNvSpPr>
          <p:nvPr>
            <p:ph type="title" idx="4294967295"/>
          </p:nvPr>
        </p:nvSpPr>
        <p:spPr>
          <a:xfrm>
            <a:off x="169984" y="725757"/>
            <a:ext cx="8974016" cy="1060512"/>
          </a:xfrm>
          <a:prstGeom prst="rect">
            <a:avLst/>
          </a:prstGeom>
        </p:spPr>
        <p:txBody>
          <a:bodyPr/>
          <a:lstStyle/>
          <a:p>
            <a:pPr>
              <a:lnSpc>
                <a:spcPct val="90000"/>
              </a:lnSpc>
            </a:pPr>
            <a:r>
              <a:rPr lang="en-US" sz="3400" b="1" dirty="0" smtClean="0">
                <a:latin typeface="Arial" charset="0"/>
              </a:rPr>
              <a:t>Geographic Spread of Wind Projects in the United States Is Reasonably Broad</a:t>
            </a:r>
          </a:p>
        </p:txBody>
      </p:sp>
      <p:sp>
        <p:nvSpPr>
          <p:cNvPr id="2" name="Rectangle 2"/>
          <p:cNvSpPr>
            <a:spLocks noChangeArrowheads="1"/>
          </p:cNvSpPr>
          <p:nvPr/>
        </p:nvSpPr>
        <p:spPr bwMode="auto">
          <a:xfrm>
            <a:off x="17584" y="-2621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205152" y="6209105"/>
            <a:ext cx="89564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Note:  Numbers within states represent cumulative installed wind capacity and, in brackets, annual additions in 2014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54635" y="1699929"/>
            <a:ext cx="6401346" cy="4509176"/>
          </a:xfrm>
          <a:prstGeom prst="rect">
            <a:avLst/>
          </a:prstGeom>
          <a:noFill/>
        </p:spPr>
      </p:pic>
    </p:spTree>
    <p:extLst>
      <p:ext uri="{BB962C8B-B14F-4D97-AF65-F5344CB8AC3E}">
        <p14:creationId xmlns:p14="http://schemas.microsoft.com/office/powerpoint/2010/main" val="3265750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55781" y="724784"/>
            <a:ext cx="8991600" cy="685800"/>
          </a:xfrm>
          <a:prstGeom prst="rect">
            <a:avLst/>
          </a:prstGeom>
        </p:spPr>
        <p:txBody>
          <a:bodyPr/>
          <a:lstStyle/>
          <a:p>
            <a:pPr>
              <a:lnSpc>
                <a:spcPct val="90000"/>
              </a:lnSpc>
            </a:pPr>
            <a:r>
              <a:rPr lang="en-US" sz="3400" b="1" dirty="0" smtClean="0">
                <a:latin typeface="Arial" charset="0"/>
              </a:rPr>
              <a:t>Texas Installed the Most Capacity in 2014; 9 States Exceed 12% Wind Energy</a:t>
            </a:r>
          </a:p>
        </p:txBody>
      </p:sp>
      <p:sp>
        <p:nvSpPr>
          <p:cNvPr id="61443" name="Rectangle 3"/>
          <p:cNvSpPr>
            <a:spLocks noGrp="1" noChangeArrowheads="1"/>
          </p:cNvSpPr>
          <p:nvPr>
            <p:ph type="body" sz="half" idx="4294967295"/>
          </p:nvPr>
        </p:nvSpPr>
        <p:spPr>
          <a:xfrm>
            <a:off x="4970994" y="1939278"/>
            <a:ext cx="4056048" cy="4562226"/>
          </a:xfrm>
        </p:spPr>
        <p:txBody>
          <a:bodyPr>
            <a:normAutofit/>
          </a:bodyPr>
          <a:lstStyle/>
          <a:p>
            <a:pPr marL="238125" indent="-238125" defTabSz="742950">
              <a:spcBef>
                <a:spcPts val="1200"/>
              </a:spcBef>
            </a:pPr>
            <a:r>
              <a:rPr lang="en-US" sz="2400" dirty="0" smtClean="0">
                <a:latin typeface="Arial" charset="0"/>
              </a:rPr>
              <a:t>Texas has more than twice as much wind capacity as any other state</a:t>
            </a:r>
          </a:p>
          <a:p>
            <a:pPr marL="238125" indent="-238125" defTabSz="742950">
              <a:spcBef>
                <a:spcPts val="1200"/>
              </a:spcBef>
            </a:pPr>
            <a:r>
              <a:rPr lang="en-US" sz="2400" dirty="0" smtClean="0">
                <a:latin typeface="Arial" charset="0"/>
              </a:rPr>
              <a:t>23 states had &gt;500 MW of capacity at end of 2014 (16 &gt; 1 GW, 10 &gt; 2 GW)</a:t>
            </a:r>
          </a:p>
          <a:p>
            <a:pPr marL="238125" indent="-238125" defTabSz="742950">
              <a:lnSpc>
                <a:spcPct val="90000"/>
              </a:lnSpc>
              <a:spcBef>
                <a:spcPct val="30000"/>
              </a:spcBef>
            </a:pPr>
            <a:r>
              <a:rPr lang="en-US" sz="2400" dirty="0" smtClean="0">
                <a:latin typeface="Arial" charset="0"/>
              </a:rPr>
              <a:t>2 states have &gt;25% of total in-state generation from wind (9 states &gt; 12%)</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33" y="1750606"/>
            <a:ext cx="6065837"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8740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1384" y="724784"/>
            <a:ext cx="8910084" cy="763588"/>
          </a:xfrm>
        </p:spPr>
        <p:txBody>
          <a:bodyPr/>
          <a:lstStyle/>
          <a:p>
            <a:pPr>
              <a:lnSpc>
                <a:spcPct val="85000"/>
              </a:lnSpc>
            </a:pPr>
            <a:r>
              <a:rPr lang="en-US" sz="3400" b="1" dirty="0" smtClean="0">
                <a:latin typeface="Arial" charset="0"/>
              </a:rPr>
              <a:t>No Commercial Offshore Wind Turbines Commissioned; </a:t>
            </a:r>
            <a:r>
              <a:rPr lang="en-US" sz="3400" dirty="0" smtClean="0">
                <a:latin typeface="Arial" charset="0"/>
              </a:rPr>
              <a:t>1</a:t>
            </a:r>
            <a:r>
              <a:rPr lang="en-US" sz="3400" b="1" dirty="0" smtClean="0">
                <a:latin typeface="Arial" charset="0"/>
              </a:rPr>
              <a:t> Project in Construction and 18 in Various Stages of Development</a:t>
            </a:r>
            <a:endParaRPr lang="en-US" sz="3400" dirty="0" smtClean="0">
              <a:latin typeface="Arial" charset="0"/>
            </a:endParaRPr>
          </a:p>
        </p:txBody>
      </p:sp>
      <p:sp>
        <p:nvSpPr>
          <p:cNvPr id="63491" name="Text Box 3"/>
          <p:cNvSpPr txBox="1">
            <a:spLocks noChangeArrowheads="1"/>
          </p:cNvSpPr>
          <p:nvPr/>
        </p:nvSpPr>
        <p:spPr bwMode="auto">
          <a:xfrm>
            <a:off x="136525" y="5629829"/>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63492" name="Text Box 4"/>
          <p:cNvSpPr txBox="1">
            <a:spLocks noChangeArrowheads="1"/>
          </p:cNvSpPr>
          <p:nvPr/>
        </p:nvSpPr>
        <p:spPr bwMode="auto">
          <a:xfrm>
            <a:off x="5314950" y="2166607"/>
            <a:ext cx="3762375" cy="4462760"/>
          </a:xfrm>
          <a:prstGeom prst="rect">
            <a:avLst/>
          </a:prstGeom>
          <a:noFill/>
          <a:ln w="12700" algn="ctr">
            <a:noFill/>
            <a:miter lim="800000"/>
            <a:headEnd type="none" w="sm" len="sm"/>
            <a:tailEnd/>
          </a:ln>
        </p:spPr>
        <p:txBody>
          <a:bodyPr wrap="square">
            <a:spAutoFit/>
          </a:bodyPr>
          <a:lstStyle/>
          <a:p>
            <a:pPr marL="171450" indent="-171450" eaLnBrk="0" hangingPunct="0">
              <a:spcBef>
                <a:spcPts val="400"/>
              </a:spcBef>
              <a:buFontTx/>
              <a:buChar char="•"/>
            </a:pPr>
            <a:r>
              <a:rPr lang="en-US" sz="1700" dirty="0" smtClean="0">
                <a:latin typeface="Arial" charset="0"/>
              </a:rPr>
              <a:t>30 MW Block Island project (RI) started construction in 2015</a:t>
            </a:r>
          </a:p>
          <a:p>
            <a:pPr marL="171450" indent="-171450" eaLnBrk="0" hangingPunct="0">
              <a:spcBef>
                <a:spcPts val="400"/>
              </a:spcBef>
              <a:buFontTx/>
              <a:buChar char="•"/>
            </a:pPr>
            <a:r>
              <a:rPr lang="en-US" sz="1700" dirty="0">
                <a:latin typeface="Arial" charset="0"/>
              </a:rPr>
              <a:t>BOEM  has granted 5 competitive leases; DOE funding 3 </a:t>
            </a:r>
            <a:r>
              <a:rPr lang="en-US" sz="1700" dirty="0" smtClean="0">
                <a:latin typeface="Arial" charset="0"/>
              </a:rPr>
              <a:t>pilot deployments</a:t>
            </a:r>
            <a:endParaRPr lang="en-US" sz="1700" dirty="0">
              <a:latin typeface="Arial" charset="0"/>
            </a:endParaRPr>
          </a:p>
          <a:p>
            <a:pPr marL="171450" indent="-171450" eaLnBrk="0" hangingPunct="0">
              <a:spcBef>
                <a:spcPts val="400"/>
              </a:spcBef>
              <a:buFontTx/>
              <a:buChar char="•"/>
            </a:pPr>
            <a:r>
              <a:rPr lang="en-US" sz="1700" dirty="0" smtClean="0">
                <a:latin typeface="Arial" charset="0"/>
              </a:rPr>
              <a:t>Legal and political headwind for high-profile projects:</a:t>
            </a:r>
            <a:endParaRPr lang="en-US" sz="1700" dirty="0">
              <a:latin typeface="Arial" charset="0"/>
            </a:endParaRPr>
          </a:p>
          <a:p>
            <a:pPr marL="458788" lvl="1" indent="-171450" eaLnBrk="0" hangingPunct="0">
              <a:spcBef>
                <a:spcPts val="400"/>
              </a:spcBef>
              <a:buFontTx/>
              <a:buChar char="•"/>
            </a:pPr>
            <a:r>
              <a:rPr lang="en-US" sz="1500" dirty="0">
                <a:latin typeface="Arial" charset="0"/>
              </a:rPr>
              <a:t>Cape Wind (MA</a:t>
            </a:r>
            <a:r>
              <a:rPr lang="en-US" sz="1500" dirty="0" smtClean="0">
                <a:latin typeface="Arial" charset="0"/>
              </a:rPr>
              <a:t>) power purchase agreements cancelled by utilities</a:t>
            </a:r>
            <a:endParaRPr lang="en-US" sz="1500" dirty="0">
              <a:latin typeface="Arial" charset="0"/>
            </a:endParaRPr>
          </a:p>
          <a:p>
            <a:pPr marL="458788" lvl="1" indent="-171450" eaLnBrk="0" hangingPunct="0">
              <a:spcBef>
                <a:spcPts val="400"/>
              </a:spcBef>
              <a:buFontTx/>
              <a:buChar char="•"/>
            </a:pPr>
            <a:r>
              <a:rPr lang="en-US" sz="1500" dirty="0" smtClean="0">
                <a:latin typeface="Arial" charset="0"/>
              </a:rPr>
              <a:t>Fishermen’s Atlantic City (NJ) rejected by state PUC</a:t>
            </a:r>
          </a:p>
          <a:p>
            <a:pPr marL="458788" lvl="1" indent="-171450" eaLnBrk="0" hangingPunct="0">
              <a:spcBef>
                <a:spcPts val="400"/>
              </a:spcBef>
              <a:buFontTx/>
              <a:buChar char="•"/>
            </a:pPr>
            <a:r>
              <a:rPr lang="en-US" sz="1500" dirty="0" smtClean="0">
                <a:latin typeface="Arial" charset="0"/>
              </a:rPr>
              <a:t>Dominion (VA) announced delay due to cost</a:t>
            </a:r>
          </a:p>
          <a:p>
            <a:pPr marL="171450" indent="-171450" eaLnBrk="0" hangingPunct="0">
              <a:spcBef>
                <a:spcPts val="400"/>
              </a:spcBef>
              <a:buFontTx/>
              <a:buChar char="•"/>
            </a:pPr>
            <a:r>
              <a:rPr lang="en-US" sz="1700" dirty="0">
                <a:latin typeface="Arial" charset="0"/>
              </a:rPr>
              <a:t>P</a:t>
            </a:r>
            <a:r>
              <a:rPr lang="en-US" sz="1700" dirty="0" smtClean="0">
                <a:latin typeface="Arial" charset="0"/>
              </a:rPr>
              <a:t>ressing challenges include cost, lack of PPAs and policy incentives, regulatory complexity</a:t>
            </a:r>
          </a:p>
        </p:txBody>
      </p:sp>
      <p:pic>
        <p:nvPicPr>
          <p:cNvPr id="7" name="Picture 6"/>
          <p:cNvPicPr/>
          <p:nvPr/>
        </p:nvPicPr>
        <p:blipFill>
          <a:blip r:embed="rId3"/>
          <a:stretch>
            <a:fillRect/>
          </a:stretch>
        </p:blipFill>
        <p:spPr>
          <a:xfrm>
            <a:off x="342900" y="2279074"/>
            <a:ext cx="5005270" cy="3324272"/>
          </a:xfrm>
          <a:prstGeom prst="rect">
            <a:avLst/>
          </a:prstGeom>
        </p:spPr>
      </p:pic>
    </p:spTree>
    <p:extLst>
      <p:ext uri="{BB962C8B-B14F-4D97-AF65-F5344CB8AC3E}">
        <p14:creationId xmlns:p14="http://schemas.microsoft.com/office/powerpoint/2010/main" val="31100731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44770" y="2187538"/>
            <a:ext cx="7187388" cy="3746939"/>
          </a:xfrm>
          <a:prstGeom prst="rect">
            <a:avLst/>
          </a:prstGeom>
          <a:noFill/>
        </p:spPr>
      </p:pic>
      <p:sp>
        <p:nvSpPr>
          <p:cNvPr id="65539" name="Rectangle 2"/>
          <p:cNvSpPr>
            <a:spLocks noGrp="1" noChangeArrowheads="1"/>
          </p:cNvSpPr>
          <p:nvPr>
            <p:ph type="title"/>
          </p:nvPr>
        </p:nvSpPr>
        <p:spPr>
          <a:xfrm>
            <a:off x="198671" y="724782"/>
            <a:ext cx="8832110" cy="763588"/>
          </a:xfrm>
        </p:spPr>
        <p:txBody>
          <a:bodyPr/>
          <a:lstStyle/>
          <a:p>
            <a:pPr>
              <a:lnSpc>
                <a:spcPct val="90000"/>
              </a:lnSpc>
            </a:pPr>
            <a:r>
              <a:rPr lang="en-GB" sz="3400" b="1" dirty="0" smtClean="0">
                <a:latin typeface="Arial" charset="0"/>
              </a:rPr>
              <a:t>Interconnection Queues Demonstrate that a Substantial Amount </a:t>
            </a:r>
            <a:r>
              <a:rPr lang="en-GB" sz="3400" b="1" dirty="0">
                <a:latin typeface="Arial" charset="0"/>
              </a:rPr>
              <a:t>of Wind </a:t>
            </a:r>
            <a:r>
              <a:rPr lang="en-GB" sz="3400" b="1" dirty="0" smtClean="0">
                <a:latin typeface="Arial" charset="0"/>
              </a:rPr>
              <a:t>Is </a:t>
            </a:r>
            <a:r>
              <a:rPr lang="en-GB" sz="3400" b="1" dirty="0">
                <a:latin typeface="Arial" charset="0"/>
              </a:rPr>
              <a:t>Under </a:t>
            </a:r>
            <a:r>
              <a:rPr lang="en-GB" sz="3400" b="1" dirty="0" smtClean="0">
                <a:latin typeface="Arial" charset="0"/>
              </a:rPr>
              <a:t>Consideration</a:t>
            </a:r>
            <a:endParaRPr lang="en-US" sz="3400" b="1" dirty="0" smtClean="0">
              <a:latin typeface="Arial" charset="0"/>
            </a:endParaRPr>
          </a:p>
        </p:txBody>
      </p:sp>
      <p:sp>
        <p:nvSpPr>
          <p:cNvPr id="65540" name="Text Box 3"/>
          <p:cNvSpPr txBox="1">
            <a:spLocks noChangeArrowheads="1"/>
          </p:cNvSpPr>
          <p:nvPr/>
        </p:nvSpPr>
        <p:spPr bwMode="auto">
          <a:xfrm>
            <a:off x="145505" y="5682992"/>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65542" name="Text Box 6"/>
          <p:cNvSpPr txBox="1">
            <a:spLocks noChangeArrowheads="1"/>
          </p:cNvSpPr>
          <p:nvPr/>
        </p:nvSpPr>
        <p:spPr bwMode="auto">
          <a:xfrm>
            <a:off x="3036492" y="3091323"/>
            <a:ext cx="6100175" cy="1338828"/>
          </a:xfrm>
          <a:prstGeom prst="rect">
            <a:avLst/>
          </a:prstGeom>
          <a:solidFill>
            <a:schemeClr val="bg1"/>
          </a:solidFill>
          <a:ln w="12700" algn="ctr">
            <a:noFill/>
            <a:miter lim="800000"/>
            <a:headEnd type="none" w="sm" len="sm"/>
            <a:tailEnd/>
          </a:ln>
        </p:spPr>
        <p:txBody>
          <a:bodyPr wrap="square">
            <a:spAutoFit/>
          </a:bodyPr>
          <a:lstStyle/>
          <a:p>
            <a:pPr eaLnBrk="0" hangingPunct="0">
              <a:spcBef>
                <a:spcPct val="50000"/>
              </a:spcBef>
            </a:pPr>
            <a:r>
              <a:rPr lang="en-US" sz="1800" dirty="0" smtClean="0">
                <a:latin typeface="Arial" charset="0"/>
              </a:rPr>
              <a:t>Wind represented 30% of capacity in sampled 35 </a:t>
            </a:r>
            <a:r>
              <a:rPr lang="en-US" sz="1800" dirty="0">
                <a:latin typeface="Arial" charset="0"/>
              </a:rPr>
              <a:t>queues</a:t>
            </a:r>
          </a:p>
          <a:p>
            <a:pPr eaLnBrk="0" hangingPunct="0">
              <a:spcBef>
                <a:spcPct val="50000"/>
              </a:spcBef>
            </a:pPr>
            <a:r>
              <a:rPr lang="en-US" sz="1800" dirty="0">
                <a:latin typeface="Arial" charset="0"/>
              </a:rPr>
              <a:t>But… absolute amount of wind (and </a:t>
            </a:r>
            <a:r>
              <a:rPr lang="en-US" sz="1800" dirty="0" smtClean="0">
                <a:latin typeface="Arial" charset="0"/>
              </a:rPr>
              <a:t>coal &amp; nuclear) </a:t>
            </a:r>
            <a:r>
              <a:rPr lang="en-US" sz="1800" dirty="0">
                <a:latin typeface="Arial" charset="0"/>
              </a:rPr>
              <a:t>in sampled queues has </a:t>
            </a:r>
            <a:r>
              <a:rPr lang="en-US" sz="1800" dirty="0" smtClean="0">
                <a:latin typeface="Arial" charset="0"/>
              </a:rPr>
              <a:t>declined in </a:t>
            </a:r>
            <a:r>
              <a:rPr lang="en-US" sz="1800" dirty="0">
                <a:latin typeface="Arial" charset="0"/>
              </a:rPr>
              <a:t>recent years whereas natural gas and solar capacity has increased</a:t>
            </a:r>
          </a:p>
        </p:txBody>
      </p:sp>
      <p:sp>
        <p:nvSpPr>
          <p:cNvPr id="65541" name="Text Box 4"/>
          <p:cNvSpPr txBox="1">
            <a:spLocks noChangeArrowheads="1"/>
          </p:cNvSpPr>
          <p:nvPr/>
        </p:nvSpPr>
        <p:spPr bwMode="auto">
          <a:xfrm>
            <a:off x="7299128" y="4702991"/>
            <a:ext cx="1816273" cy="969496"/>
          </a:xfrm>
          <a:prstGeom prst="rect">
            <a:avLst/>
          </a:prstGeom>
          <a:noFill/>
          <a:ln w="12700" algn="ctr">
            <a:noFill/>
            <a:miter lim="800000"/>
            <a:headEnd type="none" w="sm" len="sm"/>
            <a:tailEnd/>
          </a:ln>
        </p:spPr>
        <p:txBody>
          <a:bodyPr wrap="square">
            <a:spAutoFit/>
          </a:bodyPr>
          <a:lstStyle/>
          <a:p>
            <a:pPr eaLnBrk="0" hangingPunct="0">
              <a:lnSpc>
                <a:spcPct val="95000"/>
              </a:lnSpc>
              <a:spcBef>
                <a:spcPct val="20000"/>
              </a:spcBef>
            </a:pPr>
            <a:r>
              <a:rPr lang="en-US" sz="2000" b="1" i="1" dirty="0">
                <a:latin typeface="Arial" charset="0"/>
              </a:rPr>
              <a:t>Not all of this capacity will be built….</a:t>
            </a:r>
          </a:p>
        </p:txBody>
      </p:sp>
      <p:sp>
        <p:nvSpPr>
          <p:cNvPr id="9" name="Rectangle 3"/>
          <p:cNvSpPr>
            <a:spLocks noChangeArrowheads="1"/>
          </p:cNvSpPr>
          <p:nvPr/>
        </p:nvSpPr>
        <p:spPr bwMode="auto">
          <a:xfrm>
            <a:off x="351880" y="5971451"/>
            <a:ext cx="8625735" cy="544513"/>
          </a:xfrm>
          <a:prstGeom prst="rect">
            <a:avLst/>
          </a:prstGeom>
          <a:noFill/>
          <a:ln w="9525">
            <a:noFill/>
            <a:miter lim="800000"/>
            <a:headEnd/>
            <a:tailEnd/>
          </a:ln>
        </p:spPr>
        <p:txBody>
          <a:bodyPr lIns="0" tIns="0" rIns="0" bIns="0" anchor="ctr"/>
          <a:lstStyle/>
          <a:p>
            <a:pPr marL="177800" indent="-177800" defTabSz="742950" eaLnBrk="0" hangingPunct="0">
              <a:lnSpc>
                <a:spcPct val="95000"/>
              </a:lnSpc>
              <a:spcBef>
                <a:spcPct val="25000"/>
              </a:spcBef>
              <a:buClr>
                <a:schemeClr val="tx1"/>
              </a:buClr>
              <a:buFontTx/>
              <a:buChar char="•"/>
            </a:pPr>
            <a:r>
              <a:rPr lang="en-US" sz="2200" dirty="0" smtClean="0">
                <a:latin typeface="Arial" charset="0"/>
              </a:rPr>
              <a:t>AWEA reports 13.6 GW of capacity under construction after 1Q2015</a:t>
            </a:r>
            <a:endParaRPr lang="en-US" sz="2200" dirty="0">
              <a:latin typeface="Arial" charset="0"/>
            </a:endParaRPr>
          </a:p>
        </p:txBody>
      </p:sp>
    </p:spTree>
    <p:extLst>
      <p:ext uri="{BB962C8B-B14F-4D97-AF65-F5344CB8AC3E}">
        <p14:creationId xmlns:p14="http://schemas.microsoft.com/office/powerpoint/2010/main" val="38667573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23836" y="2169043"/>
            <a:ext cx="8431065" cy="4348716"/>
          </a:xfrm>
          <a:prstGeom prst="rect">
            <a:avLst/>
          </a:prstGeom>
          <a:noFill/>
        </p:spPr>
      </p:pic>
      <p:sp>
        <p:nvSpPr>
          <p:cNvPr id="67586" name="Rectangle 3"/>
          <p:cNvSpPr>
            <a:spLocks noGrp="1" noChangeArrowheads="1"/>
          </p:cNvSpPr>
          <p:nvPr>
            <p:ph type="title"/>
          </p:nvPr>
        </p:nvSpPr>
        <p:spPr>
          <a:xfrm>
            <a:off x="181306" y="725669"/>
            <a:ext cx="8962694" cy="763588"/>
          </a:xfrm>
        </p:spPr>
        <p:txBody>
          <a:bodyPr/>
          <a:lstStyle/>
          <a:p>
            <a:pPr>
              <a:lnSpc>
                <a:spcPct val="90000"/>
              </a:lnSpc>
            </a:pPr>
            <a:r>
              <a:rPr lang="en-US" sz="3400" b="1" dirty="0" smtClean="0">
                <a:latin typeface="Arial" charset="0"/>
              </a:rPr>
              <a:t>Larger Amounts of Wind Planned for Texas, Midwest, Southwest Power Pool, PJM, and Northwest</a:t>
            </a:r>
            <a:endParaRPr lang="en-US" sz="3400" dirty="0" smtClean="0">
              <a:latin typeface="Arial" charset="0"/>
            </a:endParaRPr>
          </a:p>
        </p:txBody>
      </p:sp>
      <p:sp>
        <p:nvSpPr>
          <p:cNvPr id="67587" name="Text Box 4"/>
          <p:cNvSpPr txBox="1">
            <a:spLocks noChangeArrowheads="1"/>
          </p:cNvSpPr>
          <p:nvPr/>
        </p:nvSpPr>
        <p:spPr bwMode="auto">
          <a:xfrm>
            <a:off x="136525" y="5662613"/>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67588" name="Text Box 5"/>
          <p:cNvSpPr txBox="1">
            <a:spLocks noChangeArrowheads="1"/>
          </p:cNvSpPr>
          <p:nvPr/>
        </p:nvSpPr>
        <p:spPr bwMode="auto">
          <a:xfrm>
            <a:off x="431800" y="6423654"/>
            <a:ext cx="8712200" cy="381000"/>
          </a:xfrm>
          <a:prstGeom prst="rect">
            <a:avLst/>
          </a:prstGeom>
          <a:noFill/>
          <a:ln w="12700" algn="ctr">
            <a:noFill/>
            <a:miter lim="800000"/>
            <a:headEnd type="none" w="sm" len="sm"/>
            <a:tailEnd/>
          </a:ln>
        </p:spPr>
        <p:txBody>
          <a:bodyPr>
            <a:spAutoFit/>
          </a:bodyPr>
          <a:lstStyle/>
          <a:p>
            <a:pPr marL="171450" indent="-171450" eaLnBrk="0" hangingPunct="0">
              <a:lnSpc>
                <a:spcPct val="95000"/>
              </a:lnSpc>
              <a:spcBef>
                <a:spcPct val="20000"/>
              </a:spcBef>
            </a:pPr>
            <a:r>
              <a:rPr lang="en-US" sz="2000" b="1" i="1" dirty="0">
                <a:latin typeface="Arial" charset="0"/>
              </a:rPr>
              <a:t>Not all of this capacity will be built….</a:t>
            </a:r>
          </a:p>
        </p:txBody>
      </p:sp>
    </p:spTree>
    <p:extLst>
      <p:ext uri="{BB962C8B-B14F-4D97-AF65-F5344CB8AC3E}">
        <p14:creationId xmlns:p14="http://schemas.microsoft.com/office/powerpoint/2010/main" val="11347602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3186113"/>
            <a:ext cx="7772400" cy="763587"/>
          </a:xfrm>
        </p:spPr>
        <p:txBody>
          <a:bodyPr/>
          <a:lstStyle/>
          <a:p>
            <a:pPr algn="ctr"/>
            <a:r>
              <a:rPr lang="en-US" sz="3400" b="1" dirty="0" smtClean="0">
                <a:solidFill>
                  <a:srgbClr val="000099"/>
                </a:solidFill>
                <a:latin typeface="Arial" charset="0"/>
              </a:rPr>
              <a:t>Industry Trends</a:t>
            </a:r>
          </a:p>
        </p:txBody>
      </p:sp>
    </p:spTree>
    <p:extLst>
      <p:ext uri="{BB962C8B-B14F-4D97-AF65-F5344CB8AC3E}">
        <p14:creationId xmlns:p14="http://schemas.microsoft.com/office/powerpoint/2010/main" val="1110245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64789" y="727332"/>
            <a:ext cx="8979211" cy="982662"/>
          </a:xfrm>
        </p:spPr>
        <p:txBody>
          <a:bodyPr/>
          <a:lstStyle/>
          <a:p>
            <a:pPr>
              <a:lnSpc>
                <a:spcPct val="90000"/>
              </a:lnSpc>
              <a:tabLst>
                <a:tab pos="5721350" algn="l"/>
              </a:tabLst>
            </a:pPr>
            <a:r>
              <a:rPr lang="en-US" sz="3400" b="1" dirty="0" smtClean="0">
                <a:latin typeface="Arial" charset="0"/>
              </a:rPr>
              <a:t>GE, Siemens, and </a:t>
            </a:r>
            <a:r>
              <a:rPr lang="en-US" sz="3400" b="1" dirty="0" err="1" smtClean="0">
                <a:latin typeface="Arial" charset="0"/>
              </a:rPr>
              <a:t>Vestas</a:t>
            </a:r>
            <a:r>
              <a:rPr lang="en-US" sz="3400" b="1" dirty="0" smtClean="0">
                <a:latin typeface="Arial" charset="0"/>
              </a:rPr>
              <a:t> Captured 98% of the U.S. Market in 2014</a:t>
            </a:r>
            <a:endParaRPr lang="en-US" sz="3400" dirty="0" smtClean="0">
              <a:latin typeface="Arial" charset="0"/>
            </a:endParaRPr>
          </a:p>
        </p:txBody>
      </p:sp>
      <p:sp>
        <p:nvSpPr>
          <p:cNvPr id="70659" name="Text Box 2"/>
          <p:cNvSpPr txBox="1">
            <a:spLocks noChangeArrowheads="1"/>
          </p:cNvSpPr>
          <p:nvPr/>
        </p:nvSpPr>
        <p:spPr bwMode="auto">
          <a:xfrm>
            <a:off x="281751" y="5130168"/>
            <a:ext cx="8862249" cy="1354217"/>
          </a:xfrm>
          <a:prstGeom prst="rect">
            <a:avLst/>
          </a:prstGeom>
          <a:noFill/>
          <a:ln w="12700" algn="ctr">
            <a:noFill/>
            <a:miter lim="800000"/>
            <a:headEnd type="none" w="sm" len="sm"/>
            <a:tailEnd/>
          </a:ln>
        </p:spPr>
        <p:txBody>
          <a:bodyPr wrap="square">
            <a:spAutoFit/>
          </a:bodyPr>
          <a:lstStyle/>
          <a:p>
            <a:pPr marL="169863" lvl="1" indent="-169863" eaLnBrk="0" hangingPunct="0">
              <a:lnSpc>
                <a:spcPct val="90000"/>
              </a:lnSpc>
              <a:spcBef>
                <a:spcPts val="600"/>
              </a:spcBef>
              <a:buFontTx/>
              <a:buChar char="•"/>
            </a:pPr>
            <a:r>
              <a:rPr lang="en-US" sz="2000" dirty="0">
                <a:latin typeface="Arial" charset="0"/>
              </a:rPr>
              <a:t>R</a:t>
            </a:r>
            <a:r>
              <a:rPr lang="en-US" sz="2000" dirty="0" smtClean="0">
                <a:latin typeface="Arial" charset="0"/>
              </a:rPr>
              <a:t>ecent dominance of the three-largest turbine suppliers in the U.S. market</a:t>
            </a:r>
          </a:p>
          <a:p>
            <a:pPr marL="169863" lvl="1" indent="-169863" eaLnBrk="0" hangingPunct="0">
              <a:lnSpc>
                <a:spcPct val="90000"/>
              </a:lnSpc>
              <a:spcBef>
                <a:spcPts val="600"/>
              </a:spcBef>
              <a:buFontTx/>
              <a:buChar char="•"/>
            </a:pPr>
            <a:r>
              <a:rPr lang="en-US" sz="2000" dirty="0" smtClean="0">
                <a:latin typeface="Arial" charset="0"/>
              </a:rPr>
              <a:t>Globally, </a:t>
            </a:r>
            <a:r>
              <a:rPr lang="en-US" sz="2000" dirty="0" err="1" smtClean="0">
                <a:latin typeface="Arial" charset="0"/>
              </a:rPr>
              <a:t>Vestas</a:t>
            </a:r>
            <a:r>
              <a:rPr lang="en-US" sz="2000" dirty="0" smtClean="0">
                <a:latin typeface="Arial" charset="0"/>
              </a:rPr>
              <a:t> remained the top supplier, followed by Siemens and GE </a:t>
            </a:r>
          </a:p>
          <a:p>
            <a:pPr marL="169863" lvl="1" indent="-169863" eaLnBrk="0" hangingPunct="0">
              <a:lnSpc>
                <a:spcPct val="90000"/>
              </a:lnSpc>
              <a:spcBef>
                <a:spcPts val="600"/>
              </a:spcBef>
              <a:buFontTx/>
              <a:buChar char="•"/>
            </a:pPr>
            <a:r>
              <a:rPr lang="en-US" sz="2000" dirty="0" smtClean="0">
                <a:latin typeface="Arial" charset="0"/>
              </a:rPr>
              <a:t>Chinese suppliers occupied 8 of the top 15 spots in the global ranking, based almost entirely on sales within their domestic market</a:t>
            </a:r>
            <a:endParaRPr lang="en-US" sz="2000" dirty="0">
              <a:latin typeface="Arial"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89855" y="1709641"/>
            <a:ext cx="8760359" cy="3409894"/>
          </a:xfrm>
          <a:prstGeom prst="rect">
            <a:avLst/>
          </a:prstGeom>
          <a:noFill/>
          <a:ln>
            <a:noFill/>
          </a:ln>
        </p:spPr>
      </p:pic>
    </p:spTree>
    <p:extLst>
      <p:ext uri="{BB962C8B-B14F-4D97-AF65-F5344CB8AC3E}">
        <p14:creationId xmlns:p14="http://schemas.microsoft.com/office/powerpoint/2010/main" val="22815616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98" y="1977228"/>
            <a:ext cx="4806361" cy="3713894"/>
          </a:xfrm>
          <a:prstGeom prst="rect">
            <a:avLst/>
          </a:prstGeom>
        </p:spPr>
      </p:pic>
      <p:sp>
        <p:nvSpPr>
          <p:cNvPr id="72707" name="Rectangle 3"/>
          <p:cNvSpPr>
            <a:spLocks noGrp="1" noChangeArrowheads="1"/>
          </p:cNvSpPr>
          <p:nvPr>
            <p:ph type="title"/>
          </p:nvPr>
        </p:nvSpPr>
        <p:spPr>
          <a:xfrm>
            <a:off x="183522" y="720504"/>
            <a:ext cx="8939212" cy="649288"/>
          </a:xfrm>
        </p:spPr>
        <p:txBody>
          <a:bodyPr/>
          <a:lstStyle/>
          <a:p>
            <a:pPr>
              <a:lnSpc>
                <a:spcPct val="90000"/>
              </a:lnSpc>
            </a:pPr>
            <a:r>
              <a:rPr lang="en-GB" sz="3400" b="1" dirty="0" smtClean="0">
                <a:solidFill>
                  <a:schemeClr val="tx1"/>
                </a:solidFill>
                <a:latin typeface="Arial" charset="0"/>
              </a:rPr>
              <a:t>Manufacturing </a:t>
            </a:r>
            <a:r>
              <a:rPr lang="en-GB" sz="3400" b="1" dirty="0">
                <a:solidFill>
                  <a:schemeClr val="tx1"/>
                </a:solidFill>
                <a:latin typeface="Arial" charset="0"/>
              </a:rPr>
              <a:t>Supply Chain </a:t>
            </a:r>
            <a:r>
              <a:rPr lang="en-GB" sz="3400" b="1" dirty="0" smtClean="0">
                <a:solidFill>
                  <a:schemeClr val="tx1"/>
                </a:solidFill>
                <a:latin typeface="Arial" charset="0"/>
              </a:rPr>
              <a:t>Continued to Adjust to Swings in Domestic Demand</a:t>
            </a:r>
            <a:endParaRPr lang="en-US" sz="3400" b="1" dirty="0" smtClean="0">
              <a:solidFill>
                <a:schemeClr val="tx1"/>
              </a:solidFill>
              <a:latin typeface="Arial" charset="0"/>
            </a:endParaRPr>
          </a:p>
        </p:txBody>
      </p:sp>
      <p:sp>
        <p:nvSpPr>
          <p:cNvPr id="72708" name="Text Box 4"/>
          <p:cNvSpPr txBox="1">
            <a:spLocks noChangeArrowheads="1"/>
          </p:cNvSpPr>
          <p:nvPr/>
        </p:nvSpPr>
        <p:spPr bwMode="auto">
          <a:xfrm>
            <a:off x="136525" y="5853113"/>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72709" name="Text Box 5"/>
          <p:cNvSpPr txBox="1">
            <a:spLocks noChangeArrowheads="1"/>
          </p:cNvSpPr>
          <p:nvPr/>
        </p:nvSpPr>
        <p:spPr bwMode="auto">
          <a:xfrm>
            <a:off x="196331" y="5776186"/>
            <a:ext cx="5029241" cy="341632"/>
          </a:xfrm>
          <a:prstGeom prst="rect">
            <a:avLst/>
          </a:prstGeom>
          <a:noFill/>
          <a:ln w="12700" algn="ctr">
            <a:noFill/>
            <a:miter lim="800000"/>
            <a:headEnd type="none" w="sm" len="sm"/>
            <a:tailEnd/>
          </a:ln>
        </p:spPr>
        <p:txBody>
          <a:bodyPr wrap="square">
            <a:spAutoFit/>
          </a:bodyPr>
          <a:lstStyle/>
          <a:p>
            <a:pPr eaLnBrk="0" hangingPunct="0">
              <a:lnSpc>
                <a:spcPct val="90000"/>
              </a:lnSpc>
            </a:pPr>
            <a:r>
              <a:rPr lang="en-US" i="1" dirty="0">
                <a:latin typeface="Arial" charset="0"/>
              </a:rPr>
              <a:t>Note: map </a:t>
            </a:r>
            <a:r>
              <a:rPr lang="en-US" i="1" dirty="0" smtClean="0">
                <a:latin typeface="Arial" charset="0"/>
              </a:rPr>
              <a:t>not </a:t>
            </a:r>
            <a:r>
              <a:rPr lang="en-US" i="1" dirty="0">
                <a:latin typeface="Arial" charset="0"/>
              </a:rPr>
              <a:t>intended to be exhaustive</a:t>
            </a:r>
          </a:p>
        </p:txBody>
      </p:sp>
      <p:sp>
        <p:nvSpPr>
          <p:cNvPr id="72710" name="Text Box 6"/>
          <p:cNvSpPr txBox="1">
            <a:spLocks noChangeArrowheads="1"/>
          </p:cNvSpPr>
          <p:nvPr/>
        </p:nvSpPr>
        <p:spPr bwMode="auto">
          <a:xfrm>
            <a:off x="4928260" y="2023988"/>
            <a:ext cx="4215740" cy="4225772"/>
          </a:xfrm>
          <a:prstGeom prst="rect">
            <a:avLst/>
          </a:prstGeom>
          <a:noFill/>
          <a:ln w="12700" algn="ctr">
            <a:noFill/>
            <a:miter lim="800000"/>
            <a:headEnd type="none" w="sm" len="sm"/>
            <a:tailEnd/>
          </a:ln>
        </p:spPr>
        <p:txBody>
          <a:bodyPr wrap="square" lIns="45720" rIns="45720">
            <a:spAutoFit/>
          </a:bodyPr>
          <a:lstStyle/>
          <a:p>
            <a:pPr eaLnBrk="0" hangingPunct="0">
              <a:spcBef>
                <a:spcPct val="30000"/>
              </a:spcBef>
            </a:pPr>
            <a:r>
              <a:rPr lang="en-US" sz="1700" b="1" dirty="0" smtClean="0">
                <a:latin typeface="Arial" charset="0"/>
              </a:rPr>
              <a:t>Realignment Continued…</a:t>
            </a:r>
          </a:p>
          <a:p>
            <a:pPr marL="174625" indent="-174625" eaLnBrk="0" hangingPunct="0">
              <a:spcBef>
                <a:spcPct val="30000"/>
              </a:spcBef>
              <a:buFontTx/>
              <a:buChar char="•"/>
            </a:pPr>
            <a:r>
              <a:rPr lang="en-US" sz="1700" dirty="0">
                <a:latin typeface="Arial" charset="0"/>
              </a:rPr>
              <a:t>Uncertain medium-term demand  and growing global competition led to 12 domestic manufacturing facility closures in 2014; only 1 new facility opened </a:t>
            </a:r>
          </a:p>
          <a:p>
            <a:pPr marL="174625" indent="-174625" eaLnBrk="0" hangingPunct="0">
              <a:spcBef>
                <a:spcPct val="30000"/>
              </a:spcBef>
              <a:buFontTx/>
              <a:buChar char="•"/>
            </a:pPr>
            <a:endParaRPr lang="en-US" sz="1700" dirty="0" smtClean="0">
              <a:latin typeface="Arial" charset="0"/>
            </a:endParaRPr>
          </a:p>
          <a:p>
            <a:pPr marL="174625" indent="-174625" eaLnBrk="0" hangingPunct="0">
              <a:spcBef>
                <a:spcPct val="30000"/>
              </a:spcBef>
              <a:buFontTx/>
              <a:buChar char="•"/>
            </a:pPr>
            <a:r>
              <a:rPr lang="en-US" sz="1700" dirty="0" smtClean="0">
                <a:latin typeface="Arial" charset="0"/>
              </a:rPr>
              <a:t>Nonetheless, many supply chain manufacturers remain</a:t>
            </a:r>
          </a:p>
          <a:p>
            <a:pPr marL="174625" indent="-174625" eaLnBrk="0" hangingPunct="0">
              <a:spcBef>
                <a:spcPct val="30000"/>
              </a:spcBef>
              <a:buFontTx/>
              <a:buChar char="•"/>
            </a:pPr>
            <a:r>
              <a:rPr lang="en-US" sz="1700" dirty="0">
                <a:latin typeface="Arial" charset="0"/>
              </a:rPr>
              <a:t>O</a:t>
            </a:r>
            <a:r>
              <a:rPr lang="en-US" sz="1700" dirty="0" smtClean="0">
                <a:latin typeface="Arial" charset="0"/>
              </a:rPr>
              <a:t>ver last decade, manufacturers have localized and expanded U.S. presence</a:t>
            </a:r>
          </a:p>
          <a:p>
            <a:pPr marL="174625" indent="-174625" eaLnBrk="0" hangingPunct="0">
              <a:spcBef>
                <a:spcPct val="30000"/>
              </a:spcBef>
              <a:buFontTx/>
              <a:buChar char="•"/>
            </a:pPr>
            <a:r>
              <a:rPr lang="en-US" sz="1700" dirty="0" smtClean="0">
                <a:latin typeface="Arial" charset="0"/>
              </a:rPr>
              <a:t>“Big 3” OEMs all still have at least one domestic facility</a:t>
            </a:r>
          </a:p>
          <a:p>
            <a:pPr marL="174625" indent="-174625" eaLnBrk="0" hangingPunct="0">
              <a:spcBef>
                <a:spcPct val="30000"/>
              </a:spcBef>
              <a:buFontTx/>
              <a:buChar char="•"/>
            </a:pPr>
            <a:r>
              <a:rPr lang="en-US" sz="1700" dirty="0">
                <a:latin typeface="Arial" panose="020B0604020202020204" pitchFamily="34" charset="0"/>
                <a:cs typeface="Arial" panose="020B0604020202020204" pitchFamily="34" charset="0"/>
              </a:rPr>
              <a:t>Wind related jobs increased from 50,500 in 2013 to 73,000 in </a:t>
            </a:r>
            <a:r>
              <a:rPr lang="en-US" sz="1700" dirty="0" smtClean="0">
                <a:latin typeface="Arial" panose="020B0604020202020204" pitchFamily="34" charset="0"/>
                <a:cs typeface="Arial" panose="020B0604020202020204" pitchFamily="34" charset="0"/>
              </a:rPr>
              <a:t>2014</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0711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68285" y="2626174"/>
            <a:ext cx="8237762" cy="3859686"/>
          </a:xfrm>
          <a:prstGeom prst="rect">
            <a:avLst/>
          </a:prstGeom>
          <a:noFill/>
        </p:spPr>
      </p:pic>
      <p:sp>
        <p:nvSpPr>
          <p:cNvPr id="70658" name="Rectangle 2"/>
          <p:cNvSpPr>
            <a:spLocks noGrp="1" noChangeArrowheads="1"/>
          </p:cNvSpPr>
          <p:nvPr>
            <p:ph type="title"/>
          </p:nvPr>
        </p:nvSpPr>
        <p:spPr>
          <a:xfrm>
            <a:off x="170119" y="716702"/>
            <a:ext cx="8941981" cy="982662"/>
          </a:xfrm>
        </p:spPr>
        <p:txBody>
          <a:bodyPr/>
          <a:lstStyle/>
          <a:p>
            <a:pPr>
              <a:lnSpc>
                <a:spcPct val="90000"/>
              </a:lnSpc>
            </a:pPr>
            <a:r>
              <a:rPr lang="en-US" sz="3400" b="1" dirty="0" smtClean="0">
                <a:latin typeface="Arial" charset="0"/>
              </a:rPr>
              <a:t>Domestic Manufacturing Capability for Nacelle Assembly, Towers, and Blades Is Reasonably Well Balanced Against Demand Forecasts for 2015  and 2016</a:t>
            </a:r>
            <a:endParaRPr lang="en-US" sz="3400" dirty="0" smtClean="0">
              <a:latin typeface="Arial" charset="0"/>
            </a:endParaRPr>
          </a:p>
        </p:txBody>
      </p:sp>
    </p:spTree>
    <p:extLst>
      <p:ext uri="{BB962C8B-B14F-4D97-AF65-F5344CB8AC3E}">
        <p14:creationId xmlns:p14="http://schemas.microsoft.com/office/powerpoint/2010/main" val="33946817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5421" y="727332"/>
            <a:ext cx="8968579" cy="982662"/>
          </a:xfrm>
        </p:spPr>
        <p:txBody>
          <a:bodyPr/>
          <a:lstStyle/>
          <a:p>
            <a:pPr>
              <a:lnSpc>
                <a:spcPct val="90000"/>
              </a:lnSpc>
            </a:pPr>
            <a:r>
              <a:rPr lang="en-US" sz="3400" b="1" dirty="0" smtClean="0">
                <a:latin typeface="Arial" charset="0"/>
              </a:rPr>
              <a:t>Turbine OEM Profitability Has Generally Rebounded Over the Last Two Years</a:t>
            </a:r>
            <a:endParaRPr lang="en-US" sz="3400" dirty="0" smtClean="0">
              <a:latin typeface="Arial"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4135" y="1778971"/>
            <a:ext cx="8572785" cy="4802581"/>
          </a:xfrm>
          <a:prstGeom prst="rect">
            <a:avLst/>
          </a:prstGeom>
          <a:noFill/>
        </p:spPr>
      </p:pic>
    </p:spTree>
    <p:extLst>
      <p:ext uri="{BB962C8B-B14F-4D97-AF65-F5344CB8AC3E}">
        <p14:creationId xmlns:p14="http://schemas.microsoft.com/office/powerpoint/2010/main" val="4112968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0121" y="721463"/>
            <a:ext cx="8877521" cy="762000"/>
          </a:xfrm>
        </p:spPr>
        <p:txBody>
          <a:bodyPr/>
          <a:lstStyle/>
          <a:p>
            <a:pPr>
              <a:lnSpc>
                <a:spcPct val="90000"/>
              </a:lnSpc>
            </a:pPr>
            <a:r>
              <a:rPr lang="en-US" sz="3400" b="1" dirty="0" smtClean="0">
                <a:latin typeface="Arial" charset="0"/>
              </a:rPr>
              <a:t>2014 Wind Technologies Market Report</a:t>
            </a:r>
          </a:p>
        </p:txBody>
      </p:sp>
      <p:sp>
        <p:nvSpPr>
          <p:cNvPr id="44035" name="Rectangle 3"/>
          <p:cNvSpPr>
            <a:spLocks noGrp="1" noChangeArrowheads="1"/>
          </p:cNvSpPr>
          <p:nvPr>
            <p:ph type="body" idx="1"/>
          </p:nvPr>
        </p:nvSpPr>
        <p:spPr>
          <a:xfrm>
            <a:off x="228270" y="1371604"/>
            <a:ext cx="8761412" cy="5467368"/>
          </a:xfrm>
        </p:spPr>
        <p:txBody>
          <a:bodyPr/>
          <a:lstStyle/>
          <a:p>
            <a:pPr marL="0" indent="0" defTabSz="742950">
              <a:spcBef>
                <a:spcPts val="1200"/>
              </a:spcBef>
              <a:buFontTx/>
              <a:buNone/>
            </a:pPr>
            <a:r>
              <a:rPr lang="en-US" sz="2400" b="1" dirty="0" smtClean="0">
                <a:solidFill>
                  <a:srgbClr val="000099"/>
                </a:solidFill>
                <a:latin typeface="Arial" charset="0"/>
              </a:rPr>
              <a:t>Purpose, Scope, and Data:</a:t>
            </a:r>
          </a:p>
          <a:p>
            <a:pPr marL="452438" lvl="1" indent="-277813" defTabSz="742950">
              <a:spcBef>
                <a:spcPts val="1200"/>
              </a:spcBef>
              <a:buClr>
                <a:schemeClr val="tx1"/>
              </a:buClr>
              <a:buFontTx/>
              <a:buChar char="•"/>
            </a:pPr>
            <a:r>
              <a:rPr lang="en-US" sz="2000" dirty="0" smtClean="0">
                <a:latin typeface="Arial" charset="0"/>
              </a:rPr>
              <a:t>Publicly available annual report summarizing key trends in the U.S. wind power market, with a focus on 2014</a:t>
            </a:r>
            <a:endParaRPr lang="en-US" sz="2000" dirty="0" smtClean="0">
              <a:solidFill>
                <a:srgbClr val="FF3300"/>
              </a:solidFill>
              <a:latin typeface="Arial" charset="0"/>
            </a:endParaRPr>
          </a:p>
          <a:p>
            <a:pPr marL="452438" lvl="1" indent="-277813" defTabSz="742950">
              <a:spcBef>
                <a:spcPts val="1200"/>
              </a:spcBef>
              <a:buClr>
                <a:schemeClr val="tx1"/>
              </a:buClr>
              <a:buFontTx/>
              <a:buChar char="•"/>
            </a:pPr>
            <a:r>
              <a:rPr lang="en-US" sz="2000" dirty="0" smtClean="0">
                <a:latin typeface="Arial" charset="0"/>
              </a:rPr>
              <a:t>Scope primarily includes wind turbines over 100 kW in size</a:t>
            </a:r>
          </a:p>
          <a:p>
            <a:pPr marL="452438" lvl="1" indent="-277813" defTabSz="742950">
              <a:spcBef>
                <a:spcPts val="1200"/>
              </a:spcBef>
              <a:buClr>
                <a:schemeClr val="tx1"/>
              </a:buClr>
              <a:buFontTx/>
              <a:buChar char="•"/>
            </a:pPr>
            <a:r>
              <a:rPr lang="en-US" sz="2000" dirty="0">
                <a:latin typeface="Arial" charset="0"/>
              </a:rPr>
              <a:t>S</a:t>
            </a:r>
            <a:r>
              <a:rPr lang="en-US" sz="2000" dirty="0" smtClean="0">
                <a:latin typeface="Arial" charset="0"/>
              </a:rPr>
              <a:t>eparate DOE-funded annual reports on </a:t>
            </a:r>
            <a:r>
              <a:rPr lang="en-US" sz="2000" u="sng" dirty="0" smtClean="0">
                <a:latin typeface="Arial" charset="0"/>
              </a:rPr>
              <a:t>distributed</a:t>
            </a:r>
            <a:r>
              <a:rPr lang="en-US" sz="2000" dirty="0" smtClean="0">
                <a:latin typeface="Arial" charset="0"/>
              </a:rPr>
              <a:t> and </a:t>
            </a:r>
            <a:r>
              <a:rPr lang="en-US" sz="2000" u="sng" dirty="0" smtClean="0">
                <a:latin typeface="Arial" charset="0"/>
              </a:rPr>
              <a:t>offshore</a:t>
            </a:r>
            <a:r>
              <a:rPr lang="en-US" sz="2000" dirty="0" smtClean="0">
                <a:latin typeface="Arial" charset="0"/>
              </a:rPr>
              <a:t> wind</a:t>
            </a:r>
          </a:p>
          <a:p>
            <a:pPr marL="452438" lvl="1" indent="-277813" defTabSz="742950">
              <a:spcBef>
                <a:spcPts val="1200"/>
              </a:spcBef>
              <a:buClr>
                <a:schemeClr val="tx1"/>
              </a:buClr>
              <a:buFontTx/>
              <a:buChar char="•"/>
            </a:pPr>
            <a:r>
              <a:rPr lang="en-US" sz="2000" dirty="0" smtClean="0">
                <a:latin typeface="Arial" charset="0"/>
              </a:rPr>
              <a:t>Data sources include AWEA, EIA, FERC, SEC, etc. </a:t>
            </a:r>
            <a:r>
              <a:rPr lang="en-US" sz="2000" i="1" dirty="0" smtClean="0">
                <a:latin typeface="Arial" charset="0"/>
              </a:rPr>
              <a:t>(see full report)</a:t>
            </a:r>
          </a:p>
          <a:p>
            <a:pPr marL="0" indent="0" defTabSz="742950">
              <a:spcBef>
                <a:spcPts val="1200"/>
              </a:spcBef>
              <a:buFontTx/>
              <a:buNone/>
            </a:pPr>
            <a:r>
              <a:rPr lang="en-US" sz="2400" b="1" dirty="0" smtClean="0">
                <a:solidFill>
                  <a:srgbClr val="000099"/>
                </a:solidFill>
                <a:latin typeface="Arial" charset="0"/>
              </a:rPr>
              <a:t>Report Authors:</a:t>
            </a:r>
          </a:p>
          <a:p>
            <a:pPr marL="452438" lvl="1" indent="-277813" defTabSz="742950">
              <a:spcBef>
                <a:spcPts val="1200"/>
              </a:spcBef>
              <a:buClr>
                <a:schemeClr val="tx1"/>
              </a:buClr>
              <a:buFontTx/>
              <a:buChar char="•"/>
            </a:pPr>
            <a:r>
              <a:rPr lang="en-US" sz="2000" dirty="0" smtClean="0">
                <a:latin typeface="Arial" charset="0"/>
              </a:rPr>
              <a:t>Primary authors:  Ryan Wiser and Mark </a:t>
            </a:r>
            <a:r>
              <a:rPr lang="en-US" sz="2000" dirty="0" err="1" smtClean="0">
                <a:latin typeface="Arial" charset="0"/>
              </a:rPr>
              <a:t>Bolinger</a:t>
            </a:r>
            <a:r>
              <a:rPr lang="en-US" sz="2000" dirty="0" smtClean="0">
                <a:latin typeface="Arial" charset="0"/>
              </a:rPr>
              <a:t>, Berkeley Lab</a:t>
            </a:r>
          </a:p>
          <a:p>
            <a:pPr marL="452438" lvl="1" indent="-277813" defTabSz="742950">
              <a:spcBef>
                <a:spcPts val="1200"/>
              </a:spcBef>
              <a:buClr>
                <a:schemeClr val="tx1"/>
              </a:buClr>
              <a:buFontTx/>
              <a:buChar char="•"/>
            </a:pPr>
            <a:r>
              <a:rPr lang="en-US" sz="2000" dirty="0" smtClean="0">
                <a:latin typeface="Arial" charset="0"/>
              </a:rPr>
              <a:t>Contributions from others at Berkeley Lab, Exeter Associates, NREL</a:t>
            </a:r>
            <a:endParaRPr lang="en-US" sz="2000" dirty="0" smtClean="0">
              <a:solidFill>
                <a:srgbClr val="FF3300"/>
              </a:solidFill>
              <a:latin typeface="Arial" charset="0"/>
            </a:endParaRPr>
          </a:p>
          <a:p>
            <a:pPr marL="0" indent="0" defTabSz="742950">
              <a:spcBef>
                <a:spcPts val="1200"/>
              </a:spcBef>
              <a:buFontTx/>
              <a:buNone/>
            </a:pPr>
            <a:r>
              <a:rPr lang="en-US" sz="2400" b="1" dirty="0" smtClean="0">
                <a:solidFill>
                  <a:srgbClr val="000099"/>
                </a:solidFill>
                <a:latin typeface="Arial" charset="0"/>
              </a:rPr>
              <a:t>Funded by: </a:t>
            </a:r>
            <a:r>
              <a:rPr lang="en-US" sz="2000" dirty="0" smtClean="0">
                <a:latin typeface="Arial" charset="0"/>
              </a:rPr>
              <a:t>U.S. DOE Wind &amp; Water Power Technologies Office</a:t>
            </a:r>
          </a:p>
          <a:p>
            <a:pPr marL="0" indent="0" defTabSz="742950">
              <a:spcBef>
                <a:spcPts val="1200"/>
              </a:spcBef>
              <a:buNone/>
            </a:pPr>
            <a:r>
              <a:rPr lang="en-US" sz="2400" b="1" dirty="0">
                <a:solidFill>
                  <a:srgbClr val="000099"/>
                </a:solidFill>
                <a:latin typeface="Arial" charset="0"/>
              </a:rPr>
              <a:t>Available at:</a:t>
            </a:r>
            <a:r>
              <a:rPr lang="en-US" sz="2000" dirty="0">
                <a:latin typeface="Arial" charset="0"/>
              </a:rPr>
              <a:t>  http://</a:t>
            </a:r>
            <a:r>
              <a:rPr lang="en-US" sz="2000" dirty="0" smtClean="0">
                <a:latin typeface="Arial" charset="0"/>
              </a:rPr>
              <a:t>energy.gov/eere/wind</a:t>
            </a:r>
            <a:endParaRPr lang="en-US" sz="2000" b="1" dirty="0">
              <a:solidFill>
                <a:srgbClr val="FF0000"/>
              </a:solidFill>
              <a:latin typeface="Arial" charset="0"/>
            </a:endParaRPr>
          </a:p>
          <a:p>
            <a:pPr marL="0" indent="0" defTabSz="742950">
              <a:spcBef>
                <a:spcPts val="1200"/>
              </a:spcBef>
              <a:buFontTx/>
              <a:buNone/>
            </a:pPr>
            <a:endParaRPr lang="en-US" sz="2000" dirty="0" smtClean="0">
              <a:latin typeface="Arial" charset="0"/>
            </a:endParaRPr>
          </a:p>
        </p:txBody>
      </p:sp>
    </p:spTree>
    <p:extLst>
      <p:ext uri="{BB962C8B-B14F-4D97-AF65-F5344CB8AC3E}">
        <p14:creationId xmlns:p14="http://schemas.microsoft.com/office/powerpoint/2010/main" val="14823908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idx="4294967295"/>
          </p:nvPr>
        </p:nvSpPr>
        <p:spPr>
          <a:xfrm>
            <a:off x="198070" y="720912"/>
            <a:ext cx="8945930" cy="763588"/>
          </a:xfrm>
          <a:prstGeom prst="rect">
            <a:avLst/>
          </a:prstGeom>
        </p:spPr>
        <p:txBody>
          <a:bodyPr/>
          <a:lstStyle/>
          <a:p>
            <a:pPr>
              <a:lnSpc>
                <a:spcPct val="90000"/>
              </a:lnSpc>
            </a:pPr>
            <a:r>
              <a:rPr lang="en-GB" sz="3400" dirty="0">
                <a:latin typeface="Arial" charset="0"/>
              </a:rPr>
              <a:t>Imports of Wind Equipment Are Sizable; Exports Continue to Grow Slowly</a:t>
            </a:r>
            <a:endParaRPr lang="en-US" sz="3400" b="1" dirty="0" smtClean="0">
              <a:latin typeface="Arial" charset="0"/>
            </a:endParaRPr>
          </a:p>
        </p:txBody>
      </p:sp>
      <p:sp>
        <p:nvSpPr>
          <p:cNvPr id="80900" name="Text Box 3"/>
          <p:cNvSpPr txBox="1">
            <a:spLocks noChangeArrowheads="1"/>
          </p:cNvSpPr>
          <p:nvPr/>
        </p:nvSpPr>
        <p:spPr bwMode="auto">
          <a:xfrm>
            <a:off x="136525" y="5853113"/>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80902" name="Rectangle 6"/>
          <p:cNvSpPr>
            <a:spLocks noChangeArrowheads="1"/>
          </p:cNvSpPr>
          <p:nvPr/>
        </p:nvSpPr>
        <p:spPr bwMode="auto">
          <a:xfrm>
            <a:off x="289735" y="5810078"/>
            <a:ext cx="8854269" cy="646331"/>
          </a:xfrm>
          <a:prstGeom prst="rect">
            <a:avLst/>
          </a:prstGeom>
          <a:solidFill>
            <a:schemeClr val="bg1"/>
          </a:solidFill>
          <a:ln w="9525">
            <a:noFill/>
            <a:miter lim="800000"/>
            <a:headEnd/>
            <a:tailEnd/>
          </a:ln>
        </p:spPr>
        <p:txBody>
          <a:bodyPr wrap="square">
            <a:spAutoFit/>
          </a:bodyPr>
          <a:lstStyle/>
          <a:p>
            <a:pPr marL="176213" indent="-176213" eaLnBrk="0" hangingPunct="0">
              <a:buFont typeface="Arial" pitchFamily="34" charset="0"/>
              <a:buChar char="•"/>
            </a:pPr>
            <a:r>
              <a:rPr lang="en-US" i="1" dirty="0" smtClean="0">
                <a:latin typeface="Arial" charset="0"/>
              </a:rPr>
              <a:t>Figure only includes tracked trade categories; misses other wind-related imports</a:t>
            </a:r>
          </a:p>
          <a:p>
            <a:pPr marL="176213" indent="-176213" eaLnBrk="0" hangingPunct="0">
              <a:buFont typeface="Arial" pitchFamily="34" charset="0"/>
              <a:buChar char="•"/>
            </a:pPr>
            <a:r>
              <a:rPr lang="en-US" i="1" dirty="0" smtClean="0">
                <a:latin typeface="Arial" charset="0"/>
              </a:rPr>
              <a:t>See </a:t>
            </a:r>
            <a:r>
              <a:rPr lang="en-US" i="1" dirty="0">
                <a:latin typeface="Arial" charset="0"/>
              </a:rPr>
              <a:t>full report for the </a:t>
            </a:r>
            <a:r>
              <a:rPr lang="en-US" i="1" dirty="0" smtClean="0">
                <a:latin typeface="Arial" charset="0"/>
              </a:rPr>
              <a:t>assumptions </a:t>
            </a:r>
            <a:r>
              <a:rPr lang="en-US" i="1" dirty="0">
                <a:latin typeface="Arial" charset="0"/>
              </a:rPr>
              <a:t>used to generate </a:t>
            </a:r>
            <a:r>
              <a:rPr lang="en-US" i="1" dirty="0" smtClean="0">
                <a:latin typeface="Arial" charset="0"/>
              </a:rPr>
              <a:t>this </a:t>
            </a:r>
            <a:r>
              <a:rPr lang="en-US" i="1" dirty="0">
                <a:latin typeface="Arial" charset="0"/>
              </a:rPr>
              <a:t>figure</a:t>
            </a:r>
          </a:p>
        </p:txBody>
      </p:sp>
      <p:sp>
        <p:nvSpPr>
          <p:cNvPr id="2" name="Rectangle 1"/>
          <p:cNvSpPr/>
          <p:nvPr/>
        </p:nvSpPr>
        <p:spPr>
          <a:xfrm>
            <a:off x="6671306" y="2028914"/>
            <a:ext cx="2482095" cy="3416320"/>
          </a:xfrm>
          <a:prstGeom prst="rect">
            <a:avLst/>
          </a:prstGeom>
        </p:spPr>
        <p:txBody>
          <a:bodyPr wrap="square">
            <a:spAutoFit/>
          </a:bodyPr>
          <a:lstStyle/>
          <a:p>
            <a:r>
              <a:rPr lang="en-US" sz="1800" dirty="0" smtClean="0">
                <a:latin typeface="Arial" pitchFamily="34" charset="0"/>
                <a:cs typeface="Arial" pitchFamily="34" charset="0"/>
              </a:rPr>
              <a:t>U.S. is a net importer of wind equipment</a:t>
            </a:r>
          </a:p>
          <a:p>
            <a:endParaRPr lang="en-US" sz="1800" dirty="0" smtClean="0">
              <a:latin typeface="Arial" pitchFamily="34" charset="0"/>
              <a:cs typeface="Arial" pitchFamily="34" charset="0"/>
            </a:endParaRPr>
          </a:p>
          <a:p>
            <a:r>
              <a:rPr lang="en-GB" sz="1800" dirty="0">
                <a:latin typeface="Arial" pitchFamily="34" charset="0"/>
                <a:cs typeface="Arial" pitchFamily="34" charset="0"/>
              </a:rPr>
              <a:t>Exports of wind-powered generating sets increased </a:t>
            </a:r>
            <a:r>
              <a:rPr lang="en-GB" sz="1800" dirty="0" smtClean="0">
                <a:latin typeface="Arial" pitchFamily="34" charset="0"/>
                <a:cs typeface="Arial" pitchFamily="34" charset="0"/>
              </a:rPr>
              <a:t>modestly in 2014 to $488 billion; </a:t>
            </a:r>
            <a:r>
              <a:rPr lang="en-GB" sz="1800" dirty="0">
                <a:latin typeface="Arial" pitchFamily="34" charset="0"/>
                <a:cs typeface="Arial" pitchFamily="34" charset="0"/>
              </a:rPr>
              <a:t>no ability to </a:t>
            </a:r>
            <a:r>
              <a:rPr lang="en-GB" sz="1800" dirty="0" smtClean="0">
                <a:latin typeface="Arial" pitchFamily="34" charset="0"/>
                <a:cs typeface="Arial" pitchFamily="34" charset="0"/>
              </a:rPr>
              <a:t>track </a:t>
            </a:r>
            <a:r>
              <a:rPr lang="en-GB" sz="1800" dirty="0">
                <a:latin typeface="Arial" pitchFamily="34" charset="0"/>
                <a:cs typeface="Arial" pitchFamily="34" charset="0"/>
              </a:rPr>
              <a:t>other wind-specific exports, but </a:t>
            </a:r>
            <a:r>
              <a:rPr lang="en-GB" sz="1800" dirty="0" smtClean="0">
                <a:latin typeface="Arial" pitchFamily="34" charset="0"/>
                <a:cs typeface="Arial" pitchFamily="34" charset="0"/>
              </a:rPr>
              <a:t>total tower </a:t>
            </a:r>
            <a:r>
              <a:rPr lang="en-GB" sz="1800" dirty="0">
                <a:latin typeface="Arial" pitchFamily="34" charset="0"/>
                <a:cs typeface="Arial" pitchFamily="34" charset="0"/>
              </a:rPr>
              <a:t>exports equalled $</a:t>
            </a:r>
            <a:r>
              <a:rPr lang="en-GB" sz="1800" dirty="0" smtClean="0">
                <a:latin typeface="Arial" pitchFamily="34" charset="0"/>
                <a:cs typeface="Arial" pitchFamily="34" charset="0"/>
              </a:rPr>
              <a:t>116 </a:t>
            </a:r>
            <a:r>
              <a:rPr lang="en-GB" sz="1800" dirty="0">
                <a:latin typeface="Arial" pitchFamily="34" charset="0"/>
                <a:cs typeface="Arial" pitchFamily="34" charset="0"/>
              </a:rPr>
              <a:t>million</a:t>
            </a:r>
          </a:p>
        </p:txBody>
      </p:sp>
      <p:pic>
        <p:nvPicPr>
          <p:cNvPr id="7" name="Picture 6"/>
          <p:cNvPicPr/>
          <p:nvPr/>
        </p:nvPicPr>
        <p:blipFill>
          <a:blip r:embed="rId3"/>
          <a:srcRect/>
          <a:stretch>
            <a:fillRect/>
          </a:stretch>
        </p:blipFill>
        <p:spPr bwMode="auto">
          <a:xfrm>
            <a:off x="289734" y="2109786"/>
            <a:ext cx="6381571" cy="3424239"/>
          </a:xfrm>
          <a:prstGeom prst="rect">
            <a:avLst/>
          </a:prstGeom>
          <a:noFill/>
          <a:ln w="9525">
            <a:noFill/>
            <a:miter lim="800000"/>
            <a:headEnd/>
            <a:tailEnd/>
          </a:ln>
        </p:spPr>
      </p:pic>
    </p:spTree>
    <p:extLst>
      <p:ext uri="{BB962C8B-B14F-4D97-AF65-F5344CB8AC3E}">
        <p14:creationId xmlns:p14="http://schemas.microsoft.com/office/powerpoint/2010/main" val="32273818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13" y="719026"/>
            <a:ext cx="8981887" cy="763587"/>
          </a:xfrm>
        </p:spPr>
        <p:txBody>
          <a:bodyPr/>
          <a:lstStyle/>
          <a:p>
            <a:pPr>
              <a:lnSpc>
                <a:spcPct val="90000"/>
              </a:lnSpc>
            </a:pPr>
            <a:r>
              <a:rPr lang="en-US" sz="3400" b="1" dirty="0" smtClean="0">
                <a:latin typeface="Arial" panose="020B0604020202020204" pitchFamily="34" charset="0"/>
                <a:cs typeface="Arial" panose="020B0604020202020204" pitchFamily="34" charset="0"/>
              </a:rPr>
              <a:t>Tracked Wind Equipment Imports in 2014: 42% Asia, 39% Europe, 20% Americas</a:t>
            </a:r>
            <a:endParaRPr lang="en-US" sz="3400" b="1" dirty="0">
              <a:latin typeface="Arial" panose="020B0604020202020204" pitchFamily="34" charset="0"/>
              <a:cs typeface="Arial" panose="020B0604020202020204" pitchFamily="34" charset="0"/>
            </a:endParaRPr>
          </a:p>
        </p:txBody>
      </p:sp>
      <p:sp>
        <p:nvSpPr>
          <p:cNvPr id="15" name="TextBox 14"/>
          <p:cNvSpPr txBox="1"/>
          <p:nvPr/>
        </p:nvSpPr>
        <p:spPr>
          <a:xfrm>
            <a:off x="372138" y="6156275"/>
            <a:ext cx="8462497"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Note: Tracked wind-specific equipment includes: wind-powered generating sets, towers, hubs and blades, wind generators and parts.</a:t>
            </a:r>
            <a:endParaRPr lang="en-GB" sz="14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1" y="1779771"/>
            <a:ext cx="8973556" cy="4217457"/>
          </a:xfrm>
          <a:prstGeom prst="rect">
            <a:avLst/>
          </a:prstGeom>
        </p:spPr>
      </p:pic>
    </p:spTree>
    <p:extLst>
      <p:ext uri="{BB962C8B-B14F-4D97-AF65-F5344CB8AC3E}">
        <p14:creationId xmlns:p14="http://schemas.microsoft.com/office/powerpoint/2010/main" val="1785628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txBox="1">
            <a:spLocks noGrp="1"/>
          </p:cNvSpPr>
          <p:nvPr/>
        </p:nvSpPr>
        <p:spPr bwMode="auto">
          <a:xfrm>
            <a:off x="7234933" y="6400800"/>
            <a:ext cx="1905000" cy="304800"/>
          </a:xfrm>
          <a:prstGeom prst="rect">
            <a:avLst/>
          </a:prstGeom>
          <a:noFill/>
          <a:ln w="9525">
            <a:noFill/>
            <a:miter lim="800000"/>
            <a:headEnd/>
            <a:tailEnd/>
          </a:ln>
        </p:spPr>
        <p:txBody>
          <a:bodyPr/>
          <a:lstStyle/>
          <a:p>
            <a:pPr algn="r" eaLnBrk="0" hangingPunct="0"/>
            <a:endParaRPr lang="en-US" sz="1400" dirty="0"/>
          </a:p>
        </p:txBody>
      </p:sp>
      <p:sp>
        <p:nvSpPr>
          <p:cNvPr id="78850" name="Rectangle 2"/>
          <p:cNvSpPr>
            <a:spLocks noGrp="1" noChangeArrowheads="1"/>
          </p:cNvSpPr>
          <p:nvPr>
            <p:ph type="title" idx="4294967295"/>
          </p:nvPr>
        </p:nvSpPr>
        <p:spPr>
          <a:xfrm>
            <a:off x="165859" y="726764"/>
            <a:ext cx="9007475" cy="763587"/>
          </a:xfrm>
          <a:prstGeom prst="rect">
            <a:avLst/>
          </a:prstGeom>
        </p:spPr>
        <p:txBody>
          <a:bodyPr/>
          <a:lstStyle/>
          <a:p>
            <a:pPr>
              <a:lnSpc>
                <a:spcPct val="90000"/>
              </a:lnSpc>
            </a:pPr>
            <a:r>
              <a:rPr lang="en-US" sz="3400" b="1" dirty="0" smtClean="0">
                <a:latin typeface="Arial" charset="0"/>
              </a:rPr>
              <a:t>Source Markets for Imports Vary Over Time, and By Type of Wind Equipment</a:t>
            </a:r>
          </a:p>
        </p:txBody>
      </p:sp>
      <p:sp>
        <p:nvSpPr>
          <p:cNvPr id="78851" name="Text Box 3"/>
          <p:cNvSpPr txBox="1">
            <a:spLocks noChangeArrowheads="1"/>
          </p:cNvSpPr>
          <p:nvPr/>
        </p:nvSpPr>
        <p:spPr bwMode="auto">
          <a:xfrm>
            <a:off x="132458" y="5700713"/>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78853" name="Text Box 6"/>
          <p:cNvSpPr txBox="1">
            <a:spLocks noChangeArrowheads="1"/>
          </p:cNvSpPr>
          <p:nvPr/>
        </p:nvSpPr>
        <p:spPr bwMode="auto">
          <a:xfrm>
            <a:off x="285669" y="1902363"/>
            <a:ext cx="4530880" cy="3947234"/>
          </a:xfrm>
          <a:prstGeom prst="rect">
            <a:avLst/>
          </a:prstGeom>
          <a:noFill/>
          <a:ln w="12700" algn="ctr">
            <a:noFill/>
            <a:miter lim="800000"/>
            <a:headEnd type="none" w="sm" len="sm"/>
            <a:tailEnd/>
          </a:ln>
        </p:spPr>
        <p:txBody>
          <a:bodyPr wrap="square" lIns="45720" rIns="45720">
            <a:spAutoFit/>
          </a:bodyPr>
          <a:lstStyle/>
          <a:p>
            <a:pPr marL="174625" indent="-174625">
              <a:spcBef>
                <a:spcPts val="600"/>
              </a:spcBef>
              <a:spcAft>
                <a:spcPts val="300"/>
              </a:spcAft>
              <a:buFont typeface="Arial" pitchFamily="34" charset="0"/>
              <a:buChar char="•"/>
            </a:pPr>
            <a:r>
              <a:rPr lang="en-US" sz="1900" dirty="0" smtClean="0">
                <a:latin typeface="Arial" pitchFamily="34" charset="0"/>
                <a:cs typeface="Arial" pitchFamily="34" charset="0"/>
              </a:rPr>
              <a:t>Majority </a:t>
            </a:r>
            <a:r>
              <a:rPr lang="en-US" sz="1900" dirty="0">
                <a:latin typeface="Arial" pitchFamily="34" charset="0"/>
                <a:cs typeface="Arial" pitchFamily="34" charset="0"/>
              </a:rPr>
              <a:t>of </a:t>
            </a:r>
            <a:r>
              <a:rPr lang="en-US" sz="1900" dirty="0" smtClean="0">
                <a:latin typeface="Arial" pitchFamily="34" charset="0"/>
                <a:cs typeface="Arial" pitchFamily="34" charset="0"/>
              </a:rPr>
              <a:t>imports of wind-powered </a:t>
            </a:r>
            <a:r>
              <a:rPr lang="en-US" sz="1900" dirty="0">
                <a:latin typeface="Arial" pitchFamily="34" charset="0"/>
                <a:cs typeface="Arial" pitchFamily="34" charset="0"/>
              </a:rPr>
              <a:t>generating sets from </a:t>
            </a:r>
            <a:r>
              <a:rPr lang="en-US" sz="1900" dirty="0" smtClean="0">
                <a:latin typeface="Arial" pitchFamily="34" charset="0"/>
                <a:cs typeface="Arial" pitchFamily="34" charset="0"/>
              </a:rPr>
              <a:t>home countries of OEMs, dominated by Europe and Asia</a:t>
            </a:r>
          </a:p>
          <a:p>
            <a:pPr marL="174625" indent="-174625">
              <a:spcBef>
                <a:spcPts val="600"/>
              </a:spcBef>
              <a:spcAft>
                <a:spcPts val="300"/>
              </a:spcAft>
              <a:buFont typeface="Arial" pitchFamily="34" charset="0"/>
              <a:buChar char="•"/>
            </a:pPr>
            <a:r>
              <a:rPr lang="en-US" sz="1900" dirty="0" smtClean="0">
                <a:latin typeface="Arial" pitchFamily="34" charset="0"/>
                <a:cs typeface="Arial" pitchFamily="34" charset="0"/>
              </a:rPr>
              <a:t>Majority </a:t>
            </a:r>
            <a:r>
              <a:rPr lang="en-US" sz="1900" dirty="0">
                <a:latin typeface="Arial" pitchFamily="34" charset="0"/>
                <a:cs typeface="Arial" pitchFamily="34" charset="0"/>
              </a:rPr>
              <a:t>of </a:t>
            </a:r>
            <a:r>
              <a:rPr lang="en-US" sz="1900" dirty="0" smtClean="0">
                <a:latin typeface="Arial" pitchFamily="34" charset="0"/>
                <a:cs typeface="Arial" pitchFamily="34" charset="0"/>
              </a:rPr>
              <a:t>imports of towers </a:t>
            </a:r>
            <a:r>
              <a:rPr lang="en-US" sz="1900" dirty="0">
                <a:latin typeface="Arial" pitchFamily="34" charset="0"/>
                <a:cs typeface="Arial" pitchFamily="34" charset="0"/>
              </a:rPr>
              <a:t>from </a:t>
            </a:r>
            <a:r>
              <a:rPr lang="en-US" sz="1900" dirty="0" smtClean="0">
                <a:latin typeface="Arial" pitchFamily="34" charset="0"/>
                <a:cs typeface="Arial" pitchFamily="34" charset="0"/>
              </a:rPr>
              <a:t>Asia, but decline in recent years after tariff measures largely stopped imports from China and Vietnam </a:t>
            </a:r>
          </a:p>
          <a:p>
            <a:pPr marL="174625" indent="-174625">
              <a:spcBef>
                <a:spcPts val="600"/>
              </a:spcBef>
              <a:spcAft>
                <a:spcPts val="300"/>
              </a:spcAft>
              <a:buFont typeface="Arial" pitchFamily="34" charset="0"/>
              <a:buChar char="•"/>
            </a:pPr>
            <a:r>
              <a:rPr lang="en-US" sz="1900" dirty="0" smtClean="0">
                <a:latin typeface="Arial" pitchFamily="34" charset="0"/>
                <a:cs typeface="Arial" pitchFamily="34" charset="0"/>
              </a:rPr>
              <a:t>Majority of imports </a:t>
            </a:r>
            <a:r>
              <a:rPr lang="en-US" sz="1900" dirty="0">
                <a:latin typeface="Arial" pitchFamily="34" charset="0"/>
                <a:cs typeface="Arial" pitchFamily="34" charset="0"/>
              </a:rPr>
              <a:t>of </a:t>
            </a:r>
            <a:r>
              <a:rPr lang="en-US" sz="1900" dirty="0" smtClean="0">
                <a:latin typeface="Arial" pitchFamily="34" charset="0"/>
                <a:cs typeface="Arial" pitchFamily="34" charset="0"/>
              </a:rPr>
              <a:t>blades </a:t>
            </a:r>
            <a:r>
              <a:rPr lang="en-US" sz="1900" dirty="0">
                <a:latin typeface="Arial" pitchFamily="34" charset="0"/>
                <a:cs typeface="Arial" pitchFamily="34" charset="0"/>
              </a:rPr>
              <a:t>&amp; hubs from </a:t>
            </a:r>
            <a:r>
              <a:rPr lang="en-US" sz="1900" dirty="0" smtClean="0">
                <a:latin typeface="Arial" pitchFamily="34" charset="0"/>
                <a:cs typeface="Arial" pitchFamily="34" charset="0"/>
              </a:rPr>
              <a:t>Brazil and China in recent years </a:t>
            </a:r>
            <a:endParaRPr lang="en-US" sz="1900" dirty="0">
              <a:latin typeface="Arial" pitchFamily="34" charset="0"/>
              <a:cs typeface="Arial" pitchFamily="34" charset="0"/>
            </a:endParaRPr>
          </a:p>
          <a:p>
            <a:pPr marL="174625" indent="-174625">
              <a:spcBef>
                <a:spcPts val="600"/>
              </a:spcBef>
              <a:spcAft>
                <a:spcPts val="300"/>
              </a:spcAft>
              <a:buFont typeface="Arial" pitchFamily="34" charset="0"/>
              <a:buChar char="•"/>
            </a:pPr>
            <a:r>
              <a:rPr lang="en-US" sz="1900" dirty="0" smtClean="0">
                <a:latin typeface="Arial" pitchFamily="34" charset="0"/>
                <a:cs typeface="Arial" pitchFamily="34" charset="0"/>
              </a:rPr>
              <a:t>Globally diverse sourcing strategy for generators </a:t>
            </a:r>
            <a:r>
              <a:rPr lang="en-US" sz="1900" dirty="0">
                <a:latin typeface="Arial" pitchFamily="34" charset="0"/>
                <a:cs typeface="Arial" pitchFamily="34" charset="0"/>
              </a:rPr>
              <a:t>&amp; </a:t>
            </a:r>
            <a:r>
              <a:rPr lang="en-US" sz="1900" dirty="0" smtClean="0">
                <a:latin typeface="Arial" pitchFamily="34" charset="0"/>
                <a:cs typeface="Arial" pitchFamily="34" charset="0"/>
              </a:rPr>
              <a:t>parts, dominated by Asian and European countries</a:t>
            </a:r>
            <a:endParaRPr lang="en-US" sz="1900" dirty="0">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4944140" y="1711840"/>
            <a:ext cx="4194350" cy="4763413"/>
          </a:xfrm>
          <a:prstGeom prst="rect">
            <a:avLst/>
          </a:prstGeom>
          <a:noFill/>
          <a:ln w="9525">
            <a:noFill/>
            <a:miter lim="800000"/>
            <a:headEnd/>
            <a:tailEnd/>
          </a:ln>
        </p:spPr>
      </p:pic>
    </p:spTree>
    <p:extLst>
      <p:ext uri="{BB962C8B-B14F-4D97-AF65-F5344CB8AC3E}">
        <p14:creationId xmlns:p14="http://schemas.microsoft.com/office/powerpoint/2010/main" val="32953129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idx="4294967295"/>
          </p:nvPr>
        </p:nvSpPr>
        <p:spPr>
          <a:xfrm>
            <a:off x="161211" y="711569"/>
            <a:ext cx="8982789" cy="763588"/>
          </a:xfrm>
          <a:prstGeom prst="rect">
            <a:avLst/>
          </a:prstGeom>
        </p:spPr>
        <p:txBody>
          <a:bodyPr/>
          <a:lstStyle/>
          <a:p>
            <a:pPr>
              <a:lnSpc>
                <a:spcPct val="90000"/>
              </a:lnSpc>
            </a:pPr>
            <a:r>
              <a:rPr lang="en-US" sz="3400" b="1" dirty="0" smtClean="0">
                <a:latin typeface="Arial" charset="0"/>
              </a:rPr>
              <a:t>Domestic Manufacturing Content </a:t>
            </a:r>
            <a:r>
              <a:rPr lang="en-US" sz="3400" dirty="0" smtClean="0">
                <a:latin typeface="Arial" charset="0"/>
              </a:rPr>
              <a:t>Is Strong for Nacelle Assembly, Towers, and Blades, but U.S. Is Highly Reliant on Imports for Equipment Internal to the Nacelle</a:t>
            </a:r>
            <a:r>
              <a:rPr lang="en-US" sz="3400" b="1" dirty="0" smtClean="0">
                <a:latin typeface="Arial" charset="0"/>
              </a:rPr>
              <a:t> </a:t>
            </a:r>
          </a:p>
        </p:txBody>
      </p:sp>
      <p:sp>
        <p:nvSpPr>
          <p:cNvPr id="80900" name="Text Box 3"/>
          <p:cNvSpPr txBox="1">
            <a:spLocks noChangeArrowheads="1"/>
          </p:cNvSpPr>
          <p:nvPr/>
        </p:nvSpPr>
        <p:spPr bwMode="auto">
          <a:xfrm>
            <a:off x="129312" y="5546054"/>
            <a:ext cx="412750" cy="336550"/>
          </a:xfrm>
          <a:prstGeom prst="rect">
            <a:avLst/>
          </a:prstGeom>
          <a:noFill/>
          <a:ln w="12700" algn="ctr">
            <a:noFill/>
            <a:miter lim="800000"/>
            <a:headEnd type="none" w="sm" len="sm"/>
            <a:tailEnd/>
          </a:ln>
        </p:spPr>
        <p:txBody>
          <a:bodyPr wrap="none">
            <a:spAutoFit/>
          </a:bodyPr>
          <a:lstStyle/>
          <a:p>
            <a:pPr marL="228600" indent="-228600" eaLnBrk="0" hangingPunct="0">
              <a:buFontTx/>
              <a:buChar char="•"/>
            </a:pPr>
            <a:endParaRPr lang="en-US">
              <a:latin typeface="Times New Roman" pitchFamily="18" charset="0"/>
            </a:endParaRPr>
          </a:p>
        </p:txBody>
      </p:sp>
      <p:sp>
        <p:nvSpPr>
          <p:cNvPr id="80901" name="Text Box 4"/>
          <p:cNvSpPr txBox="1">
            <a:spLocks noChangeArrowheads="1"/>
          </p:cNvSpPr>
          <p:nvPr/>
        </p:nvSpPr>
        <p:spPr bwMode="auto">
          <a:xfrm>
            <a:off x="229357" y="4034385"/>
            <a:ext cx="8808313" cy="2226763"/>
          </a:xfrm>
          <a:prstGeom prst="rect">
            <a:avLst/>
          </a:prstGeom>
          <a:noFill/>
          <a:ln w="12700" algn="ctr">
            <a:noFill/>
            <a:miter lim="800000"/>
            <a:headEnd type="none" w="sm" len="sm"/>
            <a:tailEnd/>
          </a:ln>
        </p:spPr>
        <p:txBody>
          <a:bodyPr wrap="square">
            <a:spAutoFit/>
          </a:bodyPr>
          <a:lstStyle/>
          <a:p>
            <a:pPr eaLnBrk="0" hangingPunct="0">
              <a:lnSpc>
                <a:spcPct val="95000"/>
              </a:lnSpc>
              <a:spcBef>
                <a:spcPts val="0"/>
              </a:spcBef>
            </a:pPr>
            <a:r>
              <a:rPr lang="en-US" sz="2000" dirty="0" smtClean="0">
                <a:latin typeface="Arial" pitchFamily="34" charset="0"/>
                <a:cs typeface="Arial" pitchFamily="34" charset="0"/>
              </a:rPr>
              <a:t>Imports occur in untracked trade categories, including many nacelle internals</a:t>
            </a:r>
          </a:p>
          <a:p>
            <a:pPr eaLnBrk="0" hangingPunct="0">
              <a:lnSpc>
                <a:spcPct val="95000"/>
              </a:lnSpc>
              <a:spcBef>
                <a:spcPts val="0"/>
              </a:spcBef>
            </a:pPr>
            <a:endParaRPr lang="en-US" sz="2400" dirty="0" smtClean="0">
              <a:latin typeface="Arial" pitchFamily="34" charset="0"/>
              <a:cs typeface="Arial" pitchFamily="34" charset="0"/>
            </a:endParaRPr>
          </a:p>
          <a:p>
            <a:pPr eaLnBrk="0" hangingPunct="0">
              <a:lnSpc>
                <a:spcPct val="95000"/>
              </a:lnSpc>
              <a:spcBef>
                <a:spcPts val="0"/>
              </a:spcBef>
            </a:pPr>
            <a:endParaRPr lang="en-US" sz="2400" dirty="0">
              <a:latin typeface="Arial" pitchFamily="34" charset="0"/>
              <a:cs typeface="Arial" pitchFamily="34" charset="0"/>
            </a:endParaRPr>
          </a:p>
          <a:p>
            <a:pPr eaLnBrk="0" hangingPunct="0">
              <a:lnSpc>
                <a:spcPct val="95000"/>
              </a:lnSpc>
              <a:spcBef>
                <a:spcPts val="0"/>
              </a:spcBef>
            </a:pPr>
            <a:r>
              <a:rPr lang="en-US" sz="2600" b="1" dirty="0" smtClean="0">
                <a:latin typeface="Arial" pitchFamily="34" charset="0"/>
                <a:cs typeface="Arial" pitchFamily="34" charset="0"/>
              </a:rPr>
              <a:t>Overall estimated domestic content: ~40% </a:t>
            </a:r>
            <a:r>
              <a:rPr lang="en-US" sz="2600" b="1" dirty="0">
                <a:latin typeface="Arial" pitchFamily="34" charset="0"/>
                <a:cs typeface="Arial" pitchFamily="34" charset="0"/>
              </a:rPr>
              <a:t>in 2012 for wind turbine equipment; </a:t>
            </a:r>
            <a:r>
              <a:rPr lang="en-US" sz="2600" b="1" dirty="0" smtClean="0">
                <a:latin typeface="Arial" pitchFamily="34" charset="0"/>
                <a:cs typeface="Arial" pitchFamily="34" charset="0"/>
              </a:rPr>
              <a:t>~60% if considering total projects costs, including balance-of-plant </a:t>
            </a:r>
            <a:endParaRPr lang="en-GB" sz="2600" b="1" dirty="0">
              <a:solidFill>
                <a:schemeClr val="tx1">
                  <a:lumMod val="95000"/>
                  <a:lumOff val="5000"/>
                </a:schemeClr>
              </a:solidFill>
              <a:latin typeface="Arial" charset="0"/>
            </a:endParaRPr>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 y="3131429"/>
            <a:ext cx="9973337" cy="79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462" y="2806997"/>
            <a:ext cx="8236742" cy="400110"/>
          </a:xfrm>
          <a:prstGeom prst="rect">
            <a:avLst/>
          </a:prstGeom>
          <a:noFill/>
        </p:spPr>
        <p:txBody>
          <a:bodyPr wrap="none" rtlCol="0">
            <a:spAutoFit/>
          </a:bodyPr>
          <a:lstStyle/>
          <a:p>
            <a:r>
              <a:rPr lang="en-US" sz="2000" b="1" dirty="0" smtClean="0"/>
              <a:t>Domestic Content for 2013 – 2014 Turbine Installations in the U.S. </a:t>
            </a:r>
            <a:endParaRPr lang="en-US" sz="2000" b="1" dirty="0"/>
          </a:p>
        </p:txBody>
      </p:sp>
    </p:spTree>
    <p:extLst>
      <p:ext uri="{BB962C8B-B14F-4D97-AF65-F5344CB8AC3E}">
        <p14:creationId xmlns:p14="http://schemas.microsoft.com/office/powerpoint/2010/main" val="19419934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94932" y="720247"/>
            <a:ext cx="8949068" cy="631825"/>
          </a:xfrm>
        </p:spPr>
        <p:txBody>
          <a:bodyPr/>
          <a:lstStyle/>
          <a:p>
            <a:pPr>
              <a:lnSpc>
                <a:spcPct val="90000"/>
              </a:lnSpc>
            </a:pPr>
            <a:r>
              <a:rPr lang="en-GB" sz="3400" b="1" dirty="0">
                <a:latin typeface="Arial" charset="0"/>
              </a:rPr>
              <a:t>The Project Finance Environment </a:t>
            </a:r>
            <a:r>
              <a:rPr lang="en-GB" sz="3400" b="1" dirty="0" smtClean="0">
                <a:latin typeface="Arial" charset="0"/>
              </a:rPr>
              <a:t>Remained Strong in 2014</a:t>
            </a:r>
            <a:endParaRPr lang="en-US" sz="3400" b="1" dirty="0" smtClean="0">
              <a:latin typeface="Arial" charset="0"/>
            </a:endParaRPr>
          </a:p>
        </p:txBody>
      </p:sp>
      <p:sp>
        <p:nvSpPr>
          <p:cNvPr id="2" name="Content Placeholder 1"/>
          <p:cNvSpPr>
            <a:spLocks noGrp="1"/>
          </p:cNvSpPr>
          <p:nvPr>
            <p:ph idx="1"/>
          </p:nvPr>
        </p:nvSpPr>
        <p:spPr>
          <a:xfrm>
            <a:off x="282945" y="5476864"/>
            <a:ext cx="8742302" cy="1157852"/>
          </a:xfrm>
        </p:spPr>
        <p:txBody>
          <a:bodyPr>
            <a:normAutofit/>
          </a:bodyPr>
          <a:lstStyle/>
          <a:p>
            <a:pPr marL="231775" indent="-231775">
              <a:lnSpc>
                <a:spcPct val="95000"/>
              </a:lnSpc>
              <a:spcBef>
                <a:spcPct val="25000"/>
              </a:spcBef>
            </a:pPr>
            <a:r>
              <a:rPr lang="en-US" sz="2000" dirty="0" smtClean="0">
                <a:latin typeface="Arial" pitchFamily="34" charset="0"/>
                <a:cs typeface="Arial" pitchFamily="34" charset="0"/>
              </a:rPr>
              <a:t>Project sponsors raised $5.8 billion of tax equity (largest single-year amount on record) and $2.7 billion of debt in 2014</a:t>
            </a:r>
          </a:p>
          <a:p>
            <a:pPr marL="231775" indent="-231775">
              <a:lnSpc>
                <a:spcPct val="95000"/>
              </a:lnSpc>
              <a:spcBef>
                <a:spcPct val="25000"/>
              </a:spcBef>
            </a:pPr>
            <a:r>
              <a:rPr lang="en-US" sz="2000" dirty="0" smtClean="0">
                <a:latin typeface="Arial" pitchFamily="34" charset="0"/>
                <a:cs typeface="Arial" pitchFamily="34" charset="0"/>
              </a:rPr>
              <a:t>Tax </a:t>
            </a:r>
            <a:r>
              <a:rPr lang="en-US" sz="2000" dirty="0">
                <a:latin typeface="Arial" pitchFamily="34" charset="0"/>
                <a:cs typeface="Arial" pitchFamily="34" charset="0"/>
              </a:rPr>
              <a:t>equity </a:t>
            </a:r>
            <a:r>
              <a:rPr lang="en-US" sz="2000" dirty="0" smtClean="0">
                <a:latin typeface="Arial" pitchFamily="34" charset="0"/>
                <a:cs typeface="Arial" pitchFamily="34" charset="0"/>
              </a:rPr>
              <a:t>yields held steady, while debt interest rates trended lower </a:t>
            </a:r>
            <a:endParaRPr lang="en-US" sz="2000" dirty="0">
              <a:latin typeface="Arial" pitchFamily="34" charset="0"/>
              <a:cs typeface="Arial" pitchFamily="34" charset="0"/>
            </a:endParaRPr>
          </a:p>
          <a:p>
            <a:pPr marL="231775" indent="-231775">
              <a:lnSpc>
                <a:spcPct val="95000"/>
              </a:lnSpc>
              <a:spcBef>
                <a:spcPct val="25000"/>
              </a:spcBef>
            </a:pPr>
            <a:endParaRPr lang="en-US" sz="2000" dirty="0" smtClean="0">
              <a:latin typeface="Arial" pitchFamily="34" charset="0"/>
              <a:cs typeface="Arial"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78" y="1769343"/>
            <a:ext cx="6755809" cy="3653258"/>
          </a:xfrm>
          <a:prstGeom prst="rect">
            <a:avLst/>
          </a:prstGeom>
          <a:noFill/>
          <a:ln>
            <a:noFill/>
          </a:ln>
        </p:spPr>
      </p:pic>
    </p:spTree>
    <p:extLst>
      <p:ext uri="{BB962C8B-B14F-4D97-AF65-F5344CB8AC3E}">
        <p14:creationId xmlns:p14="http://schemas.microsoft.com/office/powerpoint/2010/main" val="1792997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9067" y="720076"/>
            <a:ext cx="8944933" cy="1127125"/>
          </a:xfrm>
        </p:spPr>
        <p:txBody>
          <a:bodyPr/>
          <a:lstStyle/>
          <a:p>
            <a:pPr>
              <a:lnSpc>
                <a:spcPct val="90000"/>
              </a:lnSpc>
            </a:pPr>
            <a:r>
              <a:rPr lang="en-GB" sz="3400" dirty="0">
                <a:latin typeface="Arial" charset="0"/>
              </a:rPr>
              <a:t>Utility </a:t>
            </a:r>
            <a:r>
              <a:rPr lang="en-GB" sz="3400" dirty="0" smtClean="0">
                <a:latin typeface="Arial" charset="0"/>
              </a:rPr>
              <a:t>Ownership </a:t>
            </a:r>
            <a:r>
              <a:rPr lang="en-GB" sz="3400" dirty="0">
                <a:latin typeface="Arial" charset="0"/>
              </a:rPr>
              <a:t>of </a:t>
            </a:r>
            <a:r>
              <a:rPr lang="en-GB" sz="3400" dirty="0" smtClean="0">
                <a:latin typeface="Arial" charset="0"/>
              </a:rPr>
              <a:t>Wind Rebounded Somewhat </a:t>
            </a:r>
            <a:r>
              <a:rPr lang="en-GB" sz="3400" dirty="0">
                <a:latin typeface="Arial" charset="0"/>
              </a:rPr>
              <a:t>in </a:t>
            </a:r>
            <a:r>
              <a:rPr lang="en-GB" sz="3400" dirty="0" smtClean="0">
                <a:latin typeface="Arial" charset="0"/>
              </a:rPr>
              <a:t>2014; IPPs Still Dominate</a:t>
            </a:r>
            <a:endParaRPr lang="en-US" sz="3400" b="1" dirty="0" smtClean="0">
              <a:latin typeface="Arial"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53850" y="1799181"/>
            <a:ext cx="8720030" cy="4442133"/>
          </a:xfrm>
          <a:prstGeom prst="rect">
            <a:avLst/>
          </a:prstGeom>
          <a:noFill/>
          <a:ln>
            <a:noFill/>
          </a:ln>
        </p:spPr>
      </p:pic>
    </p:spTree>
    <p:extLst>
      <p:ext uri="{BB962C8B-B14F-4D97-AF65-F5344CB8AC3E}">
        <p14:creationId xmlns:p14="http://schemas.microsoft.com/office/powerpoint/2010/main" val="24045285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191385" y="722384"/>
            <a:ext cx="8920716" cy="785813"/>
          </a:xfrm>
          <a:prstGeom prst="rect">
            <a:avLst/>
          </a:prstGeom>
        </p:spPr>
        <p:txBody>
          <a:bodyPr/>
          <a:lstStyle/>
          <a:p>
            <a:pPr>
              <a:lnSpc>
                <a:spcPct val="90000"/>
              </a:lnSpc>
            </a:pPr>
            <a:r>
              <a:rPr lang="en-GB" sz="3400" b="1" dirty="0">
                <a:latin typeface="Arial" charset="0"/>
              </a:rPr>
              <a:t>Long-Term Contracted Sales to Utilities </a:t>
            </a:r>
            <a:r>
              <a:rPr lang="en-GB" sz="3400" b="1" dirty="0" smtClean="0">
                <a:latin typeface="Arial" charset="0"/>
              </a:rPr>
              <a:t>Remained </a:t>
            </a:r>
            <a:r>
              <a:rPr lang="en-GB" sz="3400" b="1" dirty="0">
                <a:latin typeface="Arial" charset="0"/>
              </a:rPr>
              <a:t>the Most Common Off-Take Arrangement, </a:t>
            </a:r>
            <a:r>
              <a:rPr lang="en-GB" sz="3400" b="1" dirty="0" smtClean="0">
                <a:latin typeface="Arial" charset="0"/>
              </a:rPr>
              <a:t>but </a:t>
            </a:r>
            <a:r>
              <a:rPr lang="en-GB" sz="3400" b="1" dirty="0">
                <a:latin typeface="Arial" charset="0"/>
              </a:rPr>
              <a:t>Merchant </a:t>
            </a:r>
            <a:r>
              <a:rPr lang="en-GB" sz="3400" b="1" dirty="0" smtClean="0">
                <a:latin typeface="Arial" charset="0"/>
              </a:rPr>
              <a:t>Projects Continued to Expand, at Least in Texas</a:t>
            </a:r>
            <a:endParaRPr lang="en-US" sz="3400" b="1" dirty="0" smtClean="0">
              <a:latin typeface="Arial"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99852" y="2568249"/>
            <a:ext cx="7525711" cy="3279659"/>
          </a:xfrm>
          <a:prstGeom prst="rect">
            <a:avLst/>
          </a:prstGeom>
          <a:noFill/>
          <a:ln>
            <a:noFill/>
          </a:ln>
        </p:spPr>
      </p:pic>
      <p:sp>
        <p:nvSpPr>
          <p:cNvPr id="7" name="Content Placeholder 1"/>
          <p:cNvSpPr txBox="1">
            <a:spLocks/>
          </p:cNvSpPr>
          <p:nvPr/>
        </p:nvSpPr>
        <p:spPr>
          <a:xfrm>
            <a:off x="282945" y="5847908"/>
            <a:ext cx="8742302" cy="808074"/>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fontAlgn="auto">
              <a:lnSpc>
                <a:spcPct val="95000"/>
              </a:lnSpc>
              <a:spcBef>
                <a:spcPct val="25000"/>
              </a:spcBef>
              <a:spcAft>
                <a:spcPts val="0"/>
              </a:spcAft>
            </a:pPr>
            <a:r>
              <a:rPr lang="en-US" sz="2000" dirty="0" smtClean="0">
                <a:latin typeface="Arial" pitchFamily="34" charset="0"/>
                <a:cs typeface="Arial" pitchFamily="34" charset="0"/>
              </a:rPr>
              <a:t>Recently announced wind purchases of ~2 GW from technology companies and business giants to hospitals, universities, and government agencies</a:t>
            </a:r>
          </a:p>
          <a:p>
            <a:pPr marL="231775" indent="-231775" fontAlgn="auto">
              <a:lnSpc>
                <a:spcPct val="95000"/>
              </a:lnSpc>
              <a:spcBef>
                <a:spcPct val="25000"/>
              </a:spcBef>
              <a:spcAft>
                <a:spcPts val="0"/>
              </a:spcAft>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31584725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3019425"/>
            <a:ext cx="9144000" cy="763588"/>
          </a:xfrm>
        </p:spPr>
        <p:txBody>
          <a:bodyPr/>
          <a:lstStyle/>
          <a:p>
            <a:pPr algn="ctr"/>
            <a:r>
              <a:rPr lang="en-US" sz="3400" b="1" dirty="0" smtClean="0">
                <a:solidFill>
                  <a:srgbClr val="000099"/>
                </a:solidFill>
                <a:latin typeface="Arial" charset="0"/>
              </a:rPr>
              <a:t>Technology Trends</a:t>
            </a:r>
          </a:p>
        </p:txBody>
      </p:sp>
    </p:spTree>
    <p:extLst>
      <p:ext uri="{BB962C8B-B14F-4D97-AF65-F5344CB8AC3E}">
        <p14:creationId xmlns:p14="http://schemas.microsoft.com/office/powerpoint/2010/main" val="265820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idx="4294967295"/>
          </p:nvPr>
        </p:nvSpPr>
        <p:spPr>
          <a:xfrm>
            <a:off x="199774" y="719023"/>
            <a:ext cx="8728075" cy="763587"/>
          </a:xfrm>
          <a:prstGeom prst="rect">
            <a:avLst/>
          </a:prstGeom>
        </p:spPr>
        <p:txBody>
          <a:bodyPr/>
          <a:lstStyle/>
          <a:p>
            <a:pPr>
              <a:lnSpc>
                <a:spcPct val="90000"/>
              </a:lnSpc>
            </a:pPr>
            <a:r>
              <a:rPr lang="en-GB" sz="3400" b="1" dirty="0">
                <a:latin typeface="Arial" pitchFamily="34" charset="0"/>
                <a:cs typeface="Arial" pitchFamily="34" charset="0"/>
              </a:rPr>
              <a:t>Turbine Nameplate Capacity, Hub Height, and Rotor Diameter Have All Increased Significantly Over the Long Term</a:t>
            </a:r>
            <a:endParaRPr lang="en-US" sz="3400" b="1" dirty="0" smtClean="0">
              <a:latin typeface="Arial" pitchFamily="34" charset="0"/>
              <a:cs typeface="Arial"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73344" y="2261544"/>
            <a:ext cx="7467157" cy="4224315"/>
          </a:xfrm>
          <a:prstGeom prst="rect">
            <a:avLst/>
          </a:prstGeom>
          <a:noFill/>
        </p:spPr>
      </p:pic>
    </p:spTree>
    <p:extLst>
      <p:ext uri="{BB962C8B-B14F-4D97-AF65-F5344CB8AC3E}">
        <p14:creationId xmlns:p14="http://schemas.microsoft.com/office/powerpoint/2010/main" val="321509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352556" y="4672294"/>
            <a:ext cx="3390107" cy="2026218"/>
          </a:xfrm>
          <a:prstGeom prst="rect">
            <a:avLst/>
          </a:prstGeom>
          <a:noFill/>
        </p:spPr>
      </p:pic>
      <p:sp>
        <p:nvSpPr>
          <p:cNvPr id="3714049" name="Rectangle 2"/>
          <p:cNvSpPr>
            <a:spLocks noGrp="1" noChangeArrowheads="1"/>
          </p:cNvSpPr>
          <p:nvPr>
            <p:ph type="title" idx="4294967295"/>
          </p:nvPr>
        </p:nvSpPr>
        <p:spPr>
          <a:xfrm>
            <a:off x="189145" y="719021"/>
            <a:ext cx="8728075" cy="763587"/>
          </a:xfrm>
          <a:prstGeom prst="rect">
            <a:avLst/>
          </a:prstGeom>
        </p:spPr>
        <p:txBody>
          <a:bodyPr/>
          <a:lstStyle/>
          <a:p>
            <a:pPr>
              <a:lnSpc>
                <a:spcPct val="90000"/>
              </a:lnSpc>
            </a:pPr>
            <a:r>
              <a:rPr lang="en-GB" sz="3400" b="1" dirty="0">
                <a:latin typeface="Arial" pitchFamily="34" charset="0"/>
                <a:cs typeface="Arial" pitchFamily="34" charset="0"/>
              </a:rPr>
              <a:t>Growth in Rotor Diameter Has Outpaced Growth in Nameplate Capacity and Hub Height in Recent Years</a:t>
            </a:r>
            <a:endParaRPr lang="en-US" sz="3400" b="1" dirty="0" smtClean="0">
              <a:latin typeface="Arial" pitchFamily="34" charset="0"/>
              <a:cs typeface="Arial" pitchFamily="34" charset="0"/>
            </a:endParaRPr>
          </a:p>
        </p:txBody>
      </p:sp>
      <p:sp>
        <p:nvSpPr>
          <p:cNvPr id="10" name="TextBox 9"/>
          <p:cNvSpPr txBox="1"/>
          <p:nvPr/>
        </p:nvSpPr>
        <p:spPr>
          <a:xfrm>
            <a:off x="898098" y="2123767"/>
            <a:ext cx="2133918" cy="338554"/>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Nameplate Capacity</a:t>
            </a:r>
            <a:endParaRPr lang="en-US" b="1" u="sng" dirty="0">
              <a:latin typeface="Arial" panose="020B0604020202020204" pitchFamily="34" charset="0"/>
              <a:cs typeface="Arial" panose="020B0604020202020204" pitchFamily="34" charset="0"/>
            </a:endParaRPr>
          </a:p>
        </p:txBody>
      </p:sp>
      <p:sp>
        <p:nvSpPr>
          <p:cNvPr id="11" name="TextBox 10"/>
          <p:cNvSpPr txBox="1"/>
          <p:nvPr/>
        </p:nvSpPr>
        <p:spPr>
          <a:xfrm>
            <a:off x="1326100" y="4333741"/>
            <a:ext cx="1277914" cy="338554"/>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Hub Height</a:t>
            </a:r>
            <a:endParaRPr lang="en-US" b="1" u="sng" dirty="0">
              <a:latin typeface="Arial" panose="020B0604020202020204" pitchFamily="34" charset="0"/>
              <a:cs typeface="Arial" panose="020B0604020202020204" pitchFamily="34" charset="0"/>
            </a:endParaRPr>
          </a:p>
        </p:txBody>
      </p:sp>
      <p:sp>
        <p:nvSpPr>
          <p:cNvPr id="12" name="TextBox 11"/>
          <p:cNvSpPr txBox="1"/>
          <p:nvPr/>
        </p:nvSpPr>
        <p:spPr>
          <a:xfrm>
            <a:off x="5614577" y="2889058"/>
            <a:ext cx="1667444" cy="338554"/>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Rotor Diameter</a:t>
            </a:r>
            <a:endParaRPr lang="en-US" b="1" u="sng" dirty="0">
              <a:latin typeface="Arial" panose="020B0604020202020204" pitchFamily="34" charset="0"/>
              <a:cs typeface="Arial" panose="020B0604020202020204" pitchFamily="34" charset="0"/>
            </a:endParaRPr>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353442" y="2471861"/>
            <a:ext cx="3389222" cy="1821276"/>
          </a:xfrm>
          <a:prstGeom prst="rect">
            <a:avLst/>
          </a:prstGeom>
          <a:noFill/>
        </p:spPr>
      </p:pic>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3827280" y="3187610"/>
            <a:ext cx="5242038" cy="2292262"/>
          </a:xfrm>
          <a:prstGeom prst="rect">
            <a:avLst/>
          </a:prstGeom>
          <a:noFill/>
        </p:spPr>
      </p:pic>
    </p:spTree>
    <p:extLst>
      <p:ext uri="{BB962C8B-B14F-4D97-AF65-F5344CB8AC3E}">
        <p14:creationId xmlns:p14="http://schemas.microsoft.com/office/powerpoint/2010/main" val="305857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1386" y="683544"/>
            <a:ext cx="8952614" cy="475404"/>
          </a:xfrm>
        </p:spPr>
        <p:txBody>
          <a:bodyPr/>
          <a:lstStyle/>
          <a:p>
            <a:r>
              <a:rPr lang="en-US" sz="3400" b="1" dirty="0" smtClean="0">
                <a:latin typeface="Arial" charset="0"/>
              </a:rPr>
              <a:t>Report Contents</a:t>
            </a:r>
          </a:p>
        </p:txBody>
      </p:sp>
      <p:sp>
        <p:nvSpPr>
          <p:cNvPr id="41987" name="Rectangle 3"/>
          <p:cNvSpPr>
            <a:spLocks noGrp="1" noChangeArrowheads="1"/>
          </p:cNvSpPr>
          <p:nvPr>
            <p:ph type="body" sz="half" idx="1"/>
          </p:nvPr>
        </p:nvSpPr>
        <p:spPr>
          <a:xfrm>
            <a:off x="260350" y="1626782"/>
            <a:ext cx="4534054" cy="4956060"/>
          </a:xfrm>
        </p:spPr>
        <p:txBody>
          <a:bodyPr lIns="45720" rIns="45720"/>
          <a:lstStyle/>
          <a:p>
            <a:pPr marL="228600" indent="-228600">
              <a:lnSpc>
                <a:spcPct val="90000"/>
              </a:lnSpc>
              <a:spcBef>
                <a:spcPts val="1500"/>
              </a:spcBef>
            </a:pPr>
            <a:r>
              <a:rPr lang="en-US" sz="2800" dirty="0" smtClean="0">
                <a:latin typeface="Arial" charset="0"/>
              </a:rPr>
              <a:t>Installation trends</a:t>
            </a:r>
          </a:p>
          <a:p>
            <a:pPr marL="228600" indent="-228600">
              <a:lnSpc>
                <a:spcPct val="90000"/>
              </a:lnSpc>
              <a:spcBef>
                <a:spcPts val="1500"/>
              </a:spcBef>
            </a:pPr>
            <a:r>
              <a:rPr lang="en-US" sz="2800" dirty="0" smtClean="0">
                <a:latin typeface="Arial" charset="0"/>
              </a:rPr>
              <a:t>Industry trends</a:t>
            </a:r>
          </a:p>
          <a:p>
            <a:pPr marL="228600" indent="-228600">
              <a:lnSpc>
                <a:spcPct val="90000"/>
              </a:lnSpc>
              <a:spcBef>
                <a:spcPts val="1500"/>
              </a:spcBef>
            </a:pPr>
            <a:r>
              <a:rPr lang="en-US" sz="2800" dirty="0" smtClean="0">
                <a:latin typeface="Arial" charset="0"/>
              </a:rPr>
              <a:t>Technology trends</a:t>
            </a:r>
          </a:p>
          <a:p>
            <a:pPr marL="228600" indent="-228600">
              <a:lnSpc>
                <a:spcPct val="90000"/>
              </a:lnSpc>
              <a:spcBef>
                <a:spcPts val="1500"/>
              </a:spcBef>
            </a:pPr>
            <a:r>
              <a:rPr lang="en-US" sz="2800" dirty="0" smtClean="0">
                <a:latin typeface="Arial" charset="0"/>
              </a:rPr>
              <a:t>Performance trends</a:t>
            </a:r>
          </a:p>
          <a:p>
            <a:pPr marL="228600" indent="-228600">
              <a:lnSpc>
                <a:spcPct val="90000"/>
              </a:lnSpc>
              <a:spcBef>
                <a:spcPts val="1500"/>
              </a:spcBef>
            </a:pPr>
            <a:r>
              <a:rPr lang="en-US" sz="2800" dirty="0">
                <a:latin typeface="Arial" charset="0"/>
              </a:rPr>
              <a:t>Cost </a:t>
            </a:r>
            <a:r>
              <a:rPr lang="en-US" sz="2800" dirty="0" smtClean="0">
                <a:latin typeface="Arial" charset="0"/>
              </a:rPr>
              <a:t>trends</a:t>
            </a:r>
          </a:p>
          <a:p>
            <a:pPr marL="228600" indent="-228600">
              <a:lnSpc>
                <a:spcPct val="90000"/>
              </a:lnSpc>
              <a:spcBef>
                <a:spcPts val="1500"/>
              </a:spcBef>
            </a:pPr>
            <a:r>
              <a:rPr lang="en-US" sz="2800" dirty="0" smtClean="0">
                <a:latin typeface="Arial" charset="0"/>
              </a:rPr>
              <a:t>Wind power price trends</a:t>
            </a:r>
          </a:p>
          <a:p>
            <a:pPr marL="228600" indent="-228600">
              <a:lnSpc>
                <a:spcPct val="90000"/>
              </a:lnSpc>
              <a:spcBef>
                <a:spcPts val="1500"/>
              </a:spcBef>
            </a:pPr>
            <a:r>
              <a:rPr lang="en-US" sz="2800" dirty="0" smtClean="0">
                <a:latin typeface="Arial" charset="0"/>
              </a:rPr>
              <a:t>Policy &amp; market drivers</a:t>
            </a:r>
          </a:p>
          <a:p>
            <a:pPr marL="228600" indent="-228600">
              <a:lnSpc>
                <a:spcPct val="90000"/>
              </a:lnSpc>
              <a:spcBef>
                <a:spcPts val="1500"/>
              </a:spcBef>
            </a:pPr>
            <a:r>
              <a:rPr lang="en-US" sz="2800" dirty="0" smtClean="0">
                <a:latin typeface="Arial" charset="0"/>
              </a:rPr>
              <a:t>Future outlook</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035" y="818706"/>
            <a:ext cx="4211721" cy="558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3669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idx="4294967295"/>
          </p:nvPr>
        </p:nvSpPr>
        <p:spPr>
          <a:xfrm>
            <a:off x="189145" y="719021"/>
            <a:ext cx="8728075" cy="763587"/>
          </a:xfrm>
          <a:prstGeom prst="rect">
            <a:avLst/>
          </a:prstGeom>
        </p:spPr>
        <p:txBody>
          <a:bodyPr/>
          <a:lstStyle/>
          <a:p>
            <a:pPr>
              <a:lnSpc>
                <a:spcPct val="90000"/>
              </a:lnSpc>
            </a:pPr>
            <a:r>
              <a:rPr lang="en-GB" sz="3400" b="1" dirty="0">
                <a:latin typeface="Arial" pitchFamily="34" charset="0"/>
                <a:cs typeface="Arial" pitchFamily="34" charset="0"/>
              </a:rPr>
              <a:t>Turbines Originally Designed for Lower Wind Speed Sites Have Rapidly Gained Market Share</a:t>
            </a:r>
            <a:endParaRPr lang="en-US" sz="3400" b="1" dirty="0" smtClean="0">
              <a:latin typeface="Arial" pitchFamily="34" charset="0"/>
              <a:cs typeface="Arial" pitchFamily="34" charset="0"/>
            </a:endParaRPr>
          </a:p>
        </p:txBody>
      </p:sp>
      <p:sp>
        <p:nvSpPr>
          <p:cNvPr id="4" name="TextBox 3"/>
          <p:cNvSpPr txBox="1"/>
          <p:nvPr/>
        </p:nvSpPr>
        <p:spPr>
          <a:xfrm>
            <a:off x="1800065" y="2126251"/>
            <a:ext cx="1645002" cy="338554"/>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Specific Power</a:t>
            </a:r>
            <a:endParaRPr lang="en-US" b="1" u="sng" dirty="0">
              <a:latin typeface="Arial" panose="020B0604020202020204" pitchFamily="34" charset="0"/>
              <a:cs typeface="Arial" panose="020B0604020202020204" pitchFamily="34" charset="0"/>
            </a:endParaRPr>
          </a:p>
        </p:txBody>
      </p:sp>
      <p:sp>
        <p:nvSpPr>
          <p:cNvPr id="15" name="TextBox 14"/>
          <p:cNvSpPr txBox="1"/>
          <p:nvPr/>
        </p:nvSpPr>
        <p:spPr>
          <a:xfrm>
            <a:off x="2057347" y="4427039"/>
            <a:ext cx="1130438" cy="338554"/>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IEC Class</a:t>
            </a:r>
            <a:endParaRPr lang="en-US" b="1" u="sng" dirty="0">
              <a:latin typeface="Arial" panose="020B0604020202020204" pitchFamily="34" charset="0"/>
              <a:cs typeface="Arial" panose="020B0604020202020204" pitchFamily="34" charset="0"/>
            </a:endParaRPr>
          </a:p>
        </p:txBody>
      </p:sp>
      <p:sp>
        <p:nvSpPr>
          <p:cNvPr id="16" name="TextBox 15"/>
          <p:cNvSpPr txBox="1"/>
          <p:nvPr/>
        </p:nvSpPr>
        <p:spPr>
          <a:xfrm>
            <a:off x="5242363" y="3068814"/>
            <a:ext cx="3493264" cy="338554"/>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Specific Power by IEC Class 2 &amp; 3</a:t>
            </a:r>
            <a:endParaRPr lang="en-US" b="1" u="sng" dirty="0">
              <a:latin typeface="Arial" panose="020B0604020202020204" pitchFamily="34" charset="0"/>
              <a:cs typeface="Arial" panose="020B0604020202020204"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71343" y="2430657"/>
            <a:ext cx="4555844" cy="1875531"/>
          </a:xfrm>
          <a:prstGeom prst="rect">
            <a:avLst/>
          </a:prstGeom>
          <a:noFill/>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327249" y="4752744"/>
            <a:ext cx="4436138" cy="1828807"/>
          </a:xfrm>
          <a:prstGeom prst="rect">
            <a:avLst/>
          </a:prstGeom>
          <a:noFill/>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4827188" y="3430145"/>
            <a:ext cx="4304036" cy="1971195"/>
          </a:xfrm>
          <a:prstGeom prst="rect">
            <a:avLst/>
          </a:prstGeom>
          <a:noFill/>
        </p:spPr>
      </p:pic>
    </p:spTree>
    <p:extLst>
      <p:ext uri="{BB962C8B-B14F-4D97-AF65-F5344CB8AC3E}">
        <p14:creationId xmlns:p14="http://schemas.microsoft.com/office/powerpoint/2010/main" val="380875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idx="4294967295"/>
          </p:nvPr>
        </p:nvSpPr>
        <p:spPr>
          <a:xfrm>
            <a:off x="178510" y="719023"/>
            <a:ext cx="8965490" cy="763587"/>
          </a:xfrm>
          <a:prstGeom prst="rect">
            <a:avLst/>
          </a:prstGeom>
        </p:spPr>
        <p:txBody>
          <a:bodyPr/>
          <a:lstStyle/>
          <a:p>
            <a:pPr>
              <a:lnSpc>
                <a:spcPct val="90000"/>
              </a:lnSpc>
            </a:pPr>
            <a:r>
              <a:rPr lang="en-GB" sz="3400" b="1" dirty="0">
                <a:solidFill>
                  <a:schemeClr val="tx1"/>
                </a:solidFill>
                <a:latin typeface="Arial" pitchFamily="34" charset="0"/>
                <a:cs typeface="Arial" pitchFamily="34" charset="0"/>
              </a:rPr>
              <a:t>Turbines Originally Designed for Lower Wind Speeds Are Now Regularly </a:t>
            </a:r>
            <a:r>
              <a:rPr lang="en-GB" sz="3400" b="1" dirty="0" smtClean="0">
                <a:solidFill>
                  <a:schemeClr val="tx1"/>
                </a:solidFill>
                <a:latin typeface="Arial" pitchFamily="34" charset="0"/>
                <a:cs typeface="Arial" pitchFamily="34" charset="0"/>
              </a:rPr>
              <a:t>Used </a:t>
            </a:r>
            <a:r>
              <a:rPr lang="en-GB" sz="3400" b="1" dirty="0">
                <a:solidFill>
                  <a:schemeClr val="tx1"/>
                </a:solidFill>
                <a:latin typeface="Arial" pitchFamily="34" charset="0"/>
                <a:cs typeface="Arial" pitchFamily="34" charset="0"/>
              </a:rPr>
              <a:t>in </a:t>
            </a:r>
            <a:r>
              <a:rPr lang="en-GB" sz="3400" b="1" dirty="0" smtClean="0">
                <a:solidFill>
                  <a:schemeClr val="tx1"/>
                </a:solidFill>
                <a:latin typeface="Arial" pitchFamily="34" charset="0"/>
                <a:cs typeface="Arial" pitchFamily="34" charset="0"/>
              </a:rPr>
              <a:t>Lower and Higher </a:t>
            </a:r>
            <a:r>
              <a:rPr lang="en-GB" sz="3400" b="1" dirty="0">
                <a:solidFill>
                  <a:schemeClr val="tx1"/>
                </a:solidFill>
                <a:latin typeface="Arial" pitchFamily="34" charset="0"/>
                <a:cs typeface="Arial" pitchFamily="34" charset="0"/>
              </a:rPr>
              <a:t>Wind Speed Sites, Whereas Taller Towers Predominate in </a:t>
            </a:r>
            <a:r>
              <a:rPr lang="en-GB" sz="3400" b="1" dirty="0" smtClean="0">
                <a:solidFill>
                  <a:schemeClr val="tx1"/>
                </a:solidFill>
                <a:latin typeface="Arial" pitchFamily="34" charset="0"/>
                <a:cs typeface="Arial" pitchFamily="34" charset="0"/>
              </a:rPr>
              <a:t>the Great Lakes and Northeast</a:t>
            </a:r>
            <a:endParaRPr lang="en-US" sz="3400" b="1" dirty="0" smtClean="0">
              <a:solidFill>
                <a:schemeClr val="tx1"/>
              </a:solidFill>
              <a:latin typeface="Arial" pitchFamily="34" charset="0"/>
              <a:cs typeface="Arial" pitchFamily="34" charset="0"/>
            </a:endParaRPr>
          </a:p>
        </p:txBody>
      </p:sp>
      <p:sp>
        <p:nvSpPr>
          <p:cNvPr id="15" name="TextBox 14"/>
          <p:cNvSpPr txBox="1"/>
          <p:nvPr/>
        </p:nvSpPr>
        <p:spPr>
          <a:xfrm>
            <a:off x="1764307" y="3733449"/>
            <a:ext cx="1197764" cy="338554"/>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By Region</a:t>
            </a:r>
            <a:endParaRPr lang="en-US" b="1" u="sng" dirty="0">
              <a:latin typeface="Arial" panose="020B0604020202020204" pitchFamily="34" charset="0"/>
              <a:cs typeface="Arial" panose="020B0604020202020204" pitchFamily="34" charset="0"/>
            </a:endParaRPr>
          </a:p>
        </p:txBody>
      </p:sp>
      <p:sp>
        <p:nvSpPr>
          <p:cNvPr id="16" name="TextBox 15"/>
          <p:cNvSpPr txBox="1"/>
          <p:nvPr/>
        </p:nvSpPr>
        <p:spPr>
          <a:xfrm>
            <a:off x="5578362" y="3690359"/>
            <a:ext cx="2749279" cy="338554"/>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By Wind Resource Quality</a:t>
            </a:r>
            <a:endParaRPr lang="en-US" b="1" u="sng" dirty="0">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34302" y="4082885"/>
            <a:ext cx="4210109" cy="2063369"/>
          </a:xfrm>
          <a:prstGeom prst="rect">
            <a:avLst/>
          </a:prstGeom>
          <a:noFill/>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444411" y="4039546"/>
            <a:ext cx="4662516" cy="2173034"/>
          </a:xfrm>
          <a:prstGeom prst="rect">
            <a:avLst/>
          </a:prstGeom>
          <a:noFill/>
        </p:spPr>
      </p:pic>
    </p:spTree>
    <p:extLst>
      <p:ext uri="{BB962C8B-B14F-4D97-AF65-F5344CB8AC3E}">
        <p14:creationId xmlns:p14="http://schemas.microsoft.com/office/powerpoint/2010/main" val="1625832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3019425"/>
            <a:ext cx="9144000" cy="763588"/>
          </a:xfrm>
        </p:spPr>
        <p:txBody>
          <a:bodyPr/>
          <a:lstStyle/>
          <a:p>
            <a:pPr algn="ctr"/>
            <a:r>
              <a:rPr lang="en-US" sz="3400" b="1" dirty="0" smtClean="0">
                <a:solidFill>
                  <a:srgbClr val="000099"/>
                </a:solidFill>
                <a:latin typeface="Arial" charset="0"/>
              </a:rPr>
              <a:t>Performance Trends</a:t>
            </a:r>
          </a:p>
        </p:txBody>
      </p:sp>
    </p:spTree>
    <p:extLst>
      <p:ext uri="{BB962C8B-B14F-4D97-AF65-F5344CB8AC3E}">
        <p14:creationId xmlns:p14="http://schemas.microsoft.com/office/powerpoint/2010/main" val="380698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6097" name="Title 1"/>
          <p:cNvSpPr>
            <a:spLocks noGrp="1"/>
          </p:cNvSpPr>
          <p:nvPr>
            <p:ph type="title" idx="4294967295"/>
          </p:nvPr>
        </p:nvSpPr>
        <p:spPr>
          <a:xfrm>
            <a:off x="189286" y="719023"/>
            <a:ext cx="8954714" cy="1269848"/>
          </a:xfrm>
          <a:prstGeom prst="rect">
            <a:avLst/>
          </a:prstGeom>
        </p:spPr>
        <p:txBody>
          <a:bodyPr/>
          <a:lstStyle/>
          <a:p>
            <a:pPr>
              <a:lnSpc>
                <a:spcPct val="90000"/>
              </a:lnSpc>
            </a:pPr>
            <a:r>
              <a:rPr lang="en-GB" sz="3400" b="1" dirty="0" smtClean="0">
                <a:latin typeface="Arial" pitchFamily="34" charset="0"/>
                <a:cs typeface="Arial" pitchFamily="34" charset="0"/>
              </a:rPr>
              <a:t>Sample-Wide </a:t>
            </a:r>
            <a:r>
              <a:rPr lang="en-GB" sz="3400" b="1" dirty="0">
                <a:latin typeface="Arial" pitchFamily="34" charset="0"/>
                <a:cs typeface="Arial" pitchFamily="34" charset="0"/>
              </a:rPr>
              <a:t>Capacity Factors </a:t>
            </a:r>
            <a:r>
              <a:rPr lang="en-GB" sz="3400" b="1" dirty="0" smtClean="0">
                <a:latin typeface="Arial" pitchFamily="34" charset="0"/>
                <a:cs typeface="Arial" pitchFamily="34" charset="0"/>
              </a:rPr>
              <a:t>Have Increased, but Impacted by </a:t>
            </a:r>
            <a:r>
              <a:rPr lang="en-GB" sz="3400" b="1" dirty="0">
                <a:latin typeface="Arial" pitchFamily="34" charset="0"/>
                <a:cs typeface="Arial" pitchFamily="34" charset="0"/>
              </a:rPr>
              <a:t>Curtailment and Inter-Year </a:t>
            </a:r>
            <a:r>
              <a:rPr lang="en-GB" sz="3400" b="1" dirty="0" smtClean="0">
                <a:latin typeface="Arial" pitchFamily="34" charset="0"/>
                <a:cs typeface="Arial" pitchFamily="34" charset="0"/>
              </a:rPr>
              <a:t>Wind Resource </a:t>
            </a:r>
            <a:r>
              <a:rPr lang="en-GB" sz="3400" b="1" dirty="0">
                <a:latin typeface="Arial" pitchFamily="34" charset="0"/>
                <a:cs typeface="Arial" pitchFamily="34" charset="0"/>
              </a:rPr>
              <a:t>Variability</a:t>
            </a:r>
            <a:endParaRPr lang="en-US" sz="3400" b="1" dirty="0" smtClean="0">
              <a:latin typeface="Arial" pitchFamily="34" charset="0"/>
              <a:cs typeface="Arial" pitchFamily="34" charset="0"/>
            </a:endParaRPr>
          </a:p>
        </p:txBody>
      </p:sp>
      <p:sp>
        <p:nvSpPr>
          <p:cNvPr id="3716098" name="TextBox 6"/>
          <p:cNvSpPr txBox="1">
            <a:spLocks noChangeArrowheads="1"/>
          </p:cNvSpPr>
          <p:nvPr/>
        </p:nvSpPr>
        <p:spPr bwMode="auto">
          <a:xfrm>
            <a:off x="286225" y="6218169"/>
            <a:ext cx="8742362" cy="276999"/>
          </a:xfrm>
          <a:prstGeom prst="rect">
            <a:avLst/>
          </a:prstGeom>
          <a:noFill/>
          <a:ln w="9525">
            <a:noFill/>
            <a:miter lim="800000"/>
            <a:headEnd/>
            <a:tailEnd/>
          </a:ln>
        </p:spPr>
        <p:txBody>
          <a:bodyPr>
            <a:spAutoFit/>
          </a:bodyPr>
          <a:lstStyle/>
          <a:p>
            <a:r>
              <a:rPr lang="en-US" sz="1200" dirty="0" smtClean="0">
                <a:latin typeface="Arial" charset="0"/>
              </a:rPr>
              <a:t>Note: The wind resource index is compiled from NextEra Energy Resources reports</a:t>
            </a:r>
            <a:endParaRPr lang="en-US" sz="1200" dirty="0">
              <a:latin typeface="Arial"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1794" y="2147773"/>
            <a:ext cx="8816793" cy="4070396"/>
          </a:xfrm>
          <a:prstGeom prst="rect">
            <a:avLst/>
          </a:prstGeom>
          <a:noFill/>
          <a:ln>
            <a:noFill/>
          </a:ln>
        </p:spPr>
      </p:pic>
    </p:spTree>
    <p:extLst>
      <p:ext uri="{BB962C8B-B14F-4D97-AF65-F5344CB8AC3E}">
        <p14:creationId xmlns:p14="http://schemas.microsoft.com/office/powerpoint/2010/main" val="45999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title"/>
          </p:nvPr>
        </p:nvSpPr>
        <p:spPr>
          <a:xfrm>
            <a:off x="206889" y="701174"/>
            <a:ext cx="8991600" cy="587375"/>
          </a:xfrm>
        </p:spPr>
        <p:txBody>
          <a:bodyPr/>
          <a:lstStyle/>
          <a:p>
            <a:pPr>
              <a:lnSpc>
                <a:spcPct val="90000"/>
              </a:lnSpc>
            </a:pPr>
            <a:r>
              <a:rPr lang="en-US" sz="3400" b="1" dirty="0" smtClean="0">
                <a:solidFill>
                  <a:schemeClr val="tx1"/>
                </a:solidFill>
                <a:latin typeface="Arial" charset="0"/>
              </a:rPr>
              <a:t>Wind Curtailment Has Generally Declined in Recent Years; Higher in MISO and New England than in Other Regions</a:t>
            </a:r>
            <a:endParaRPr lang="en-US" sz="3200" dirty="0" smtClean="0">
              <a:solidFill>
                <a:schemeClr val="tx1"/>
              </a:solidFill>
              <a:latin typeface="Arial" charset="0"/>
            </a:endParaRPr>
          </a:p>
        </p:txBody>
      </p:sp>
      <p:sp>
        <p:nvSpPr>
          <p:cNvPr id="111619" name="Text Box 7"/>
          <p:cNvSpPr txBox="1">
            <a:spLocks noChangeArrowheads="1"/>
          </p:cNvSpPr>
          <p:nvPr/>
        </p:nvSpPr>
        <p:spPr bwMode="auto">
          <a:xfrm>
            <a:off x="125447" y="5922224"/>
            <a:ext cx="184150" cy="336550"/>
          </a:xfrm>
          <a:prstGeom prst="rect">
            <a:avLst/>
          </a:prstGeom>
          <a:noFill/>
          <a:ln w="12700" algn="ctr">
            <a:noFill/>
            <a:miter lim="800000"/>
            <a:headEnd type="none" w="sm" len="sm"/>
            <a:tailEnd/>
          </a:ln>
        </p:spPr>
        <p:txBody>
          <a:bodyPr wrap="none">
            <a:spAutoFit/>
          </a:bodyPr>
          <a:lstStyle/>
          <a:p>
            <a:pPr eaLnBrk="0" hangingPunct="0"/>
            <a:endParaRPr lang="en-US">
              <a:latin typeface="Times New Roman" pitchFamily="18" charset="0"/>
            </a:endParaRPr>
          </a:p>
        </p:txBody>
      </p:sp>
      <p:sp>
        <p:nvSpPr>
          <p:cNvPr id="111620" name="Text Box 8"/>
          <p:cNvSpPr txBox="1">
            <a:spLocks noChangeArrowheads="1"/>
          </p:cNvSpPr>
          <p:nvPr/>
        </p:nvSpPr>
        <p:spPr bwMode="auto">
          <a:xfrm>
            <a:off x="319745" y="5696145"/>
            <a:ext cx="6438260" cy="1107996"/>
          </a:xfrm>
          <a:prstGeom prst="rect">
            <a:avLst/>
          </a:prstGeom>
          <a:noFill/>
          <a:ln w="12700" algn="ctr">
            <a:noFill/>
            <a:miter lim="800000"/>
            <a:headEnd type="none" w="sm" len="sm"/>
            <a:tailEnd/>
          </a:ln>
        </p:spPr>
        <p:txBody>
          <a:bodyPr wrap="square">
            <a:spAutoFit/>
          </a:bodyPr>
          <a:lstStyle/>
          <a:p>
            <a:pPr eaLnBrk="0" hangingPunct="0">
              <a:spcBef>
                <a:spcPts val="600"/>
              </a:spcBef>
            </a:pPr>
            <a:r>
              <a:rPr lang="en-US" sz="2200" dirty="0" smtClean="0">
                <a:latin typeface="Arial" pitchFamily="34" charset="0"/>
                <a:cs typeface="Arial" pitchFamily="34" charset="0"/>
              </a:rPr>
              <a:t>In </a:t>
            </a:r>
            <a:r>
              <a:rPr lang="en-US" sz="2200" dirty="0">
                <a:latin typeface="Arial" pitchFamily="34" charset="0"/>
                <a:cs typeface="Arial" pitchFamily="34" charset="0"/>
              </a:rPr>
              <a:t>areas where curtailment has been particularly problematic in the past – principally in Texas – steps taken to address the issue have </a:t>
            </a:r>
            <a:r>
              <a:rPr lang="en-US" sz="2200" dirty="0" smtClean="0">
                <a:latin typeface="Arial" pitchFamily="34" charset="0"/>
                <a:cs typeface="Arial" pitchFamily="34" charset="0"/>
              </a:rPr>
              <a:t>born fruit</a:t>
            </a:r>
          </a:p>
        </p:txBody>
      </p:sp>
      <p:sp>
        <p:nvSpPr>
          <p:cNvPr id="9" name="Text Box 8"/>
          <p:cNvSpPr txBox="1">
            <a:spLocks noChangeArrowheads="1"/>
          </p:cNvSpPr>
          <p:nvPr/>
        </p:nvSpPr>
        <p:spPr bwMode="auto">
          <a:xfrm>
            <a:off x="7549116" y="4095138"/>
            <a:ext cx="1594884" cy="1671227"/>
          </a:xfrm>
          <a:prstGeom prst="rect">
            <a:avLst/>
          </a:prstGeom>
          <a:noFill/>
          <a:ln w="12700" algn="ctr">
            <a:noFill/>
            <a:miter lim="800000"/>
            <a:headEnd type="none" w="sm" len="sm"/>
            <a:tailEnd/>
          </a:ln>
        </p:spPr>
        <p:txBody>
          <a:bodyPr wrap="square" lIns="18288" rIns="0">
            <a:spAutoFit/>
          </a:bodyPr>
          <a:lstStyle/>
          <a:p>
            <a:pPr eaLnBrk="0" hangingPunct="0">
              <a:lnSpc>
                <a:spcPct val="95000"/>
              </a:lnSpc>
              <a:spcBef>
                <a:spcPct val="25000"/>
              </a:spcBef>
            </a:pPr>
            <a:r>
              <a:rPr lang="en-GB" sz="1800" i="1" dirty="0" smtClean="0">
                <a:latin typeface="Arial" charset="0"/>
              </a:rPr>
              <a:t>Except for BPA, data represent both </a:t>
            </a:r>
            <a:r>
              <a:rPr lang="en-GB" sz="1800" i="1" dirty="0">
                <a:latin typeface="Arial" charset="0"/>
              </a:rPr>
              <a:t>forced and economic </a:t>
            </a:r>
            <a:r>
              <a:rPr lang="en-GB" sz="1800" i="1" dirty="0" smtClean="0">
                <a:latin typeface="Arial" charset="0"/>
              </a:rPr>
              <a:t>curtailment</a:t>
            </a:r>
            <a:endParaRPr lang="en-US" sz="1800" i="1" dirty="0">
              <a:latin typeface="Arial"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56430" y="2211571"/>
            <a:ext cx="7090667" cy="3561907"/>
          </a:xfrm>
          <a:prstGeom prst="rect">
            <a:avLst/>
          </a:prstGeom>
          <a:noFill/>
          <a:ln>
            <a:noFill/>
          </a:ln>
        </p:spPr>
      </p:pic>
    </p:spTree>
    <p:extLst>
      <p:ext uri="{BB962C8B-B14F-4D97-AF65-F5344CB8AC3E}">
        <p14:creationId xmlns:p14="http://schemas.microsoft.com/office/powerpoint/2010/main" val="1185181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79056" y="723200"/>
            <a:ext cx="8964943" cy="809625"/>
          </a:xfrm>
        </p:spPr>
        <p:txBody>
          <a:bodyPr/>
          <a:lstStyle/>
          <a:p>
            <a:pPr>
              <a:lnSpc>
                <a:spcPct val="90000"/>
              </a:lnSpc>
            </a:pPr>
            <a:r>
              <a:rPr lang="en-US" sz="3400" b="1" dirty="0" smtClean="0">
                <a:latin typeface="Arial" charset="0"/>
              </a:rPr>
              <a:t>Even Controlling for These Factors, Average </a:t>
            </a:r>
            <a:r>
              <a:rPr lang="en-GB" sz="3400" b="1" dirty="0" smtClean="0">
                <a:latin typeface="Arial" charset="0"/>
              </a:rPr>
              <a:t>Capacity </a:t>
            </a:r>
            <a:r>
              <a:rPr lang="en-GB" sz="3400" b="1" dirty="0">
                <a:latin typeface="Arial" charset="0"/>
              </a:rPr>
              <a:t>Factors for Projects Built After 2005 Have </a:t>
            </a:r>
            <a:r>
              <a:rPr lang="en-GB" sz="3400" b="1" dirty="0" smtClean="0">
                <a:latin typeface="Arial" charset="0"/>
              </a:rPr>
              <a:t>Been Stagnant, Averaging 32% to 35% Nationwide</a:t>
            </a:r>
            <a:endParaRPr lang="en-US" sz="3400" dirty="0" smtClean="0">
              <a:latin typeface="Arial" charset="0"/>
            </a:endParaRPr>
          </a:p>
        </p:txBody>
      </p:sp>
      <p:sp>
        <p:nvSpPr>
          <p:cNvPr id="117763" name="Text Box 3"/>
          <p:cNvSpPr txBox="1">
            <a:spLocks noChangeArrowheads="1"/>
          </p:cNvSpPr>
          <p:nvPr/>
        </p:nvSpPr>
        <p:spPr bwMode="auto">
          <a:xfrm>
            <a:off x="136525" y="6081713"/>
            <a:ext cx="184150" cy="336550"/>
          </a:xfrm>
          <a:prstGeom prst="rect">
            <a:avLst/>
          </a:prstGeom>
          <a:noFill/>
          <a:ln w="12700" algn="ctr">
            <a:noFill/>
            <a:miter lim="800000"/>
            <a:headEnd type="none" w="sm" len="sm"/>
            <a:tailEnd/>
          </a:ln>
        </p:spPr>
        <p:txBody>
          <a:bodyPr wrap="none">
            <a:spAutoFit/>
          </a:bodyPr>
          <a:lstStyle/>
          <a:p>
            <a:pPr eaLnBrk="0" hangingPunct="0"/>
            <a:endParaRPr lang="en-US">
              <a:latin typeface="Times New Roman"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67509" y="2736648"/>
            <a:ext cx="8738267" cy="3653540"/>
          </a:xfrm>
          <a:prstGeom prst="rect">
            <a:avLst/>
          </a:prstGeom>
          <a:noFill/>
          <a:ln>
            <a:noFill/>
          </a:ln>
        </p:spPr>
      </p:pic>
    </p:spTree>
    <p:extLst>
      <p:ext uri="{BB962C8B-B14F-4D97-AF65-F5344CB8AC3E}">
        <p14:creationId xmlns:p14="http://schemas.microsoft.com/office/powerpoint/2010/main" val="3041098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049" name="Rectangle 2"/>
          <p:cNvSpPr>
            <a:spLocks noGrp="1" noChangeArrowheads="1"/>
          </p:cNvSpPr>
          <p:nvPr>
            <p:ph type="title" idx="4294967295"/>
          </p:nvPr>
        </p:nvSpPr>
        <p:spPr>
          <a:xfrm>
            <a:off x="172675" y="720264"/>
            <a:ext cx="9003610" cy="763587"/>
          </a:xfrm>
          <a:prstGeom prst="rect">
            <a:avLst/>
          </a:prstGeom>
        </p:spPr>
        <p:txBody>
          <a:bodyPr/>
          <a:lstStyle/>
          <a:p>
            <a:pPr>
              <a:lnSpc>
                <a:spcPct val="90000"/>
              </a:lnSpc>
            </a:pPr>
            <a:r>
              <a:rPr lang="en-US" sz="3400" b="1" dirty="0" smtClean="0">
                <a:latin typeface="Arial" pitchFamily="34" charset="0"/>
                <a:cs typeface="Arial" pitchFamily="34" charset="0"/>
              </a:rPr>
              <a:t>Trends Explained by Competing Influence of Lower Specific Power and Build-Out of Lower Quality Wind Resource Sites</a:t>
            </a:r>
          </a:p>
        </p:txBody>
      </p:sp>
      <p:sp>
        <p:nvSpPr>
          <p:cNvPr id="3714050" name="TextBox 6"/>
          <p:cNvSpPr txBox="1">
            <a:spLocks noChangeArrowheads="1"/>
          </p:cNvSpPr>
          <p:nvPr/>
        </p:nvSpPr>
        <p:spPr bwMode="auto">
          <a:xfrm>
            <a:off x="338484" y="5390346"/>
            <a:ext cx="8687579" cy="1133644"/>
          </a:xfrm>
          <a:prstGeom prst="rect">
            <a:avLst/>
          </a:prstGeom>
          <a:noFill/>
          <a:ln w="9525">
            <a:noFill/>
            <a:miter lim="800000"/>
            <a:headEnd/>
            <a:tailEnd/>
          </a:ln>
        </p:spPr>
        <p:txBody>
          <a:bodyPr wrap="square">
            <a:spAutoFit/>
          </a:bodyPr>
          <a:lstStyle/>
          <a:p>
            <a:pPr>
              <a:spcBef>
                <a:spcPts val="400"/>
              </a:spcBef>
            </a:pPr>
            <a:r>
              <a:rPr lang="en-US" sz="2100" b="1" u="sng" dirty="0" smtClean="0">
                <a:solidFill>
                  <a:schemeClr val="tx1">
                    <a:lumMod val="95000"/>
                    <a:lumOff val="5000"/>
                  </a:schemeClr>
                </a:solidFill>
                <a:latin typeface="Arial" pitchFamily="34" charset="0"/>
                <a:cs typeface="Arial" pitchFamily="34" charset="0"/>
              </a:rPr>
              <a:t>All else equal:</a:t>
            </a:r>
          </a:p>
          <a:p>
            <a:pPr marL="231775" indent="-231775">
              <a:spcBef>
                <a:spcPts val="400"/>
              </a:spcBef>
              <a:buFontTx/>
              <a:buChar char="•"/>
            </a:pPr>
            <a:r>
              <a:rPr lang="en-US" sz="2000" dirty="0" smtClean="0">
                <a:solidFill>
                  <a:schemeClr val="tx1">
                    <a:lumMod val="95000"/>
                    <a:lumOff val="5000"/>
                  </a:schemeClr>
                </a:solidFill>
                <a:latin typeface="Arial" pitchFamily="34" charset="0"/>
                <a:cs typeface="Arial" pitchFamily="34" charset="0"/>
              </a:rPr>
              <a:t>Drop in average specific power will boost capacity factors</a:t>
            </a:r>
            <a:endParaRPr lang="en-US" sz="2000" dirty="0">
              <a:solidFill>
                <a:schemeClr val="tx1">
                  <a:lumMod val="95000"/>
                  <a:lumOff val="5000"/>
                </a:schemeClr>
              </a:solidFill>
              <a:latin typeface="Arial" pitchFamily="34" charset="0"/>
              <a:cs typeface="Arial" pitchFamily="34" charset="0"/>
            </a:endParaRPr>
          </a:p>
          <a:p>
            <a:pPr marL="231775" indent="-231775">
              <a:spcBef>
                <a:spcPts val="400"/>
              </a:spcBef>
              <a:buFontTx/>
              <a:buChar char="•"/>
            </a:pPr>
            <a:r>
              <a:rPr lang="en-US" sz="2000" dirty="0" smtClean="0">
                <a:solidFill>
                  <a:schemeClr val="tx1">
                    <a:lumMod val="95000"/>
                    <a:lumOff val="5000"/>
                  </a:schemeClr>
                </a:solidFill>
                <a:latin typeface="Arial" pitchFamily="34" charset="0"/>
                <a:cs typeface="Arial" pitchFamily="34" charset="0"/>
              </a:rPr>
              <a:t>Building projects in lower wind resource sites will reduce capacity factors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42787" y="2305876"/>
            <a:ext cx="6976715" cy="3180524"/>
          </a:xfrm>
          <a:prstGeom prst="rect">
            <a:avLst/>
          </a:prstGeom>
          <a:noFill/>
        </p:spPr>
      </p:pic>
      <p:sp>
        <p:nvSpPr>
          <p:cNvPr id="7" name="Text Box 8"/>
          <p:cNvSpPr txBox="1">
            <a:spLocks noChangeArrowheads="1"/>
          </p:cNvSpPr>
          <p:nvPr/>
        </p:nvSpPr>
        <p:spPr bwMode="auto">
          <a:xfrm>
            <a:off x="7219502" y="3312689"/>
            <a:ext cx="1924498" cy="1934376"/>
          </a:xfrm>
          <a:prstGeom prst="rect">
            <a:avLst/>
          </a:prstGeom>
          <a:noFill/>
          <a:ln w="12700" algn="ctr">
            <a:noFill/>
            <a:miter lim="800000"/>
            <a:headEnd type="none" w="sm" len="sm"/>
            <a:tailEnd/>
          </a:ln>
        </p:spPr>
        <p:txBody>
          <a:bodyPr wrap="square" lIns="18288" rIns="0">
            <a:spAutoFit/>
          </a:bodyPr>
          <a:lstStyle/>
          <a:p>
            <a:pPr eaLnBrk="0" hangingPunct="0">
              <a:lnSpc>
                <a:spcPct val="95000"/>
              </a:lnSpc>
              <a:spcBef>
                <a:spcPct val="25000"/>
              </a:spcBef>
            </a:pPr>
            <a:r>
              <a:rPr lang="en-GB" sz="1800" b="1" i="1" dirty="0" smtClean="0">
                <a:latin typeface="Arial" charset="0"/>
              </a:rPr>
              <a:t>Reversal</a:t>
            </a:r>
            <a:r>
              <a:rPr lang="en-GB" sz="1800" dirty="0" smtClean="0">
                <a:latin typeface="Arial" charset="0"/>
              </a:rPr>
              <a:t> of build-out in lower wind speed sites in 2013 and 2014: likely to show up in capacity factor data next year</a:t>
            </a:r>
            <a:endParaRPr lang="en-US" sz="1800" dirty="0">
              <a:latin typeface="Arial" charset="0"/>
            </a:endParaRPr>
          </a:p>
        </p:txBody>
      </p:sp>
    </p:spTree>
    <p:extLst>
      <p:ext uri="{BB962C8B-B14F-4D97-AF65-F5344CB8AC3E}">
        <p14:creationId xmlns:p14="http://schemas.microsoft.com/office/powerpoint/2010/main" val="345686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idx="4294967295"/>
          </p:nvPr>
        </p:nvSpPr>
        <p:spPr>
          <a:xfrm>
            <a:off x="180752" y="720971"/>
            <a:ext cx="8963248" cy="763587"/>
          </a:xfrm>
          <a:prstGeom prst="rect">
            <a:avLst/>
          </a:prstGeom>
        </p:spPr>
        <p:txBody>
          <a:bodyPr/>
          <a:lstStyle/>
          <a:p>
            <a:pPr>
              <a:lnSpc>
                <a:spcPct val="90000"/>
              </a:lnSpc>
            </a:pPr>
            <a:r>
              <a:rPr lang="en-US" sz="3400" b="1" dirty="0" smtClean="0">
                <a:latin typeface="Arial" pitchFamily="34" charset="0"/>
                <a:cs typeface="Arial" pitchFamily="34" charset="0"/>
              </a:rPr>
              <a:t>Controlling for Wind Resource Quality and Specific Power Demonstrates Impact of Turbine Evolution</a:t>
            </a:r>
          </a:p>
        </p:txBody>
      </p:sp>
      <p:sp>
        <p:nvSpPr>
          <p:cNvPr id="7" name="Rectangle 3"/>
          <p:cNvSpPr>
            <a:spLocks noChangeArrowheads="1"/>
          </p:cNvSpPr>
          <p:nvPr/>
        </p:nvSpPr>
        <p:spPr bwMode="auto">
          <a:xfrm>
            <a:off x="382772" y="5885908"/>
            <a:ext cx="8759048" cy="5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p>
            <a:pPr eaLnBrk="0" hangingPunct="0">
              <a:spcBef>
                <a:spcPts val="300"/>
              </a:spcBef>
            </a:pPr>
            <a:r>
              <a:rPr lang="en-GB" sz="1800" dirty="0" smtClean="0">
                <a:solidFill>
                  <a:schemeClr val="tx1">
                    <a:lumMod val="95000"/>
                    <a:lumOff val="5000"/>
                  </a:schemeClr>
                </a:solidFill>
                <a:latin typeface="Arial" pitchFamily="34" charset="0"/>
                <a:cs typeface="Arial" pitchFamily="34" charset="0"/>
              </a:rPr>
              <a:t>Notwithstanding build-out </a:t>
            </a:r>
            <a:r>
              <a:rPr lang="en-GB" sz="1800" dirty="0">
                <a:solidFill>
                  <a:schemeClr val="tx1">
                    <a:lumMod val="95000"/>
                    <a:lumOff val="5000"/>
                  </a:schemeClr>
                </a:solidFill>
                <a:latin typeface="Arial" pitchFamily="34" charset="0"/>
                <a:cs typeface="Arial" pitchFamily="34" charset="0"/>
              </a:rPr>
              <a:t>of lower-quality wind resource sites, </a:t>
            </a:r>
            <a:r>
              <a:rPr lang="en-GB" sz="1800" dirty="0" smtClean="0">
                <a:solidFill>
                  <a:schemeClr val="tx1">
                    <a:lumMod val="95000"/>
                    <a:lumOff val="5000"/>
                  </a:schemeClr>
                </a:solidFill>
                <a:latin typeface="Arial" pitchFamily="34" charset="0"/>
                <a:cs typeface="Arial" pitchFamily="34" charset="0"/>
              </a:rPr>
              <a:t>turbine </a:t>
            </a:r>
            <a:r>
              <a:rPr lang="en-GB" sz="1800" dirty="0">
                <a:solidFill>
                  <a:schemeClr val="tx1">
                    <a:lumMod val="95000"/>
                    <a:lumOff val="5000"/>
                  </a:schemeClr>
                </a:solidFill>
                <a:latin typeface="Arial" pitchFamily="34" charset="0"/>
                <a:cs typeface="Arial" pitchFamily="34" charset="0"/>
              </a:rPr>
              <a:t>design changes </a:t>
            </a:r>
            <a:r>
              <a:rPr lang="en-GB" sz="1800" dirty="0" smtClean="0">
                <a:solidFill>
                  <a:schemeClr val="tx1">
                    <a:lumMod val="95000"/>
                    <a:lumOff val="5000"/>
                  </a:schemeClr>
                </a:solidFill>
                <a:latin typeface="Arial" pitchFamily="34" charset="0"/>
                <a:cs typeface="Arial" pitchFamily="34" charset="0"/>
              </a:rPr>
              <a:t>are </a:t>
            </a:r>
            <a:r>
              <a:rPr lang="en-GB" sz="1800" dirty="0">
                <a:solidFill>
                  <a:schemeClr val="tx1">
                    <a:lumMod val="95000"/>
                    <a:lumOff val="5000"/>
                  </a:schemeClr>
                </a:solidFill>
                <a:latin typeface="Arial" pitchFamily="34" charset="0"/>
                <a:cs typeface="Arial" pitchFamily="34" charset="0"/>
              </a:rPr>
              <a:t>driving capacity factors higher for projects located in </a:t>
            </a:r>
            <a:r>
              <a:rPr lang="en-GB" sz="1800" dirty="0" smtClean="0">
                <a:solidFill>
                  <a:schemeClr val="tx1">
                    <a:lumMod val="95000"/>
                    <a:lumOff val="5000"/>
                  </a:schemeClr>
                </a:solidFill>
                <a:latin typeface="Arial" pitchFamily="34" charset="0"/>
                <a:cs typeface="Arial" pitchFamily="34" charset="0"/>
              </a:rPr>
              <a:t>given </a:t>
            </a:r>
            <a:r>
              <a:rPr lang="en-GB" sz="1800" dirty="0">
                <a:solidFill>
                  <a:schemeClr val="tx1">
                    <a:lumMod val="95000"/>
                    <a:lumOff val="5000"/>
                  </a:schemeClr>
                </a:solidFill>
                <a:latin typeface="Arial" pitchFamily="34" charset="0"/>
                <a:cs typeface="Arial" pitchFamily="34" charset="0"/>
              </a:rPr>
              <a:t>wind resource </a:t>
            </a:r>
            <a:r>
              <a:rPr lang="en-GB" sz="1800" dirty="0" smtClean="0">
                <a:solidFill>
                  <a:schemeClr val="tx1">
                    <a:lumMod val="95000"/>
                    <a:lumOff val="5000"/>
                  </a:schemeClr>
                </a:solidFill>
                <a:latin typeface="Arial" pitchFamily="34" charset="0"/>
                <a:cs typeface="Arial" pitchFamily="34" charset="0"/>
              </a:rPr>
              <a:t>regimes</a:t>
            </a:r>
            <a:endParaRPr lang="en-US" sz="1800" dirty="0" smtClean="0">
              <a:solidFill>
                <a:schemeClr val="tx1">
                  <a:lumMod val="95000"/>
                  <a:lumOff val="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5" y="2124605"/>
            <a:ext cx="7211250" cy="368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49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idx="4294967295"/>
          </p:nvPr>
        </p:nvSpPr>
        <p:spPr>
          <a:xfrm>
            <a:off x="164789" y="720971"/>
            <a:ext cx="8922383" cy="763587"/>
          </a:xfrm>
          <a:prstGeom prst="rect">
            <a:avLst/>
          </a:prstGeom>
        </p:spPr>
        <p:txBody>
          <a:bodyPr/>
          <a:lstStyle/>
          <a:p>
            <a:pPr>
              <a:lnSpc>
                <a:spcPct val="90000"/>
              </a:lnSpc>
            </a:pPr>
            <a:r>
              <a:rPr lang="en-US" sz="3400" b="1" dirty="0" smtClean="0">
                <a:latin typeface="Arial" pitchFamily="34" charset="0"/>
                <a:cs typeface="Arial" pitchFamily="34" charset="0"/>
              </a:rPr>
              <a:t>Controlling for Wind Resource Quality and Commercial Operation Date Demonstrates Impact of Turbine Evolution</a:t>
            </a:r>
          </a:p>
        </p:txBody>
      </p:sp>
      <p:sp>
        <p:nvSpPr>
          <p:cNvPr id="7" name="Rectangle 3"/>
          <p:cNvSpPr>
            <a:spLocks noChangeArrowheads="1"/>
          </p:cNvSpPr>
          <p:nvPr/>
        </p:nvSpPr>
        <p:spPr bwMode="auto">
          <a:xfrm>
            <a:off x="334960" y="5854009"/>
            <a:ext cx="8743062" cy="5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p>
            <a:pPr eaLnBrk="0" hangingPunct="0">
              <a:spcBef>
                <a:spcPts val="300"/>
              </a:spcBef>
            </a:pPr>
            <a:r>
              <a:rPr lang="en-GB" sz="1800" dirty="0" smtClean="0">
                <a:solidFill>
                  <a:schemeClr val="tx1">
                    <a:lumMod val="95000"/>
                    <a:lumOff val="5000"/>
                  </a:schemeClr>
                </a:solidFill>
                <a:latin typeface="Arial" pitchFamily="34" charset="0"/>
                <a:cs typeface="Arial" pitchFamily="34" charset="0"/>
              </a:rPr>
              <a:t>Notwithstanding build-out </a:t>
            </a:r>
            <a:r>
              <a:rPr lang="en-GB" sz="1800" dirty="0">
                <a:solidFill>
                  <a:schemeClr val="tx1">
                    <a:lumMod val="95000"/>
                    <a:lumOff val="5000"/>
                  </a:schemeClr>
                </a:solidFill>
                <a:latin typeface="Arial" pitchFamily="34" charset="0"/>
                <a:cs typeface="Arial" pitchFamily="34" charset="0"/>
              </a:rPr>
              <a:t>of lower-quality wind resource sites, </a:t>
            </a:r>
            <a:r>
              <a:rPr lang="en-GB" sz="1800" dirty="0" smtClean="0">
                <a:solidFill>
                  <a:schemeClr val="tx1">
                    <a:lumMod val="95000"/>
                    <a:lumOff val="5000"/>
                  </a:schemeClr>
                </a:solidFill>
                <a:latin typeface="Arial" pitchFamily="34" charset="0"/>
                <a:cs typeface="Arial" pitchFamily="34" charset="0"/>
              </a:rPr>
              <a:t>turbine </a:t>
            </a:r>
            <a:r>
              <a:rPr lang="en-GB" sz="1800" dirty="0">
                <a:solidFill>
                  <a:schemeClr val="tx1">
                    <a:lumMod val="95000"/>
                    <a:lumOff val="5000"/>
                  </a:schemeClr>
                </a:solidFill>
                <a:latin typeface="Arial" pitchFamily="34" charset="0"/>
                <a:cs typeface="Arial" pitchFamily="34" charset="0"/>
              </a:rPr>
              <a:t>design changes </a:t>
            </a:r>
            <a:r>
              <a:rPr lang="en-GB" sz="1800" dirty="0" smtClean="0">
                <a:solidFill>
                  <a:schemeClr val="tx1">
                    <a:lumMod val="95000"/>
                    <a:lumOff val="5000"/>
                  </a:schemeClr>
                </a:solidFill>
                <a:latin typeface="Arial" pitchFamily="34" charset="0"/>
                <a:cs typeface="Arial" pitchFamily="34" charset="0"/>
              </a:rPr>
              <a:t>are </a:t>
            </a:r>
            <a:r>
              <a:rPr lang="en-GB" sz="1800" dirty="0">
                <a:solidFill>
                  <a:schemeClr val="tx1">
                    <a:lumMod val="95000"/>
                    <a:lumOff val="5000"/>
                  </a:schemeClr>
                </a:solidFill>
                <a:latin typeface="Arial" pitchFamily="34" charset="0"/>
                <a:cs typeface="Arial" pitchFamily="34" charset="0"/>
              </a:rPr>
              <a:t>driving capacity factors higher for projects located in </a:t>
            </a:r>
            <a:r>
              <a:rPr lang="en-GB" sz="1800" dirty="0" smtClean="0">
                <a:solidFill>
                  <a:schemeClr val="tx1">
                    <a:lumMod val="95000"/>
                    <a:lumOff val="5000"/>
                  </a:schemeClr>
                </a:solidFill>
                <a:latin typeface="Arial" pitchFamily="34" charset="0"/>
                <a:cs typeface="Arial" pitchFamily="34" charset="0"/>
              </a:rPr>
              <a:t>given </a:t>
            </a:r>
            <a:r>
              <a:rPr lang="en-GB" sz="1800" dirty="0">
                <a:solidFill>
                  <a:schemeClr val="tx1">
                    <a:lumMod val="95000"/>
                    <a:lumOff val="5000"/>
                  </a:schemeClr>
                </a:solidFill>
                <a:latin typeface="Arial" pitchFamily="34" charset="0"/>
                <a:cs typeface="Arial" pitchFamily="34" charset="0"/>
              </a:rPr>
              <a:t>wind resource </a:t>
            </a:r>
            <a:r>
              <a:rPr lang="en-GB" sz="1800" dirty="0" smtClean="0">
                <a:solidFill>
                  <a:schemeClr val="tx1">
                    <a:lumMod val="95000"/>
                    <a:lumOff val="5000"/>
                  </a:schemeClr>
                </a:solidFill>
                <a:latin typeface="Arial" pitchFamily="34" charset="0"/>
                <a:cs typeface="Arial" pitchFamily="34" charset="0"/>
              </a:rPr>
              <a:t>regimes</a:t>
            </a:r>
            <a:endParaRPr lang="en-US" sz="1800" dirty="0" smtClean="0">
              <a:solidFill>
                <a:schemeClr val="tx1">
                  <a:lumMod val="95000"/>
                  <a:lumOff val="5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50" y="2201321"/>
            <a:ext cx="7510092" cy="358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13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40939" y="722375"/>
            <a:ext cx="8903061" cy="76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pitchFamily="18" charset="0"/>
              </a:defRPr>
            </a:lvl2pPr>
            <a:lvl3pPr algn="l" rtl="0" eaLnBrk="0" fontAlgn="base" hangingPunct="0">
              <a:spcBef>
                <a:spcPct val="0"/>
              </a:spcBef>
              <a:spcAft>
                <a:spcPct val="0"/>
              </a:spcAft>
              <a:defRPr sz="4400">
                <a:solidFill>
                  <a:schemeClr val="tx2"/>
                </a:solidFill>
                <a:latin typeface="Times" pitchFamily="18" charset="0"/>
              </a:defRPr>
            </a:lvl3pPr>
            <a:lvl4pPr algn="l" rtl="0" eaLnBrk="0" fontAlgn="base" hangingPunct="0">
              <a:spcBef>
                <a:spcPct val="0"/>
              </a:spcBef>
              <a:spcAft>
                <a:spcPct val="0"/>
              </a:spcAft>
              <a:defRPr sz="4400">
                <a:solidFill>
                  <a:schemeClr val="tx2"/>
                </a:solidFill>
                <a:latin typeface="Times" pitchFamily="18" charset="0"/>
              </a:defRPr>
            </a:lvl4pPr>
            <a:lvl5pPr algn="l" rtl="0" eaLnBrk="0" fontAlgn="base" hangingPunct="0">
              <a:spcBef>
                <a:spcPct val="0"/>
              </a:spcBef>
              <a:spcAft>
                <a:spcPct val="0"/>
              </a:spcAft>
              <a:defRPr sz="4400">
                <a:solidFill>
                  <a:schemeClr val="tx2"/>
                </a:solidFill>
                <a:latin typeface="Times" pitchFamily="18" charset="0"/>
              </a:defRPr>
            </a:lvl5pPr>
            <a:lvl6pPr marL="457200" algn="l" rtl="0" eaLnBrk="0" fontAlgn="base" hangingPunct="0">
              <a:spcBef>
                <a:spcPct val="0"/>
              </a:spcBef>
              <a:spcAft>
                <a:spcPct val="0"/>
              </a:spcAft>
              <a:defRPr sz="4400">
                <a:solidFill>
                  <a:schemeClr val="tx2"/>
                </a:solidFill>
                <a:latin typeface="Times" pitchFamily="18" charset="0"/>
              </a:defRPr>
            </a:lvl6pPr>
            <a:lvl7pPr marL="914400" algn="l" rtl="0" eaLnBrk="0" fontAlgn="base" hangingPunct="0">
              <a:spcBef>
                <a:spcPct val="0"/>
              </a:spcBef>
              <a:spcAft>
                <a:spcPct val="0"/>
              </a:spcAft>
              <a:defRPr sz="4400">
                <a:solidFill>
                  <a:schemeClr val="tx2"/>
                </a:solidFill>
                <a:latin typeface="Times" pitchFamily="18" charset="0"/>
              </a:defRPr>
            </a:lvl7pPr>
            <a:lvl8pPr marL="1371600" algn="l" rtl="0" eaLnBrk="0" fontAlgn="base" hangingPunct="0">
              <a:spcBef>
                <a:spcPct val="0"/>
              </a:spcBef>
              <a:spcAft>
                <a:spcPct val="0"/>
              </a:spcAft>
              <a:defRPr sz="4400">
                <a:solidFill>
                  <a:schemeClr val="tx2"/>
                </a:solidFill>
                <a:latin typeface="Times" pitchFamily="18" charset="0"/>
              </a:defRPr>
            </a:lvl8pPr>
            <a:lvl9pPr marL="1828800" algn="l" rtl="0" eaLnBrk="0" fontAlgn="base" hangingPunct="0">
              <a:spcBef>
                <a:spcPct val="0"/>
              </a:spcBef>
              <a:spcAft>
                <a:spcPct val="0"/>
              </a:spcAft>
              <a:defRPr sz="4400">
                <a:solidFill>
                  <a:schemeClr val="tx2"/>
                </a:solidFill>
                <a:latin typeface="Times" pitchFamily="18" charset="0"/>
              </a:defRPr>
            </a:lvl9pPr>
          </a:lstStyle>
          <a:p>
            <a:pPr>
              <a:lnSpc>
                <a:spcPct val="90000"/>
              </a:lnSpc>
            </a:pPr>
            <a:r>
              <a:rPr lang="en-GB" sz="3400" b="1" kern="0" dirty="0">
                <a:solidFill>
                  <a:schemeClr val="tx1"/>
                </a:solidFill>
                <a:latin typeface="Arial" pitchFamily="34" charset="0"/>
                <a:cs typeface="Arial" pitchFamily="34" charset="0"/>
              </a:rPr>
              <a:t>Regional Variations in Capacity </a:t>
            </a:r>
            <a:r>
              <a:rPr lang="en-GB" sz="3400" b="1" kern="0" dirty="0" smtClean="0">
                <a:solidFill>
                  <a:schemeClr val="tx1"/>
                </a:solidFill>
                <a:latin typeface="Arial" pitchFamily="34" charset="0"/>
                <a:cs typeface="Arial" pitchFamily="34" charset="0"/>
              </a:rPr>
              <a:t>Factors </a:t>
            </a:r>
            <a:r>
              <a:rPr lang="en-GB" sz="3400" b="1" kern="0" dirty="0">
                <a:solidFill>
                  <a:schemeClr val="tx1"/>
                </a:solidFill>
                <a:latin typeface="Arial" pitchFamily="34" charset="0"/>
                <a:cs typeface="Arial" pitchFamily="34" charset="0"/>
              </a:rPr>
              <a:t>Reflect the Strength of the Wind </a:t>
            </a:r>
            <a:r>
              <a:rPr lang="en-GB" sz="3400" b="1" kern="0" dirty="0" smtClean="0">
                <a:solidFill>
                  <a:schemeClr val="tx1"/>
                </a:solidFill>
                <a:latin typeface="Arial" pitchFamily="34" charset="0"/>
                <a:cs typeface="Arial" pitchFamily="34" charset="0"/>
              </a:rPr>
              <a:t>Resource and Adoption of New Turbine Technology</a:t>
            </a:r>
            <a:endParaRPr lang="en-US" sz="3400" b="1" kern="0" dirty="0" smtClean="0">
              <a:solidFill>
                <a:schemeClr val="tx1"/>
              </a:solidFill>
              <a:latin typeface="Arial" pitchFamily="34" charset="0"/>
              <a:cs typeface="Arial"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0939" y="2165462"/>
            <a:ext cx="8456494" cy="4214071"/>
          </a:xfrm>
          <a:prstGeom prst="rect">
            <a:avLst/>
          </a:prstGeom>
          <a:noFill/>
          <a:ln>
            <a:noFill/>
          </a:ln>
        </p:spPr>
      </p:pic>
    </p:spTree>
    <p:extLst>
      <p:ext uri="{BB962C8B-B14F-4D97-AF65-F5344CB8AC3E}">
        <p14:creationId xmlns:p14="http://schemas.microsoft.com/office/powerpoint/2010/main" val="3393898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60651" y="714376"/>
            <a:ext cx="8872537" cy="762000"/>
          </a:xfrm>
          <a:prstGeom prst="rect">
            <a:avLst/>
          </a:prstGeom>
        </p:spPr>
        <p:txBody>
          <a:bodyPr/>
          <a:lstStyle/>
          <a:p>
            <a:pPr>
              <a:lnSpc>
                <a:spcPct val="90000"/>
              </a:lnSpc>
            </a:pPr>
            <a:r>
              <a:rPr lang="en-US" sz="3400" b="1" dirty="0" smtClean="0">
                <a:latin typeface="Arial" charset="0"/>
              </a:rPr>
              <a:t>Key Findings</a:t>
            </a:r>
          </a:p>
        </p:txBody>
      </p:sp>
      <p:sp>
        <p:nvSpPr>
          <p:cNvPr id="5" name="Rectangle 3"/>
          <p:cNvSpPr txBox="1">
            <a:spLocks noChangeArrowheads="1"/>
          </p:cNvSpPr>
          <p:nvPr/>
        </p:nvSpPr>
        <p:spPr bwMode="auto">
          <a:xfrm>
            <a:off x="265814" y="1371603"/>
            <a:ext cx="8750594" cy="49429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28600" indent="-228600" defTabSz="742950">
              <a:spcBef>
                <a:spcPts val="300"/>
              </a:spcBef>
              <a:spcAft>
                <a:spcPts val="300"/>
              </a:spcAft>
            </a:pPr>
            <a:r>
              <a:rPr lang="en-US" sz="2300" kern="0" dirty="0" smtClean="0">
                <a:latin typeface="Arial" pitchFamily="34" charset="0"/>
                <a:cs typeface="Arial" pitchFamily="34" charset="0"/>
              </a:rPr>
              <a:t>Annual wind capacity additions rebounded in 2014, with significant additional new builds anticipated for 2015 and 2016</a:t>
            </a:r>
          </a:p>
          <a:p>
            <a:pPr marL="228600" indent="-228600" defTabSz="742950">
              <a:spcBef>
                <a:spcPts val="300"/>
              </a:spcBef>
              <a:spcAft>
                <a:spcPts val="300"/>
              </a:spcAft>
            </a:pPr>
            <a:r>
              <a:rPr lang="en-US" sz="2300" kern="0" dirty="0" smtClean="0">
                <a:latin typeface="Arial" pitchFamily="34" charset="0"/>
                <a:cs typeface="Arial" pitchFamily="34" charset="0"/>
              </a:rPr>
              <a:t>Wind has been a significant source of new electric generation capacity additions in the U.S. in recent years</a:t>
            </a:r>
          </a:p>
          <a:p>
            <a:pPr marL="228600" indent="-228600" defTabSz="742950">
              <a:spcBef>
                <a:spcPts val="300"/>
              </a:spcBef>
              <a:spcAft>
                <a:spcPts val="300"/>
              </a:spcAft>
            </a:pPr>
            <a:r>
              <a:rPr lang="en-US" sz="2300" kern="0" dirty="0" smtClean="0">
                <a:latin typeface="Arial" pitchFamily="34" charset="0"/>
                <a:cs typeface="Arial" pitchFamily="34" charset="0"/>
              </a:rPr>
              <a:t>Supply chain has been under duress, but domestic manufacturing content for nacelle assembly, blades, and towers is strong</a:t>
            </a:r>
          </a:p>
          <a:p>
            <a:pPr marL="228600" indent="-228600" defTabSz="742950">
              <a:spcBef>
                <a:spcPts val="300"/>
              </a:spcBef>
              <a:spcAft>
                <a:spcPts val="300"/>
              </a:spcAft>
            </a:pPr>
            <a:r>
              <a:rPr lang="en-US" sz="2300" kern="0" dirty="0" smtClean="0">
                <a:latin typeface="Arial" pitchFamily="34" charset="0"/>
                <a:cs typeface="Arial" pitchFamily="34" charset="0"/>
              </a:rPr>
              <a:t>Turbine scaling is boosting expected wind project performance, while the installed cost of wind projects is on the decline </a:t>
            </a:r>
          </a:p>
          <a:p>
            <a:pPr marL="228600" indent="-228600" defTabSz="742950">
              <a:spcBef>
                <a:spcPts val="300"/>
              </a:spcBef>
              <a:spcAft>
                <a:spcPts val="300"/>
              </a:spcAft>
            </a:pPr>
            <a:r>
              <a:rPr lang="en-US" sz="2300" kern="0" dirty="0" smtClean="0">
                <a:latin typeface="Arial" pitchFamily="34" charset="0"/>
                <a:cs typeface="Arial" pitchFamily="34" charset="0"/>
              </a:rPr>
              <a:t>Wind power sales prices have reached all-time lows, enabling economic competitiveness despite low natural gas prices</a:t>
            </a:r>
          </a:p>
          <a:p>
            <a:pPr marL="228600" indent="-228600" defTabSz="742950">
              <a:spcBef>
                <a:spcPts val="300"/>
              </a:spcBef>
              <a:spcAft>
                <a:spcPts val="300"/>
              </a:spcAft>
            </a:pPr>
            <a:r>
              <a:rPr lang="en-US" sz="2300" kern="0" dirty="0" smtClean="0">
                <a:latin typeface="Arial" pitchFamily="34" charset="0"/>
                <a:cs typeface="Arial" pitchFamily="34" charset="0"/>
              </a:rPr>
              <a:t>Growth after 2016 remains uncertain, dictated in part by future natural gas prices and policy decisions, though recent declines in the price of wind energy boost future growth prospects</a:t>
            </a:r>
            <a:endParaRPr lang="en-US" sz="2300" kern="0" dirty="0">
              <a:latin typeface="Arial" pitchFamily="34" charset="0"/>
              <a:cs typeface="Arial" pitchFamily="34" charset="0"/>
            </a:endParaRPr>
          </a:p>
        </p:txBody>
      </p:sp>
    </p:spTree>
    <p:extLst>
      <p:ext uri="{BB962C8B-B14F-4D97-AF65-F5344CB8AC3E}">
        <p14:creationId xmlns:p14="http://schemas.microsoft.com/office/powerpoint/2010/main" val="127553003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3019425"/>
            <a:ext cx="9144000" cy="763588"/>
          </a:xfrm>
        </p:spPr>
        <p:txBody>
          <a:bodyPr/>
          <a:lstStyle/>
          <a:p>
            <a:pPr algn="ctr"/>
            <a:r>
              <a:rPr lang="en-US" sz="3400" b="1" dirty="0" smtClean="0">
                <a:solidFill>
                  <a:srgbClr val="000099"/>
                </a:solidFill>
                <a:latin typeface="Arial" charset="0"/>
              </a:rPr>
              <a:t>Cost Trends</a:t>
            </a:r>
          </a:p>
        </p:txBody>
      </p:sp>
    </p:spTree>
    <p:extLst>
      <p:ext uri="{BB962C8B-B14F-4D97-AF65-F5344CB8AC3E}">
        <p14:creationId xmlns:p14="http://schemas.microsoft.com/office/powerpoint/2010/main" val="245226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title"/>
          </p:nvPr>
        </p:nvSpPr>
        <p:spPr>
          <a:xfrm>
            <a:off x="191385" y="724786"/>
            <a:ext cx="8920716" cy="896938"/>
          </a:xfrm>
        </p:spPr>
        <p:txBody>
          <a:bodyPr/>
          <a:lstStyle/>
          <a:p>
            <a:pPr>
              <a:lnSpc>
                <a:spcPct val="90000"/>
              </a:lnSpc>
            </a:pPr>
            <a:r>
              <a:rPr lang="en-US" sz="3400" b="1" dirty="0" smtClean="0">
                <a:latin typeface="Arial" charset="0"/>
              </a:rPr>
              <a:t>Wind Turbine Prices Remained Well Below the Levels Seen Several Years Ago</a:t>
            </a:r>
          </a:p>
        </p:txBody>
      </p:sp>
      <p:sp>
        <p:nvSpPr>
          <p:cNvPr id="94212" name="Rectangle 4"/>
          <p:cNvSpPr>
            <a:spLocks noGrp="1" noChangeArrowheads="1"/>
          </p:cNvSpPr>
          <p:nvPr>
            <p:ph type="body" sz="half" idx="1"/>
          </p:nvPr>
        </p:nvSpPr>
        <p:spPr>
          <a:xfrm>
            <a:off x="254620" y="6028666"/>
            <a:ext cx="8889380" cy="384175"/>
          </a:xfrm>
        </p:spPr>
        <p:txBody>
          <a:bodyPr>
            <a:noAutofit/>
          </a:bodyPr>
          <a:lstStyle/>
          <a:p>
            <a:pPr marL="0" indent="0" defTabSz="742950">
              <a:spcBef>
                <a:spcPct val="40000"/>
              </a:spcBef>
              <a:buNone/>
            </a:pPr>
            <a:r>
              <a:rPr lang="en-US" dirty="0" smtClean="0">
                <a:latin typeface="Arial" charset="0"/>
              </a:rPr>
              <a:t>Recent turbine orders reportedly in the range of $850-1,250/kW</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54620" y="1724860"/>
            <a:ext cx="8304589" cy="4356963"/>
          </a:xfrm>
          <a:prstGeom prst="rect">
            <a:avLst/>
          </a:prstGeom>
          <a:noFill/>
        </p:spPr>
      </p:pic>
    </p:spTree>
    <p:extLst>
      <p:ext uri="{BB962C8B-B14F-4D97-AF65-F5344CB8AC3E}">
        <p14:creationId xmlns:p14="http://schemas.microsoft.com/office/powerpoint/2010/main" val="16533490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a:xfrm>
            <a:off x="174141" y="713451"/>
            <a:ext cx="8969859" cy="787400"/>
          </a:xfrm>
        </p:spPr>
        <p:txBody>
          <a:bodyPr/>
          <a:lstStyle/>
          <a:p>
            <a:pPr>
              <a:lnSpc>
                <a:spcPct val="90000"/>
              </a:lnSpc>
            </a:pPr>
            <a:r>
              <a:rPr lang="en-GB" sz="3400" b="1" dirty="0" smtClean="0">
                <a:solidFill>
                  <a:schemeClr val="tx1"/>
                </a:solidFill>
                <a:latin typeface="Arial" charset="0"/>
              </a:rPr>
              <a:t>Lower Turbine Prices Drive Reductions in Reported Installed Project Costs</a:t>
            </a:r>
            <a:endParaRPr lang="en-US" sz="3400" b="1" dirty="0" smtClean="0">
              <a:solidFill>
                <a:schemeClr val="tx1"/>
              </a:solidFill>
              <a:latin typeface="Arial" charset="0"/>
            </a:endParaRPr>
          </a:p>
        </p:txBody>
      </p:sp>
      <p:sp>
        <p:nvSpPr>
          <p:cNvPr id="7" name="Rectangle 4"/>
          <p:cNvSpPr txBox="1">
            <a:spLocks noChangeArrowheads="1"/>
          </p:cNvSpPr>
          <p:nvPr/>
        </p:nvSpPr>
        <p:spPr bwMode="auto">
          <a:xfrm>
            <a:off x="397909" y="5487205"/>
            <a:ext cx="8554706" cy="384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34950" indent="-234950" defTabSz="742950">
              <a:spcBef>
                <a:spcPts val="400"/>
              </a:spcBef>
            </a:pPr>
            <a:r>
              <a:rPr lang="en-US" sz="2000" kern="0" dirty="0" smtClean="0">
                <a:latin typeface="Arial" charset="0"/>
              </a:rPr>
              <a:t>2014 projects had an average cost of $1,710/kW, down $580/kW since 2009 and 2010 (up slightly from small sample of 2013 projects)</a:t>
            </a:r>
          </a:p>
          <a:p>
            <a:pPr marL="234950" indent="-234950" defTabSz="742950">
              <a:spcBef>
                <a:spcPts val="400"/>
              </a:spcBef>
            </a:pPr>
            <a:r>
              <a:rPr lang="en-US" sz="2000" kern="0" dirty="0" smtClean="0">
                <a:latin typeface="Arial" charset="0"/>
              </a:rPr>
              <a:t>Limited sample of under-construction projects slated for completion in 2015 suggest no material change in costs</a:t>
            </a:r>
          </a:p>
          <a:p>
            <a:pPr marL="234950" indent="-234950" defTabSz="742950">
              <a:spcBef>
                <a:spcPts val="400"/>
              </a:spcBef>
            </a:pPr>
            <a:endParaRPr lang="en-US" sz="2200" kern="0" dirty="0" smtClean="0">
              <a:latin typeface="Arial"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70312" y="1702516"/>
            <a:ext cx="7193743" cy="3774056"/>
          </a:xfrm>
          <a:prstGeom prst="rect">
            <a:avLst/>
          </a:prstGeom>
          <a:noFill/>
          <a:ln>
            <a:noFill/>
          </a:ln>
        </p:spPr>
      </p:pic>
    </p:spTree>
    <p:extLst>
      <p:ext uri="{BB962C8B-B14F-4D97-AF65-F5344CB8AC3E}">
        <p14:creationId xmlns:p14="http://schemas.microsoft.com/office/powerpoint/2010/main" val="110379205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title"/>
          </p:nvPr>
        </p:nvSpPr>
        <p:spPr>
          <a:xfrm>
            <a:off x="191384" y="717330"/>
            <a:ext cx="8931349" cy="787400"/>
          </a:xfrm>
        </p:spPr>
        <p:txBody>
          <a:bodyPr/>
          <a:lstStyle/>
          <a:p>
            <a:pPr>
              <a:lnSpc>
                <a:spcPct val="90000"/>
              </a:lnSpc>
            </a:pPr>
            <a:r>
              <a:rPr lang="en-US" sz="3400" b="1" dirty="0" smtClean="0">
                <a:latin typeface="Arial" charset="0"/>
              </a:rPr>
              <a:t>Economies of Scale Evident, Especially at Lower End of Project &amp; Turbine Size Range</a:t>
            </a:r>
          </a:p>
        </p:txBody>
      </p:sp>
      <p:sp>
        <p:nvSpPr>
          <p:cNvPr id="2" name="Left Arrow 1"/>
          <p:cNvSpPr/>
          <p:nvPr/>
        </p:nvSpPr>
        <p:spPr bwMode="auto">
          <a:xfrm>
            <a:off x="6434076" y="2688259"/>
            <a:ext cx="2232561" cy="1092530"/>
          </a:xfrm>
          <a:prstGeom prst="leftArrow">
            <a:avLst/>
          </a:prstGeom>
          <a:ln>
            <a:headEnd type="none" w="sm" len="sm"/>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Project Size</a:t>
            </a:r>
          </a:p>
        </p:txBody>
      </p:sp>
      <p:sp>
        <p:nvSpPr>
          <p:cNvPr id="8" name="Left Arrow 7"/>
          <p:cNvSpPr/>
          <p:nvPr/>
        </p:nvSpPr>
        <p:spPr bwMode="auto">
          <a:xfrm>
            <a:off x="6434076" y="4869386"/>
            <a:ext cx="2232561" cy="1092530"/>
          </a:xfrm>
          <a:prstGeom prst="leftArrow">
            <a:avLst/>
          </a:prstGeom>
          <a:ln>
            <a:headEnd type="none" w="sm" len="sm"/>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Turbine Size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97" y="2158478"/>
            <a:ext cx="5051046" cy="235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64" y="4469969"/>
            <a:ext cx="4927850" cy="230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6933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91386" y="726676"/>
            <a:ext cx="8973880" cy="763588"/>
          </a:xfrm>
        </p:spPr>
        <p:txBody>
          <a:bodyPr/>
          <a:lstStyle/>
          <a:p>
            <a:pPr>
              <a:lnSpc>
                <a:spcPct val="90000"/>
              </a:lnSpc>
            </a:pPr>
            <a:r>
              <a:rPr lang="en-US" sz="3400" b="1" dirty="0" smtClean="0">
                <a:latin typeface="Arial" charset="0"/>
              </a:rPr>
              <a:t>Regional Differences in Average Wind Power Project Costs Are Apparent, but Sample Size Is Limited</a:t>
            </a:r>
          </a:p>
        </p:txBody>
      </p:sp>
      <p:sp>
        <p:nvSpPr>
          <p:cNvPr id="102403" name="Rectangle 3"/>
          <p:cNvSpPr>
            <a:spLocks noGrp="1" noChangeArrowheads="1"/>
          </p:cNvSpPr>
          <p:nvPr>
            <p:ph type="body" sz="half" idx="1"/>
          </p:nvPr>
        </p:nvSpPr>
        <p:spPr>
          <a:xfrm>
            <a:off x="329912" y="5784128"/>
            <a:ext cx="8813800" cy="1029957"/>
          </a:xfrm>
        </p:spPr>
        <p:txBody>
          <a:bodyPr anchor="ctr"/>
          <a:lstStyle/>
          <a:p>
            <a:pPr marL="0" indent="0" defTabSz="742950">
              <a:lnSpc>
                <a:spcPct val="90000"/>
              </a:lnSpc>
              <a:buNone/>
            </a:pPr>
            <a:r>
              <a:rPr lang="en-US" sz="2200" dirty="0" smtClean="0">
                <a:latin typeface="Arial" charset="0"/>
              </a:rPr>
              <a:t>Different permitting/development costs may play a role at both ends of spectrum: it’s easier/cheaper to build in the US interior and harder/more expensive along the coasts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76447" y="2125697"/>
            <a:ext cx="8580474" cy="3711596"/>
          </a:xfrm>
          <a:prstGeom prst="rect">
            <a:avLst/>
          </a:prstGeom>
          <a:noFill/>
          <a:ln>
            <a:noFill/>
          </a:ln>
        </p:spPr>
      </p:pic>
    </p:spTree>
    <p:extLst>
      <p:ext uri="{BB962C8B-B14F-4D97-AF65-F5344CB8AC3E}">
        <p14:creationId xmlns:p14="http://schemas.microsoft.com/office/powerpoint/2010/main" val="392664905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title"/>
          </p:nvPr>
        </p:nvSpPr>
        <p:spPr>
          <a:xfrm>
            <a:off x="180753" y="703521"/>
            <a:ext cx="8790210" cy="711200"/>
          </a:xfrm>
        </p:spPr>
        <p:txBody>
          <a:bodyPr/>
          <a:lstStyle/>
          <a:p>
            <a:pPr>
              <a:lnSpc>
                <a:spcPct val="90000"/>
              </a:lnSpc>
            </a:pPr>
            <a:r>
              <a:rPr lang="en-US" sz="3400" b="1" dirty="0" smtClean="0">
                <a:latin typeface="Arial" charset="0"/>
              </a:rPr>
              <a:t>Operations and Maintenance Costs Varied By Project Age and Commercial Operations Date</a:t>
            </a:r>
            <a:r>
              <a:rPr lang="en-US" sz="3400" dirty="0" smtClean="0">
                <a:latin typeface="Arial" charset="0"/>
              </a:rPr>
              <a:t> </a:t>
            </a:r>
          </a:p>
        </p:txBody>
      </p:sp>
      <p:sp>
        <p:nvSpPr>
          <p:cNvPr id="104451" name="Text Box 7"/>
          <p:cNvSpPr txBox="1">
            <a:spLocks noChangeArrowheads="1"/>
          </p:cNvSpPr>
          <p:nvPr/>
        </p:nvSpPr>
        <p:spPr bwMode="auto">
          <a:xfrm>
            <a:off x="258729" y="5250341"/>
            <a:ext cx="8872847" cy="1292662"/>
          </a:xfrm>
          <a:prstGeom prst="rect">
            <a:avLst/>
          </a:prstGeom>
          <a:noFill/>
          <a:ln w="12700" algn="ctr">
            <a:noFill/>
            <a:miter lim="800000"/>
            <a:headEnd type="none" w="sm" len="sm"/>
            <a:tailEnd/>
          </a:ln>
        </p:spPr>
        <p:txBody>
          <a:bodyPr wrap="square">
            <a:spAutoFit/>
          </a:bodyPr>
          <a:lstStyle/>
          <a:p>
            <a:pPr eaLnBrk="0" hangingPunct="0">
              <a:lnSpc>
                <a:spcPct val="90000"/>
              </a:lnSpc>
              <a:spcBef>
                <a:spcPct val="30000"/>
              </a:spcBef>
              <a:buClr>
                <a:schemeClr val="tx1"/>
              </a:buClr>
            </a:pPr>
            <a:r>
              <a:rPr lang="en-US" dirty="0">
                <a:solidFill>
                  <a:schemeClr val="tx2"/>
                </a:solidFill>
                <a:latin typeface="Arial" charset="0"/>
              </a:rPr>
              <a:t>Capacity-weighted average </a:t>
            </a:r>
            <a:r>
              <a:rPr lang="en-US" dirty="0" smtClean="0">
                <a:solidFill>
                  <a:schemeClr val="tx2"/>
                </a:solidFill>
                <a:latin typeface="Arial" charset="0"/>
              </a:rPr>
              <a:t>2000-14 </a:t>
            </a:r>
            <a:r>
              <a:rPr lang="en-US" dirty="0">
                <a:solidFill>
                  <a:schemeClr val="tx2"/>
                </a:solidFill>
                <a:latin typeface="Arial" charset="0"/>
              </a:rPr>
              <a:t>O&amp;M costs for projects built in the 1980s equal </a:t>
            </a:r>
            <a:r>
              <a:rPr lang="en-US" b="1" dirty="0">
                <a:solidFill>
                  <a:schemeClr val="tx2"/>
                </a:solidFill>
                <a:latin typeface="Arial" charset="0"/>
              </a:rPr>
              <a:t>$</a:t>
            </a:r>
            <a:r>
              <a:rPr lang="en-US" b="1" dirty="0" smtClean="0">
                <a:solidFill>
                  <a:schemeClr val="tx2"/>
                </a:solidFill>
                <a:latin typeface="Arial" charset="0"/>
              </a:rPr>
              <a:t>34/MWh</a:t>
            </a:r>
            <a:r>
              <a:rPr lang="en-US" dirty="0">
                <a:solidFill>
                  <a:schemeClr val="tx2"/>
                </a:solidFill>
                <a:latin typeface="Arial" charset="0"/>
              </a:rPr>
              <a:t>, dropping to </a:t>
            </a:r>
            <a:r>
              <a:rPr lang="en-US" b="1" dirty="0">
                <a:solidFill>
                  <a:schemeClr val="tx2"/>
                </a:solidFill>
                <a:latin typeface="Arial" charset="0"/>
              </a:rPr>
              <a:t>$</a:t>
            </a:r>
            <a:r>
              <a:rPr lang="en-US" b="1" dirty="0" smtClean="0">
                <a:solidFill>
                  <a:schemeClr val="tx2"/>
                </a:solidFill>
                <a:latin typeface="Arial" charset="0"/>
              </a:rPr>
              <a:t>24/MWh</a:t>
            </a:r>
            <a:r>
              <a:rPr lang="en-US" dirty="0" smtClean="0">
                <a:solidFill>
                  <a:schemeClr val="tx2"/>
                </a:solidFill>
                <a:latin typeface="Arial" charset="0"/>
              </a:rPr>
              <a:t> </a:t>
            </a:r>
            <a:r>
              <a:rPr lang="en-US" dirty="0">
                <a:solidFill>
                  <a:schemeClr val="tx2"/>
                </a:solidFill>
                <a:latin typeface="Arial" charset="0"/>
              </a:rPr>
              <a:t>for projects built in 1990s, t</a:t>
            </a:r>
            <a:r>
              <a:rPr lang="en-US" dirty="0" smtClean="0">
                <a:solidFill>
                  <a:schemeClr val="tx2"/>
                </a:solidFill>
                <a:latin typeface="Arial" charset="0"/>
              </a:rPr>
              <a:t>o </a:t>
            </a:r>
            <a:r>
              <a:rPr lang="en-US" b="1" dirty="0">
                <a:solidFill>
                  <a:schemeClr val="tx2"/>
                </a:solidFill>
                <a:latin typeface="Arial" charset="0"/>
              </a:rPr>
              <a:t>$10/MWh</a:t>
            </a:r>
            <a:r>
              <a:rPr lang="en-US" dirty="0">
                <a:solidFill>
                  <a:schemeClr val="tx2"/>
                </a:solidFill>
                <a:latin typeface="Arial" charset="0"/>
              </a:rPr>
              <a:t> for projects built </a:t>
            </a:r>
            <a:r>
              <a:rPr lang="en-US" dirty="0" smtClean="0">
                <a:solidFill>
                  <a:schemeClr val="tx2"/>
                </a:solidFill>
                <a:latin typeface="Arial" charset="0"/>
              </a:rPr>
              <a:t>in the 2000s, and to </a:t>
            </a:r>
            <a:r>
              <a:rPr lang="en-US" b="1" dirty="0" smtClean="0">
                <a:solidFill>
                  <a:schemeClr val="tx2"/>
                </a:solidFill>
                <a:latin typeface="Arial" charset="0"/>
              </a:rPr>
              <a:t>$9/MWh </a:t>
            </a:r>
            <a:r>
              <a:rPr lang="en-US" dirty="0" smtClean="0">
                <a:solidFill>
                  <a:schemeClr val="tx2"/>
                </a:solidFill>
                <a:latin typeface="Arial" charset="0"/>
              </a:rPr>
              <a:t>for projects built since 2010</a:t>
            </a:r>
            <a:endParaRPr lang="en-US" dirty="0">
              <a:latin typeface="Arial" charset="0"/>
            </a:endParaRPr>
          </a:p>
          <a:p>
            <a:pPr eaLnBrk="0" hangingPunct="0">
              <a:lnSpc>
                <a:spcPct val="90000"/>
              </a:lnSpc>
              <a:spcBef>
                <a:spcPct val="30000"/>
              </a:spcBef>
              <a:buClr>
                <a:schemeClr val="tx1"/>
              </a:buClr>
            </a:pPr>
            <a:r>
              <a:rPr lang="en-US" sz="1400" i="1" dirty="0">
                <a:latin typeface="Arial" charset="0"/>
              </a:rPr>
              <a:t>Note:  Sample is limited, and consists of </a:t>
            </a:r>
            <a:r>
              <a:rPr lang="en-US" sz="1400" i="1" dirty="0" smtClean="0">
                <a:latin typeface="Arial" charset="0"/>
              </a:rPr>
              <a:t>147 </a:t>
            </a:r>
            <a:r>
              <a:rPr lang="en-US" sz="1400" i="1" dirty="0">
                <a:latin typeface="Arial" charset="0"/>
              </a:rPr>
              <a:t>wind </a:t>
            </a:r>
            <a:r>
              <a:rPr lang="en-US" sz="1400" i="1" dirty="0" smtClean="0">
                <a:latin typeface="Arial" charset="0"/>
              </a:rPr>
              <a:t>projects </a:t>
            </a:r>
            <a:r>
              <a:rPr lang="en-US" sz="1400" i="1" dirty="0">
                <a:latin typeface="Arial" charset="0"/>
              </a:rPr>
              <a:t>totaling </a:t>
            </a:r>
            <a:r>
              <a:rPr lang="en-US" sz="1400" i="1" dirty="0" smtClean="0">
                <a:latin typeface="Arial" charset="0"/>
              </a:rPr>
              <a:t>10,350 MW</a:t>
            </a:r>
            <a:r>
              <a:rPr lang="en-US" sz="1400" i="1" dirty="0">
                <a:latin typeface="Arial" charset="0"/>
              </a:rPr>
              <a:t>; few projects in sample have complete records of O&amp;M costs from </a:t>
            </a:r>
            <a:r>
              <a:rPr lang="en-US" sz="1400" i="1" dirty="0" smtClean="0">
                <a:latin typeface="Arial" charset="0"/>
              </a:rPr>
              <a:t>2000-14; </a:t>
            </a:r>
            <a:r>
              <a:rPr lang="en-US" sz="1400" i="1" dirty="0">
                <a:latin typeface="Arial" charset="0"/>
              </a:rPr>
              <a:t>O&amp;M costs reported here </a:t>
            </a:r>
            <a:r>
              <a:rPr lang="en-US" sz="1400" b="1" i="1" dirty="0">
                <a:latin typeface="Arial" charset="0"/>
              </a:rPr>
              <a:t>DO NOT </a:t>
            </a:r>
            <a:r>
              <a:rPr lang="en-US" sz="1400" i="1" dirty="0">
                <a:latin typeface="Arial" charset="0"/>
              </a:rPr>
              <a:t>include all operating costs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74305" y="2136246"/>
            <a:ext cx="6434839" cy="3145994"/>
          </a:xfrm>
          <a:prstGeom prst="rect">
            <a:avLst/>
          </a:prstGeom>
          <a:noFill/>
          <a:ln>
            <a:noFill/>
          </a:ln>
        </p:spPr>
      </p:pic>
    </p:spTree>
    <p:extLst>
      <p:ext uri="{BB962C8B-B14F-4D97-AF65-F5344CB8AC3E}">
        <p14:creationId xmlns:p14="http://schemas.microsoft.com/office/powerpoint/2010/main" val="2058449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title"/>
          </p:nvPr>
        </p:nvSpPr>
        <p:spPr>
          <a:xfrm>
            <a:off x="173666" y="724783"/>
            <a:ext cx="8839200" cy="763588"/>
          </a:xfrm>
        </p:spPr>
        <p:txBody>
          <a:bodyPr/>
          <a:lstStyle/>
          <a:p>
            <a:pPr>
              <a:lnSpc>
                <a:spcPct val="90000"/>
              </a:lnSpc>
            </a:pPr>
            <a:r>
              <a:rPr lang="en-US" sz="3400" b="1" dirty="0">
                <a:latin typeface="Arial" charset="0"/>
              </a:rPr>
              <a:t>Operations and Maintenance Costs Varied By Project Age and Commercial Operations Date</a:t>
            </a:r>
            <a:r>
              <a:rPr lang="en-US" sz="3400" dirty="0">
                <a:latin typeface="Arial" charset="0"/>
              </a:rPr>
              <a:t> </a:t>
            </a:r>
            <a:endParaRPr lang="en-US" sz="3400" b="1" dirty="0" smtClean="0">
              <a:latin typeface="Arial" charset="0"/>
            </a:endParaRPr>
          </a:p>
        </p:txBody>
      </p:sp>
      <p:sp>
        <p:nvSpPr>
          <p:cNvPr id="106499" name="Text Box 4"/>
          <p:cNvSpPr txBox="1">
            <a:spLocks noChangeArrowheads="1"/>
          </p:cNvSpPr>
          <p:nvPr/>
        </p:nvSpPr>
        <p:spPr bwMode="auto">
          <a:xfrm>
            <a:off x="7400260" y="4744458"/>
            <a:ext cx="1734498" cy="724814"/>
          </a:xfrm>
          <a:prstGeom prst="rect">
            <a:avLst/>
          </a:prstGeom>
          <a:noFill/>
          <a:ln w="12700" algn="ctr">
            <a:noFill/>
            <a:miter lim="800000"/>
            <a:headEnd type="none" w="sm" len="sm"/>
            <a:tailEnd/>
          </a:ln>
        </p:spPr>
        <p:txBody>
          <a:bodyPr wrap="square">
            <a:spAutoFit/>
          </a:bodyPr>
          <a:lstStyle/>
          <a:p>
            <a:pPr eaLnBrk="0" hangingPunct="0">
              <a:lnSpc>
                <a:spcPct val="95000"/>
              </a:lnSpc>
              <a:spcBef>
                <a:spcPct val="20000"/>
              </a:spcBef>
              <a:buClr>
                <a:schemeClr val="tx1"/>
              </a:buClr>
            </a:pPr>
            <a:r>
              <a:rPr lang="en-US" i="1" dirty="0">
                <a:latin typeface="Arial" charset="0"/>
              </a:rPr>
              <a:t>Note:  Sample size is </a:t>
            </a:r>
            <a:r>
              <a:rPr lang="en-US" i="1" dirty="0" smtClean="0">
                <a:latin typeface="Arial" charset="0"/>
              </a:rPr>
              <a:t>limited</a:t>
            </a:r>
          </a:p>
          <a:p>
            <a:pPr eaLnBrk="0" hangingPunct="0">
              <a:lnSpc>
                <a:spcPct val="95000"/>
              </a:lnSpc>
              <a:spcBef>
                <a:spcPct val="20000"/>
              </a:spcBef>
              <a:buClr>
                <a:schemeClr val="tx1"/>
              </a:buClr>
            </a:pPr>
            <a:endParaRPr lang="en-US" sz="600" i="1" dirty="0">
              <a:latin typeface="Arial" charset="0"/>
            </a:endParaRPr>
          </a:p>
        </p:txBody>
      </p:sp>
      <p:sp>
        <p:nvSpPr>
          <p:cNvPr id="106501" name="TextBox 5"/>
          <p:cNvSpPr txBox="1">
            <a:spLocks noChangeArrowheads="1"/>
          </p:cNvSpPr>
          <p:nvPr/>
        </p:nvSpPr>
        <p:spPr bwMode="auto">
          <a:xfrm>
            <a:off x="281031" y="5790714"/>
            <a:ext cx="8874993" cy="1015663"/>
          </a:xfrm>
          <a:prstGeom prst="rect">
            <a:avLst/>
          </a:prstGeom>
          <a:noFill/>
          <a:ln w="9525">
            <a:noFill/>
            <a:miter lim="800000"/>
            <a:headEnd/>
            <a:tailEnd/>
          </a:ln>
        </p:spPr>
        <p:txBody>
          <a:bodyPr wrap="square">
            <a:spAutoFit/>
          </a:bodyPr>
          <a:lstStyle/>
          <a:p>
            <a:r>
              <a:rPr lang="en-US" sz="2000" b="1" dirty="0">
                <a:latin typeface="Arial" charset="0"/>
              </a:rPr>
              <a:t>O&amp;M reported in figure </a:t>
            </a:r>
            <a:r>
              <a:rPr lang="en-US" sz="2000" b="1" u="sng" dirty="0">
                <a:latin typeface="Arial" charset="0"/>
              </a:rPr>
              <a:t>does not</a:t>
            </a:r>
            <a:r>
              <a:rPr lang="en-US" sz="2000" b="1" dirty="0">
                <a:latin typeface="Arial" charset="0"/>
              </a:rPr>
              <a:t> include all operating costs: </a:t>
            </a:r>
            <a:r>
              <a:rPr lang="en-US" sz="2000" dirty="0">
                <a:latin typeface="Arial" charset="0"/>
              </a:rPr>
              <a:t>Statements from public companies with large U.S. wind asset bases report total operating costs in </a:t>
            </a:r>
            <a:r>
              <a:rPr lang="en-US" sz="2000" dirty="0" smtClean="0">
                <a:latin typeface="Arial" charset="0"/>
              </a:rPr>
              <a:t>2014 </a:t>
            </a:r>
            <a:r>
              <a:rPr lang="en-US" sz="2000" dirty="0">
                <a:latin typeface="Arial" charset="0"/>
              </a:rPr>
              <a:t>for projects built in the 2000s of ~$</a:t>
            </a:r>
            <a:r>
              <a:rPr lang="en-US" sz="2000" dirty="0" smtClean="0">
                <a:latin typeface="Arial" charset="0"/>
              </a:rPr>
              <a:t>21-25/MWh</a:t>
            </a:r>
            <a:endParaRPr lang="en-US" i="1" dirty="0">
              <a:latin typeface="Arial"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83034" y="2223074"/>
            <a:ext cx="6957738" cy="3567639"/>
          </a:xfrm>
          <a:prstGeom prst="rect">
            <a:avLst/>
          </a:prstGeom>
          <a:noFill/>
          <a:ln>
            <a:noFill/>
          </a:ln>
        </p:spPr>
      </p:pic>
    </p:spTree>
    <p:extLst>
      <p:ext uri="{BB962C8B-B14F-4D97-AF65-F5344CB8AC3E}">
        <p14:creationId xmlns:p14="http://schemas.microsoft.com/office/powerpoint/2010/main" val="116919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3019425"/>
            <a:ext cx="9144000" cy="763588"/>
          </a:xfrm>
        </p:spPr>
        <p:txBody>
          <a:bodyPr/>
          <a:lstStyle/>
          <a:p>
            <a:pPr algn="ctr"/>
            <a:r>
              <a:rPr lang="en-US" sz="3400" b="1" dirty="0" smtClean="0">
                <a:solidFill>
                  <a:srgbClr val="000099"/>
                </a:solidFill>
                <a:latin typeface="Arial" charset="0"/>
              </a:rPr>
              <a:t>Wind Power Price Trends</a:t>
            </a:r>
          </a:p>
        </p:txBody>
      </p:sp>
    </p:spTree>
    <p:extLst>
      <p:ext uri="{BB962C8B-B14F-4D97-AF65-F5344CB8AC3E}">
        <p14:creationId xmlns:p14="http://schemas.microsoft.com/office/powerpoint/2010/main" val="3980991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73666" y="726853"/>
            <a:ext cx="8970334" cy="684213"/>
          </a:xfrm>
        </p:spPr>
        <p:txBody>
          <a:bodyPr/>
          <a:lstStyle/>
          <a:p>
            <a:pPr>
              <a:lnSpc>
                <a:spcPct val="90000"/>
              </a:lnSpc>
            </a:pPr>
            <a:r>
              <a:rPr lang="en-US" sz="3400" b="1" dirty="0" smtClean="0">
                <a:solidFill>
                  <a:schemeClr val="tx1">
                    <a:lumMod val="95000"/>
                    <a:lumOff val="5000"/>
                  </a:schemeClr>
                </a:solidFill>
                <a:latin typeface="Arial" charset="0"/>
              </a:rPr>
              <a:t>Sample of Wind Power Prices</a:t>
            </a:r>
          </a:p>
        </p:txBody>
      </p:sp>
      <p:sp>
        <p:nvSpPr>
          <p:cNvPr id="122883" name="Rectangle 3"/>
          <p:cNvSpPr>
            <a:spLocks noGrp="1" noChangeArrowheads="1"/>
          </p:cNvSpPr>
          <p:nvPr>
            <p:ph type="body" idx="1"/>
          </p:nvPr>
        </p:nvSpPr>
        <p:spPr>
          <a:xfrm>
            <a:off x="249865" y="1453595"/>
            <a:ext cx="8634413" cy="5170487"/>
          </a:xfrm>
        </p:spPr>
        <p:txBody>
          <a:bodyPr>
            <a:normAutofit/>
          </a:bodyPr>
          <a:lstStyle/>
          <a:p>
            <a:pPr marL="231775" indent="-231775">
              <a:lnSpc>
                <a:spcPct val="95000"/>
              </a:lnSpc>
              <a:spcBef>
                <a:spcPct val="45000"/>
              </a:spcBef>
            </a:pPr>
            <a:r>
              <a:rPr lang="en-US" sz="2400" dirty="0" smtClean="0">
                <a:latin typeface="Arial" charset="0"/>
              </a:rPr>
              <a:t>Berkeley Lab collects data on historical wind power sales prices, and long-term PPA prices</a:t>
            </a:r>
          </a:p>
          <a:p>
            <a:pPr marL="231775" indent="-231775">
              <a:lnSpc>
                <a:spcPct val="95000"/>
              </a:lnSpc>
              <a:spcBef>
                <a:spcPct val="45000"/>
              </a:spcBef>
            </a:pPr>
            <a:r>
              <a:rPr lang="en-US" sz="2400" dirty="0" smtClean="0">
                <a:latin typeface="Arial" charset="0"/>
              </a:rPr>
              <a:t>PPA sample includes 363 contracts totaling 32,641 MW </a:t>
            </a:r>
            <a:r>
              <a:rPr lang="en-US" sz="2400" dirty="0">
                <a:latin typeface="Arial" charset="0"/>
              </a:rPr>
              <a:t>from projects built from </a:t>
            </a:r>
            <a:r>
              <a:rPr lang="en-US" sz="2400" dirty="0" smtClean="0">
                <a:latin typeface="Arial" charset="0"/>
              </a:rPr>
              <a:t>1998-2014, or planned for installation in 2015 or 2016</a:t>
            </a:r>
          </a:p>
          <a:p>
            <a:pPr marL="231775" indent="-231775">
              <a:lnSpc>
                <a:spcPct val="95000"/>
              </a:lnSpc>
              <a:spcBef>
                <a:spcPct val="45000"/>
              </a:spcBef>
            </a:pPr>
            <a:r>
              <a:rPr lang="en-US" sz="2400" dirty="0" smtClean="0">
                <a:latin typeface="Arial" charset="0"/>
              </a:rPr>
              <a:t>Prices reflect the bundled price of electricity and RECs as sold by the project owner under a power purchase agreement</a:t>
            </a:r>
          </a:p>
          <a:p>
            <a:pPr marL="627063" lvl="1" indent="-280988">
              <a:lnSpc>
                <a:spcPct val="95000"/>
              </a:lnSpc>
              <a:spcBef>
                <a:spcPct val="45000"/>
              </a:spcBef>
            </a:pPr>
            <a:r>
              <a:rPr lang="en-US" sz="2000" dirty="0" smtClean="0">
                <a:latin typeface="Arial" charset="0"/>
              </a:rPr>
              <a:t>Dataset excludes merchant plants and projects that sell renewable energy certificates (RECs) separately</a:t>
            </a:r>
          </a:p>
          <a:p>
            <a:pPr marL="627063" lvl="1" indent="-280988">
              <a:lnSpc>
                <a:spcPct val="95000"/>
              </a:lnSpc>
              <a:spcBef>
                <a:spcPct val="45000"/>
              </a:spcBef>
            </a:pPr>
            <a:r>
              <a:rPr lang="en-US" sz="2000" dirty="0" smtClean="0">
                <a:latin typeface="Arial" charset="0"/>
              </a:rPr>
              <a:t>Prices reflect receipt of state and federal incentives (e.g., the PTC or Treasury grant), as well as various local policy and market influences; as a result, prices </a:t>
            </a:r>
            <a:r>
              <a:rPr lang="en-US" sz="2000" u="sng" dirty="0" smtClean="0">
                <a:latin typeface="Arial" charset="0"/>
              </a:rPr>
              <a:t>do not</a:t>
            </a:r>
            <a:r>
              <a:rPr lang="en-US" sz="2000" dirty="0" smtClean="0">
                <a:latin typeface="Arial" charset="0"/>
              </a:rPr>
              <a:t> reflect wind energy generation costs</a:t>
            </a:r>
          </a:p>
        </p:txBody>
      </p:sp>
    </p:spTree>
    <p:extLst>
      <p:ext uri="{BB962C8B-B14F-4D97-AF65-F5344CB8AC3E}">
        <p14:creationId xmlns:p14="http://schemas.microsoft.com/office/powerpoint/2010/main" val="426593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8145" name="Title 1"/>
          <p:cNvSpPr>
            <a:spLocks noGrp="1"/>
          </p:cNvSpPr>
          <p:nvPr>
            <p:ph type="title" idx="4294967295"/>
          </p:nvPr>
        </p:nvSpPr>
        <p:spPr>
          <a:xfrm>
            <a:off x="204542" y="719013"/>
            <a:ext cx="8802840" cy="763587"/>
          </a:xfrm>
          <a:prstGeom prst="rect">
            <a:avLst/>
          </a:prstGeom>
        </p:spPr>
        <p:txBody>
          <a:bodyPr/>
          <a:lstStyle/>
          <a:p>
            <a:pPr>
              <a:lnSpc>
                <a:spcPct val="90000"/>
              </a:lnSpc>
              <a:spcBef>
                <a:spcPts val="1800"/>
              </a:spcBef>
            </a:pPr>
            <a:r>
              <a:rPr lang="en-GB" sz="3400" b="1" dirty="0">
                <a:latin typeface="Arial" pitchFamily="34" charset="0"/>
                <a:cs typeface="Arial" pitchFamily="34" charset="0"/>
              </a:rPr>
              <a:t>Wind PPA Prices Have Reached All-Time </a:t>
            </a:r>
            <a:r>
              <a:rPr lang="en-GB" sz="3400" b="1" dirty="0" smtClean="0">
                <a:latin typeface="Arial" pitchFamily="34" charset="0"/>
                <a:cs typeface="Arial" pitchFamily="34" charset="0"/>
              </a:rPr>
              <a:t>Lows, Dominated by Interior Region</a:t>
            </a:r>
            <a:endParaRPr lang="en-US" sz="2400" b="1" dirty="0" smtClean="0">
              <a:latin typeface="Arial" pitchFamily="34" charset="0"/>
              <a:cs typeface="Arial" pitchFamily="34" charset="0"/>
            </a:endParaRPr>
          </a:p>
        </p:txBody>
      </p:sp>
      <p:sp>
        <p:nvSpPr>
          <p:cNvPr id="5" name="TextBox 6"/>
          <p:cNvSpPr txBox="1">
            <a:spLocks noChangeArrowheads="1"/>
          </p:cNvSpPr>
          <p:nvPr/>
        </p:nvSpPr>
        <p:spPr bwMode="auto">
          <a:xfrm>
            <a:off x="215900" y="5268039"/>
            <a:ext cx="8572399" cy="369332"/>
          </a:xfrm>
          <a:prstGeom prst="rect">
            <a:avLst/>
          </a:prstGeom>
          <a:solidFill>
            <a:schemeClr val="bg1"/>
          </a:solidFill>
          <a:ln w="9525">
            <a:noFill/>
            <a:miter lim="800000"/>
            <a:headEnd/>
            <a:tailEnd/>
          </a:ln>
        </p:spPr>
        <p:txBody>
          <a:bodyPr wrap="square" lIns="45720" rIns="45720">
            <a:spAutoFit/>
          </a:bodyPr>
          <a:lstStyle/>
          <a:p>
            <a:endParaRPr lang="en-US" sz="1800" dirty="0" smtClean="0">
              <a:solidFill>
                <a:srgbClr val="000099"/>
              </a:solidFill>
              <a:latin typeface="Arial"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15740" y="1829472"/>
            <a:ext cx="8821935" cy="4560697"/>
          </a:xfrm>
          <a:prstGeom prst="rect">
            <a:avLst/>
          </a:prstGeom>
          <a:noFill/>
          <a:ln>
            <a:noFill/>
          </a:ln>
        </p:spPr>
      </p:pic>
    </p:spTree>
    <p:extLst>
      <p:ext uri="{BB962C8B-B14F-4D97-AF65-F5344CB8AC3E}">
        <p14:creationId xmlns:p14="http://schemas.microsoft.com/office/powerpoint/2010/main" val="123675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6974" y="2994384"/>
            <a:ext cx="7772400" cy="763587"/>
          </a:xfrm>
        </p:spPr>
        <p:txBody>
          <a:bodyPr/>
          <a:lstStyle/>
          <a:p>
            <a:pPr algn="ctr"/>
            <a:r>
              <a:rPr lang="en-US" sz="3400" b="1" dirty="0" smtClean="0">
                <a:solidFill>
                  <a:srgbClr val="000099"/>
                </a:solidFill>
                <a:latin typeface="Arial" charset="0"/>
              </a:rPr>
              <a:t>Installation Trends</a:t>
            </a:r>
          </a:p>
        </p:txBody>
      </p:sp>
    </p:spTree>
    <p:extLst>
      <p:ext uri="{BB962C8B-B14F-4D97-AF65-F5344CB8AC3E}">
        <p14:creationId xmlns:p14="http://schemas.microsoft.com/office/powerpoint/2010/main" val="2582095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idx="4294967295"/>
          </p:nvPr>
        </p:nvSpPr>
        <p:spPr>
          <a:xfrm>
            <a:off x="178405" y="718477"/>
            <a:ext cx="8976228" cy="592853"/>
          </a:xfrm>
          <a:prstGeom prst="rect">
            <a:avLst/>
          </a:prstGeom>
        </p:spPr>
        <p:txBody>
          <a:bodyPr/>
          <a:lstStyle/>
          <a:p>
            <a:pPr>
              <a:lnSpc>
                <a:spcPct val="90000"/>
              </a:lnSpc>
            </a:pPr>
            <a:r>
              <a:rPr lang="en-US" sz="3400" b="1" dirty="0" smtClean="0">
                <a:latin typeface="Arial" pitchFamily="34" charset="0"/>
                <a:cs typeface="Arial" pitchFamily="34" charset="0"/>
              </a:rPr>
              <a:t>A Smoother Look at the Time Trend Shows Steep Decline in Pricing Since 2009; Especially Low Pricing in Interior Region</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64623" y="2169042"/>
            <a:ext cx="8602929" cy="4231759"/>
          </a:xfrm>
          <a:prstGeom prst="rect">
            <a:avLst/>
          </a:prstGeom>
          <a:noFill/>
          <a:ln>
            <a:noFill/>
          </a:ln>
        </p:spPr>
      </p:pic>
    </p:spTree>
    <p:extLst>
      <p:ext uri="{BB962C8B-B14F-4D97-AF65-F5344CB8AC3E}">
        <p14:creationId xmlns:p14="http://schemas.microsoft.com/office/powerpoint/2010/main" val="13940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86066" y="723199"/>
            <a:ext cx="8872870" cy="820737"/>
          </a:xfrm>
        </p:spPr>
        <p:txBody>
          <a:bodyPr/>
          <a:lstStyle/>
          <a:p>
            <a:pPr>
              <a:lnSpc>
                <a:spcPct val="90000"/>
              </a:lnSpc>
            </a:pPr>
            <a:r>
              <a:rPr lang="en-GB" sz="3400" b="1" dirty="0" smtClean="0">
                <a:solidFill>
                  <a:schemeClr val="tx1"/>
                </a:solidFill>
                <a:latin typeface="Arial" charset="0"/>
              </a:rPr>
              <a:t>Relative </a:t>
            </a:r>
            <a:r>
              <a:rPr lang="en-GB" sz="3400" b="1" dirty="0">
                <a:solidFill>
                  <a:schemeClr val="tx1"/>
                </a:solidFill>
                <a:latin typeface="Arial" charset="0"/>
              </a:rPr>
              <a:t>Competitiveness of </a:t>
            </a:r>
            <a:r>
              <a:rPr lang="en-GB" sz="3400" b="1" dirty="0" smtClean="0">
                <a:solidFill>
                  <a:schemeClr val="tx1"/>
                </a:solidFill>
                <a:latin typeface="Arial" charset="0"/>
              </a:rPr>
              <a:t>Wind Power Improved </a:t>
            </a:r>
            <a:r>
              <a:rPr lang="en-GB" sz="3400" b="1" dirty="0">
                <a:solidFill>
                  <a:schemeClr val="tx1"/>
                </a:solidFill>
                <a:latin typeface="Arial" charset="0"/>
              </a:rPr>
              <a:t>in </a:t>
            </a:r>
            <a:r>
              <a:rPr lang="en-GB" sz="3400" b="1" dirty="0" smtClean="0">
                <a:solidFill>
                  <a:schemeClr val="tx1"/>
                </a:solidFill>
                <a:latin typeface="Arial" charset="0"/>
              </a:rPr>
              <a:t>2014: Comparison to Wholesale Electricity Prices</a:t>
            </a:r>
            <a:endParaRPr lang="en-US" sz="3400" b="1" dirty="0" smtClean="0">
              <a:solidFill>
                <a:schemeClr val="tx1"/>
              </a:solidFill>
              <a:latin typeface="Arial" charset="0"/>
            </a:endParaRPr>
          </a:p>
        </p:txBody>
      </p:sp>
      <p:sp>
        <p:nvSpPr>
          <p:cNvPr id="134147" name="Text Box 3"/>
          <p:cNvSpPr txBox="1">
            <a:spLocks noChangeArrowheads="1"/>
          </p:cNvSpPr>
          <p:nvPr/>
        </p:nvSpPr>
        <p:spPr bwMode="auto">
          <a:xfrm>
            <a:off x="361506" y="6232060"/>
            <a:ext cx="8699315" cy="544765"/>
          </a:xfrm>
          <a:prstGeom prst="rect">
            <a:avLst/>
          </a:prstGeom>
          <a:noFill/>
          <a:ln w="12700" algn="ctr">
            <a:noFill/>
            <a:miter lim="800000"/>
            <a:headEnd type="none" w="sm" len="sm"/>
            <a:tailEnd/>
          </a:ln>
        </p:spPr>
        <p:txBody>
          <a:bodyPr wrap="square">
            <a:spAutoFit/>
          </a:bodyPr>
          <a:lstStyle/>
          <a:p>
            <a:pPr marL="171450" indent="-171450" eaLnBrk="0" hangingPunct="0">
              <a:lnSpc>
                <a:spcPct val="90000"/>
              </a:lnSpc>
              <a:spcBef>
                <a:spcPct val="30000"/>
              </a:spcBef>
              <a:buFontTx/>
              <a:buChar char="•"/>
            </a:pPr>
            <a:r>
              <a:rPr lang="en-US" sz="1400" dirty="0">
                <a:latin typeface="Arial" charset="0"/>
              </a:rPr>
              <a:t>Wholesale price range reflects flat block of power across 23 pricing nodes across the U.S.</a:t>
            </a:r>
          </a:p>
          <a:p>
            <a:pPr marL="171450" indent="-171450" eaLnBrk="0" hangingPunct="0">
              <a:lnSpc>
                <a:spcPct val="90000"/>
              </a:lnSpc>
              <a:spcBef>
                <a:spcPct val="30000"/>
              </a:spcBef>
              <a:buFontTx/>
              <a:buChar char="•"/>
            </a:pPr>
            <a:r>
              <a:rPr lang="en-US" sz="1400" dirty="0" smtClean="0">
                <a:latin typeface="Arial" charset="0"/>
              </a:rPr>
              <a:t>Price </a:t>
            </a:r>
            <a:r>
              <a:rPr lang="en-US" sz="1400" dirty="0">
                <a:latin typeface="Arial" charset="0"/>
              </a:rPr>
              <a:t>comparison shown here is far from perfect – </a:t>
            </a:r>
            <a:r>
              <a:rPr lang="en-US" sz="1400" b="1" i="1" dirty="0">
                <a:latin typeface="Arial" charset="0"/>
              </a:rPr>
              <a:t>see full report for caveats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24294" y="2102203"/>
            <a:ext cx="6872153" cy="4129857"/>
          </a:xfrm>
          <a:prstGeom prst="rect">
            <a:avLst/>
          </a:prstGeom>
          <a:noFill/>
          <a:ln>
            <a:noFill/>
          </a:ln>
        </p:spPr>
      </p:pic>
    </p:spTree>
    <p:extLst>
      <p:ext uri="{BB962C8B-B14F-4D97-AF65-F5344CB8AC3E}">
        <p14:creationId xmlns:p14="http://schemas.microsoft.com/office/powerpoint/2010/main" val="180397415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07331" y="718190"/>
            <a:ext cx="8746798" cy="1057447"/>
          </a:xfrm>
        </p:spPr>
        <p:txBody>
          <a:bodyPr/>
          <a:lstStyle/>
          <a:p>
            <a:pPr>
              <a:lnSpc>
                <a:spcPct val="95000"/>
              </a:lnSpc>
            </a:pPr>
            <a:r>
              <a:rPr lang="en-US" sz="3400" b="1" dirty="0" smtClean="0">
                <a:latin typeface="Arial" charset="0"/>
              </a:rPr>
              <a:t>Comparison Between Wholesale Prices and Wind PPA Prices Varies by Region</a:t>
            </a:r>
            <a:br>
              <a:rPr lang="en-US" sz="3400" b="1" dirty="0" smtClean="0">
                <a:latin typeface="Arial" charset="0"/>
              </a:rPr>
            </a:br>
            <a:r>
              <a:rPr lang="en-US" sz="1200" b="1" dirty="0" smtClean="0">
                <a:latin typeface="Arial" charset="0"/>
              </a:rPr>
              <a:t/>
            </a:r>
            <a:br>
              <a:rPr lang="en-US" sz="1200" b="1" dirty="0" smtClean="0">
                <a:latin typeface="Arial" charset="0"/>
              </a:rPr>
            </a:br>
            <a:endParaRPr lang="en-US" sz="2700" dirty="0" smtClean="0">
              <a:latin typeface="Arial" charset="0"/>
            </a:endParaRPr>
          </a:p>
        </p:txBody>
      </p:sp>
      <p:sp>
        <p:nvSpPr>
          <p:cNvPr id="136195" name="Text Box 3"/>
          <p:cNvSpPr txBox="1">
            <a:spLocks noChangeArrowheads="1"/>
          </p:cNvSpPr>
          <p:nvPr/>
        </p:nvSpPr>
        <p:spPr bwMode="auto">
          <a:xfrm>
            <a:off x="7006856" y="2123021"/>
            <a:ext cx="2137144" cy="3970318"/>
          </a:xfrm>
          <a:prstGeom prst="rect">
            <a:avLst/>
          </a:prstGeom>
          <a:noFill/>
          <a:ln w="12700" algn="ctr">
            <a:noFill/>
            <a:miter lim="800000"/>
            <a:headEnd type="none" w="sm" len="sm"/>
            <a:tailEnd/>
          </a:ln>
        </p:spPr>
        <p:txBody>
          <a:bodyPr wrap="square">
            <a:spAutoFit/>
          </a:bodyPr>
          <a:lstStyle/>
          <a:p>
            <a:pPr eaLnBrk="0" hangingPunct="0"/>
            <a:r>
              <a:rPr lang="en-US" i="1" dirty="0">
                <a:solidFill>
                  <a:schemeClr val="tx2"/>
                </a:solidFill>
                <a:latin typeface="Arial" charset="0"/>
              </a:rPr>
              <a:t>Notes: </a:t>
            </a:r>
            <a:r>
              <a:rPr lang="en-US" i="1" dirty="0" smtClean="0">
                <a:solidFill>
                  <a:schemeClr val="tx2"/>
                </a:solidFill>
                <a:latin typeface="Arial" charset="0"/>
              </a:rPr>
              <a:t>Wind PPAs included are those signed from 2012-2014. Within </a:t>
            </a:r>
            <a:r>
              <a:rPr lang="en-US" i="1" dirty="0">
                <a:solidFill>
                  <a:schemeClr val="tx2"/>
                </a:solidFill>
                <a:latin typeface="Arial" charset="0"/>
              </a:rPr>
              <a:t>a region there are a range of wholesale prices because multiple price hubs exist in each area; </a:t>
            </a:r>
            <a:r>
              <a:rPr lang="en-US" i="1" dirty="0">
                <a:latin typeface="Arial" charset="0"/>
              </a:rPr>
              <a:t>price comparison shown here is far from perfect – </a:t>
            </a:r>
            <a:r>
              <a:rPr lang="en-US" b="1" i="1" dirty="0">
                <a:latin typeface="Arial" charset="0"/>
              </a:rPr>
              <a:t>see full report for caveats</a:t>
            </a:r>
          </a:p>
        </p:txBody>
      </p:sp>
      <p:sp>
        <p:nvSpPr>
          <p:cNvPr id="2" name="Rectangle 1"/>
          <p:cNvSpPr/>
          <p:nvPr/>
        </p:nvSpPr>
        <p:spPr>
          <a:xfrm>
            <a:off x="287796" y="5414736"/>
            <a:ext cx="6337003" cy="769441"/>
          </a:xfrm>
          <a:prstGeom prst="rect">
            <a:avLst/>
          </a:prstGeom>
        </p:spPr>
        <p:txBody>
          <a:bodyPr wrap="square">
            <a:spAutoFit/>
          </a:bodyPr>
          <a:lstStyle/>
          <a:p>
            <a:pPr>
              <a:tabLst>
                <a:tab pos="5087938" algn="l"/>
              </a:tabLst>
            </a:pPr>
            <a:r>
              <a:rPr lang="en-US" sz="2200" dirty="0" smtClean="0">
                <a:latin typeface="Arial" pitchFamily="34" charset="0"/>
                <a:cs typeface="Arial" pitchFamily="34" charset="0"/>
              </a:rPr>
              <a:t>Wind </a:t>
            </a:r>
            <a:r>
              <a:rPr lang="en-US" sz="2200" dirty="0">
                <a:latin typeface="Arial" pitchFamily="34" charset="0"/>
                <a:cs typeface="Arial" pitchFamily="34" charset="0"/>
              </a:rPr>
              <a:t>PPA prices </a:t>
            </a:r>
            <a:r>
              <a:rPr lang="en-US" sz="2200" dirty="0" smtClean="0">
                <a:latin typeface="Arial" pitchFamily="34" charset="0"/>
                <a:cs typeface="Arial" pitchFamily="34" charset="0"/>
              </a:rPr>
              <a:t>most </a:t>
            </a:r>
            <a:r>
              <a:rPr lang="en-US" sz="2200" dirty="0">
                <a:latin typeface="Arial" pitchFamily="34" charset="0"/>
                <a:cs typeface="Arial" pitchFamily="34" charset="0"/>
              </a:rPr>
              <a:t>competitive with wholesale </a:t>
            </a:r>
            <a:r>
              <a:rPr lang="en-US" sz="2200" dirty="0" smtClean="0">
                <a:latin typeface="Arial" pitchFamily="34" charset="0"/>
                <a:cs typeface="Arial" pitchFamily="34" charset="0"/>
              </a:rPr>
              <a:t>prices </a:t>
            </a:r>
            <a:r>
              <a:rPr lang="en-US" sz="2200" dirty="0">
                <a:latin typeface="Arial" pitchFamily="34" charset="0"/>
                <a:cs typeface="Arial" pitchFamily="34" charset="0"/>
              </a:rPr>
              <a:t>in the Interior region </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60496" y="2117173"/>
            <a:ext cx="6746360" cy="3244398"/>
          </a:xfrm>
          <a:prstGeom prst="rect">
            <a:avLst/>
          </a:prstGeom>
          <a:noFill/>
          <a:ln>
            <a:noFill/>
          </a:ln>
        </p:spPr>
      </p:pic>
    </p:spTree>
    <p:extLst>
      <p:ext uri="{BB962C8B-B14F-4D97-AF65-F5344CB8AC3E}">
        <p14:creationId xmlns:p14="http://schemas.microsoft.com/office/powerpoint/2010/main" val="424429860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1"/>
          <p:cNvSpPr>
            <a:spLocks noGrp="1"/>
          </p:cNvSpPr>
          <p:nvPr>
            <p:ph type="title" idx="4294967295"/>
          </p:nvPr>
        </p:nvSpPr>
        <p:spPr>
          <a:xfrm>
            <a:off x="170119" y="719319"/>
            <a:ext cx="8931349" cy="1034290"/>
          </a:xfrm>
          <a:prstGeom prst="rect">
            <a:avLst/>
          </a:prstGeom>
        </p:spPr>
        <p:txBody>
          <a:bodyPr/>
          <a:lstStyle/>
          <a:p>
            <a:pPr>
              <a:lnSpc>
                <a:spcPct val="90000"/>
              </a:lnSpc>
            </a:pPr>
            <a:r>
              <a:rPr lang="en-US" sz="3400" b="1" dirty="0" smtClean="0">
                <a:latin typeface="Arial" pitchFamily="34" charset="0"/>
                <a:cs typeface="Arial" pitchFamily="34" charset="0"/>
              </a:rPr>
              <a:t>Recent Wind Prices Are Hard to Beat: Competitive with Expected Future Cost of Burning Fuel in Natural Gas Plants</a:t>
            </a:r>
          </a:p>
        </p:txBody>
      </p:sp>
      <p:sp>
        <p:nvSpPr>
          <p:cNvPr id="2" name="Rectangle 1"/>
          <p:cNvSpPr/>
          <p:nvPr/>
        </p:nvSpPr>
        <p:spPr>
          <a:xfrm>
            <a:off x="359228" y="6040983"/>
            <a:ext cx="8425543" cy="338554"/>
          </a:xfrm>
          <a:prstGeom prst="rect">
            <a:avLst/>
          </a:prstGeom>
        </p:spPr>
        <p:txBody>
          <a:bodyPr wrap="square">
            <a:spAutoFit/>
          </a:bodyPr>
          <a:lstStyle/>
          <a:p>
            <a:pPr eaLnBrk="0" hangingPunct="0"/>
            <a:r>
              <a:rPr lang="en-US" i="1" dirty="0" smtClean="0">
                <a:latin typeface="Arial" charset="0"/>
              </a:rPr>
              <a:t>Price </a:t>
            </a:r>
            <a:r>
              <a:rPr lang="en-US" i="1" dirty="0">
                <a:latin typeface="Arial" charset="0"/>
              </a:rPr>
              <a:t>comparison shown here is far from perfect – </a:t>
            </a:r>
            <a:r>
              <a:rPr lang="en-US" b="1" i="1" dirty="0">
                <a:latin typeface="Arial" charset="0"/>
              </a:rPr>
              <a:t>see full report for caveats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81763" y="2211572"/>
            <a:ext cx="8234917" cy="3818777"/>
          </a:xfrm>
          <a:prstGeom prst="rect">
            <a:avLst/>
          </a:prstGeom>
          <a:noFill/>
          <a:ln>
            <a:noFill/>
          </a:ln>
        </p:spPr>
      </p:pic>
    </p:spTree>
    <p:extLst>
      <p:ext uri="{BB962C8B-B14F-4D97-AF65-F5344CB8AC3E}">
        <p14:creationId xmlns:p14="http://schemas.microsoft.com/office/powerpoint/2010/main" val="119828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63033" y="724782"/>
            <a:ext cx="8991600" cy="763588"/>
          </a:xfrm>
        </p:spPr>
        <p:txBody>
          <a:bodyPr/>
          <a:lstStyle/>
          <a:p>
            <a:pPr>
              <a:lnSpc>
                <a:spcPct val="90000"/>
              </a:lnSpc>
            </a:pPr>
            <a:r>
              <a:rPr lang="en-US" sz="3400" b="1" dirty="0" smtClean="0">
                <a:solidFill>
                  <a:schemeClr val="tx1"/>
                </a:solidFill>
                <a:latin typeface="Arial" charset="0"/>
              </a:rPr>
              <a:t>Renewable Energy Certificate (REC) Prices Remain High in Northeast, While Rising Modestly among Mid-Atlantic States</a:t>
            </a:r>
          </a:p>
        </p:txBody>
      </p:sp>
      <p:sp>
        <p:nvSpPr>
          <p:cNvPr id="138243" name="Text Box 3"/>
          <p:cNvSpPr txBox="1">
            <a:spLocks noChangeArrowheads="1"/>
          </p:cNvSpPr>
          <p:nvPr/>
        </p:nvSpPr>
        <p:spPr bwMode="auto">
          <a:xfrm>
            <a:off x="311013" y="5803570"/>
            <a:ext cx="8545632" cy="769441"/>
          </a:xfrm>
          <a:prstGeom prst="rect">
            <a:avLst/>
          </a:prstGeom>
          <a:noFill/>
          <a:ln w="12700" algn="ctr">
            <a:noFill/>
            <a:miter lim="800000"/>
            <a:headEnd type="none" w="sm" len="sm"/>
            <a:tailEnd/>
          </a:ln>
        </p:spPr>
        <p:txBody>
          <a:bodyPr wrap="square">
            <a:spAutoFit/>
          </a:bodyPr>
          <a:lstStyle/>
          <a:p>
            <a:pPr eaLnBrk="0" hangingPunct="0">
              <a:spcBef>
                <a:spcPct val="15000"/>
              </a:spcBef>
              <a:tabLst>
                <a:tab pos="0" algn="l"/>
                <a:tab pos="568325" algn="l"/>
              </a:tabLst>
            </a:pPr>
            <a:r>
              <a:rPr lang="en-US" sz="2200" dirty="0">
                <a:latin typeface="Arial" charset="0"/>
              </a:rPr>
              <a:t>REC prices vary by: market type (compliance vs. voluntary); geographic region; specific design of state RPS policies</a:t>
            </a:r>
          </a:p>
        </p:txBody>
      </p:sp>
      <p:sp>
        <p:nvSpPr>
          <p:cNvPr id="138244" name="AutoShape 4" descr="The image “imap://RHWiser@imap4.lbl.gov:993/fetch%3EUID%3E/INBOX%3E133319?part=1.4&amp;type=image/jpeg&amp;filename=fig_03.jpg” cannot be displayed, because it contains errors."/>
          <p:cNvSpPr>
            <a:spLocks noChangeAspect="1" noChangeArrowheads="1"/>
          </p:cNvSpPr>
          <p:nvPr/>
        </p:nvSpPr>
        <p:spPr bwMode="auto">
          <a:xfrm>
            <a:off x="4424363" y="3132508"/>
            <a:ext cx="296862" cy="296862"/>
          </a:xfrm>
          <a:prstGeom prst="rect">
            <a:avLst/>
          </a:prstGeom>
          <a:noFill/>
          <a:ln w="9525">
            <a:noFill/>
            <a:miter lim="800000"/>
            <a:headEnd/>
            <a:tailEnd/>
          </a:ln>
        </p:spPr>
        <p:txBody>
          <a:bodyPr/>
          <a:lstStyle/>
          <a:p>
            <a:pPr eaLnBrk="0" hangingPunct="0"/>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68481" y="2252023"/>
            <a:ext cx="8311763" cy="3530285"/>
          </a:xfrm>
          <a:prstGeom prst="rect">
            <a:avLst/>
          </a:prstGeom>
          <a:noFill/>
          <a:ln>
            <a:noFill/>
          </a:ln>
        </p:spPr>
      </p:pic>
    </p:spTree>
    <p:extLst>
      <p:ext uri="{BB962C8B-B14F-4D97-AF65-F5344CB8AC3E}">
        <p14:creationId xmlns:p14="http://schemas.microsoft.com/office/powerpoint/2010/main" val="137246990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3186113"/>
            <a:ext cx="7772400" cy="763587"/>
          </a:xfrm>
        </p:spPr>
        <p:txBody>
          <a:bodyPr/>
          <a:lstStyle/>
          <a:p>
            <a:pPr algn="ctr"/>
            <a:r>
              <a:rPr lang="en-US" sz="3400" b="1" dirty="0" smtClean="0">
                <a:solidFill>
                  <a:srgbClr val="000099"/>
                </a:solidFill>
                <a:latin typeface="Arial" charset="0"/>
              </a:rPr>
              <a:t>Policy and Market Drivers</a:t>
            </a:r>
          </a:p>
        </p:txBody>
      </p:sp>
    </p:spTree>
    <p:extLst>
      <p:ext uri="{BB962C8B-B14F-4D97-AF65-F5344CB8AC3E}">
        <p14:creationId xmlns:p14="http://schemas.microsoft.com/office/powerpoint/2010/main" val="2283704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84299" y="724786"/>
            <a:ext cx="8959701" cy="1014413"/>
          </a:xfrm>
        </p:spPr>
        <p:txBody>
          <a:bodyPr/>
          <a:lstStyle/>
          <a:p>
            <a:pPr>
              <a:lnSpc>
                <a:spcPct val="90000"/>
              </a:lnSpc>
            </a:pPr>
            <a:r>
              <a:rPr lang="en-GB" sz="3400" b="1" dirty="0">
                <a:latin typeface="Arial" charset="0"/>
              </a:rPr>
              <a:t>Availability of </a:t>
            </a:r>
            <a:r>
              <a:rPr lang="en-GB" sz="3400" dirty="0">
                <a:latin typeface="Arial" charset="0"/>
              </a:rPr>
              <a:t>F</a:t>
            </a:r>
            <a:r>
              <a:rPr lang="en-GB" sz="3400" b="1" dirty="0" smtClean="0">
                <a:latin typeface="Arial" charset="0"/>
              </a:rPr>
              <a:t>ederal </a:t>
            </a:r>
            <a:r>
              <a:rPr lang="en-GB" sz="3400" b="1" dirty="0">
                <a:latin typeface="Arial" charset="0"/>
              </a:rPr>
              <a:t>Incentives for Wind Projects Built in </a:t>
            </a:r>
            <a:r>
              <a:rPr lang="en-GB" sz="3400" b="1" dirty="0" smtClean="0">
                <a:latin typeface="Arial" charset="0"/>
              </a:rPr>
              <a:t>the Near </a:t>
            </a:r>
            <a:r>
              <a:rPr lang="en-GB" sz="3400" b="1" dirty="0">
                <a:latin typeface="Arial" charset="0"/>
              </a:rPr>
              <a:t>Term Has </a:t>
            </a:r>
            <a:r>
              <a:rPr lang="en-GB" sz="3400" b="1" dirty="0" smtClean="0">
                <a:latin typeface="Arial" charset="0"/>
              </a:rPr>
              <a:t>Is Leading to a Resurgent Domestic </a:t>
            </a:r>
            <a:r>
              <a:rPr lang="en-GB" sz="3400" b="1" dirty="0">
                <a:latin typeface="Arial" charset="0"/>
              </a:rPr>
              <a:t>Market, but </a:t>
            </a:r>
            <a:r>
              <a:rPr lang="en-GB" sz="3400" b="1" dirty="0" smtClean="0">
                <a:latin typeface="Arial" charset="0"/>
              </a:rPr>
              <a:t>a Possible Policy Cliff Awaits</a:t>
            </a:r>
            <a:endParaRPr lang="en-US" sz="3400" b="1" dirty="0" smtClean="0">
              <a:latin typeface="Arial" charset="0"/>
            </a:endParaRPr>
          </a:p>
        </p:txBody>
      </p:sp>
      <p:sp>
        <p:nvSpPr>
          <p:cNvPr id="141315" name="Rectangle 3"/>
          <p:cNvSpPr>
            <a:spLocks noGrp="1" noChangeArrowheads="1"/>
          </p:cNvSpPr>
          <p:nvPr>
            <p:ph type="body" sz="half" idx="1"/>
          </p:nvPr>
        </p:nvSpPr>
        <p:spPr>
          <a:xfrm>
            <a:off x="260910" y="2955851"/>
            <a:ext cx="8848725" cy="3389147"/>
          </a:xfrm>
        </p:spPr>
        <p:txBody>
          <a:bodyPr>
            <a:normAutofit/>
          </a:bodyPr>
          <a:lstStyle/>
          <a:p>
            <a:pPr marL="296863" indent="-296863">
              <a:spcBef>
                <a:spcPts val="600"/>
              </a:spcBef>
              <a:spcAft>
                <a:spcPts val="600"/>
              </a:spcAft>
            </a:pPr>
            <a:r>
              <a:rPr lang="en-GB" sz="2100" dirty="0" smtClean="0">
                <a:latin typeface="Arial" charset="0"/>
                <a:cs typeface="Arial" charset="0"/>
              </a:rPr>
              <a:t>Near-term </a:t>
            </a:r>
            <a:r>
              <a:rPr lang="en-GB" sz="2100" dirty="0">
                <a:latin typeface="Arial" charset="0"/>
                <a:cs typeface="Arial" charset="0"/>
              </a:rPr>
              <a:t>availability of the PTC/ITC for those projects that reached the “under construction” milestone by the end of </a:t>
            </a:r>
            <a:r>
              <a:rPr lang="en-GB" sz="2100" dirty="0" smtClean="0">
                <a:latin typeface="Arial" charset="0"/>
                <a:cs typeface="Arial" charset="0"/>
              </a:rPr>
              <a:t>2014 will </a:t>
            </a:r>
            <a:r>
              <a:rPr lang="en-GB" sz="2100" dirty="0">
                <a:latin typeface="Arial" charset="0"/>
                <a:cs typeface="Arial" charset="0"/>
              </a:rPr>
              <a:t>enable solid growth </a:t>
            </a:r>
            <a:r>
              <a:rPr lang="en-GB" sz="2100" dirty="0" smtClean="0">
                <a:latin typeface="Arial" charset="0"/>
                <a:cs typeface="Arial" charset="0"/>
              </a:rPr>
              <a:t>in 2015 and 2016; uncertain prospects after that</a:t>
            </a:r>
          </a:p>
          <a:p>
            <a:pPr marL="296863" indent="-296863">
              <a:spcBef>
                <a:spcPts val="600"/>
              </a:spcBef>
              <a:spcAft>
                <a:spcPts val="600"/>
              </a:spcAft>
            </a:pPr>
            <a:r>
              <a:rPr lang="en-GB" sz="2100" dirty="0" smtClean="0">
                <a:latin typeface="Arial" charset="0"/>
                <a:cs typeface="Arial" charset="0"/>
              </a:rPr>
              <a:t>Prospective </a:t>
            </a:r>
            <a:r>
              <a:rPr lang="en-GB" sz="2100" dirty="0">
                <a:latin typeface="Arial" charset="0"/>
                <a:cs typeface="Arial" charset="0"/>
              </a:rPr>
              <a:t>impacts of more-stringent EPA environmental </a:t>
            </a:r>
            <a:r>
              <a:rPr lang="en-GB" sz="2100" dirty="0" smtClean="0">
                <a:latin typeface="Arial" charset="0"/>
                <a:cs typeface="Arial" charset="0"/>
              </a:rPr>
              <a:t>regulations, including those related to power-sector carbon emissions, may </a:t>
            </a:r>
            <a:r>
              <a:rPr lang="en-GB" sz="2100" dirty="0">
                <a:latin typeface="Arial" charset="0"/>
                <a:cs typeface="Arial" charset="0"/>
              </a:rPr>
              <a:t>create new markets for wind </a:t>
            </a:r>
            <a:r>
              <a:rPr lang="en-GB" sz="2100" dirty="0" smtClean="0">
                <a:latin typeface="Arial" charset="0"/>
                <a:cs typeface="Arial" charset="0"/>
              </a:rPr>
              <a:t>energy</a:t>
            </a:r>
          </a:p>
          <a:p>
            <a:pPr marL="296863" indent="-296863">
              <a:spcBef>
                <a:spcPts val="600"/>
              </a:spcBef>
            </a:pPr>
            <a:endParaRPr lang="en-US" sz="2000" dirty="0" smtClean="0">
              <a:latin typeface="Arial" charset="0"/>
              <a:cs typeface="Arial" charset="0"/>
            </a:endParaRPr>
          </a:p>
        </p:txBody>
      </p:sp>
    </p:spTree>
    <p:extLst>
      <p:ext uri="{BB962C8B-B14F-4D97-AF65-F5344CB8AC3E}">
        <p14:creationId xmlns:p14="http://schemas.microsoft.com/office/powerpoint/2010/main" val="76227337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02017" y="724785"/>
            <a:ext cx="8899451" cy="763588"/>
          </a:xfrm>
        </p:spPr>
        <p:txBody>
          <a:bodyPr/>
          <a:lstStyle/>
          <a:p>
            <a:pPr>
              <a:lnSpc>
                <a:spcPct val="90000"/>
              </a:lnSpc>
            </a:pPr>
            <a:r>
              <a:rPr lang="en-GB" sz="3400" b="1" dirty="0">
                <a:latin typeface="Arial" charset="0"/>
              </a:rPr>
              <a:t>State Policies </a:t>
            </a:r>
            <a:r>
              <a:rPr lang="en-GB" sz="3400" b="1" dirty="0" smtClean="0">
                <a:latin typeface="Arial" charset="0"/>
              </a:rPr>
              <a:t>Help Direct </a:t>
            </a:r>
            <a:r>
              <a:rPr lang="en-GB" sz="3400" b="1" dirty="0">
                <a:latin typeface="Arial" charset="0"/>
              </a:rPr>
              <a:t>the Location and Amount of Wind </a:t>
            </a:r>
            <a:r>
              <a:rPr lang="en-GB" sz="3400" b="1" dirty="0" smtClean="0">
                <a:latin typeface="Arial" charset="0"/>
              </a:rPr>
              <a:t>Development</a:t>
            </a:r>
            <a:r>
              <a:rPr lang="en-GB" sz="3400" b="1" dirty="0">
                <a:latin typeface="Arial" charset="0"/>
              </a:rPr>
              <a:t>, but Current Policies Cannot Support Continued Growth at </a:t>
            </a:r>
            <a:r>
              <a:rPr lang="en-GB" sz="3400" b="1" dirty="0" smtClean="0">
                <a:latin typeface="Arial" charset="0"/>
              </a:rPr>
              <a:t>Recent Levels</a:t>
            </a:r>
            <a:endParaRPr lang="en-US" sz="3400" dirty="0" smtClean="0">
              <a:latin typeface="Arial" charset="0"/>
            </a:endParaRPr>
          </a:p>
        </p:txBody>
      </p:sp>
      <p:sp>
        <p:nvSpPr>
          <p:cNvPr id="143363" name="Rectangle 3"/>
          <p:cNvSpPr>
            <a:spLocks noGrp="1" noChangeArrowheads="1"/>
          </p:cNvSpPr>
          <p:nvPr>
            <p:ph type="body" sz="half" idx="1"/>
          </p:nvPr>
        </p:nvSpPr>
        <p:spPr>
          <a:xfrm>
            <a:off x="6400800" y="2923945"/>
            <a:ext cx="2727051" cy="3355208"/>
          </a:xfrm>
        </p:spPr>
        <p:txBody>
          <a:bodyPr/>
          <a:lstStyle/>
          <a:p>
            <a:pPr marL="182563" indent="-182563">
              <a:spcBef>
                <a:spcPct val="30000"/>
              </a:spcBef>
            </a:pPr>
            <a:r>
              <a:rPr lang="en-US" sz="2000" dirty="0" smtClean="0">
                <a:latin typeface="Arial" charset="0"/>
              </a:rPr>
              <a:t>29 states and D.C. have mandatory RPS programs</a:t>
            </a:r>
          </a:p>
          <a:p>
            <a:pPr marL="182563" indent="-182563">
              <a:spcBef>
                <a:spcPct val="30000"/>
              </a:spcBef>
            </a:pPr>
            <a:r>
              <a:rPr lang="en-US" sz="2000" dirty="0" smtClean="0">
                <a:latin typeface="Arial" charset="0"/>
              </a:rPr>
              <a:t>State RPS’ can support ~4-5 GW/</a:t>
            </a:r>
            <a:r>
              <a:rPr lang="en-US" sz="2000" dirty="0" err="1" smtClean="0">
                <a:latin typeface="Arial" charset="0"/>
              </a:rPr>
              <a:t>yr</a:t>
            </a:r>
            <a:r>
              <a:rPr lang="en-US" sz="2000" dirty="0" smtClean="0">
                <a:latin typeface="Arial" charset="0"/>
              </a:rPr>
              <a:t> of renewable energy additions on average through 2025 (less for wind specifically)</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94" y="3024111"/>
            <a:ext cx="6140301" cy="3270368"/>
          </a:xfrm>
          <a:prstGeom prst="rect">
            <a:avLst/>
          </a:prstGeom>
          <a:noFill/>
          <a:ln>
            <a:noFill/>
          </a:ln>
        </p:spPr>
      </p:pic>
    </p:spTree>
    <p:extLst>
      <p:ext uri="{BB962C8B-B14F-4D97-AF65-F5344CB8AC3E}">
        <p14:creationId xmlns:p14="http://schemas.microsoft.com/office/powerpoint/2010/main" val="199442485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84299" y="724785"/>
            <a:ext cx="8991600" cy="763588"/>
          </a:xfrm>
        </p:spPr>
        <p:txBody>
          <a:bodyPr/>
          <a:lstStyle/>
          <a:p>
            <a:pPr>
              <a:lnSpc>
                <a:spcPct val="90000"/>
              </a:lnSpc>
            </a:pPr>
            <a:r>
              <a:rPr lang="en-GB" sz="3400" b="1" dirty="0">
                <a:latin typeface="Arial" charset="0"/>
              </a:rPr>
              <a:t>Solid Progress on Overcoming Transmission Barriers Continued</a:t>
            </a:r>
            <a:endParaRPr lang="en-US" sz="3400" b="1" dirty="0" smtClean="0">
              <a:latin typeface="Arial" charset="0"/>
            </a:endParaRPr>
          </a:p>
        </p:txBody>
      </p:sp>
      <p:sp>
        <p:nvSpPr>
          <p:cNvPr id="145411" name="Rectangle 3"/>
          <p:cNvSpPr>
            <a:spLocks noGrp="1" noChangeArrowheads="1"/>
          </p:cNvSpPr>
          <p:nvPr>
            <p:ph type="body" idx="1"/>
          </p:nvPr>
        </p:nvSpPr>
        <p:spPr>
          <a:xfrm>
            <a:off x="271131" y="1705403"/>
            <a:ext cx="8820397" cy="2255693"/>
          </a:xfrm>
        </p:spPr>
        <p:txBody>
          <a:bodyPr>
            <a:normAutofit/>
          </a:bodyPr>
          <a:lstStyle/>
          <a:p>
            <a:pPr marL="236538" indent="-236538">
              <a:spcBef>
                <a:spcPts val="300"/>
              </a:spcBef>
              <a:spcAft>
                <a:spcPts val="300"/>
              </a:spcAft>
            </a:pPr>
            <a:r>
              <a:rPr lang="en-US" sz="2000" dirty="0" smtClean="0">
                <a:latin typeface="Arial" charset="0"/>
                <a:cs typeface="Arial" charset="0"/>
              </a:rPr>
              <a:t>Over 2,000 circuit miles of new transmission built in 2014; lower than 2013 but consistent with 2009-2012</a:t>
            </a:r>
          </a:p>
          <a:p>
            <a:pPr marL="236538" indent="-236538">
              <a:spcBef>
                <a:spcPts val="300"/>
              </a:spcBef>
              <a:spcAft>
                <a:spcPts val="300"/>
              </a:spcAft>
            </a:pPr>
            <a:r>
              <a:rPr lang="en-US" sz="2000" dirty="0" smtClean="0">
                <a:latin typeface="Arial" charset="0"/>
                <a:cs typeface="Arial" charset="0"/>
              </a:rPr>
              <a:t>22,000 additional circuit miles proposed by March 2017, with half having a high probability of completion </a:t>
            </a:r>
          </a:p>
          <a:p>
            <a:pPr marL="236538" indent="-236538">
              <a:spcBef>
                <a:spcPts val="300"/>
              </a:spcBef>
              <a:spcAft>
                <a:spcPts val="300"/>
              </a:spcAft>
            </a:pPr>
            <a:r>
              <a:rPr lang="en-US" sz="2000" dirty="0" smtClean="0">
                <a:latin typeface="Arial" charset="0"/>
                <a:cs typeface="Arial" charset="0"/>
              </a:rPr>
              <a:t>AWEA has identified </a:t>
            </a:r>
            <a:r>
              <a:rPr lang="en-GB" sz="2000" dirty="0" smtClean="0">
                <a:latin typeface="Arial" charset="0"/>
                <a:cs typeface="Arial" charset="0"/>
              </a:rPr>
              <a:t>18 </a:t>
            </a:r>
            <a:r>
              <a:rPr lang="en-GB" sz="2000" dirty="0">
                <a:latin typeface="Arial" charset="0"/>
                <a:cs typeface="Arial" charset="0"/>
              </a:rPr>
              <a:t>near-term transmission projects that – if all were completed – could carry </a:t>
            </a:r>
            <a:r>
              <a:rPr lang="en-GB" sz="2000" dirty="0" smtClean="0">
                <a:latin typeface="Arial" charset="0"/>
                <a:cs typeface="Arial" charset="0"/>
              </a:rPr>
              <a:t>55-60 </a:t>
            </a:r>
            <a:r>
              <a:rPr lang="en-GB" sz="2000" dirty="0">
                <a:latin typeface="Arial" charset="0"/>
                <a:cs typeface="Arial" charset="0"/>
              </a:rPr>
              <a:t>GW of additional wind power </a:t>
            </a:r>
            <a:r>
              <a:rPr lang="en-GB" sz="2000" dirty="0" smtClean="0">
                <a:latin typeface="Arial" charset="0"/>
                <a:cs typeface="Arial" charset="0"/>
              </a:rPr>
              <a:t>capacity </a:t>
            </a:r>
          </a:p>
        </p:txBody>
      </p:sp>
      <p:sp>
        <p:nvSpPr>
          <p:cNvPr id="2" name="Rectangle 1"/>
          <p:cNvSpPr/>
          <p:nvPr/>
        </p:nvSpPr>
        <p:spPr>
          <a:xfrm>
            <a:off x="160738" y="3786230"/>
            <a:ext cx="3624460" cy="2862322"/>
          </a:xfrm>
          <a:prstGeom prst="rect">
            <a:avLst/>
          </a:prstGeom>
        </p:spPr>
        <p:txBody>
          <a:bodyPr wrap="square">
            <a:spAutoFit/>
          </a:bodyPr>
          <a:lstStyle/>
          <a:p>
            <a:pPr marL="342900" indent="-223838">
              <a:spcBef>
                <a:spcPts val="300"/>
              </a:spcBef>
              <a:spcAft>
                <a:spcPts val="300"/>
              </a:spcAft>
              <a:buFont typeface="Arial" panose="020B0604020202020204" pitchFamily="34" charset="0"/>
              <a:buChar char="•"/>
            </a:pPr>
            <a:r>
              <a:rPr lang="en-US" sz="2000" dirty="0">
                <a:latin typeface="Arial" charset="0"/>
              </a:rPr>
              <a:t>FERC continued </a:t>
            </a:r>
            <a:r>
              <a:rPr lang="en-US" sz="2000" dirty="0" smtClean="0">
                <a:latin typeface="Arial" charset="0"/>
              </a:rPr>
              <a:t>to implement Order </a:t>
            </a:r>
            <a:r>
              <a:rPr lang="en-US" sz="2000" dirty="0">
                <a:latin typeface="Arial" charset="0"/>
              </a:rPr>
              <a:t>1000, requiring public utility transmission providers to improve planning processes and determine a cost allocation methodology for new </a:t>
            </a:r>
            <a:r>
              <a:rPr lang="en-US" sz="2000" dirty="0" smtClean="0">
                <a:latin typeface="Arial" charset="0"/>
              </a:rPr>
              <a:t>transmission investments </a:t>
            </a:r>
            <a:endParaRPr lang="en-US" sz="2000" dirty="0">
              <a:latin typeface="Arial"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742665" y="3924826"/>
            <a:ext cx="5391024" cy="2304415"/>
          </a:xfrm>
          <a:prstGeom prst="rect">
            <a:avLst/>
          </a:prstGeom>
          <a:noFill/>
        </p:spPr>
      </p:pic>
    </p:spTree>
    <p:extLst>
      <p:ext uri="{BB962C8B-B14F-4D97-AF65-F5344CB8AC3E}">
        <p14:creationId xmlns:p14="http://schemas.microsoft.com/office/powerpoint/2010/main" val="401683275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70030" y="709244"/>
            <a:ext cx="8934709" cy="798512"/>
          </a:xfrm>
        </p:spPr>
        <p:txBody>
          <a:bodyPr/>
          <a:lstStyle/>
          <a:p>
            <a:pPr>
              <a:lnSpc>
                <a:spcPct val="90000"/>
              </a:lnSpc>
            </a:pPr>
            <a:r>
              <a:rPr lang="en-GB" sz="3400" b="1" dirty="0">
                <a:latin typeface="Arial" charset="0"/>
              </a:rPr>
              <a:t>System Operators </a:t>
            </a:r>
            <a:r>
              <a:rPr lang="en-GB" sz="3400" b="1" dirty="0" smtClean="0">
                <a:latin typeface="Arial" charset="0"/>
              </a:rPr>
              <a:t>Are Implementing </a:t>
            </a:r>
            <a:r>
              <a:rPr lang="en-GB" sz="3400" b="1" dirty="0">
                <a:latin typeface="Arial" charset="0"/>
              </a:rPr>
              <a:t>Methods to Accommodate Increased </a:t>
            </a:r>
            <a:r>
              <a:rPr lang="en-GB" sz="3400" b="1" dirty="0" smtClean="0">
                <a:latin typeface="Arial" charset="0"/>
              </a:rPr>
              <a:t>Penetrations of Wind</a:t>
            </a:r>
            <a:endParaRPr lang="en-US" sz="3400" b="1" dirty="0" smtClean="0">
              <a:latin typeface="Arial" charset="0"/>
            </a:endParaRPr>
          </a:p>
        </p:txBody>
      </p:sp>
      <p:sp>
        <p:nvSpPr>
          <p:cNvPr id="147460" name="TextBox 5"/>
          <p:cNvSpPr txBox="1">
            <a:spLocks noChangeArrowheads="1"/>
          </p:cNvSpPr>
          <p:nvPr/>
        </p:nvSpPr>
        <p:spPr bwMode="auto">
          <a:xfrm>
            <a:off x="297712" y="5234661"/>
            <a:ext cx="8807027" cy="1323439"/>
          </a:xfrm>
          <a:prstGeom prst="rect">
            <a:avLst/>
          </a:prstGeom>
          <a:noFill/>
          <a:ln w="9525">
            <a:noFill/>
            <a:miter lim="800000"/>
            <a:headEnd/>
            <a:tailEnd/>
          </a:ln>
        </p:spPr>
        <p:txBody>
          <a:bodyPr wrap="square">
            <a:spAutoFit/>
          </a:bodyPr>
          <a:lstStyle/>
          <a:p>
            <a:r>
              <a:rPr lang="en-US" sz="1600" i="1" dirty="0">
                <a:latin typeface="Arial" charset="0"/>
              </a:rPr>
              <a:t>Notes:  Because methods vary and a consistent set of operational impacts has not been included in each study, results from the different analyses of integration costs </a:t>
            </a:r>
            <a:r>
              <a:rPr lang="en-US" sz="1600" i="1" dirty="0" smtClean="0">
                <a:latin typeface="Arial" charset="0"/>
              </a:rPr>
              <a:t>are </a:t>
            </a:r>
            <a:r>
              <a:rPr lang="en-US" sz="1600" i="1" dirty="0">
                <a:latin typeface="Arial" charset="0"/>
              </a:rPr>
              <a:t>not fully comparable. </a:t>
            </a:r>
            <a:r>
              <a:rPr lang="en-GB" sz="1600" i="1" dirty="0" smtClean="0">
                <a:latin typeface="Arial" charset="0"/>
              </a:rPr>
              <a:t>There </a:t>
            </a:r>
            <a:r>
              <a:rPr lang="en-GB" sz="1600" i="1" dirty="0">
                <a:latin typeface="Arial" charset="0"/>
              </a:rPr>
              <a:t>has been some recent literature questioning the methods used to estimate wind integration costs and the ability to disentangle those costs explicitly, while also highlighting the fact that other generating options also impose integration challenges and </a:t>
            </a:r>
            <a:r>
              <a:rPr lang="en-GB" sz="1600" i="1" dirty="0" smtClean="0">
                <a:latin typeface="Arial" charset="0"/>
              </a:rPr>
              <a:t>costs.</a:t>
            </a:r>
            <a:endParaRPr lang="en-US" sz="1600" i="1" dirty="0">
              <a:latin typeface="Arial" charset="0"/>
            </a:endParaRPr>
          </a:p>
        </p:txBody>
      </p:sp>
      <p:sp>
        <p:nvSpPr>
          <p:cNvPr id="2" name="Rectangle 1"/>
          <p:cNvSpPr/>
          <p:nvPr/>
        </p:nvSpPr>
        <p:spPr>
          <a:xfrm>
            <a:off x="272724" y="2454348"/>
            <a:ext cx="2343713" cy="2616101"/>
          </a:xfrm>
          <a:prstGeom prst="rect">
            <a:avLst/>
          </a:prstGeom>
        </p:spPr>
        <p:txBody>
          <a:bodyPr wrap="square">
            <a:spAutoFit/>
          </a:bodyPr>
          <a:lstStyle/>
          <a:p>
            <a:r>
              <a:rPr lang="en-US" sz="2400" dirty="0">
                <a:latin typeface="Arial" charset="0"/>
              </a:rPr>
              <a:t>Integrating </a:t>
            </a:r>
            <a:r>
              <a:rPr lang="en-US" sz="2400" dirty="0" smtClean="0">
                <a:latin typeface="Arial" charset="0"/>
              </a:rPr>
              <a:t>wind energy into power systems is manageable</a:t>
            </a:r>
            <a:r>
              <a:rPr lang="en-US" sz="2400" dirty="0">
                <a:latin typeface="Arial" charset="0"/>
              </a:rPr>
              <a:t>, but </a:t>
            </a:r>
            <a:r>
              <a:rPr lang="en-US" sz="2400" dirty="0" smtClean="0">
                <a:latin typeface="Arial" charset="0"/>
              </a:rPr>
              <a:t>not free </a:t>
            </a:r>
            <a:r>
              <a:rPr lang="en-US" sz="2400" dirty="0">
                <a:latin typeface="Arial" charset="0"/>
              </a:rPr>
              <a:t>of </a:t>
            </a:r>
            <a:r>
              <a:rPr lang="en-US" sz="2400" dirty="0" smtClean="0">
                <a:latin typeface="Arial" charset="0"/>
              </a:rPr>
              <a:t>additional costs</a:t>
            </a:r>
          </a:p>
          <a:p>
            <a:endParaRPr lang="en-US" sz="2000" dirty="0">
              <a:latin typeface="Arial"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614495" y="1637410"/>
            <a:ext cx="4522143" cy="3607883"/>
          </a:xfrm>
          <a:prstGeom prst="rect">
            <a:avLst/>
          </a:prstGeom>
          <a:noFill/>
          <a:ln>
            <a:noFill/>
          </a:ln>
        </p:spPr>
      </p:pic>
    </p:spTree>
    <p:extLst>
      <p:ext uri="{BB962C8B-B14F-4D97-AF65-F5344CB8AC3E}">
        <p14:creationId xmlns:p14="http://schemas.microsoft.com/office/powerpoint/2010/main" val="325229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3283" y="5430509"/>
            <a:ext cx="8823510" cy="1160318"/>
          </a:xfrm>
          <a:prstGeom prst="rect">
            <a:avLst/>
          </a:prstGeom>
          <a:noFill/>
          <a:ln w="12700" algn="ctr">
            <a:noFill/>
            <a:miter lim="800000"/>
            <a:headEnd type="none" w="sm" len="sm"/>
            <a:tailEnd/>
          </a:ln>
        </p:spPr>
        <p:txBody>
          <a:bodyPr wrap="square">
            <a:spAutoFit/>
          </a:bodyPr>
          <a:lstStyle/>
          <a:p>
            <a:pPr marL="169863" lvl="1" indent="-169863" eaLnBrk="0" hangingPunct="0">
              <a:lnSpc>
                <a:spcPct val="90000"/>
              </a:lnSpc>
              <a:spcBef>
                <a:spcPts val="600"/>
              </a:spcBef>
              <a:buFontTx/>
              <a:buChar char="•"/>
            </a:pPr>
            <a:r>
              <a:rPr lang="en-US" sz="2200" dirty="0" smtClean="0">
                <a:latin typeface="Arial" charset="0"/>
              </a:rPr>
              <a:t>$8.3 </a:t>
            </a:r>
            <a:r>
              <a:rPr lang="en-US" sz="2200" dirty="0">
                <a:latin typeface="Arial" charset="0"/>
              </a:rPr>
              <a:t>billion invested in wind power project </a:t>
            </a:r>
            <a:r>
              <a:rPr lang="en-US" sz="2200" dirty="0" smtClean="0">
                <a:latin typeface="Arial" charset="0"/>
              </a:rPr>
              <a:t>additions in 2014</a:t>
            </a:r>
          </a:p>
          <a:p>
            <a:pPr marL="169863" lvl="1" indent="-169863" eaLnBrk="0" hangingPunct="0">
              <a:lnSpc>
                <a:spcPct val="90000"/>
              </a:lnSpc>
              <a:spcBef>
                <a:spcPts val="600"/>
              </a:spcBef>
              <a:buFontTx/>
              <a:buChar char="•"/>
            </a:pPr>
            <a:r>
              <a:rPr lang="en-US" sz="2200" dirty="0" smtClean="0">
                <a:latin typeface="Arial" charset="0"/>
              </a:rPr>
              <a:t>Wind build well off annual additions from 2007 through 2012</a:t>
            </a:r>
          </a:p>
          <a:p>
            <a:pPr marL="169863" lvl="1" indent="-169863" eaLnBrk="0" hangingPunct="0">
              <a:lnSpc>
                <a:spcPct val="90000"/>
              </a:lnSpc>
              <a:spcBef>
                <a:spcPts val="600"/>
              </a:spcBef>
              <a:buFontTx/>
              <a:buChar char="•"/>
            </a:pPr>
            <a:r>
              <a:rPr lang="en-US" sz="2200" dirty="0" smtClean="0">
                <a:latin typeface="Arial" charset="0"/>
              </a:rPr>
              <a:t>Cumulative </a:t>
            </a:r>
            <a:r>
              <a:rPr lang="en-US" sz="2200" dirty="0">
                <a:latin typeface="Arial" charset="0"/>
              </a:rPr>
              <a:t>wind </a:t>
            </a:r>
            <a:r>
              <a:rPr lang="en-US" sz="2200" dirty="0" smtClean="0">
                <a:latin typeface="Arial" charset="0"/>
              </a:rPr>
              <a:t>capacity </a:t>
            </a:r>
            <a:r>
              <a:rPr lang="en-US" sz="2200" dirty="0">
                <a:latin typeface="Arial" charset="0"/>
              </a:rPr>
              <a:t>up </a:t>
            </a:r>
            <a:r>
              <a:rPr lang="en-US" sz="2200" dirty="0" smtClean="0">
                <a:latin typeface="Arial" charset="0"/>
              </a:rPr>
              <a:t>nearly 8%, </a:t>
            </a:r>
            <a:r>
              <a:rPr lang="en-US" sz="2200" dirty="0">
                <a:latin typeface="Arial" charset="0"/>
              </a:rPr>
              <a:t>bringing total to </a:t>
            </a:r>
            <a:r>
              <a:rPr lang="en-US" sz="2200" dirty="0" smtClean="0">
                <a:latin typeface="Arial" charset="0"/>
              </a:rPr>
              <a:t>65.9 </a:t>
            </a:r>
            <a:r>
              <a:rPr lang="en-US" sz="2200" dirty="0">
                <a:latin typeface="Arial" charset="0"/>
              </a:rPr>
              <a:t>GW</a:t>
            </a:r>
          </a:p>
        </p:txBody>
      </p:sp>
      <p:sp>
        <p:nvSpPr>
          <p:cNvPr id="51203" name="Rectangle 3"/>
          <p:cNvSpPr>
            <a:spLocks noChangeArrowheads="1"/>
          </p:cNvSpPr>
          <p:nvPr/>
        </p:nvSpPr>
        <p:spPr bwMode="auto">
          <a:xfrm>
            <a:off x="223283" y="728789"/>
            <a:ext cx="8872569" cy="914400"/>
          </a:xfrm>
          <a:prstGeom prst="rect">
            <a:avLst/>
          </a:prstGeom>
          <a:noFill/>
          <a:ln w="9525">
            <a:noFill/>
            <a:miter lim="800000"/>
            <a:headEnd/>
            <a:tailEnd/>
          </a:ln>
        </p:spPr>
        <p:txBody>
          <a:bodyPr lIns="45720" rIns="45720" anchor="ctr"/>
          <a:lstStyle/>
          <a:p>
            <a:pPr eaLnBrk="0" hangingPunct="0">
              <a:lnSpc>
                <a:spcPct val="90000"/>
              </a:lnSpc>
            </a:pPr>
            <a:r>
              <a:rPr lang="en-US" sz="3400" b="1" dirty="0">
                <a:latin typeface="Arial" charset="0"/>
              </a:rPr>
              <a:t>Wind Power Additions </a:t>
            </a:r>
            <a:r>
              <a:rPr lang="en-US" sz="3400" b="1" dirty="0" smtClean="0">
                <a:latin typeface="Arial" charset="0"/>
              </a:rPr>
              <a:t>Rebounded in 2014, with 4,854 MW of New Capacity Added</a:t>
            </a:r>
            <a:endParaRPr lang="en-US" sz="3400" b="1" dirty="0">
              <a:latin typeface="Arial"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97712" y="1632556"/>
            <a:ext cx="8080744" cy="3797953"/>
          </a:xfrm>
          <a:prstGeom prst="rect">
            <a:avLst/>
          </a:prstGeom>
          <a:noFill/>
        </p:spPr>
      </p:pic>
    </p:spTree>
    <p:extLst>
      <p:ext uri="{BB962C8B-B14F-4D97-AF65-F5344CB8AC3E}">
        <p14:creationId xmlns:p14="http://schemas.microsoft.com/office/powerpoint/2010/main" val="407920204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09600" y="3186113"/>
            <a:ext cx="7772400" cy="763587"/>
          </a:xfrm>
        </p:spPr>
        <p:txBody>
          <a:bodyPr/>
          <a:lstStyle/>
          <a:p>
            <a:pPr algn="ctr"/>
            <a:r>
              <a:rPr lang="en-US" sz="3400" b="1" dirty="0" smtClean="0">
                <a:solidFill>
                  <a:srgbClr val="000099"/>
                </a:solidFill>
                <a:latin typeface="Arial" charset="0"/>
              </a:rPr>
              <a:t>Future Outlook</a:t>
            </a:r>
          </a:p>
        </p:txBody>
      </p:sp>
    </p:spTree>
    <p:extLst>
      <p:ext uri="{BB962C8B-B14F-4D97-AF65-F5344CB8AC3E}">
        <p14:creationId xmlns:p14="http://schemas.microsoft.com/office/powerpoint/2010/main" val="32237714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idx="4294967295"/>
          </p:nvPr>
        </p:nvSpPr>
        <p:spPr>
          <a:xfrm>
            <a:off x="205565" y="715003"/>
            <a:ext cx="8672621" cy="1741640"/>
          </a:xfrm>
          <a:prstGeom prst="rect">
            <a:avLst/>
          </a:prstGeom>
        </p:spPr>
        <p:txBody>
          <a:bodyPr/>
          <a:lstStyle/>
          <a:p>
            <a:pPr>
              <a:lnSpc>
                <a:spcPct val="90000"/>
              </a:lnSpc>
            </a:pPr>
            <a:r>
              <a:rPr lang="en-US" sz="3400" b="1" dirty="0" smtClean="0">
                <a:latin typeface="Arial" charset="0"/>
              </a:rPr>
              <a:t>Sizable Wind Additions Anticipated for 2015 &amp; 2016; Downturn and Increased Uncertainty in 2017 and Beyond</a:t>
            </a:r>
          </a:p>
        </p:txBody>
      </p:sp>
      <p:sp>
        <p:nvSpPr>
          <p:cNvPr id="5" name="Rectangle 4"/>
          <p:cNvSpPr/>
          <p:nvPr/>
        </p:nvSpPr>
        <p:spPr>
          <a:xfrm>
            <a:off x="276039" y="5779527"/>
            <a:ext cx="8829303"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W</a:t>
            </a:r>
            <a:r>
              <a:rPr lang="en-US" sz="2100" dirty="0" smtClean="0">
                <a:latin typeface="Arial" panose="020B0604020202020204" pitchFamily="34" charset="0"/>
                <a:cs typeface="Arial" panose="020B0604020202020204" pitchFamily="34" charset="0"/>
              </a:rPr>
              <a:t>ind additions in 2014 and anticipated additions from 2017-2020 fall below the </a:t>
            </a:r>
            <a:r>
              <a:rPr lang="en-US" sz="2100" dirty="0">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eployment trajectory analyzed in DOE’s </a:t>
            </a:r>
            <a:r>
              <a:rPr lang="en-US" sz="2100" i="1" dirty="0" smtClean="0">
                <a:latin typeface="Arial" panose="020B0604020202020204" pitchFamily="34" charset="0"/>
                <a:cs typeface="Arial" panose="020B0604020202020204" pitchFamily="34" charset="0"/>
              </a:rPr>
              <a:t>Wind Vision </a:t>
            </a:r>
            <a:r>
              <a:rPr lang="en-US" sz="2100" dirty="0" smtClean="0">
                <a:latin typeface="Arial" panose="020B0604020202020204" pitchFamily="34" charset="0"/>
                <a:cs typeface="Arial" panose="020B0604020202020204" pitchFamily="34" charset="0"/>
              </a:rPr>
              <a:t>report</a:t>
            </a:r>
            <a:endParaRPr lang="en-US" sz="2100" dirty="0">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20016" y="2182036"/>
            <a:ext cx="6165845" cy="3608124"/>
          </a:xfrm>
          <a:prstGeom prst="rect">
            <a:avLst/>
          </a:prstGeom>
          <a:noFill/>
        </p:spPr>
      </p:pic>
    </p:spTree>
    <p:extLst>
      <p:ext uri="{BB962C8B-B14F-4D97-AF65-F5344CB8AC3E}">
        <p14:creationId xmlns:p14="http://schemas.microsoft.com/office/powerpoint/2010/main" val="69588483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idx="4294967295"/>
          </p:nvPr>
        </p:nvSpPr>
        <p:spPr>
          <a:xfrm>
            <a:off x="173663" y="713108"/>
            <a:ext cx="8991600" cy="1841326"/>
          </a:xfrm>
          <a:prstGeom prst="rect">
            <a:avLst/>
          </a:prstGeom>
        </p:spPr>
        <p:txBody>
          <a:bodyPr/>
          <a:lstStyle/>
          <a:p>
            <a:pPr>
              <a:lnSpc>
                <a:spcPct val="90000"/>
              </a:lnSpc>
            </a:pPr>
            <a:r>
              <a:rPr lang="en-GB" sz="3400" b="1" dirty="0" smtClean="0">
                <a:latin typeface="Arial" charset="0"/>
              </a:rPr>
              <a:t>Current Low Prices </a:t>
            </a:r>
            <a:r>
              <a:rPr lang="en-GB" sz="3400" b="1" dirty="0">
                <a:latin typeface="Arial" charset="0"/>
              </a:rPr>
              <a:t>for </a:t>
            </a:r>
            <a:r>
              <a:rPr lang="en-GB" sz="3400" b="1" dirty="0" smtClean="0">
                <a:latin typeface="Arial" charset="0"/>
              </a:rPr>
              <a:t>Wind, Future Technological Advancement and New EPA Regulations May Support Higher Growth </a:t>
            </a:r>
            <a:r>
              <a:rPr lang="en-GB" sz="3400" b="1" dirty="0">
                <a:latin typeface="Arial" charset="0"/>
              </a:rPr>
              <a:t>in </a:t>
            </a:r>
            <a:r>
              <a:rPr lang="en-GB" sz="3400" b="1" dirty="0" smtClean="0">
                <a:latin typeface="Arial" charset="0"/>
              </a:rPr>
              <a:t>Future</a:t>
            </a:r>
            <a:r>
              <a:rPr lang="en-GB" sz="3400" b="1" dirty="0">
                <a:latin typeface="Arial" charset="0"/>
              </a:rPr>
              <a:t>, but </a:t>
            </a:r>
            <a:r>
              <a:rPr lang="en-GB" sz="3400" b="1" dirty="0" smtClean="0">
                <a:latin typeface="Arial" charset="0"/>
              </a:rPr>
              <a:t>Headwinds Include…</a:t>
            </a:r>
            <a:endParaRPr lang="en-GB" sz="3400" b="1" dirty="0">
              <a:latin typeface="Arial" charset="0"/>
            </a:endParaRPr>
          </a:p>
        </p:txBody>
      </p:sp>
      <p:sp>
        <p:nvSpPr>
          <p:cNvPr id="8" name="Rectangle 7"/>
          <p:cNvSpPr/>
          <p:nvPr/>
        </p:nvSpPr>
        <p:spPr>
          <a:xfrm>
            <a:off x="210060" y="2764483"/>
            <a:ext cx="8931322" cy="3262432"/>
          </a:xfrm>
          <a:prstGeom prst="rect">
            <a:avLst/>
          </a:prstGeom>
        </p:spPr>
        <p:txBody>
          <a:bodyPr wrap="square">
            <a:spAutoFit/>
          </a:bodyPr>
          <a:lstStyle/>
          <a:p>
            <a:pPr marL="225425" indent="-225425">
              <a:spcBef>
                <a:spcPts val="0"/>
              </a:spcBef>
              <a:spcAft>
                <a:spcPts val="1200"/>
              </a:spcAft>
              <a:buFont typeface="Arial" pitchFamily="34" charset="0"/>
              <a:buChar char="•"/>
            </a:pPr>
            <a:r>
              <a:rPr lang="en-US" sz="2600" dirty="0" smtClean="0">
                <a:latin typeface="Arial" charset="0"/>
              </a:rPr>
              <a:t>Lack of clarity about fate of federal tax incentives </a:t>
            </a:r>
          </a:p>
          <a:p>
            <a:pPr marL="225425" indent="-225425">
              <a:spcBef>
                <a:spcPts val="0"/>
              </a:spcBef>
              <a:spcAft>
                <a:spcPts val="1200"/>
              </a:spcAft>
              <a:buFont typeface="Arial" pitchFamily="34" charset="0"/>
              <a:buChar char="•"/>
            </a:pPr>
            <a:r>
              <a:rPr lang="en-US" sz="2600" dirty="0" smtClean="0">
                <a:latin typeface="Arial" charset="0"/>
              </a:rPr>
              <a:t>Continued low natural gas and wholesale electricity prices</a:t>
            </a:r>
          </a:p>
          <a:p>
            <a:pPr marL="225425" indent="-225425">
              <a:spcBef>
                <a:spcPts val="0"/>
              </a:spcBef>
              <a:spcAft>
                <a:spcPts val="1200"/>
              </a:spcAft>
              <a:buFont typeface="Arial" pitchFamily="34" charset="0"/>
              <a:buChar char="•"/>
            </a:pPr>
            <a:r>
              <a:rPr lang="en-US" sz="2600" dirty="0" smtClean="0">
                <a:latin typeface="Arial" charset="0"/>
              </a:rPr>
              <a:t>Modest electricity demand growth</a:t>
            </a:r>
          </a:p>
          <a:p>
            <a:pPr marL="225425" indent="-225425">
              <a:spcBef>
                <a:spcPts val="0"/>
              </a:spcBef>
              <a:spcAft>
                <a:spcPts val="1200"/>
              </a:spcAft>
              <a:buFont typeface="Arial" pitchFamily="34" charset="0"/>
              <a:buChar char="•"/>
            </a:pPr>
            <a:r>
              <a:rPr lang="en-US" sz="2600" dirty="0" smtClean="0">
                <a:latin typeface="Arial" charset="0"/>
              </a:rPr>
              <a:t>Limited near-term demand from state RPS policies</a:t>
            </a:r>
          </a:p>
          <a:p>
            <a:pPr marL="225425" lvl="1" indent="-225425">
              <a:spcBef>
                <a:spcPts val="0"/>
              </a:spcBef>
              <a:spcAft>
                <a:spcPts val="1200"/>
              </a:spcAft>
              <a:buFont typeface="Arial" pitchFamily="34" charset="0"/>
              <a:buChar char="•"/>
            </a:pPr>
            <a:r>
              <a:rPr lang="en-US" sz="2600" dirty="0">
                <a:latin typeface="Arial" charset="0"/>
              </a:rPr>
              <a:t>Inadequate transmission infrastructure in some </a:t>
            </a:r>
            <a:r>
              <a:rPr lang="en-US" sz="2600" dirty="0" smtClean="0">
                <a:latin typeface="Arial" charset="0"/>
              </a:rPr>
              <a:t>areas</a:t>
            </a:r>
          </a:p>
          <a:p>
            <a:pPr marL="225425" indent="-225425">
              <a:spcBef>
                <a:spcPts val="0"/>
              </a:spcBef>
              <a:spcAft>
                <a:spcPts val="1200"/>
              </a:spcAft>
              <a:buFont typeface="Arial" pitchFamily="34" charset="0"/>
              <a:buChar char="•"/>
            </a:pPr>
            <a:r>
              <a:rPr lang="en-US" sz="2600" dirty="0" smtClean="0">
                <a:latin typeface="Arial" charset="0"/>
              </a:rPr>
              <a:t>Growing competition from solar in some regions</a:t>
            </a:r>
          </a:p>
        </p:txBody>
      </p:sp>
    </p:spTree>
    <p:extLst>
      <p:ext uri="{BB962C8B-B14F-4D97-AF65-F5344CB8AC3E}">
        <p14:creationId xmlns:p14="http://schemas.microsoft.com/office/powerpoint/2010/main" val="167378218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80752" y="710832"/>
            <a:ext cx="8898789" cy="762000"/>
          </a:xfrm>
          <a:prstGeom prst="rect">
            <a:avLst/>
          </a:prstGeom>
        </p:spPr>
        <p:txBody>
          <a:bodyPr/>
          <a:lstStyle/>
          <a:p>
            <a:pPr>
              <a:lnSpc>
                <a:spcPct val="90000"/>
              </a:lnSpc>
            </a:pPr>
            <a:r>
              <a:rPr lang="en-US" sz="3400" b="1" dirty="0" smtClean="0">
                <a:solidFill>
                  <a:schemeClr val="tx1">
                    <a:lumMod val="95000"/>
                    <a:lumOff val="5000"/>
                  </a:schemeClr>
                </a:solidFill>
                <a:latin typeface="Arial" charset="0"/>
              </a:rPr>
              <a:t>Conclusions</a:t>
            </a:r>
          </a:p>
        </p:txBody>
      </p:sp>
      <p:sp>
        <p:nvSpPr>
          <p:cNvPr id="5" name="Rectangle 3"/>
          <p:cNvSpPr txBox="1">
            <a:spLocks noChangeArrowheads="1"/>
          </p:cNvSpPr>
          <p:nvPr/>
        </p:nvSpPr>
        <p:spPr bwMode="auto">
          <a:xfrm>
            <a:off x="265814" y="1371603"/>
            <a:ext cx="8750594" cy="49429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28600" indent="-228600" defTabSz="742950">
              <a:spcBef>
                <a:spcPts val="300"/>
              </a:spcBef>
              <a:spcAft>
                <a:spcPts val="300"/>
              </a:spcAft>
            </a:pPr>
            <a:r>
              <a:rPr lang="en-US" sz="2300" kern="0" dirty="0" smtClean="0">
                <a:latin typeface="Arial" pitchFamily="34" charset="0"/>
                <a:cs typeface="Arial" pitchFamily="34" charset="0"/>
              </a:rPr>
              <a:t>Annual wind capacity additions rebounded in 2014, with significant additional new builds anticipated for 2015 and 2016</a:t>
            </a:r>
          </a:p>
          <a:p>
            <a:pPr marL="228600" indent="-228600" defTabSz="742950">
              <a:spcBef>
                <a:spcPts val="300"/>
              </a:spcBef>
              <a:spcAft>
                <a:spcPts val="300"/>
              </a:spcAft>
            </a:pPr>
            <a:r>
              <a:rPr lang="en-US" sz="2300" kern="0" dirty="0" smtClean="0">
                <a:latin typeface="Arial" pitchFamily="34" charset="0"/>
                <a:cs typeface="Arial" pitchFamily="34" charset="0"/>
              </a:rPr>
              <a:t>Wind has been a significant source of new electric generation capacity additions in the U.S. in recent years</a:t>
            </a:r>
          </a:p>
          <a:p>
            <a:pPr marL="228600" indent="-228600" defTabSz="742950">
              <a:spcBef>
                <a:spcPts val="300"/>
              </a:spcBef>
              <a:spcAft>
                <a:spcPts val="300"/>
              </a:spcAft>
            </a:pPr>
            <a:r>
              <a:rPr lang="en-US" sz="2300" kern="0" dirty="0" smtClean="0">
                <a:latin typeface="Arial" pitchFamily="34" charset="0"/>
                <a:cs typeface="Arial" pitchFamily="34" charset="0"/>
              </a:rPr>
              <a:t>Supply chain has been under duress, but domestic manufacturing content for nacelle assembly, blades, and towers is strong</a:t>
            </a:r>
          </a:p>
          <a:p>
            <a:pPr marL="228600" indent="-228600" defTabSz="742950">
              <a:spcBef>
                <a:spcPts val="300"/>
              </a:spcBef>
              <a:spcAft>
                <a:spcPts val="300"/>
              </a:spcAft>
            </a:pPr>
            <a:r>
              <a:rPr lang="en-US" sz="2300" kern="0" dirty="0" smtClean="0">
                <a:latin typeface="Arial" pitchFamily="34" charset="0"/>
                <a:cs typeface="Arial" pitchFamily="34" charset="0"/>
              </a:rPr>
              <a:t>Turbine scaling is boosting expected wind project performance, while the installed cost of wind projects is on the decline </a:t>
            </a:r>
          </a:p>
          <a:p>
            <a:pPr marL="228600" indent="-228600" defTabSz="742950">
              <a:spcBef>
                <a:spcPts val="300"/>
              </a:spcBef>
              <a:spcAft>
                <a:spcPts val="300"/>
              </a:spcAft>
            </a:pPr>
            <a:r>
              <a:rPr lang="en-US" sz="2300" kern="0" dirty="0" smtClean="0">
                <a:latin typeface="Arial" pitchFamily="34" charset="0"/>
                <a:cs typeface="Arial" pitchFamily="34" charset="0"/>
              </a:rPr>
              <a:t>Wind power sales prices have reached all-time lows, enabling economic competitiveness despite low natural gas prices</a:t>
            </a:r>
          </a:p>
          <a:p>
            <a:pPr marL="228600" indent="-228600" defTabSz="742950">
              <a:spcBef>
                <a:spcPts val="300"/>
              </a:spcBef>
              <a:spcAft>
                <a:spcPts val="300"/>
              </a:spcAft>
            </a:pPr>
            <a:r>
              <a:rPr lang="en-US" sz="2300" kern="0" dirty="0" smtClean="0">
                <a:latin typeface="Arial" pitchFamily="34" charset="0"/>
                <a:cs typeface="Arial" pitchFamily="34" charset="0"/>
              </a:rPr>
              <a:t>Growth after 2016 remains uncertain, dictated in part by future natural gas prices and policy decisions, though recent declines in the price of wind energy boost future growth prospects</a:t>
            </a:r>
            <a:endParaRPr lang="en-US" sz="2300" kern="0" dirty="0">
              <a:latin typeface="Arial" pitchFamily="34" charset="0"/>
              <a:cs typeface="Arial" pitchFamily="34" charset="0"/>
            </a:endParaRPr>
          </a:p>
        </p:txBody>
      </p:sp>
    </p:spTree>
    <p:extLst>
      <p:ext uri="{BB962C8B-B14F-4D97-AF65-F5344CB8AC3E}">
        <p14:creationId xmlns:p14="http://schemas.microsoft.com/office/powerpoint/2010/main" val="2637785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91385" y="714153"/>
            <a:ext cx="8941981" cy="763588"/>
          </a:xfrm>
        </p:spPr>
        <p:txBody>
          <a:bodyPr/>
          <a:lstStyle/>
          <a:p>
            <a:r>
              <a:rPr lang="en-US" sz="3400" b="1" dirty="0" smtClean="0">
                <a:latin typeface="Arial" charset="0"/>
              </a:rPr>
              <a:t>For More Information...</a:t>
            </a:r>
          </a:p>
        </p:txBody>
      </p:sp>
      <p:sp>
        <p:nvSpPr>
          <p:cNvPr id="157699" name="Rectangle 3"/>
          <p:cNvSpPr>
            <a:spLocks noGrp="1" noChangeArrowheads="1"/>
          </p:cNvSpPr>
          <p:nvPr>
            <p:ph type="body" idx="1"/>
          </p:nvPr>
        </p:nvSpPr>
        <p:spPr>
          <a:xfrm>
            <a:off x="223284" y="1496294"/>
            <a:ext cx="8552416" cy="5047501"/>
          </a:xfrm>
        </p:spPr>
        <p:txBody>
          <a:bodyPr>
            <a:normAutofit/>
          </a:bodyPr>
          <a:lstStyle/>
          <a:p>
            <a:pPr marL="0" indent="0">
              <a:buFontTx/>
              <a:buNone/>
              <a:defRPr/>
            </a:pPr>
            <a:r>
              <a:rPr lang="en-US" sz="2600" b="1" dirty="0" smtClean="0">
                <a:latin typeface="Arial" charset="0"/>
              </a:rPr>
              <a:t>See full report for additional findings, a discussion of the sources of data used, etc.</a:t>
            </a:r>
          </a:p>
          <a:p>
            <a:pPr marL="457200" lvl="1" indent="-228600">
              <a:buFontTx/>
              <a:buChar char="•"/>
              <a:defRPr/>
            </a:pPr>
            <a:r>
              <a:rPr lang="en-US" sz="2200" dirty="0">
                <a:latin typeface="Arial" charset="0"/>
              </a:rPr>
              <a:t>http://</a:t>
            </a:r>
            <a:r>
              <a:rPr lang="en-US" sz="2200" dirty="0" smtClean="0">
                <a:latin typeface="Arial" charset="0"/>
              </a:rPr>
              <a:t>energy.gov/eere/wind</a:t>
            </a:r>
            <a:endParaRPr lang="en-US" sz="2200" dirty="0">
              <a:latin typeface="Arial" charset="0"/>
            </a:endParaRPr>
          </a:p>
          <a:p>
            <a:pPr marL="0" indent="0">
              <a:buFontTx/>
              <a:buNone/>
              <a:defRPr/>
            </a:pPr>
            <a:endParaRPr lang="en-US" sz="1200" dirty="0" smtClean="0">
              <a:latin typeface="Arial" charset="0"/>
            </a:endParaRPr>
          </a:p>
          <a:p>
            <a:pPr marL="0" indent="0">
              <a:buFontTx/>
              <a:buNone/>
              <a:defRPr/>
            </a:pPr>
            <a:r>
              <a:rPr lang="en-US" sz="2600" b="1" dirty="0" smtClean="0">
                <a:latin typeface="Arial" charset="0"/>
              </a:rPr>
              <a:t>To contact the primary authors</a:t>
            </a:r>
          </a:p>
          <a:p>
            <a:pPr marL="457200" lvl="1" indent="-228600">
              <a:buFontTx/>
              <a:buChar char="•"/>
              <a:defRPr/>
            </a:pPr>
            <a:r>
              <a:rPr lang="en-US" sz="2200" dirty="0" smtClean="0">
                <a:latin typeface="Arial" charset="0"/>
              </a:rPr>
              <a:t>Ryan Wiser, Lawrence Berkeley National Laboratory                   510-486-5474, RHWiser@lbl.gov</a:t>
            </a:r>
          </a:p>
          <a:p>
            <a:pPr marL="457200" lvl="1" indent="-228600">
              <a:buFontTx/>
              <a:buChar char="•"/>
              <a:defRPr/>
            </a:pPr>
            <a:r>
              <a:rPr lang="en-US" sz="2200" dirty="0" smtClean="0">
                <a:latin typeface="Arial" charset="0"/>
              </a:rPr>
              <a:t>Mark </a:t>
            </a:r>
            <a:r>
              <a:rPr lang="en-US" sz="2200" dirty="0" err="1" smtClean="0">
                <a:latin typeface="Arial" charset="0"/>
              </a:rPr>
              <a:t>Bolinger</a:t>
            </a:r>
            <a:r>
              <a:rPr lang="en-US" sz="2200" dirty="0" smtClean="0">
                <a:latin typeface="Arial" charset="0"/>
              </a:rPr>
              <a:t>, Lawrence Berkeley National Laboratory               603-795-4937, MABolinger@lbl.gov</a:t>
            </a:r>
          </a:p>
          <a:p>
            <a:pPr marL="457200" lvl="1" indent="-228600">
              <a:buFontTx/>
              <a:buChar char="•"/>
              <a:defRPr/>
            </a:pPr>
            <a:endParaRPr lang="en-US" sz="2200" dirty="0" smtClean="0">
              <a:latin typeface="Arial" charset="0"/>
            </a:endParaRPr>
          </a:p>
          <a:p>
            <a:pPr marL="3175" indent="-3175">
              <a:buFontTx/>
              <a:buNone/>
              <a:defRPr/>
            </a:pPr>
            <a:r>
              <a:rPr lang="en-US" sz="1800" dirty="0" smtClean="0">
                <a:latin typeface="Arial" pitchFamily="34" charset="0"/>
                <a:cs typeface="Arial" pitchFamily="34" charset="0"/>
              </a:rPr>
              <a:t>Berkeley Lab’s contributions to this report were funded by the Wind &amp; Water Power Technologies Offic</a:t>
            </a:r>
            <a:r>
              <a:rPr lang="en-US" sz="1800" dirty="0">
                <a:latin typeface="Arial" pitchFamily="34" charset="0"/>
                <a:cs typeface="Arial" pitchFamily="34" charset="0"/>
              </a:rPr>
              <a:t>e</a:t>
            </a:r>
            <a:r>
              <a:rPr lang="en-US" sz="1800" dirty="0" smtClean="0">
                <a:latin typeface="Arial" pitchFamily="34" charset="0"/>
                <a:cs typeface="Arial" pitchFamily="34" charset="0"/>
              </a:rPr>
              <a:t>, Office of Energy Efficiency and Renewable Energy of the U.S. Department of Energy under Contract No. DE-AC02-05CH11231. The authors are solely responsible for any omissions or errors contained herein.</a:t>
            </a:r>
          </a:p>
        </p:txBody>
      </p:sp>
    </p:spTree>
    <p:extLst>
      <p:ext uri="{BB962C8B-B14F-4D97-AF65-F5344CB8AC3E}">
        <p14:creationId xmlns:p14="http://schemas.microsoft.com/office/powerpoint/2010/main" val="3438889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7381" y="724784"/>
            <a:ext cx="8986619" cy="763588"/>
          </a:xfrm>
        </p:spPr>
        <p:txBody>
          <a:bodyPr/>
          <a:lstStyle/>
          <a:p>
            <a:pPr>
              <a:lnSpc>
                <a:spcPct val="90000"/>
              </a:lnSpc>
            </a:pPr>
            <a:r>
              <a:rPr lang="en-US" sz="3400" b="1" dirty="0" smtClean="0">
                <a:latin typeface="Arial" charset="0"/>
              </a:rPr>
              <a:t>Wind Power Represented 24% of Electric-Generating Capacity Additions in 2014</a:t>
            </a:r>
          </a:p>
        </p:txBody>
      </p:sp>
      <p:sp>
        <p:nvSpPr>
          <p:cNvPr id="53251" name="Rectangle 3"/>
          <p:cNvSpPr>
            <a:spLocks noChangeArrowheads="1"/>
          </p:cNvSpPr>
          <p:nvPr/>
        </p:nvSpPr>
        <p:spPr bwMode="auto">
          <a:xfrm>
            <a:off x="5608155" y="4448614"/>
            <a:ext cx="3345838" cy="1581441"/>
          </a:xfrm>
          <a:prstGeom prst="rect">
            <a:avLst/>
          </a:prstGeom>
          <a:noFill/>
          <a:ln w="9525">
            <a:noFill/>
            <a:miter lim="800000"/>
            <a:headEnd/>
            <a:tailEnd/>
          </a:ln>
        </p:spPr>
        <p:txBody>
          <a:bodyPr lIns="0" tIns="0" rIns="0" bIns="0" anchor="ctr"/>
          <a:lstStyle/>
          <a:p>
            <a:pPr defTabSz="742950" eaLnBrk="0" hangingPunct="0">
              <a:lnSpc>
                <a:spcPct val="95000"/>
              </a:lnSpc>
              <a:spcBef>
                <a:spcPct val="25000"/>
              </a:spcBef>
              <a:buClr>
                <a:schemeClr val="tx1"/>
              </a:buClr>
            </a:pPr>
            <a:r>
              <a:rPr lang="en-US" sz="2200" dirty="0" smtClean="0">
                <a:latin typeface="Arial" charset="0"/>
              </a:rPr>
              <a:t>From 2007-2014, wind comprised 33% of capacity additions nation-wide, and a much higher proportion in some regions</a:t>
            </a:r>
            <a:endParaRPr lang="en-US" sz="2400" dirty="0">
              <a:latin typeface="Arial"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0773" y="2029704"/>
            <a:ext cx="3705095" cy="2026961"/>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43819" y="1939631"/>
            <a:ext cx="4987398" cy="2233997"/>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74485" y="4354389"/>
            <a:ext cx="5156731" cy="2215313"/>
          </a:xfrm>
          <a:prstGeom prst="rect">
            <a:avLst/>
          </a:prstGeom>
          <a:noFill/>
          <a:ln>
            <a:noFill/>
          </a:ln>
        </p:spPr>
      </p:pic>
    </p:spTree>
    <p:extLst>
      <p:ext uri="{BB962C8B-B14F-4D97-AF65-F5344CB8AC3E}">
        <p14:creationId xmlns:p14="http://schemas.microsoft.com/office/powerpoint/2010/main" val="23105500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12649" y="5591175"/>
            <a:ext cx="8615204" cy="1023802"/>
          </a:xfrm>
        </p:spPr>
        <p:txBody>
          <a:bodyPr>
            <a:normAutofit fontScale="92500" lnSpcReduction="20000"/>
          </a:bodyPr>
          <a:lstStyle/>
          <a:p>
            <a:pPr marL="174625" indent="-174625"/>
            <a:r>
              <a:rPr lang="en-US" sz="2200" dirty="0" smtClean="0">
                <a:solidFill>
                  <a:schemeClr val="tx1">
                    <a:lumMod val="50000"/>
                  </a:schemeClr>
                </a:solidFill>
                <a:latin typeface="Arial" pitchFamily="34" charset="0"/>
                <a:cs typeface="Arial" pitchFamily="34" charset="0"/>
              </a:rPr>
              <a:t>Global wind additions reached a new high in 2014</a:t>
            </a:r>
          </a:p>
          <a:p>
            <a:pPr marL="174625" indent="-174625"/>
            <a:r>
              <a:rPr lang="en-US" sz="2200" dirty="0" smtClean="0">
                <a:solidFill>
                  <a:schemeClr val="tx1">
                    <a:lumMod val="50000"/>
                  </a:schemeClr>
                </a:solidFill>
                <a:latin typeface="Arial" pitchFamily="34" charset="0"/>
                <a:cs typeface="Arial" pitchFamily="34" charset="0"/>
              </a:rPr>
              <a:t>U.S. remains a distant second to China in cumulative capacity</a:t>
            </a:r>
          </a:p>
          <a:p>
            <a:pPr marL="174625" indent="-174625"/>
            <a:r>
              <a:rPr lang="en-US" dirty="0" smtClean="0">
                <a:solidFill>
                  <a:schemeClr val="tx1">
                    <a:lumMod val="50000"/>
                  </a:schemeClr>
                </a:solidFill>
                <a:latin typeface="Arial" pitchFamily="34" charset="0"/>
                <a:cs typeface="Arial" pitchFamily="34" charset="0"/>
              </a:rPr>
              <a:t>U.S. </a:t>
            </a:r>
            <a:r>
              <a:rPr lang="en-US" sz="2200" dirty="0" smtClean="0">
                <a:solidFill>
                  <a:schemeClr val="tx1">
                    <a:lumMod val="50000"/>
                  </a:schemeClr>
                </a:solidFill>
                <a:latin typeface="Arial" pitchFamily="34" charset="0"/>
                <a:cs typeface="Arial" pitchFamily="34" charset="0"/>
              </a:rPr>
              <a:t>led the world in wind energy production in 2014</a:t>
            </a:r>
            <a:endParaRPr lang="en-US" sz="2200" dirty="0">
              <a:solidFill>
                <a:schemeClr val="tx1">
                  <a:lumMod val="50000"/>
                </a:schemeClr>
              </a:solidFill>
              <a:latin typeface="Arial" pitchFamily="34" charset="0"/>
              <a:cs typeface="Arial" pitchFamily="34" charset="0"/>
            </a:endParaRPr>
          </a:p>
        </p:txBody>
      </p:sp>
      <p:sp>
        <p:nvSpPr>
          <p:cNvPr id="15" name="Rectangle 2"/>
          <p:cNvSpPr txBox="1">
            <a:spLocks noChangeArrowheads="1"/>
          </p:cNvSpPr>
          <p:nvPr/>
        </p:nvSpPr>
        <p:spPr>
          <a:xfrm>
            <a:off x="170120" y="717959"/>
            <a:ext cx="8813649" cy="762000"/>
          </a:xfrm>
          <a:prstGeom prst="rect">
            <a:avLst/>
          </a:prstGeom>
        </p:spPr>
        <p:txBody>
          <a:bodyPr/>
          <a:lstStyle>
            <a:lvl1pPr algn="l" defTabSz="457200" rtl="0" eaLnBrk="0" fontAlgn="base" hangingPunct="0">
              <a:lnSpc>
                <a:spcPts val="2800"/>
              </a:lnSpc>
              <a:spcBef>
                <a:spcPct val="0"/>
              </a:spcBef>
              <a:spcAft>
                <a:spcPct val="0"/>
              </a:spcAft>
              <a:defRPr sz="3000">
                <a:solidFill>
                  <a:srgbClr val="FFFFFF"/>
                </a:solidFill>
                <a:latin typeface="+mj-lt"/>
                <a:ea typeface="+mj-ea"/>
                <a:cs typeface="ＭＳ Ｐゴシック"/>
              </a:defRPr>
            </a:lvl1pPr>
            <a:lvl2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a:defRPr>
            </a:lvl2pPr>
            <a:lvl3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a:defRPr>
            </a:lvl3pPr>
            <a:lvl4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a:defRPr>
            </a:lvl4pPr>
            <a:lvl5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a:defRPr>
            </a:lvl5pPr>
            <a:lvl6pPr marL="457200"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defRPr>
            </a:lvl6pPr>
            <a:lvl7pPr marL="914400"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defRPr>
            </a:lvl7pPr>
            <a:lvl8pPr marL="1371600"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defRPr>
            </a:lvl8pPr>
            <a:lvl9pPr marL="1828800"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defRPr>
            </a:lvl9pPr>
          </a:lstStyle>
          <a:p>
            <a:pPr>
              <a:lnSpc>
                <a:spcPct val="90000"/>
              </a:lnSpc>
              <a:tabLst>
                <a:tab pos="2455863" algn="l"/>
              </a:tabLst>
            </a:pPr>
            <a:r>
              <a:rPr lang="en-US" sz="3400" b="1" kern="0" dirty="0" smtClean="0">
                <a:solidFill>
                  <a:schemeClr val="tx1"/>
                </a:solidFill>
                <a:latin typeface="Arial" charset="0"/>
              </a:rPr>
              <a:t>The U.S. Placed 3</a:t>
            </a:r>
            <a:r>
              <a:rPr lang="en-US" sz="3400" b="1" kern="0" baseline="30000" dirty="0" smtClean="0">
                <a:solidFill>
                  <a:schemeClr val="tx1"/>
                </a:solidFill>
                <a:latin typeface="Arial" charset="0"/>
              </a:rPr>
              <a:t>rd</a:t>
            </a:r>
            <a:r>
              <a:rPr lang="en-US" sz="3400" b="1" kern="0" dirty="0" smtClean="0">
                <a:solidFill>
                  <a:schemeClr val="tx1"/>
                </a:solidFill>
                <a:latin typeface="Arial" charset="0"/>
              </a:rPr>
              <a:t> in Annual Wind Power Capacity Additions in 2014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20" y="1793284"/>
            <a:ext cx="8659555" cy="408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955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61904" y="1754374"/>
            <a:ext cx="8722607" cy="4182876"/>
          </a:xfrm>
          <a:prstGeom prst="rect">
            <a:avLst/>
          </a:prstGeom>
          <a:noFill/>
        </p:spPr>
      </p:pic>
      <p:sp>
        <p:nvSpPr>
          <p:cNvPr id="57347" name="Rectangle 3"/>
          <p:cNvSpPr>
            <a:spLocks noGrp="1" noChangeArrowheads="1"/>
          </p:cNvSpPr>
          <p:nvPr>
            <p:ph type="title"/>
          </p:nvPr>
        </p:nvSpPr>
        <p:spPr>
          <a:xfrm>
            <a:off x="152400" y="717699"/>
            <a:ext cx="8991600" cy="983511"/>
          </a:xfrm>
        </p:spPr>
        <p:txBody>
          <a:bodyPr/>
          <a:lstStyle/>
          <a:p>
            <a:pPr>
              <a:lnSpc>
                <a:spcPct val="90000"/>
              </a:lnSpc>
            </a:pPr>
            <a:r>
              <a:rPr lang="en-US" sz="3400" b="1" dirty="0" smtClean="0">
                <a:latin typeface="Arial" charset="0"/>
              </a:rPr>
              <a:t>U.S. Lagging Other Countries in Wind As a Percentage of Electricity Consumption</a:t>
            </a:r>
          </a:p>
        </p:txBody>
      </p:sp>
      <p:sp>
        <p:nvSpPr>
          <p:cNvPr id="57348" name="Text Box 4"/>
          <p:cNvSpPr txBox="1">
            <a:spLocks noChangeArrowheads="1"/>
          </p:cNvSpPr>
          <p:nvPr/>
        </p:nvSpPr>
        <p:spPr bwMode="auto">
          <a:xfrm>
            <a:off x="272104" y="5894718"/>
            <a:ext cx="8805849" cy="609600"/>
          </a:xfrm>
          <a:prstGeom prst="rect">
            <a:avLst/>
          </a:prstGeom>
          <a:noFill/>
          <a:ln w="12700" algn="ctr">
            <a:noFill/>
            <a:miter lim="800000"/>
            <a:headEnd type="none" w="sm" len="sm"/>
            <a:tailEnd/>
          </a:ln>
        </p:spPr>
        <p:txBody>
          <a:bodyPr wrap="square" lIns="45720" tIns="0" rIns="45720" bIns="0">
            <a:spAutoFit/>
          </a:bodyPr>
          <a:lstStyle/>
          <a:p>
            <a:pPr eaLnBrk="0" hangingPunct="0">
              <a:lnSpc>
                <a:spcPct val="90000"/>
              </a:lnSpc>
            </a:pPr>
            <a:r>
              <a:rPr lang="en-US" sz="2200" dirty="0">
                <a:latin typeface="Arial" charset="0"/>
              </a:rPr>
              <a:t>Note: Figure only includes the </a:t>
            </a:r>
            <a:r>
              <a:rPr lang="en-US" sz="2200" dirty="0" smtClean="0">
                <a:latin typeface="Arial" charset="0"/>
              </a:rPr>
              <a:t>countries </a:t>
            </a:r>
            <a:r>
              <a:rPr lang="en-US" sz="2200" dirty="0">
                <a:latin typeface="Arial" charset="0"/>
              </a:rPr>
              <a:t>with the most installed wind power capacity at the end of </a:t>
            </a:r>
            <a:r>
              <a:rPr lang="en-US" sz="2200" dirty="0" smtClean="0">
                <a:latin typeface="Arial" charset="0"/>
              </a:rPr>
              <a:t>2014</a:t>
            </a:r>
            <a:endParaRPr lang="en-US" sz="2200" dirty="0">
              <a:latin typeface="Arial" charset="0"/>
            </a:endParaRPr>
          </a:p>
        </p:txBody>
      </p:sp>
      <p:sp>
        <p:nvSpPr>
          <p:cNvPr id="57349" name="AutoShape 5" descr="The image “imap://RHWiser@imap4.lbl.gov:993/fetch%3EUID%3E/INBOX%3E133319?part=1.4&amp;type=image/jpeg&amp;filename=fig_03.jpg” cannot be displayed, because it contains errors."/>
          <p:cNvSpPr>
            <a:spLocks noChangeAspect="1" noChangeArrowheads="1"/>
          </p:cNvSpPr>
          <p:nvPr/>
        </p:nvSpPr>
        <p:spPr bwMode="auto">
          <a:xfrm>
            <a:off x="155575" y="-258762"/>
            <a:ext cx="296863" cy="296862"/>
          </a:xfrm>
          <a:prstGeom prst="rect">
            <a:avLst/>
          </a:prstGeom>
          <a:noFill/>
          <a:ln w="9525">
            <a:noFill/>
            <a:miter lim="800000"/>
            <a:headEnd/>
            <a:tailEnd/>
          </a:ln>
        </p:spPr>
        <p:txBody>
          <a:bodyPr/>
          <a:lstStyle/>
          <a:p>
            <a:pPr eaLnBrk="0" hangingPunct="0"/>
            <a:endParaRPr lang="en-US"/>
          </a:p>
        </p:txBody>
      </p:sp>
      <p:sp>
        <p:nvSpPr>
          <p:cNvPr id="57350" name="Oval 6"/>
          <p:cNvSpPr>
            <a:spLocks noChangeArrowheads="1"/>
          </p:cNvSpPr>
          <p:nvPr/>
        </p:nvSpPr>
        <p:spPr bwMode="auto">
          <a:xfrm>
            <a:off x="5580431" y="4448642"/>
            <a:ext cx="414338" cy="1121079"/>
          </a:xfrm>
          <a:prstGeom prst="ellipse">
            <a:avLst/>
          </a:prstGeom>
          <a:noFill/>
          <a:ln w="25400" algn="ctr">
            <a:solidFill>
              <a:srgbClr val="FF0000"/>
            </a:solidFill>
            <a:round/>
            <a:headEnd type="none" w="sm" len="sm"/>
            <a:tailEnd/>
          </a:ln>
        </p:spPr>
        <p:txBody>
          <a:bodyPr wrap="none" anchor="ctr"/>
          <a:lstStyle/>
          <a:p>
            <a:pPr eaLnBrk="0" hangingPunct="0"/>
            <a:endParaRPr lang="en-US"/>
          </a:p>
        </p:txBody>
      </p:sp>
    </p:spTree>
    <p:extLst>
      <p:ext uri="{BB962C8B-B14F-4D97-AF65-F5344CB8AC3E}">
        <p14:creationId xmlns:p14="http://schemas.microsoft.com/office/powerpoint/2010/main" val="36543192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saic Blue-white interior">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1780</TotalTime>
  <Words>2978</Words>
  <Application>Microsoft Office PowerPoint</Application>
  <PresentationFormat>On-screen Show (4:3)</PresentationFormat>
  <Paragraphs>238</Paragraphs>
  <Slides>64</Slides>
  <Notes>53</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Mosaic Blue-white interior</vt:lpstr>
      <vt:lpstr>WIND AND WATER POWER TECHNOLOGIES OFFICE</vt:lpstr>
      <vt:lpstr>2014 Wind Technologies Market Report</vt:lpstr>
      <vt:lpstr>Report Contents</vt:lpstr>
      <vt:lpstr>Key Findings</vt:lpstr>
      <vt:lpstr>Installation Trends</vt:lpstr>
      <vt:lpstr>PowerPoint Presentation</vt:lpstr>
      <vt:lpstr>Wind Power Represented 24% of Electric-Generating Capacity Additions in 2014</vt:lpstr>
      <vt:lpstr>PowerPoint Presentation</vt:lpstr>
      <vt:lpstr>U.S. Lagging Other Countries in Wind As a Percentage of Electricity Consumption</vt:lpstr>
      <vt:lpstr>Geographic Spread of Wind Projects in the United States Is Reasonably Broad</vt:lpstr>
      <vt:lpstr>Texas Installed the Most Capacity in 2014; 9 States Exceed 12% Wind Energy</vt:lpstr>
      <vt:lpstr>No Commercial Offshore Wind Turbines Commissioned; 1 Project in Construction and 18 in Various Stages of Development</vt:lpstr>
      <vt:lpstr>Interconnection Queues Demonstrate that a Substantial Amount of Wind Is Under Consideration</vt:lpstr>
      <vt:lpstr>Larger Amounts of Wind Planned for Texas, Midwest, Southwest Power Pool, PJM, and Northwest</vt:lpstr>
      <vt:lpstr>Industry Trends</vt:lpstr>
      <vt:lpstr>GE, Siemens, and Vestas Captured 98% of the U.S. Market in 2014</vt:lpstr>
      <vt:lpstr>Manufacturing Supply Chain Continued to Adjust to Swings in Domestic Demand</vt:lpstr>
      <vt:lpstr>Domestic Manufacturing Capability for Nacelle Assembly, Towers, and Blades Is Reasonably Well Balanced Against Demand Forecasts for 2015  and 2016</vt:lpstr>
      <vt:lpstr>Turbine OEM Profitability Has Generally Rebounded Over the Last Two Years</vt:lpstr>
      <vt:lpstr>Imports of Wind Equipment Are Sizable; Exports Continue to Grow Slowly</vt:lpstr>
      <vt:lpstr>Tracked Wind Equipment Imports in 2014: 42% Asia, 39% Europe, 20% Americas</vt:lpstr>
      <vt:lpstr>Source Markets for Imports Vary Over Time, and By Type of Wind Equipment</vt:lpstr>
      <vt:lpstr>Domestic Manufacturing Content Is Strong for Nacelle Assembly, Towers, and Blades, but U.S. Is Highly Reliant on Imports for Equipment Internal to the Nacelle </vt:lpstr>
      <vt:lpstr>The Project Finance Environment Remained Strong in 2014</vt:lpstr>
      <vt:lpstr>Utility Ownership of Wind Rebounded Somewhat in 2014; IPPs Still Dominate</vt:lpstr>
      <vt:lpstr>Long-Term Contracted Sales to Utilities Remained the Most Common Off-Take Arrangement, but Merchant Projects Continued to Expand, at Least in Texas</vt:lpstr>
      <vt:lpstr>Technology Trends</vt:lpstr>
      <vt:lpstr>Turbine Nameplate Capacity, Hub Height, and Rotor Diameter Have All Increased Significantly Over the Long Term</vt:lpstr>
      <vt:lpstr>Growth in Rotor Diameter Has Outpaced Growth in Nameplate Capacity and Hub Height in Recent Years</vt:lpstr>
      <vt:lpstr>Turbines Originally Designed for Lower Wind Speed Sites Have Rapidly Gained Market Share</vt:lpstr>
      <vt:lpstr>Turbines Originally Designed for Lower Wind Speeds Are Now Regularly Used in Lower and Higher Wind Speed Sites, Whereas Taller Towers Predominate in the Great Lakes and Northeast</vt:lpstr>
      <vt:lpstr>Performance Trends</vt:lpstr>
      <vt:lpstr>Sample-Wide Capacity Factors Have Increased, but Impacted by Curtailment and Inter-Year Wind Resource Variability</vt:lpstr>
      <vt:lpstr>Wind Curtailment Has Generally Declined in Recent Years; Higher in MISO and New England than in Other Regions</vt:lpstr>
      <vt:lpstr>Even Controlling for These Factors, Average Capacity Factors for Projects Built After 2005 Have Been Stagnant, Averaging 32% to 35% Nationwide</vt:lpstr>
      <vt:lpstr>Trends Explained by Competing Influence of Lower Specific Power and Build-Out of Lower Quality Wind Resource Sites</vt:lpstr>
      <vt:lpstr>Controlling for Wind Resource Quality and Specific Power Demonstrates Impact of Turbine Evolution</vt:lpstr>
      <vt:lpstr>Controlling for Wind Resource Quality and Commercial Operation Date Demonstrates Impact of Turbine Evolution</vt:lpstr>
      <vt:lpstr>PowerPoint Presentation</vt:lpstr>
      <vt:lpstr>Cost Trends</vt:lpstr>
      <vt:lpstr>Wind Turbine Prices Remained Well Below the Levels Seen Several Years Ago</vt:lpstr>
      <vt:lpstr>Lower Turbine Prices Drive Reductions in Reported Installed Project Costs</vt:lpstr>
      <vt:lpstr>Economies of Scale Evident, Especially at Lower End of Project &amp; Turbine Size Range</vt:lpstr>
      <vt:lpstr>Regional Differences in Average Wind Power Project Costs Are Apparent, but Sample Size Is Limited</vt:lpstr>
      <vt:lpstr>Operations and Maintenance Costs Varied By Project Age and Commercial Operations Date </vt:lpstr>
      <vt:lpstr>Operations and Maintenance Costs Varied By Project Age and Commercial Operations Date </vt:lpstr>
      <vt:lpstr>Wind Power Price Trends</vt:lpstr>
      <vt:lpstr>Sample of Wind Power Prices</vt:lpstr>
      <vt:lpstr>Wind PPA Prices Have Reached All-Time Lows, Dominated by Interior Region</vt:lpstr>
      <vt:lpstr>A Smoother Look at the Time Trend Shows Steep Decline in Pricing Since 2009; Especially Low Pricing in Interior Region</vt:lpstr>
      <vt:lpstr>Relative Competitiveness of Wind Power Improved in 2014: Comparison to Wholesale Electricity Prices</vt:lpstr>
      <vt:lpstr>Comparison Between Wholesale Prices and Wind PPA Prices Varies by Region  </vt:lpstr>
      <vt:lpstr>Recent Wind Prices Are Hard to Beat: Competitive with Expected Future Cost of Burning Fuel in Natural Gas Plants</vt:lpstr>
      <vt:lpstr>Renewable Energy Certificate (REC) Prices Remain High in Northeast, While Rising Modestly among Mid-Atlantic States</vt:lpstr>
      <vt:lpstr>Policy and Market Drivers</vt:lpstr>
      <vt:lpstr>Availability of Federal Incentives for Wind Projects Built in the Near Term Has Is Leading to a Resurgent Domestic Market, but a Possible Policy Cliff Awaits</vt:lpstr>
      <vt:lpstr>State Policies Help Direct the Location and Amount of Wind Development, but Current Policies Cannot Support Continued Growth at Recent Levels</vt:lpstr>
      <vt:lpstr>Solid Progress on Overcoming Transmission Barriers Continued</vt:lpstr>
      <vt:lpstr>System Operators Are Implementing Methods to Accommodate Increased Penetrations of Wind</vt:lpstr>
      <vt:lpstr>Future Outlook</vt:lpstr>
      <vt:lpstr>Sizable Wind Additions Anticipated for 2015 &amp; 2016; Downturn and Increased Uncertainty in 2017 and Beyond</vt:lpstr>
      <vt:lpstr>Current Low Prices for Wind, Future Technological Advancement and New EPA Regulations May Support Higher Growth in Future, but Headwinds Include…</vt:lpstr>
      <vt:lpstr>Conclusions</vt:lpstr>
      <vt:lpstr>For More Information...</vt:lpstr>
    </vt:vector>
  </TitlesOfParts>
  <Company>NREL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Blue version of the EERE PowerPoint template, for use with PowerPoint 2007.</dc:subject>
  <dc:creator>NREL Staff</dc:creator>
  <cp:lastModifiedBy>Wiser, Ryan</cp:lastModifiedBy>
  <cp:revision>77</cp:revision>
  <dcterms:created xsi:type="dcterms:W3CDTF">2011-11-16T16:51:06Z</dcterms:created>
  <dcterms:modified xsi:type="dcterms:W3CDTF">2015-08-07T13:57:08Z</dcterms:modified>
</cp:coreProperties>
</file>