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779" r:id="rId7"/>
    <p:sldMasterId id="2147483803" r:id="rId8"/>
    <p:sldMasterId id="2147483827" r:id="rId9"/>
    <p:sldMasterId id="2147483851" r:id="rId10"/>
  </p:sldMasterIdLst>
  <p:notesMasterIdLst>
    <p:notesMasterId r:id="rId19"/>
  </p:notesMasterIdLst>
  <p:handoutMasterIdLst>
    <p:handoutMasterId r:id="rId20"/>
  </p:handoutMasterIdLst>
  <p:sldIdLst>
    <p:sldId id="268" r:id="rId11"/>
    <p:sldId id="280" r:id="rId12"/>
    <p:sldId id="270" r:id="rId13"/>
    <p:sldId id="276" r:id="rId14"/>
    <p:sldId id="277" r:id="rId15"/>
    <p:sldId id="278" r:id="rId16"/>
    <p:sldId id="279" r:id="rId17"/>
    <p:sldId id="281" r:id="rId18"/>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64A"/>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866CD1C-C709-B34A-A022-D69A8CFEEB15}" type="datetimeFigureOut">
              <a:rPr lang="en-US" smtClean="0"/>
              <a:pPr/>
              <a:t>7/22/2014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IE STEP 4</a:t>
            </a:r>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188648C8-4C6C-0841-BB31-18E39C16C14D}" type="slidenum">
              <a:rPr lang="en-US" smtClean="0"/>
              <a:pPr/>
              <a:t>‹#›</a:t>
            </a:fld>
            <a:endParaRPr lang="en-US"/>
          </a:p>
        </p:txBody>
      </p:sp>
    </p:spTree>
    <p:extLst>
      <p:ext uri="{BB962C8B-B14F-4D97-AF65-F5344CB8AC3E}">
        <p14:creationId xmlns:p14="http://schemas.microsoft.com/office/powerpoint/2010/main" val="39149045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0501DA7E-87B9-A34C-90D6-954C86615188}" type="datetimeFigureOut">
              <a:rPr lang="en-US" smtClean="0"/>
              <a:pPr/>
              <a:t>7/22/2014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IE STEP 4</a:t>
            </a: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CEE81D2-114F-DE43-938B-79953DE87D80}" type="slidenum">
              <a:rPr lang="en-US" smtClean="0"/>
              <a:pPr/>
              <a:t>‹#›</a:t>
            </a:fld>
            <a:endParaRPr lang="en-US"/>
          </a:p>
        </p:txBody>
      </p:sp>
    </p:spTree>
    <p:extLst>
      <p:ext uri="{BB962C8B-B14F-4D97-AF65-F5344CB8AC3E}">
        <p14:creationId xmlns:p14="http://schemas.microsoft.com/office/powerpoint/2010/main" val="46349036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E81D2-114F-DE43-938B-79953DE87D80}"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IE STEP 4</a:t>
            </a:r>
            <a:endParaRPr lang="en-US"/>
          </a:p>
        </p:txBody>
      </p:sp>
    </p:spTree>
    <p:extLst>
      <p:ext uri="{BB962C8B-B14F-4D97-AF65-F5344CB8AC3E}">
        <p14:creationId xmlns:p14="http://schemas.microsoft.com/office/powerpoint/2010/main" val="267466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2</a:t>
            </a:fld>
            <a:endParaRPr lang="en-US"/>
          </a:p>
        </p:txBody>
      </p:sp>
    </p:spTree>
    <p:extLst>
      <p:ext uri="{BB962C8B-B14F-4D97-AF65-F5344CB8AC3E}">
        <p14:creationId xmlns:p14="http://schemas.microsoft.com/office/powerpoint/2010/main" val="179417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Slide </a:t>
            </a:r>
            <a:fld id="{0ECF236A-3C08-4EE6-906B-0D2E168EF7DA}" type="slidenum">
              <a:rPr lang="en-US" smtClean="0"/>
              <a:pPr defTabSz="465887">
                <a:defRPr/>
              </a:pPr>
              <a:t>3</a:t>
            </a:fld>
            <a:r>
              <a:rPr lang="en-US" dirty="0" smtClean="0"/>
              <a:t> - PAUSE</a:t>
            </a:r>
            <a:endParaRPr lang="en-US" baseline="0" dirty="0" smtClean="0"/>
          </a:p>
          <a:p>
            <a:pPr defTabSz="465887">
              <a:defRPr/>
            </a:pPr>
            <a:r>
              <a:rPr lang="en-US" dirty="0" smtClean="0"/>
              <a:t>We are now turning</a:t>
            </a:r>
            <a:r>
              <a:rPr lang="en-US" baseline="0" dirty="0" smtClean="0"/>
              <a:t> to the 4</a:t>
            </a:r>
            <a:r>
              <a:rPr lang="en-US" baseline="30000" dirty="0" smtClean="0"/>
              <a:t>th</a:t>
            </a:r>
            <a:r>
              <a:rPr lang="en-US" baseline="0" dirty="0" smtClean="0"/>
              <a:t> step in the process, the implementation phase.  </a:t>
            </a: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4</a:t>
            </a:r>
            <a:endParaRPr lang="en-US"/>
          </a:p>
        </p:txBody>
      </p:sp>
    </p:spTree>
    <p:extLst>
      <p:ext uri="{BB962C8B-B14F-4D97-AF65-F5344CB8AC3E}">
        <p14:creationId xmlns:p14="http://schemas.microsoft.com/office/powerpoint/2010/main" val="282786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91440" marR="0" lvl="0" indent="-91440" algn="l" defTabSz="457200" rtl="0" eaLnBrk="1" fontAlgn="auto" latinLnBrk="0" hangingPunct="1">
                <a:lnSpc>
                  <a:spcPct val="100000"/>
                </a:lnSpc>
                <a:spcBef>
                  <a:spcPts val="0"/>
                </a:spcBef>
                <a:spcAft>
                  <a:spcPts val="0"/>
                </a:spcAft>
                <a:buClrTx/>
                <a:buSzTx/>
                <a:buFont typeface="Arial" pitchFamily="34" charset="0"/>
                <a:buChar char="•"/>
                <a:tabLst/>
                <a:defRPr/>
              </a:pPr>
              <a:t>4</a:t>
            </a:fld>
            <a:endParaRPr lang="en-US" dirty="0" smtClean="0"/>
          </a:p>
          <a:p>
            <a:pPr marL="91440" lvl="0" indent="-91440">
              <a:buFont typeface="Arial" pitchFamily="34" charset="0"/>
              <a:buChar char="•"/>
            </a:pPr>
            <a:r>
              <a:rPr lang="en-US" sz="1200" kern="1200" dirty="0" smtClean="0">
                <a:solidFill>
                  <a:schemeClr val="tx1"/>
                </a:solidFill>
                <a:latin typeface="+mn-lt"/>
                <a:ea typeface="+mn-ea"/>
                <a:cs typeface="+mn-cs"/>
              </a:rPr>
              <a:t>In this step, which can be among the longer of the steps, you finalize all the partnerships and technology agreements, complete the interconnection with the utility, and get all the financing in order and executed so you can build the project.</a:t>
            </a:r>
          </a:p>
          <a:p>
            <a:pPr marL="91440" lvl="0" indent="-91440">
              <a:buFont typeface="Arial" pitchFamily="34" charset="0"/>
              <a:buChar char="•"/>
            </a:pPr>
            <a:r>
              <a:rPr lang="en-US" sz="1200" kern="1200" dirty="0" smtClean="0">
                <a:solidFill>
                  <a:schemeClr val="tx1"/>
                </a:solidFill>
                <a:latin typeface="+mn-lt"/>
                <a:ea typeface="+mn-ea"/>
                <a:cs typeface="+mn-cs"/>
              </a:rPr>
              <a:t>When the project implementation is done, which is often done by the developer, the renewable</a:t>
            </a:r>
            <a:r>
              <a:rPr lang="en-US" sz="1200" kern="1200" baseline="0" dirty="0" smtClean="0">
                <a:solidFill>
                  <a:schemeClr val="tx1"/>
                </a:solidFill>
                <a:latin typeface="+mn-lt"/>
                <a:ea typeface="+mn-ea"/>
                <a:cs typeface="+mn-cs"/>
              </a:rPr>
              <a:t> power project is </a:t>
            </a:r>
            <a:r>
              <a:rPr lang="en-US" sz="1200" kern="1200" dirty="0" smtClean="0">
                <a:solidFill>
                  <a:schemeClr val="tx1"/>
                </a:solidFill>
                <a:latin typeface="+mn-lt"/>
                <a:ea typeface="+mn-ea"/>
                <a:cs typeface="+mn-cs"/>
              </a:rPr>
              <a:t>commissioned and operation begins. </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5</a:t>
            </a:fld>
            <a:endParaRPr lang="en-US" dirty="0" smtClean="0"/>
          </a:p>
          <a:p>
            <a:r>
              <a:rPr lang="en-US" dirty="0" smtClean="0"/>
              <a:t>It</a:t>
            </a:r>
            <a:r>
              <a:rPr lang="en-US" baseline="0" dirty="0" smtClean="0"/>
              <a:t> is a best practice to have completed or have strong assurances that permitting activities will be successful and completed in a timely manner before contracting with a vendor for installation of a commercial scale renewable energy system.</a:t>
            </a:r>
          </a:p>
          <a:p>
            <a:endParaRPr lang="en-US" baseline="0" dirty="0" smtClean="0"/>
          </a:p>
          <a:p>
            <a:r>
              <a:rPr lang="en-US" baseline="0" dirty="0" smtClean="0"/>
              <a:t>Delays in project implementation can be expensive, so it is important to have all aspects of site and permitting ready before actually putting the vendor or contractor to work. Most experienced and reputable renewable energy system vendors are familiar with the types of issues that can arise, however, and will help the site ensure that it’s prepared by providing instruction by phone conversations, site inspection visits, checklists, etc.</a:t>
            </a:r>
          </a:p>
          <a:p>
            <a:endParaRPr lang="en-US" baseline="0" dirty="0" smtClean="0"/>
          </a:p>
          <a:p>
            <a:r>
              <a:rPr lang="en-US" baseline="0" dirty="0" smtClean="0"/>
              <a:t>Interconnection to the utility is a key task under step 4: implementation. The way the project works with the utility will be dictated by state and utility rules and regulations. The system operator is always involved and sometimes the host is too. It is important to follow rules that apply to any particular project, to make sure the appropriate party takes the appropriate role.</a:t>
            </a:r>
          </a:p>
          <a:p>
            <a:endParaRPr lang="en-US" baseline="0" dirty="0" smtClean="0"/>
          </a:p>
          <a:p>
            <a:r>
              <a:rPr lang="en-US" dirty="0" smtClean="0"/>
              <a:t>Under each ownership model</a:t>
            </a:r>
            <a:r>
              <a:rPr lang="en-US" baseline="0" dirty="0" smtClean="0"/>
              <a:t>, both the Tribe and the vendor/contractor can play different roles and thus take on different risks. </a:t>
            </a:r>
          </a:p>
          <a:p>
            <a:pPr marL="171450" indent="-171450">
              <a:buFontTx/>
              <a:buChar char="-"/>
            </a:pPr>
            <a:r>
              <a:rPr lang="en-US" baseline="0" dirty="0" smtClean="0"/>
              <a:t>PPA seller – the tribal entity is at lower risk, because most risk is taken on by the engineering, or EPC firm.</a:t>
            </a:r>
          </a:p>
          <a:p>
            <a:pPr marL="171450" indent="-171450">
              <a:buFontTx/>
              <a:buChar char="-"/>
            </a:pPr>
            <a:r>
              <a:rPr lang="en-US" baseline="0" dirty="0" smtClean="0"/>
              <a:t>If the Tribe is the energy system owner – it is important to play a more involved role in project construction and commissioning. </a:t>
            </a:r>
          </a:p>
          <a:p>
            <a:pPr marL="0" indent="0">
              <a:buFontTx/>
              <a:buNone/>
            </a:pPr>
            <a:r>
              <a:rPr lang="en-US" baseline="0" dirty="0" smtClean="0"/>
              <a:t>The tribe should consider its goals carefully and negotiate (if possible) the terms of all contracts carefully, especially operating and performance warranties.</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4898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6</a:t>
            </a:fld>
            <a:endParaRPr lang="en-US" dirty="0" smtClean="0"/>
          </a:p>
          <a:p>
            <a:r>
              <a:rPr lang="en-US" dirty="0" smtClean="0"/>
              <a:t>After you have</a:t>
            </a:r>
            <a:r>
              <a:rPr lang="en-US" baseline="0" dirty="0" smtClean="0"/>
              <a:t> completed step 4 – CONGRATULATIONS you have a working renewable energy project that is generating clean electricity and making a difference!  Give yourself a pat on the back!  Hopefully, your project was developed on time and on budget.</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9039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t>7</a:t>
            </a:fld>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As you </a:t>
            </a:r>
            <a:r>
              <a:rPr lang="en-US" sz="1200" b="0" u="none" dirty="0" smtClean="0"/>
              <a:t>can</a:t>
            </a:r>
            <a:r>
              <a:rPr lang="en-US" sz="1200" b="0" u="none" baseline="0" dirty="0" smtClean="0"/>
              <a:t> see in the risks evaluation.  Each of these steps have been completed and the project is operational.  There are some remaining operational and performance risks that will be handled by the long term operator of the equipment.  </a:t>
            </a:r>
            <a:endParaRPr lang="en-US" dirty="0" smtClean="0"/>
          </a:p>
          <a:p>
            <a:pPr marL="171450" indent="-171450">
              <a:buFont typeface="Arial" pitchFamily="34" charset="0"/>
              <a:buChar char="•"/>
            </a:pPr>
            <a:endParaRPr lang="en-US" dirty="0" smtClean="0"/>
          </a:p>
          <a:p>
            <a:endParaRPr lang="en-US" dirty="0" smtClean="0"/>
          </a:p>
          <a:p>
            <a:endParaRPr lang="en-US" dirty="0" smtClean="0"/>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8</a:t>
            </a:fld>
            <a:endParaRPr lang="en-US"/>
          </a:p>
        </p:txBody>
      </p:sp>
    </p:spTree>
    <p:extLst>
      <p:ext uri="{BB962C8B-B14F-4D97-AF65-F5344CB8AC3E}">
        <p14:creationId xmlns:p14="http://schemas.microsoft.com/office/powerpoint/2010/main" val="1794173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6.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1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114.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6" Type="http://schemas.microsoft.com/office/2007/relationships/hdphoto" Target="../media/hdphoto16.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5.wdp"/><Relationship Id="rId4" Type="http://schemas.microsoft.com/office/2007/relationships/hdphoto" Target="../media/hdphoto9.wdp"/><Relationship Id="rId9" Type="http://schemas.openxmlformats.org/officeDocument/2006/relationships/image" Target="../media/image1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31.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31.png"/></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2.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2.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2.xml"/><Relationship Id="rId6" Type="http://schemas.microsoft.com/office/2007/relationships/hdphoto" Target="../media/hdphoto10.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5.wdp"/><Relationship Id="rId4" Type="http://schemas.microsoft.com/office/2007/relationships/hdphoto" Target="../media/hdphoto13.wdp"/><Relationship Id="rId9"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3.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4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6" Type="http://schemas.microsoft.com/office/2007/relationships/hdphoto" Target="../media/hdphoto16.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5.wdp"/><Relationship Id="rId4" Type="http://schemas.microsoft.com/office/2007/relationships/hdphoto" Target="../media/hdphoto9.wdp"/><Relationship Id="rId9"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4.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6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4.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68.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4.xml"/><Relationship Id="rId6" Type="http://schemas.microsoft.com/office/2007/relationships/hdphoto" Target="../media/hdphoto16.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5.wdp"/><Relationship Id="rId4" Type="http://schemas.microsoft.com/office/2007/relationships/hdphoto" Target="../media/hdphoto9.wdp"/><Relationship Id="rId9"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3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31.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Master" Target="../slideMasters/slideMaster5.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5.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91.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5.xml"/><Relationship Id="rId6" Type="http://schemas.microsoft.com/office/2007/relationships/hdphoto" Target="../media/hdphoto16.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5.wdp"/><Relationship Id="rId4" Type="http://schemas.microsoft.com/office/2007/relationships/hdphoto" Target="../media/hdphoto9.wdp"/><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3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31.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chemeClr val="accent3"/>
                </a:solidFill>
              </a:rPr>
              <a:t>DOE OFFICE OF INDIAN ENERGY</a:t>
            </a:r>
            <a:endParaRPr lang="en-US" sz="2000" dirty="0">
              <a:solidFill>
                <a:schemeClr val="accent3"/>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994909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467969"/>
            <a:ext cx="8229600" cy="4570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265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95034470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5219610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00093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61007327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0742633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92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030907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229157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441007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9686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802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9562413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8311704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2276318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5126379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906318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3286559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519011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27213808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927403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2051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09951694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243039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1334093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9343705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51283579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6604957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009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3815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68486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83607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93700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10576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87014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9" name="Rectangle 3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1"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42" name="Straight Connector 4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44" name="Straight Connector 43"/>
          <p:cNvCxnSpPr>
            <a:stCxn id="46"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5" name="Rectangle 44"/>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Rectangle 46"/>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8" name="Rectangle 47"/>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Rectangle 5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52" name="Rectangle 51"/>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53" name="Rectangle 52"/>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54" name="Rectangle 53"/>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55" name="Rectangle 54"/>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56" name="Picture 55"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57" name="Oval 56"/>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8" name="Oval 57"/>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Oval 58"/>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0" name="Oval 59"/>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1" name="Picture 60"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62" name="Picture 61"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63" name="Picture 62"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64" name="Picture 63"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363591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492" y="430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466985"/>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a:t>
            </a:fld>
            <a:endParaRPr lang="en-US" dirty="0"/>
          </a:p>
        </p:txBody>
      </p:sp>
      <p:pic>
        <p:nvPicPr>
          <p:cNvPr id="11" name="Picture 10"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4292077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45" name="Rectangle 4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57" name="Straight Connector 56"/>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9" name="Straight Connector 58"/>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0" name="Rectangle 59"/>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1" name="Rectangle 60"/>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5" name="Rectangle 64"/>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6" name="Rectangle 65"/>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7" name="Rectangle 66"/>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68" name="Rectangle 67"/>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69" name="Rectangle 68"/>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70" name="Picture 69"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1" name="Oval 70"/>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4" name="Oval 73"/>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5" name="Picture 74"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6" name="Picture 75"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7" name="Picture 76"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8" name="Picture 77"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79" name="Rectangle 7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81803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6"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7" name="Rectangle 3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41" name="Straight Connector 40"/>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4" name="Rectangle 43"/>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5" name="Rectangle 44"/>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6" name="Rectangle 45"/>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7" name="Rectangle 46"/>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8" name="Rectangle 47"/>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9" name="Rectangle 48"/>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50" name="Rectangle 49"/>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51" name="Rectangle 50"/>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52" name="Picture 51"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53" name="Oval 52"/>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Oval 53"/>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Oval 55"/>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4" name="Picture 6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65" name="Picture 6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66" name="Picture 6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67" name="Picture 6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68" name="Rectangle 67"/>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158582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6"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7" name="Rectangle 3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41" name="Straight Connector 40"/>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4" name="Rectangle 43"/>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5" name="Rectangle 44"/>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6" name="Rectangle 45"/>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7" name="Rectangle 46"/>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8" name="Rectangle 47"/>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9" name="Rectangle 48"/>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50" name="Rectangle 49"/>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51" name="Rectangle 50"/>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52" name="Picture 51"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53" name="Oval 52"/>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Oval 53"/>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Oval 55"/>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4" name="Picture 6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65" name="Picture 6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66" name="Picture 6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67" name="Picture 6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68" name="Rectangle 67"/>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263245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05" name="Rectangle 10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6"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107" name="Rectangle 10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8" name="Rectangle 10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10" name="Picture 10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13" name="Rectangle 112"/>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4" name="Rectangle 113"/>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5" name="Rectangle 114"/>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6" name="Rectangle 115"/>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7" name="Rectangle 116"/>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118" name="Rectangle 117"/>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119" name="Rectangle 118"/>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120" name="Rectangle 119"/>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121" name="Rectangle 120"/>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122" name="Picture 121"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123" name="Oval 122"/>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4" name="Oval 123"/>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5" name="Oval 124"/>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6" name="Oval 125"/>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27" name="Picture 126"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128" name="Picture 127"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sp>
        <p:nvSpPr>
          <p:cNvPr id="131" name="Rectangle 130"/>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cxnSp>
        <p:nvCxnSpPr>
          <p:cNvPr id="132" name="Straight Connector 131"/>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33" name="Picture 132"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134" name="Picture 133"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112" name="Rectangle 1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5743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06300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44034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47812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948990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24438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1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3584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995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82179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983485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8"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35523695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C0DE57D6-8AFC-2140-9EBE-012C368973AC}"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822323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1480544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466868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046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6482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89689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870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pic>
        <p:nvPicPr>
          <p:cNvPr id="9" name="Picture 8"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0" name="Rectangle 9"/>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14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50717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1724420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220174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11744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892211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105179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942769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76523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843295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180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10" name="Picture 9"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1" name="Rectangle 10"/>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246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89990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182200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1356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651989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59352528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357654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02918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425776172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7027629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85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6" name="Picture 5"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7" name="Rectangle 6"/>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4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811433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55306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8641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40549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04453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761975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509048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6916026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13362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358396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2259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380175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512779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87008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012991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342919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7560349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426279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2599327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365443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2843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0740516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61380423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5961846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815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24286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802112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30542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588149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34210606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3649230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25568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9998672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0642541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319403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4168473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783664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22698397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247806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752211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947157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37814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66698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theme" Target="../theme/theme4.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theme" Target="../theme/theme5.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theme" Target="../theme/theme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24343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85618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91923367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06443613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03291348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22982168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Step 4: Project Implementation</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7010400" y="6607175"/>
            <a:ext cx="2133600" cy="250825"/>
          </a:xfrm>
        </p:spPr>
        <p:txBody>
          <a:bodyPr/>
          <a:lstStyle/>
          <a:p>
            <a:fld id="{F9C252DC-A164-D04F-A083-01C268BCB08E}" type="slidenum">
              <a:rPr lang="en-US" smtClean="0"/>
              <a:pPr/>
              <a:t>1</a:t>
            </a:fld>
            <a:endParaRPr lang="en-US" dirty="0"/>
          </a:p>
        </p:txBody>
      </p:sp>
    </p:spTree>
    <p:extLst>
      <p:ext uri="{BB962C8B-B14F-4D97-AF65-F5344CB8AC3E}">
        <p14:creationId xmlns:p14="http://schemas.microsoft.com/office/powerpoint/2010/main" val="1598017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381063"/>
            <a:ext cx="8229600" cy="676572"/>
          </a:xfrm>
        </p:spPr>
        <p:txBody>
          <a:bodyPr/>
          <a:lstStyle/>
          <a:p>
            <a:r>
              <a:rPr lang="en-US" dirty="0" smtClean="0"/>
              <a:t>Small Group Exercise</a:t>
            </a:r>
            <a:endParaRPr lang="en-US" dirty="0"/>
          </a:p>
        </p:txBody>
      </p:sp>
      <p:sp>
        <p:nvSpPr>
          <p:cNvPr id="3" name="Content Placeholder 2"/>
          <p:cNvSpPr>
            <a:spLocks noGrp="1"/>
          </p:cNvSpPr>
          <p:nvPr>
            <p:ph idx="1"/>
          </p:nvPr>
        </p:nvSpPr>
        <p:spPr>
          <a:xfrm>
            <a:off x="336012" y="890422"/>
            <a:ext cx="8629084" cy="5176203"/>
          </a:xfrm>
        </p:spPr>
        <p:txBody>
          <a:bodyPr>
            <a:noAutofit/>
          </a:bodyPr>
          <a:lstStyle/>
          <a:p>
            <a:r>
              <a:rPr lang="en-US" sz="2900" dirty="0" smtClean="0"/>
              <a:t>Review with a partner what you learned yesterday</a:t>
            </a:r>
          </a:p>
          <a:p>
            <a:r>
              <a:rPr lang="en-US" sz="2900" dirty="0" smtClean="0"/>
              <a:t>Partner 1 explains to Partner 2: </a:t>
            </a:r>
            <a:r>
              <a:rPr lang="en-US" sz="2900" b="1" dirty="0" smtClean="0"/>
              <a:t>Step 2</a:t>
            </a:r>
            <a:endParaRPr lang="en-US" sz="2900" dirty="0" smtClean="0"/>
          </a:p>
          <a:p>
            <a:pPr lvl="1"/>
            <a:r>
              <a:rPr lang="en-US" sz="2500" dirty="0" smtClean="0"/>
              <a:t>Tribal Role Options</a:t>
            </a:r>
            <a:endParaRPr lang="en-US" sz="2100" dirty="0" smtClean="0"/>
          </a:p>
          <a:p>
            <a:pPr lvl="1"/>
            <a:r>
              <a:rPr lang="en-US" sz="2500" dirty="0" smtClean="0"/>
              <a:t>Intro to Financing: Tax Incentives and Up-Front Capital</a:t>
            </a:r>
          </a:p>
          <a:p>
            <a:pPr lvl="1"/>
            <a:r>
              <a:rPr lang="en-US" sz="2500" dirty="0" smtClean="0"/>
              <a:t>Partners and Procurement</a:t>
            </a:r>
          </a:p>
          <a:p>
            <a:pPr lvl="1"/>
            <a:r>
              <a:rPr lang="en-US" sz="2500" dirty="0" smtClean="0"/>
              <a:t>Permitting, and Interconnection and Transmission</a:t>
            </a:r>
          </a:p>
          <a:p>
            <a:r>
              <a:rPr lang="en-US" sz="2900" dirty="0"/>
              <a:t>Partner </a:t>
            </a:r>
            <a:r>
              <a:rPr lang="en-US" sz="2900" dirty="0" smtClean="0"/>
              <a:t>2 explains to </a:t>
            </a:r>
            <a:r>
              <a:rPr lang="en-US" sz="2900" dirty="0"/>
              <a:t>Partner </a:t>
            </a:r>
            <a:r>
              <a:rPr lang="en-US" sz="2900" dirty="0" smtClean="0"/>
              <a:t>1: </a:t>
            </a:r>
            <a:r>
              <a:rPr lang="en-US" sz="2900" b="1" dirty="0" smtClean="0"/>
              <a:t>Step </a:t>
            </a:r>
            <a:r>
              <a:rPr lang="en-US" sz="2900" b="1" dirty="0"/>
              <a:t>3</a:t>
            </a:r>
          </a:p>
          <a:p>
            <a:pPr lvl="1"/>
            <a:r>
              <a:rPr lang="en-US" sz="2500" dirty="0" smtClean="0"/>
              <a:t>Recap: Tax-Equity and Federal Tax Incentives</a:t>
            </a:r>
          </a:p>
          <a:p>
            <a:pPr lvl="1"/>
            <a:r>
              <a:rPr lang="en-US" sz="2500" dirty="0" smtClean="0"/>
              <a:t>Project Financing Structures</a:t>
            </a:r>
          </a:p>
          <a:p>
            <a:pPr lvl="2"/>
            <a:r>
              <a:rPr lang="en-US" sz="1800" dirty="0" smtClean="0"/>
              <a:t>Direct Ownership</a:t>
            </a:r>
          </a:p>
          <a:p>
            <a:pPr lvl="2"/>
            <a:r>
              <a:rPr lang="en-US" sz="1800" dirty="0" smtClean="0"/>
              <a:t>Third-Party Financed PPA</a:t>
            </a:r>
          </a:p>
          <a:p>
            <a:pPr lvl="2"/>
            <a:r>
              <a:rPr lang="en-US" sz="1800" dirty="0" smtClean="0"/>
              <a:t>Tax Equity Partnerships: Partnership Flip, Sale Leaseback, Inverted Lease</a:t>
            </a:r>
          </a:p>
          <a:p>
            <a:pPr lvl="1"/>
            <a:endParaRPr lang="en-US" sz="2500" dirty="0"/>
          </a:p>
          <a:p>
            <a:pPr lvl="1"/>
            <a:endParaRPr lang="en-US" sz="2500" dirty="0" smtClean="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2</a:t>
            </a:fld>
            <a:endParaRPr lang="en-US" dirty="0">
              <a:solidFill>
                <a:prstClr val="white"/>
              </a:solidFill>
            </a:endParaRPr>
          </a:p>
        </p:txBody>
      </p:sp>
    </p:spTree>
    <p:extLst>
      <p:ext uri="{BB962C8B-B14F-4D97-AF65-F5344CB8AC3E}">
        <p14:creationId xmlns:p14="http://schemas.microsoft.com/office/powerpoint/2010/main" val="2657094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3</a:t>
            </a:fld>
            <a:endParaRPr lang="en-US" dirty="0">
              <a:solidFill>
                <a:prstClr val="white"/>
              </a:solidFill>
            </a:endParaRPr>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16"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1</a:t>
              </a:r>
            </a:p>
            <a:p>
              <a:pPr algn="ctr">
                <a:lnSpc>
                  <a:spcPct val="80000"/>
                </a:lnSpc>
              </a:pPr>
              <a:r>
                <a:rPr lang="en-US" sz="1400" dirty="0" smtClean="0">
                  <a:solidFill>
                    <a:srgbClr val="3E3E3E">
                      <a:lumMod val="40000"/>
                      <a:lumOff val="60000"/>
                    </a:srgbClr>
                  </a:solidFill>
                  <a:latin typeface="Franklin Gothic Medium"/>
                </a:rPr>
                <a:t>Potential</a:t>
              </a:r>
              <a:endParaRPr lang="en-US" sz="1400" dirty="0">
                <a:solidFill>
                  <a:srgbClr val="3E3E3E">
                    <a:lumMod val="40000"/>
                    <a:lumOff val="60000"/>
                  </a:srgbClr>
                </a:solidFill>
                <a:latin typeface="Franklin Gothic Medium"/>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27"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3</a:t>
              </a:r>
            </a:p>
            <a:p>
              <a:pPr algn="ctr">
                <a:lnSpc>
                  <a:spcPct val="80000"/>
                </a:lnSpc>
              </a:pPr>
              <a:r>
                <a:rPr lang="en-US" sz="1400" dirty="0" smtClean="0">
                  <a:solidFill>
                    <a:srgbClr val="3E3E3E">
                      <a:lumMod val="40000"/>
                      <a:lumOff val="60000"/>
                    </a:srgbClr>
                  </a:solidFill>
                  <a:latin typeface="Franklin Gothic Medium"/>
                </a:rPr>
                <a:t>Refinement</a:t>
              </a:r>
              <a:endParaRPr lang="en-US" sz="1400" dirty="0">
                <a:solidFill>
                  <a:srgbClr val="3E3E3E">
                    <a:lumMod val="40000"/>
                    <a:lumOff val="60000"/>
                  </a:srgbClr>
                </a:solidFill>
                <a:latin typeface="Franklin Gothic Medium"/>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129"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rgbClr val="3E3E3E">
                    <a:lumMod val="40000"/>
                    <a:lumOff val="60000"/>
                  </a:srgbClr>
                </a:solidFill>
                <a:latin typeface="Franklin Gothic Medium"/>
              </a:endParaRPr>
            </a:p>
            <a:p>
              <a:pPr algn="ctr">
                <a:lnSpc>
                  <a:spcPct val="90000"/>
                </a:lnSpc>
              </a:pPr>
              <a:r>
                <a:rPr lang="en-US" b="1" dirty="0" smtClean="0">
                  <a:solidFill>
                    <a:srgbClr val="3E3E3E">
                      <a:lumMod val="40000"/>
                      <a:lumOff val="60000"/>
                    </a:srgbClr>
                  </a:solidFill>
                  <a:latin typeface="Franklin Gothic Medium"/>
                </a:rPr>
                <a:t>5</a:t>
              </a:r>
              <a:r>
                <a:rPr lang="en-US" sz="1400" dirty="0" smtClean="0">
                  <a:solidFill>
                    <a:srgbClr val="3E3E3E">
                      <a:lumMod val="40000"/>
                      <a:lumOff val="60000"/>
                    </a:srgbClr>
                  </a:solidFill>
                  <a:latin typeface="Franklin Gothic Medium"/>
                </a:rPr>
                <a:t/>
              </a:r>
              <a:br>
                <a:rPr lang="en-US" sz="1400" dirty="0" smtClean="0">
                  <a:solidFill>
                    <a:srgbClr val="3E3E3E">
                      <a:lumMod val="40000"/>
                      <a:lumOff val="60000"/>
                    </a:srgbClr>
                  </a:solidFill>
                  <a:latin typeface="Franklin Gothic Medium"/>
                </a:rPr>
              </a:br>
              <a:r>
                <a:rPr lang="en-US" sz="1400" dirty="0" smtClean="0">
                  <a:solidFill>
                    <a:srgbClr val="3E3E3E">
                      <a:lumMod val="40000"/>
                      <a:lumOff val="60000"/>
                    </a:srgbClr>
                  </a:solidFill>
                  <a:latin typeface="Franklin Gothic Medium"/>
                </a:rPr>
                <a:t>Operations &amp; Maintenance</a:t>
              </a:r>
              <a:endParaRPr lang="en-US" sz="1400" dirty="0">
                <a:solidFill>
                  <a:srgbClr val="3E3E3E">
                    <a:lumMod val="40000"/>
                    <a:lumOff val="60000"/>
                  </a:srgbClr>
                </a:solidFill>
                <a:latin typeface="Franklin Gothic Medium"/>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126" name="Group 125"/>
          <p:cNvGrpSpPr/>
          <p:nvPr/>
        </p:nvGrpSpPr>
        <p:grpSpPr>
          <a:xfrm>
            <a:off x="2473586" y="4883214"/>
            <a:ext cx="771366" cy="872973"/>
            <a:chOff x="2473586" y="4629220"/>
            <a:chExt cx="771366"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473586" y="4629220"/>
              <a:ext cx="771366" cy="486287"/>
            </a:xfrm>
            <a:prstGeom prst="rect">
              <a:avLst/>
            </a:prstGeom>
          </p:spPr>
          <p:txBody>
            <a:bodyPr wrap="none">
              <a:spAutoFit/>
            </a:bodyPr>
            <a:lstStyle/>
            <a:p>
              <a:pPr algn="ctr">
                <a:lnSpc>
                  <a:spcPct val="80000"/>
                </a:lnSpc>
              </a:pPr>
              <a:r>
                <a:rPr lang="en-US" b="1" dirty="0">
                  <a:solidFill>
                    <a:srgbClr val="3E3E3E">
                      <a:lumMod val="40000"/>
                      <a:lumOff val="60000"/>
                    </a:srgbClr>
                  </a:solidFill>
                  <a:latin typeface="Franklin Gothic Medium"/>
                </a:rPr>
                <a:t>2</a:t>
              </a:r>
              <a:endParaRPr lang="en-US" b="1" dirty="0" smtClean="0">
                <a:solidFill>
                  <a:srgbClr val="3E3E3E">
                    <a:lumMod val="40000"/>
                    <a:lumOff val="60000"/>
                  </a:srgbClr>
                </a:solidFill>
                <a:latin typeface="Franklin Gothic Medium"/>
              </a:endParaRPr>
            </a:p>
            <a:p>
              <a:pPr algn="ctr">
                <a:lnSpc>
                  <a:spcPct val="80000"/>
                </a:lnSpc>
              </a:pPr>
              <a:r>
                <a:rPr lang="en-US" sz="1400" dirty="0" smtClean="0">
                  <a:solidFill>
                    <a:srgbClr val="3E3E3E">
                      <a:lumMod val="40000"/>
                      <a:lumOff val="60000"/>
                    </a:srgbClr>
                  </a:solidFill>
                  <a:latin typeface="Franklin Gothic Medium"/>
                </a:rPr>
                <a:t>Options</a:t>
              </a:r>
              <a:endParaRPr lang="en-US" sz="1400" dirty="0">
                <a:solidFill>
                  <a:srgbClr val="3E3E3E">
                    <a:lumMod val="40000"/>
                    <a:lumOff val="60000"/>
                  </a:srgbClr>
                </a:solidFill>
                <a:latin typeface="Franklin Gothic Medium"/>
              </a:endParaRPr>
            </a:p>
          </p:txBody>
        </p:sp>
      </p:grpSp>
      <p:grpSp>
        <p:nvGrpSpPr>
          <p:cNvPr id="128"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4</a:t>
              </a:r>
            </a:p>
            <a:p>
              <a:pPr algn="ctr">
                <a:lnSpc>
                  <a:spcPct val="80000"/>
                </a:lnSpc>
              </a:pPr>
              <a:r>
                <a:rPr lang="en-US" sz="1400" dirty="0" smtClean="0">
                  <a:solidFill>
                    <a:srgbClr val="3E3E3E">
                      <a:lumMod val="40000"/>
                      <a:lumOff val="60000"/>
                    </a:srgbClr>
                  </a:solidFill>
                  <a:latin typeface="Franklin Gothic Medium"/>
                </a:rPr>
                <a:t>Implementation</a:t>
              </a:r>
              <a:endParaRPr lang="en-US" sz="1400" dirty="0">
                <a:solidFill>
                  <a:srgbClr val="3E3E3E">
                    <a:lumMod val="40000"/>
                    <a:lumOff val="60000"/>
                  </a:srgbClr>
                </a:solidFill>
                <a:latin typeface="Franklin Gothic Medium"/>
              </a:endParaRPr>
            </a:p>
          </p:txBody>
        </p:sp>
      </p:grpSp>
      <p:grpSp>
        <p:nvGrpSpPr>
          <p:cNvPr id="122" name="Group 121"/>
          <p:cNvGrpSpPr/>
          <p:nvPr/>
        </p:nvGrpSpPr>
        <p:grpSpPr>
          <a:xfrm>
            <a:off x="4785520" y="4031103"/>
            <a:ext cx="2478751" cy="2013329"/>
            <a:chOff x="4784077" y="3777109"/>
            <a:chExt cx="2478751" cy="2013329"/>
          </a:xfrm>
        </p:grpSpPr>
        <p:pic>
          <p:nvPicPr>
            <p:cNvPr id="112" name="Picture 111" descr="step4.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1775" y="4543560"/>
              <a:ext cx="1390497" cy="1246878"/>
            </a:xfrm>
            <a:prstGeom prst="rect">
              <a:avLst/>
            </a:prstGeom>
          </p:spPr>
        </p:pic>
        <p:sp>
          <p:nvSpPr>
            <p:cNvPr id="120" name="Rectangle 119"/>
            <p:cNvSpPr/>
            <p:nvPr/>
          </p:nvSpPr>
          <p:spPr>
            <a:xfrm>
              <a:off x="4784077" y="3777109"/>
              <a:ext cx="2478751" cy="819712"/>
            </a:xfrm>
            <a:prstGeom prst="rect">
              <a:avLst/>
            </a:prstGeom>
          </p:spPr>
          <p:txBody>
            <a:bodyPr wrap="none">
              <a:spAutoFit/>
            </a:bodyPr>
            <a:lstStyle/>
            <a:p>
              <a:pPr algn="ctr">
                <a:lnSpc>
                  <a:spcPct val="80000"/>
                </a:lnSpc>
              </a:pPr>
              <a:r>
                <a:rPr lang="en-US" sz="3200" b="1" dirty="0" smtClean="0">
                  <a:solidFill>
                    <a:srgbClr val="3E3E3E"/>
                  </a:solidFill>
                  <a:latin typeface="Franklin Gothic Medium"/>
                </a:rPr>
                <a:t>4</a:t>
              </a:r>
            </a:p>
            <a:p>
              <a:pPr algn="ctr">
                <a:lnSpc>
                  <a:spcPct val="80000"/>
                </a:lnSpc>
              </a:pPr>
              <a:r>
                <a:rPr lang="en-US" sz="2600" dirty="0" smtClean="0">
                  <a:solidFill>
                    <a:srgbClr val="3E3E3E"/>
                  </a:solidFill>
                  <a:latin typeface="Franklin Gothic Medium"/>
                </a:rPr>
                <a:t>Implementation</a:t>
              </a:r>
              <a:endParaRPr lang="en-US" sz="2600" dirty="0">
                <a:solidFill>
                  <a:srgbClr val="3E3E3E"/>
                </a:solidFill>
                <a:latin typeface="Franklin Gothic Medium"/>
              </a:endParaRPr>
            </a:p>
          </p:txBody>
        </p:sp>
      </p:grpSp>
      <p:pic>
        <p:nvPicPr>
          <p:cNvPr id="47"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11281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8"/>
                                        </p:tgtEl>
                                      </p:cBhvr>
                                    </p:animEffect>
                                    <p:set>
                                      <p:cBhvr>
                                        <p:cTn id="7" dur="1" fill="hold">
                                          <p:stCondLst>
                                            <p:cond delay="499"/>
                                          </p:stCondLst>
                                        </p:cTn>
                                        <p:tgtEl>
                                          <p:spTgt spid="128"/>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 calcmode="lin" valueType="num">
                                      <p:cBhvr additive="base">
                                        <p:cTn id="10" dur="1000"/>
                                        <p:tgtEl>
                                          <p:spTgt spid="122"/>
                                        </p:tgtEl>
                                        <p:attrNameLst>
                                          <p:attrName>ppt_y</p:attrName>
                                        </p:attrNameLst>
                                      </p:cBhvr>
                                      <p:tavLst>
                                        <p:tav tm="0">
                                          <p:val>
                                            <p:strVal val="#ppt_y+#ppt_h*1.125000"/>
                                          </p:val>
                                        </p:tav>
                                        <p:tav tm="100000">
                                          <p:val>
                                            <p:strVal val="#ppt_y"/>
                                          </p:val>
                                        </p:tav>
                                      </p:tavLst>
                                    </p:anim>
                                    <p:animEffect transition="in" filter="wipe(up)">
                                      <p:cBhvr>
                                        <p:cTn id="11"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2" y="0"/>
            <a:ext cx="8777508" cy="829733"/>
          </a:xfrm>
        </p:spPr>
        <p:txBody>
          <a:bodyPr anchor="ctr">
            <a:noAutofit/>
          </a:bodyPr>
          <a:lstStyle/>
          <a:p>
            <a:r>
              <a:rPr lang="en-US" dirty="0" smtClean="0"/>
              <a:t>Step 4: Project Implementation - Tasks</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4</a:t>
            </a:fld>
            <a:endParaRPr lang="en-US" dirty="0">
              <a:solidFill>
                <a:prstClr val="white"/>
              </a:solidFill>
            </a:endParaRPr>
          </a:p>
        </p:txBody>
      </p:sp>
      <p:sp>
        <p:nvSpPr>
          <p:cNvPr id="7" name="Rectangle 6"/>
          <p:cNvSpPr/>
          <p:nvPr/>
        </p:nvSpPr>
        <p:spPr>
          <a:xfrm>
            <a:off x="460949" y="1862102"/>
            <a:ext cx="8410619" cy="4356856"/>
          </a:xfrm>
          <a:prstGeom prst="rect">
            <a:avLst/>
          </a:prstGeom>
        </p:spPr>
        <p:txBody>
          <a:bodyPr wrap="square">
            <a:noAutofit/>
          </a:bodyPr>
          <a:lstStyle/>
          <a:p>
            <a:pPr>
              <a:spcAft>
                <a:spcPts val="1600"/>
              </a:spcAft>
            </a:pPr>
            <a:r>
              <a:rPr lang="en-US" sz="2200" dirty="0" smtClean="0">
                <a:solidFill>
                  <a:srgbClr val="3E3E3E"/>
                </a:solidFill>
                <a:latin typeface="Franklin Gothic Medium"/>
              </a:rPr>
              <a:t>Purpose: </a:t>
            </a:r>
            <a:r>
              <a:rPr lang="en-US" sz="2200" dirty="0">
                <a:solidFill>
                  <a:srgbClr val="3E3E3E"/>
                </a:solidFill>
              </a:rPr>
              <a:t>Contract for, realize </a:t>
            </a:r>
            <a:r>
              <a:rPr lang="en-US" sz="2200" dirty="0" smtClean="0">
                <a:solidFill>
                  <a:srgbClr val="3E3E3E"/>
                </a:solidFill>
              </a:rPr>
              <a:t>physical </a:t>
            </a:r>
            <a:r>
              <a:rPr lang="en-US" sz="2200" dirty="0">
                <a:solidFill>
                  <a:srgbClr val="3E3E3E"/>
                </a:solidFill>
              </a:rPr>
              <a:t>construction of </a:t>
            </a:r>
            <a:r>
              <a:rPr lang="en-US" sz="2200" dirty="0" smtClean="0">
                <a:solidFill>
                  <a:srgbClr val="3E3E3E"/>
                </a:solidFill>
              </a:rPr>
              <a:t>project</a:t>
            </a:r>
            <a:endParaRPr lang="en-US" sz="2200" dirty="0">
              <a:solidFill>
                <a:srgbClr val="3E3E3E"/>
              </a:solidFill>
            </a:endParaRPr>
          </a:p>
          <a:p>
            <a:pPr>
              <a:spcAft>
                <a:spcPts val="500"/>
              </a:spcAft>
            </a:pPr>
            <a:r>
              <a:rPr lang="en-US" sz="2200" dirty="0" smtClean="0">
                <a:solidFill>
                  <a:srgbClr val="3E3E3E"/>
                </a:solidFill>
                <a:latin typeface="Franklin Gothic Medium"/>
              </a:rPr>
              <a:t>Tasks</a:t>
            </a:r>
            <a:r>
              <a:rPr lang="en-US" sz="2200" dirty="0">
                <a:solidFill>
                  <a:srgbClr val="3E3E3E"/>
                </a:solidFill>
                <a:latin typeface="Franklin Gothic Medium"/>
              </a:rPr>
              <a:t>:</a:t>
            </a:r>
          </a:p>
          <a:p>
            <a:pPr marL="320040" indent="-228600">
              <a:spcAft>
                <a:spcPts val="600"/>
              </a:spcAft>
              <a:buFont typeface="Arial" pitchFamily="34" charset="0"/>
              <a:buChar char="•"/>
            </a:pPr>
            <a:r>
              <a:rPr lang="en-US" sz="2200" dirty="0">
                <a:solidFill>
                  <a:srgbClr val="3E3E3E"/>
                </a:solidFill>
              </a:rPr>
              <a:t>Finalize project agreements </a:t>
            </a:r>
          </a:p>
          <a:p>
            <a:pPr marL="320040" indent="-228600">
              <a:spcAft>
                <a:spcPts val="600"/>
              </a:spcAft>
              <a:buFont typeface="Arial" pitchFamily="34" charset="0"/>
              <a:buChar char="•"/>
            </a:pPr>
            <a:r>
              <a:rPr lang="en-US" sz="2200" dirty="0">
                <a:solidFill>
                  <a:srgbClr val="3E3E3E"/>
                </a:solidFill>
              </a:rPr>
              <a:t>Finalize vendor contracting process </a:t>
            </a:r>
          </a:p>
          <a:p>
            <a:pPr marL="320040" indent="-228600">
              <a:spcAft>
                <a:spcPts val="600"/>
              </a:spcAft>
              <a:buFont typeface="Arial" pitchFamily="34" charset="0"/>
              <a:buChar char="•"/>
            </a:pPr>
            <a:r>
              <a:rPr lang="en-US" sz="2200" dirty="0">
                <a:solidFill>
                  <a:srgbClr val="3E3E3E"/>
                </a:solidFill>
              </a:rPr>
              <a:t>Finalize </a:t>
            </a:r>
            <a:r>
              <a:rPr lang="en-US" sz="2200" dirty="0" smtClean="0">
                <a:solidFill>
                  <a:srgbClr val="3E3E3E"/>
                </a:solidFill>
              </a:rPr>
              <a:t>preconstruction </a:t>
            </a:r>
            <a:r>
              <a:rPr lang="en-US" sz="2200" dirty="0">
                <a:solidFill>
                  <a:srgbClr val="3E3E3E"/>
                </a:solidFill>
              </a:rPr>
              <a:t>tasks</a:t>
            </a:r>
          </a:p>
          <a:p>
            <a:pPr marL="320040" indent="-228600">
              <a:spcAft>
                <a:spcPts val="600"/>
              </a:spcAft>
              <a:buFont typeface="Arial" pitchFamily="34" charset="0"/>
              <a:buChar char="•"/>
            </a:pPr>
            <a:r>
              <a:rPr lang="en-US" sz="2200" dirty="0">
                <a:solidFill>
                  <a:srgbClr val="3E3E3E"/>
                </a:solidFill>
              </a:rPr>
              <a:t>Realize </a:t>
            </a:r>
            <a:r>
              <a:rPr lang="en-US" sz="2200" dirty="0" smtClean="0">
                <a:solidFill>
                  <a:srgbClr val="3E3E3E"/>
                </a:solidFill>
              </a:rPr>
              <a:t>construction </a:t>
            </a:r>
            <a:r>
              <a:rPr lang="en-US" sz="2200" dirty="0">
                <a:solidFill>
                  <a:srgbClr val="3E3E3E"/>
                </a:solidFill>
              </a:rPr>
              <a:t>and equipment installation</a:t>
            </a:r>
          </a:p>
          <a:p>
            <a:pPr marL="320040" indent="-228600">
              <a:spcAft>
                <a:spcPts val="600"/>
              </a:spcAft>
              <a:buFont typeface="Arial" pitchFamily="34" charset="0"/>
              <a:buChar char="•"/>
            </a:pPr>
            <a:r>
              <a:rPr lang="en-US" sz="2200" dirty="0">
                <a:solidFill>
                  <a:srgbClr val="3E3E3E"/>
                </a:solidFill>
              </a:rPr>
              <a:t>Realize</a:t>
            </a:r>
            <a:r>
              <a:rPr lang="en-US" sz="2200" dirty="0" smtClean="0">
                <a:solidFill>
                  <a:srgbClr val="FF0000"/>
                </a:solidFill>
              </a:rPr>
              <a:t> </a:t>
            </a:r>
            <a:r>
              <a:rPr lang="en-US" sz="2200" dirty="0" smtClean="0">
                <a:solidFill>
                  <a:srgbClr val="3E3E3E"/>
                </a:solidFill>
              </a:rPr>
              <a:t>interconnection </a:t>
            </a:r>
            <a:endParaRPr lang="en-US" sz="2200" dirty="0">
              <a:solidFill>
                <a:srgbClr val="3E3E3E"/>
              </a:solidFill>
            </a:endParaRPr>
          </a:p>
          <a:p>
            <a:pPr marL="320040" indent="-228600">
              <a:spcAft>
                <a:spcPts val="1600"/>
              </a:spcAft>
              <a:buFont typeface="Arial" pitchFamily="34" charset="0"/>
              <a:buChar char="•"/>
            </a:pPr>
            <a:r>
              <a:rPr lang="en-US" sz="2200" dirty="0">
                <a:solidFill>
                  <a:srgbClr val="3E3E3E"/>
                </a:solidFill>
              </a:rPr>
              <a:t>Realize</a:t>
            </a:r>
            <a:r>
              <a:rPr lang="en-US" sz="2200" dirty="0" smtClean="0">
                <a:solidFill>
                  <a:srgbClr val="FF0000"/>
                </a:solidFill>
              </a:rPr>
              <a:t> </a:t>
            </a:r>
            <a:r>
              <a:rPr lang="en-US" sz="2200" dirty="0" smtClean="0">
                <a:solidFill>
                  <a:srgbClr val="3E3E3E"/>
                </a:solidFill>
              </a:rPr>
              <a:t>project</a:t>
            </a:r>
            <a:r>
              <a:rPr lang="en-US" sz="2200" dirty="0">
                <a:solidFill>
                  <a:srgbClr val="3E3E3E"/>
                </a:solidFill>
              </a:rPr>
              <a:t> commissioning </a:t>
            </a:r>
            <a:r>
              <a:rPr lang="en-US" sz="2200" dirty="0" smtClean="0">
                <a:solidFill>
                  <a:srgbClr val="3E3E3E"/>
                </a:solidFill>
              </a:rPr>
              <a:t>leading </a:t>
            </a:r>
            <a:r>
              <a:rPr lang="en-US" sz="2200" dirty="0">
                <a:solidFill>
                  <a:srgbClr val="3E3E3E"/>
                </a:solidFill>
              </a:rPr>
              <a:t>to commercial </a:t>
            </a:r>
            <a:r>
              <a:rPr lang="en-US" sz="2200" dirty="0" smtClean="0">
                <a:solidFill>
                  <a:srgbClr val="3E3E3E"/>
                </a:solidFill>
              </a:rPr>
              <a:t>operations</a:t>
            </a:r>
          </a:p>
          <a:p>
            <a:pPr>
              <a:spcAft>
                <a:spcPts val="1100"/>
              </a:spcAft>
            </a:pPr>
            <a:r>
              <a:rPr lang="en-US" sz="2200" dirty="0" smtClean="0">
                <a:solidFill>
                  <a:srgbClr val="3E3E3E"/>
                </a:solidFill>
                <a:latin typeface="Franklin Gothic Medium"/>
              </a:rPr>
              <a:t>Output</a:t>
            </a:r>
            <a:r>
              <a:rPr lang="en-US" sz="2200" dirty="0">
                <a:solidFill>
                  <a:srgbClr val="3E3E3E"/>
                </a:solidFill>
              </a:rPr>
              <a:t>: </a:t>
            </a:r>
            <a:r>
              <a:rPr lang="en-US" sz="2200" dirty="0" smtClean="0">
                <a:solidFill>
                  <a:srgbClr val="3E3E3E"/>
                </a:solidFill>
              </a:rPr>
              <a:t>Completed project </a:t>
            </a:r>
            <a:r>
              <a:rPr lang="en-US" sz="2200" dirty="0">
                <a:solidFill>
                  <a:srgbClr val="3E3E3E"/>
                </a:solidFill>
              </a:rPr>
              <a:t>(commercial operation</a:t>
            </a:r>
            <a:r>
              <a:rPr lang="en-US" sz="2200" dirty="0" smtClean="0">
                <a:solidFill>
                  <a:srgbClr val="3E3E3E"/>
                </a:solidFill>
              </a:rPr>
              <a:t>)</a:t>
            </a:r>
            <a:endParaRPr lang="en-US" sz="2200" dirty="0">
              <a:solidFill>
                <a:srgbClr val="3E3E3E"/>
              </a:solidFill>
            </a:endParaRPr>
          </a:p>
        </p:txBody>
      </p:sp>
    </p:spTree>
    <p:extLst>
      <p:ext uri="{BB962C8B-B14F-4D97-AF65-F5344CB8AC3E}">
        <p14:creationId xmlns:p14="http://schemas.microsoft.com/office/powerpoint/2010/main" val="2081482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2" y="173736"/>
            <a:ext cx="8686800" cy="987552"/>
          </a:xfrm>
        </p:spPr>
        <p:txBody>
          <a:bodyPr anchor="t" anchorCtr="0">
            <a:noAutofit/>
          </a:bodyPr>
          <a:lstStyle/>
          <a:p>
            <a:r>
              <a:rPr lang="en-US" dirty="0" smtClean="0"/>
              <a:t>Step 4: Project Implementation - Checks</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5</a:t>
            </a:fld>
            <a:endParaRPr lang="en-US" dirty="0">
              <a:solidFill>
                <a:prstClr val="white"/>
              </a:solidFill>
            </a:endParaRPr>
          </a:p>
        </p:txBody>
      </p:sp>
      <p:sp>
        <p:nvSpPr>
          <p:cNvPr id="7" name="Rectangle 6"/>
          <p:cNvSpPr/>
          <p:nvPr/>
        </p:nvSpPr>
        <p:spPr>
          <a:xfrm>
            <a:off x="408471" y="1886482"/>
            <a:ext cx="8617457" cy="4524315"/>
          </a:xfrm>
          <a:prstGeom prst="rect">
            <a:avLst/>
          </a:prstGeom>
        </p:spPr>
        <p:txBody>
          <a:bodyPr wrap="square">
            <a:noAutofit/>
          </a:bodyPr>
          <a:lstStyle/>
          <a:p>
            <a:pPr>
              <a:spcAft>
                <a:spcPts val="400"/>
              </a:spcAft>
            </a:pPr>
            <a:r>
              <a:rPr lang="en-US" sz="1600" dirty="0" smtClean="0">
                <a:solidFill>
                  <a:srgbClr val="3E3E3E"/>
                </a:solidFill>
                <a:latin typeface="Franklin Gothic Medium"/>
              </a:rPr>
              <a:t>Check:</a:t>
            </a:r>
          </a:p>
          <a:p>
            <a:pPr marL="320040" indent="-228600">
              <a:spcAft>
                <a:spcPts val="600"/>
              </a:spcAft>
              <a:buFont typeface="Arial" pitchFamily="34" charset="0"/>
              <a:buChar char="•"/>
            </a:pPr>
            <a:r>
              <a:rPr lang="en-US" sz="1500" dirty="0" smtClean="0">
                <a:solidFill>
                  <a:srgbClr val="3E3E3E"/>
                </a:solidFill>
              </a:rPr>
              <a:t>Ensure permitting is complete</a:t>
            </a:r>
          </a:p>
          <a:p>
            <a:pPr marL="320040" indent="-228600">
              <a:spcAft>
                <a:spcPts val="600"/>
              </a:spcAft>
              <a:buFont typeface="Arial" pitchFamily="34" charset="0"/>
              <a:buChar char="•"/>
            </a:pPr>
            <a:r>
              <a:rPr lang="en-US" sz="1500" dirty="0" smtClean="0">
                <a:solidFill>
                  <a:srgbClr val="3E3E3E"/>
                </a:solidFill>
              </a:rPr>
              <a:t>Ensure on-site activities will not interfere with construction and vice versa</a:t>
            </a:r>
          </a:p>
          <a:p>
            <a:pPr marL="320040" indent="-228600">
              <a:spcAft>
                <a:spcPts val="600"/>
              </a:spcAft>
              <a:buFont typeface="Arial" pitchFamily="34" charset="0"/>
              <a:buChar char="•"/>
            </a:pPr>
            <a:r>
              <a:rPr lang="en-US" sz="1500" dirty="0" smtClean="0">
                <a:solidFill>
                  <a:srgbClr val="3E3E3E"/>
                </a:solidFill>
              </a:rPr>
              <a:t>Communicate and plan with the vendor/contractor</a:t>
            </a:r>
          </a:p>
          <a:p>
            <a:pPr>
              <a:spcBef>
                <a:spcPts val="1000"/>
              </a:spcBef>
              <a:spcAft>
                <a:spcPts val="400"/>
              </a:spcAft>
            </a:pPr>
            <a:r>
              <a:rPr lang="en-US" sz="1600" dirty="0" smtClean="0">
                <a:solidFill>
                  <a:srgbClr val="3E3E3E"/>
                </a:solidFill>
                <a:latin typeface="Franklin Gothic Medium"/>
              </a:rPr>
              <a:t>Interconnection:</a:t>
            </a:r>
          </a:p>
          <a:p>
            <a:pPr marL="320040" indent="-228600">
              <a:spcAft>
                <a:spcPts val="600"/>
              </a:spcAft>
              <a:buFont typeface="Arial" pitchFamily="34" charset="0"/>
              <a:buChar char="•"/>
            </a:pPr>
            <a:r>
              <a:rPr lang="en-US" sz="1500" dirty="0" smtClean="0">
                <a:solidFill>
                  <a:srgbClr val="3E3E3E"/>
                </a:solidFill>
              </a:rPr>
              <a:t>Sometimes contracted and completed by system owner in cooperation with utility</a:t>
            </a:r>
          </a:p>
          <a:p>
            <a:pPr marL="320040" indent="-228600">
              <a:spcAft>
                <a:spcPts val="600"/>
              </a:spcAft>
              <a:buFont typeface="Arial" pitchFamily="34" charset="0"/>
              <a:buChar char="•"/>
            </a:pPr>
            <a:r>
              <a:rPr lang="en-US" sz="1500" dirty="0" smtClean="0">
                <a:solidFill>
                  <a:srgbClr val="3E3E3E"/>
                </a:solidFill>
              </a:rPr>
              <a:t>Sometimes involves host</a:t>
            </a:r>
          </a:p>
          <a:p>
            <a:pPr marL="320040" indent="-228600">
              <a:spcAft>
                <a:spcPts val="600"/>
              </a:spcAft>
              <a:buFont typeface="Arial" pitchFamily="34" charset="0"/>
              <a:buChar char="•"/>
            </a:pPr>
            <a:r>
              <a:rPr lang="en-US" sz="1500" dirty="0" smtClean="0">
                <a:solidFill>
                  <a:srgbClr val="3E3E3E"/>
                </a:solidFill>
              </a:rPr>
              <a:t>Often coordinated by contractor/system owner</a:t>
            </a:r>
          </a:p>
          <a:p>
            <a:pPr>
              <a:spcBef>
                <a:spcPts val="1000"/>
              </a:spcBef>
              <a:spcAft>
                <a:spcPts val="600"/>
              </a:spcAft>
            </a:pPr>
            <a:r>
              <a:rPr lang="en-US" sz="1600" spc="-10" dirty="0" smtClean="0">
                <a:solidFill>
                  <a:srgbClr val="3E3E3E"/>
                </a:solidFill>
                <a:latin typeface="Franklin Gothic Medium"/>
              </a:rPr>
              <a:t>Construction/commissioning: diligence of each party as appropriate to its assumption of risk as:</a:t>
            </a:r>
          </a:p>
          <a:p>
            <a:pPr marL="320040" indent="-228600">
              <a:spcAft>
                <a:spcPts val="600"/>
              </a:spcAft>
              <a:buFont typeface="Arial" pitchFamily="34" charset="0"/>
              <a:buChar char="•"/>
            </a:pPr>
            <a:r>
              <a:rPr lang="en-US" sz="1500" dirty="0" smtClean="0">
                <a:solidFill>
                  <a:srgbClr val="3E3E3E"/>
                </a:solidFill>
              </a:rPr>
              <a:t>PPA energy seller (or purchaser) – least diligence for tribal entity – economic due diligence needed</a:t>
            </a:r>
          </a:p>
          <a:p>
            <a:pPr marL="320040" indent="-228600">
              <a:spcAft>
                <a:spcPts val="600"/>
              </a:spcAft>
              <a:buFont typeface="Arial" pitchFamily="34" charset="0"/>
              <a:buChar char="•"/>
            </a:pPr>
            <a:r>
              <a:rPr lang="en-US" sz="1500" dirty="0" smtClean="0">
                <a:solidFill>
                  <a:srgbClr val="3E3E3E"/>
                </a:solidFill>
              </a:rPr>
              <a:t>Energy system seller (or purchaser/owner) – technical diligence and capability for tribal entity</a:t>
            </a:r>
            <a:endParaRPr lang="en-US" sz="1500" dirty="0">
              <a:solidFill>
                <a:srgbClr val="3E3E3E"/>
              </a:solidFill>
            </a:endParaRPr>
          </a:p>
        </p:txBody>
      </p:sp>
    </p:spTree>
    <p:extLst>
      <p:ext uri="{BB962C8B-B14F-4D97-AF65-F5344CB8AC3E}">
        <p14:creationId xmlns:p14="http://schemas.microsoft.com/office/powerpoint/2010/main" val="2330770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4: Project Implementation– Outputs</a:t>
            </a:r>
            <a:endParaRPr lang="en-US" dirty="0"/>
          </a:p>
        </p:txBody>
      </p:sp>
      <p:sp>
        <p:nvSpPr>
          <p:cNvPr id="3" name="Content Placeholder 2"/>
          <p:cNvSpPr>
            <a:spLocks noGrp="1"/>
          </p:cNvSpPr>
          <p:nvPr>
            <p:ph idx="4294967295"/>
          </p:nvPr>
        </p:nvSpPr>
        <p:spPr>
          <a:xfrm>
            <a:off x="366492" y="1905187"/>
            <a:ext cx="7622962" cy="1044265"/>
          </a:xfrm>
        </p:spPr>
        <p:txBody>
          <a:bodyPr>
            <a:normAutofit/>
          </a:bodyPr>
          <a:lstStyle/>
          <a:p>
            <a:pPr>
              <a:buFont typeface="Wingdings" charset="2"/>
              <a:buChar char="ü"/>
            </a:pPr>
            <a:r>
              <a:rPr lang="en-US" sz="2600" dirty="0" smtClean="0"/>
              <a:t>Completed </a:t>
            </a:r>
            <a:r>
              <a:rPr lang="en-US" sz="2600" dirty="0"/>
              <a:t>and operating </a:t>
            </a:r>
            <a:r>
              <a:rPr lang="en-US" sz="2600" dirty="0" smtClean="0"/>
              <a:t>project</a:t>
            </a:r>
          </a:p>
          <a:p>
            <a:pPr>
              <a:buFont typeface="Wingdings" charset="2"/>
              <a:buChar char="ü"/>
            </a:pPr>
            <a:r>
              <a:rPr lang="en-US" sz="2600" dirty="0" smtClean="0"/>
              <a:t>New ownership organization completed (if needed)</a:t>
            </a:r>
            <a:endParaRPr lang="en-US" sz="26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6187"/>
          <a:stretch/>
        </p:blipFill>
        <p:spPr>
          <a:xfrm>
            <a:off x="4004027" y="3195643"/>
            <a:ext cx="4749800" cy="2735935"/>
          </a:xfrm>
          <a:prstGeom prst="rect">
            <a:avLst/>
          </a:prstGeom>
        </p:spPr>
      </p:pic>
      <p:sp>
        <p:nvSpPr>
          <p:cNvPr id="5" name="TextBox 4"/>
          <p:cNvSpPr txBox="1"/>
          <p:nvPr/>
        </p:nvSpPr>
        <p:spPr>
          <a:xfrm>
            <a:off x="6882697" y="5931578"/>
            <a:ext cx="1972734" cy="215444"/>
          </a:xfrm>
          <a:prstGeom prst="rect">
            <a:avLst/>
          </a:prstGeom>
          <a:noFill/>
        </p:spPr>
        <p:txBody>
          <a:bodyPr wrap="none" lIns="0" bIns="0" rtlCol="0">
            <a:noAutofit/>
          </a:bodyPr>
          <a:lstStyle/>
          <a:p>
            <a:pPr algn="r"/>
            <a:r>
              <a:rPr lang="en-US" sz="800" dirty="0" smtClean="0">
                <a:solidFill>
                  <a:srgbClr val="5D5F5F"/>
                </a:solidFill>
              </a:rPr>
              <a:t>Photo by </a:t>
            </a:r>
            <a:r>
              <a:rPr lang="en-US" sz="800" dirty="0">
                <a:solidFill>
                  <a:srgbClr val="5D5F5F"/>
                </a:solidFill>
              </a:rPr>
              <a:t>Dennis </a:t>
            </a:r>
            <a:r>
              <a:rPr lang="en-US" sz="800" dirty="0" smtClean="0">
                <a:solidFill>
                  <a:srgbClr val="5D5F5F"/>
                </a:solidFill>
              </a:rPr>
              <a:t>Schroeder, NREL 21512</a:t>
            </a:r>
            <a:endParaRPr lang="en-US" sz="800" dirty="0">
              <a:solidFill>
                <a:srgbClr val="5D5F5F"/>
              </a:solidFill>
            </a:endParaRPr>
          </a:p>
        </p:txBody>
      </p:sp>
      <p:sp>
        <p:nvSpPr>
          <p:cNvPr id="7" name="Slide Number Placeholder 6"/>
          <p:cNvSpPr>
            <a:spLocks noGrp="1"/>
          </p:cNvSpPr>
          <p:nvPr>
            <p:ph type="sldNum" sz="quarter" idx="4"/>
          </p:nvPr>
        </p:nvSpPr>
        <p:spPr/>
        <p:txBody>
          <a:bodyPr/>
          <a:lstStyle/>
          <a:p>
            <a:pPr algn="ctr"/>
            <a:fld id="{C0DE57D6-8AFC-2140-9EBE-012C368973AC}" type="slidenum">
              <a:rPr lang="en-US" smtClean="0">
                <a:solidFill>
                  <a:prstClr val="white"/>
                </a:solidFill>
              </a:rPr>
              <a:pPr algn="ctr"/>
              <a:t>6</a:t>
            </a:fld>
            <a:endParaRPr lang="en-US" dirty="0">
              <a:solidFill>
                <a:prstClr val="white"/>
              </a:solidFill>
            </a:endParaRPr>
          </a:p>
        </p:txBody>
      </p:sp>
      <p:sp>
        <p:nvSpPr>
          <p:cNvPr id="6" name="TextBox 5"/>
          <p:cNvSpPr txBox="1"/>
          <p:nvPr/>
        </p:nvSpPr>
        <p:spPr>
          <a:xfrm>
            <a:off x="457295" y="3195643"/>
            <a:ext cx="3268524" cy="2735935"/>
          </a:xfrm>
          <a:prstGeom prst="rect">
            <a:avLst/>
          </a:prstGeom>
          <a:solidFill>
            <a:schemeClr val="accent1"/>
          </a:solidFill>
        </p:spPr>
        <p:txBody>
          <a:bodyPr wrap="square" lIns="274320" tIns="91440" bIns="91440" rtlCol="0" anchor="ctr" anchorCtr="0">
            <a:noAutofit/>
          </a:bodyPr>
          <a:lstStyle/>
          <a:p>
            <a:pPr>
              <a:spcAft>
                <a:spcPts val="600"/>
              </a:spcAft>
            </a:pPr>
            <a:r>
              <a:rPr lang="en-US" sz="2200" dirty="0" smtClean="0">
                <a:solidFill>
                  <a:prstClr val="white"/>
                </a:solidFill>
                <a:latin typeface="Franklin Gothic Medium"/>
              </a:rPr>
              <a:t>Commercial </a:t>
            </a:r>
            <a:r>
              <a:rPr lang="en-US" sz="2200" dirty="0">
                <a:solidFill>
                  <a:prstClr val="white"/>
                </a:solidFill>
                <a:latin typeface="Franklin Gothic Medium"/>
              </a:rPr>
              <a:t>Operating Date (COD</a:t>
            </a:r>
            <a:r>
              <a:rPr lang="en-US" sz="2200" dirty="0" smtClean="0">
                <a:solidFill>
                  <a:prstClr val="white"/>
                </a:solidFill>
                <a:latin typeface="Franklin Gothic Medium"/>
              </a:rPr>
              <a:t>) Success</a:t>
            </a:r>
          </a:p>
          <a:p>
            <a:pPr marL="365760" indent="-228600">
              <a:spcBef>
                <a:spcPct val="20000"/>
              </a:spcBef>
              <a:spcAft>
                <a:spcPts val="600"/>
              </a:spcAft>
              <a:buFont typeface="Arial"/>
              <a:buChar char="•"/>
              <a:defRPr/>
            </a:pPr>
            <a:r>
              <a:rPr lang="en-US" sz="2200" dirty="0">
                <a:solidFill>
                  <a:prstClr val="white"/>
                </a:solidFill>
              </a:rPr>
              <a:t>Project generating electricity</a:t>
            </a:r>
          </a:p>
          <a:p>
            <a:pPr marL="365760" indent="-228600">
              <a:spcBef>
                <a:spcPct val="20000"/>
              </a:spcBef>
              <a:buFont typeface="Arial"/>
              <a:buChar char="•"/>
              <a:defRPr/>
            </a:pPr>
            <a:r>
              <a:rPr lang="en-US" sz="2200" dirty="0" smtClean="0">
                <a:solidFill>
                  <a:prstClr val="white"/>
                </a:solidFill>
              </a:rPr>
              <a:t>Project </a:t>
            </a:r>
            <a:r>
              <a:rPr lang="en-US" sz="2200" dirty="0">
                <a:solidFill>
                  <a:prstClr val="white"/>
                </a:solidFill>
              </a:rPr>
              <a:t>developed within </a:t>
            </a:r>
            <a:r>
              <a:rPr lang="en-US" sz="2200" dirty="0" smtClean="0">
                <a:solidFill>
                  <a:prstClr val="white"/>
                </a:solidFill>
              </a:rPr>
              <a:t>budget</a:t>
            </a:r>
            <a:endParaRPr lang="en-US" sz="2200" dirty="0">
              <a:solidFill>
                <a:prstClr val="white"/>
              </a:solidFill>
            </a:endParaRPr>
          </a:p>
        </p:txBody>
      </p:sp>
    </p:spTree>
    <p:extLst>
      <p:ext uri="{BB962C8B-B14F-4D97-AF65-F5344CB8AC3E}">
        <p14:creationId xmlns:p14="http://schemas.microsoft.com/office/powerpoint/2010/main" val="2859492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64819"/>
            <a:ext cx="8229600" cy="987552"/>
          </a:xfrm>
        </p:spPr>
        <p:txBody>
          <a:bodyPr>
            <a:normAutofit/>
          </a:bodyPr>
          <a:lstStyle/>
          <a:p>
            <a:r>
              <a:rPr lang="en-US" dirty="0" smtClean="0"/>
              <a:t>Commercial-Scale Project Risks </a:t>
            </a:r>
            <a:r>
              <a:rPr lang="en-US" dirty="0"/>
              <a:t>– Post Step 4</a:t>
            </a:r>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solidFill>
                  <a:prstClr val="white"/>
                </a:solidFill>
              </a:rPr>
              <a:pPr algn="ctr"/>
              <a:t>7</a:t>
            </a:fld>
            <a:endParaRPr lang="en-US"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19933865"/>
              </p:ext>
            </p:extLst>
          </p:nvPr>
        </p:nvGraphicFramePr>
        <p:xfrm>
          <a:off x="213360" y="788649"/>
          <a:ext cx="8711700" cy="5430012"/>
        </p:xfrm>
        <a:graphic>
          <a:graphicData uri="http://schemas.openxmlformats.org/drawingml/2006/table">
            <a:tbl>
              <a:tblPr firstRow="1" bandRow="1">
                <a:tableStyleId>{B301B821-A1FF-4177-AEE7-76D212191A09}</a:tableStyleId>
              </a:tblPr>
              <a:tblGrid>
                <a:gridCol w="1539240"/>
                <a:gridCol w="5105400"/>
                <a:gridCol w="2067060"/>
              </a:tblGrid>
              <a:tr h="423859">
                <a:tc>
                  <a:txBody>
                    <a:bodyPr/>
                    <a:lstStyle/>
                    <a:p>
                      <a:pPr algn="ctr"/>
                      <a:endParaRPr lang="en-US" sz="1600" b="0" dirty="0">
                        <a:solidFill>
                          <a:schemeClr val="tx1"/>
                        </a:solidFill>
                        <a:latin typeface="+mj-lt"/>
                      </a:endParaRPr>
                    </a:p>
                  </a:txBody>
                  <a:tcPr marL="182880" marT="54864" marB="54864">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latin typeface="+mj-lt"/>
                        </a:rPr>
                        <a:t>Risks</a:t>
                      </a:r>
                      <a:endParaRPr lang="en-US" sz="1600" b="0" dirty="0">
                        <a:solidFill>
                          <a:schemeClr val="tx1"/>
                        </a:solidFill>
                        <a:latin typeface="+mj-lt"/>
                      </a:endParaRPr>
                    </a:p>
                  </a:txBody>
                  <a:tcPr marL="182880"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solidFill>
                            <a:schemeClr val="bg1"/>
                          </a:solidFill>
                          <a:latin typeface="+mj-lt"/>
                        </a:rPr>
                        <a:t>Risk Assessment Post</a:t>
                      </a:r>
                      <a:r>
                        <a:rPr lang="en-US" sz="1600" b="0" baseline="0" dirty="0" smtClean="0">
                          <a:solidFill>
                            <a:schemeClr val="bg1"/>
                          </a:solidFill>
                          <a:latin typeface="+mj-lt"/>
                        </a:rPr>
                        <a:t> Step 4</a:t>
                      </a:r>
                      <a:endParaRPr lang="en-US" sz="1600" b="0" dirty="0">
                        <a:solidFill>
                          <a:schemeClr val="bg1"/>
                        </a:solidFill>
                        <a:latin typeface="+mj-lt"/>
                      </a:endParaRPr>
                    </a:p>
                  </a:txBody>
                  <a:tcPr marL="182880"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96298">
                <a:tc>
                  <a:txBody>
                    <a:bodyPr/>
                    <a:lstStyle/>
                    <a:p>
                      <a:r>
                        <a:rPr lang="en-US" sz="1700" b="0" dirty="0" smtClean="0">
                          <a:latin typeface="+mj-lt"/>
                        </a:rPr>
                        <a:t>Development</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Poor</a:t>
                      </a:r>
                      <a:r>
                        <a:rPr lang="en-US" sz="1400" baseline="0" dirty="0" smtClean="0"/>
                        <a:t> or no</a:t>
                      </a:r>
                      <a:r>
                        <a:rPr lang="en-US" sz="1400" dirty="0" smtClean="0"/>
                        <a:t> renewable energy resource assessment</a:t>
                      </a:r>
                    </a:p>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Not</a:t>
                      </a:r>
                      <a:r>
                        <a:rPr lang="en-US" sz="1400" baseline="0" dirty="0" smtClean="0"/>
                        <a:t> i</a:t>
                      </a:r>
                      <a:r>
                        <a:rPr lang="en-US" sz="1400" dirty="0" smtClean="0"/>
                        <a:t>dentifying all possible costs</a:t>
                      </a:r>
                    </a:p>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Unrealistic estimation of all costs</a:t>
                      </a:r>
                    </a:p>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Community push-back and competing land use</a:t>
                      </a:r>
                      <a:endParaRPr lang="en-US" sz="1400" dirty="0" smtClean="0"/>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site picked</a:t>
                      </a:r>
                    </a:p>
                    <a:p>
                      <a:pPr marL="27432" marR="0" lvl="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detailed model</a:t>
                      </a:r>
                    </a:p>
                    <a:p>
                      <a:pPr marL="27432" marR="0" lvl="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detailed model</a:t>
                      </a:r>
                    </a:p>
                    <a:p>
                      <a:pPr marL="27432" marR="0" lvl="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addressed</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2902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latin typeface="+mj-lt"/>
                        </a:rPr>
                        <a:t>Site</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Site access</a:t>
                      </a:r>
                      <a:r>
                        <a:rPr lang="en-US" sz="1400" baseline="0" dirty="0" smtClean="0"/>
                        <a:t> and right of way</a:t>
                      </a:r>
                      <a:r>
                        <a:rPr lang="en-US" sz="1400" dirty="0" smtClean="0"/>
                        <a:t> </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Not in my backyard</a:t>
                      </a:r>
                      <a:r>
                        <a:rPr lang="en-US" sz="1400" baseline="0" dirty="0" smtClean="0"/>
                        <a:t> (</a:t>
                      </a:r>
                      <a:r>
                        <a:rPr lang="en-US" sz="1400" dirty="0" smtClean="0"/>
                        <a:t>NIMBY)/build absolutely nothing </a:t>
                      </a:r>
                      <a:br>
                        <a:rPr lang="en-US" sz="1400" dirty="0" smtClean="0"/>
                      </a:br>
                      <a:r>
                        <a:rPr lang="en-US" sz="1400" dirty="0" smtClean="0"/>
                        <a:t>anywhere (BANANA)</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Transmission constraints/siting new transmission</a:t>
                      </a:r>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sng" kern="1200" dirty="0" smtClean="0">
                          <a:solidFill>
                            <a:schemeClr val="dk1"/>
                          </a:solidFill>
                          <a:latin typeface="+mn-lt"/>
                          <a:ea typeface="+mn-ea"/>
                          <a:cs typeface="+mn-cs"/>
                        </a:rPr>
                        <a:t>None; site secure</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opposition addressed</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addressed</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294925">
                <a:tc>
                  <a:txBody>
                    <a:bodyPr/>
                    <a:lstStyle/>
                    <a:p>
                      <a:r>
                        <a:rPr lang="en-US" sz="1700" b="0" dirty="0" smtClean="0">
                          <a:latin typeface="+mj-lt"/>
                        </a:rPr>
                        <a:t>Permitting</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Tribe-adopted codes and permitting</a:t>
                      </a:r>
                      <a:r>
                        <a:rPr lang="en-US" sz="1400" baseline="0" dirty="0" smtClean="0"/>
                        <a:t> requirements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Utility interconnection requirements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Interconnection may require new transmission, possible NEPA</a:t>
                      </a:r>
                      <a:endParaRPr lang="en-US" sz="1400" dirty="0" smtClean="0"/>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complete</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Low; complete</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sng" kern="1200" dirty="0" smtClean="0">
                          <a:solidFill>
                            <a:schemeClr val="dk1"/>
                          </a:solidFill>
                          <a:latin typeface="+mn-lt"/>
                          <a:ea typeface="+mn-ea"/>
                          <a:cs typeface="+mn-cs"/>
                        </a:rPr>
                        <a:t>None; complete</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r>
                        <a:rPr lang="en-US" sz="1700" b="0" dirty="0" smtClean="0">
                          <a:latin typeface="+mj-lt"/>
                        </a:rPr>
                        <a:t>Finance</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Capital</a:t>
                      </a:r>
                      <a:r>
                        <a:rPr lang="en-US" sz="1400" baseline="0" dirty="0" smtClean="0"/>
                        <a:t> availability</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Incentive availability risk </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Credit-worthy purchaser of generated energy</a:t>
                      </a:r>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finalized</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finalized</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None; finalized </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501373">
                <a:tc>
                  <a:txBody>
                    <a:bodyPr/>
                    <a:lstStyle/>
                    <a:p>
                      <a:r>
                        <a:rPr lang="en-US" sz="1700" b="0" dirty="0" smtClean="0">
                          <a:latin typeface="+mj-lt"/>
                        </a:rPr>
                        <a:t>Construction/Completion </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EPC difficulties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Cost overruns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Schedule </a:t>
                      </a:r>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sng" kern="1200" dirty="0" smtClean="0">
                          <a:solidFill>
                            <a:schemeClr val="dk1"/>
                          </a:solidFill>
                          <a:latin typeface="+mn-lt"/>
                          <a:ea typeface="+mn-ea"/>
                          <a:cs typeface="+mn-cs"/>
                        </a:rPr>
                        <a:t>None; contracted</a:t>
                      </a:r>
                    </a:p>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sng" kern="1200" dirty="0" smtClean="0">
                          <a:solidFill>
                            <a:schemeClr val="dk1"/>
                          </a:solidFill>
                          <a:latin typeface="+mn-lt"/>
                          <a:ea typeface="+mn-ea"/>
                          <a:cs typeface="+mn-cs"/>
                        </a:rPr>
                        <a:t>None; construction complete</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r>
                        <a:rPr lang="en-US" sz="1700" b="0" dirty="0" smtClean="0">
                          <a:latin typeface="+mj-lt"/>
                        </a:rPr>
                        <a:t>Operating </a:t>
                      </a:r>
                      <a:endParaRPr lang="en-US" sz="1700" b="0" dirty="0">
                        <a:latin typeface="+mj-lt"/>
                      </a:endParaRPr>
                    </a:p>
                  </a:txBody>
                  <a:tcPr marT="54864"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Output shortfall from expected</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Technology O&amp;M</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Maintaining transmission access and possible curtailment</a:t>
                      </a:r>
                    </a:p>
                  </a:txBody>
                  <a:tcPr marL="182880" marR="0" marT="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600"/>
                        </a:lnSpc>
                        <a:spcBef>
                          <a:spcPts val="0"/>
                        </a:spcBef>
                        <a:spcAft>
                          <a:spcPts val="100"/>
                        </a:spcAft>
                        <a:buClrTx/>
                        <a:buSzTx/>
                        <a:buFont typeface="Arial" pitchFamily="34" charset="0"/>
                        <a:buNone/>
                        <a:tabLst/>
                        <a:defRPr/>
                      </a:pPr>
                      <a:r>
                        <a:rPr lang="en-US" sz="1400" u="none" kern="1200" dirty="0" smtClean="0">
                          <a:solidFill>
                            <a:schemeClr val="dk1"/>
                          </a:solidFill>
                          <a:latin typeface="+mn-lt"/>
                          <a:ea typeface="+mn-ea"/>
                          <a:cs typeface="+mn-cs"/>
                        </a:rPr>
                        <a:t>Assumed low, mitigable, or allocatable</a:t>
                      </a:r>
                    </a:p>
                  </a:txBody>
                  <a:tcPr marL="182880" marR="0" marT="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bl>
          </a:graphicData>
        </a:graphic>
      </p:graphicFrame>
      <p:sp>
        <p:nvSpPr>
          <p:cNvPr id="5" name="TextBox 4"/>
          <p:cNvSpPr txBox="1"/>
          <p:nvPr/>
        </p:nvSpPr>
        <p:spPr>
          <a:xfrm>
            <a:off x="2941844" y="6397986"/>
            <a:ext cx="6293433" cy="215444"/>
          </a:xfrm>
          <a:prstGeom prst="rect">
            <a:avLst/>
          </a:prstGeom>
          <a:noFill/>
        </p:spPr>
        <p:txBody>
          <a:bodyPr wrap="square" rtlCol="0">
            <a:spAutoFit/>
          </a:bodyPr>
          <a:lstStyle/>
          <a:p>
            <a:r>
              <a:rPr lang="en-US" sz="800" dirty="0" smtClean="0">
                <a:solidFill>
                  <a:prstClr val="white"/>
                </a:solidFill>
              </a:rPr>
              <a:t>Sources: Adapted from Holland &amp; Hart, RE Project Development &amp; Finance &amp; Infocast, Advanced RE Project Finance &amp; Analysis </a:t>
            </a:r>
          </a:p>
        </p:txBody>
      </p:sp>
      <p:sp>
        <p:nvSpPr>
          <p:cNvPr id="7" name="TextBox 6"/>
          <p:cNvSpPr txBox="1"/>
          <p:nvPr/>
        </p:nvSpPr>
        <p:spPr>
          <a:xfrm>
            <a:off x="2935805" y="6543125"/>
            <a:ext cx="6544063" cy="215444"/>
          </a:xfrm>
          <a:prstGeom prst="rect">
            <a:avLst/>
          </a:prstGeom>
          <a:noFill/>
        </p:spPr>
        <p:txBody>
          <a:bodyPr wrap="square" rtlCol="0">
            <a:spAutoFit/>
          </a:bodyPr>
          <a:lstStyle/>
          <a:p>
            <a:r>
              <a:rPr lang="en-US" sz="800" dirty="0" smtClean="0">
                <a:solidFill>
                  <a:prstClr val="white"/>
                </a:solidFill>
              </a:rPr>
              <a:t>NOTE: Underlining signifies that the </a:t>
            </a:r>
            <a:r>
              <a:rPr lang="en-US" sz="800" dirty="0">
                <a:solidFill>
                  <a:prstClr val="white"/>
                </a:solidFill>
              </a:rPr>
              <a:t>risk assessment </a:t>
            </a:r>
            <a:r>
              <a:rPr lang="en-US" sz="800" dirty="0" smtClean="0">
                <a:solidFill>
                  <a:prstClr val="white"/>
                </a:solidFill>
              </a:rPr>
              <a:t>outcome changes during </a:t>
            </a:r>
            <a:r>
              <a:rPr lang="en-US" sz="800" dirty="0">
                <a:solidFill>
                  <a:prstClr val="white"/>
                </a:solidFill>
              </a:rPr>
              <a:t>the step at </a:t>
            </a:r>
            <a:r>
              <a:rPr lang="en-US" sz="800" dirty="0" smtClean="0">
                <a:solidFill>
                  <a:prstClr val="white"/>
                </a:solidFill>
              </a:rPr>
              <a:t>hand.</a:t>
            </a:r>
            <a:endParaRPr lang="en-US" sz="800" dirty="0">
              <a:solidFill>
                <a:prstClr val="white"/>
              </a:solidFill>
            </a:endParaRPr>
          </a:p>
        </p:txBody>
      </p:sp>
    </p:spTree>
    <p:extLst>
      <p:ext uri="{BB962C8B-B14F-4D97-AF65-F5344CB8AC3E}">
        <p14:creationId xmlns:p14="http://schemas.microsoft.com/office/powerpoint/2010/main" val="3833181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2055"/>
            <a:ext cx="8229600" cy="676572"/>
          </a:xfrm>
        </p:spPr>
        <p:txBody>
          <a:bodyPr/>
          <a:lstStyle/>
          <a:p>
            <a:r>
              <a:rPr lang="en-US" dirty="0" smtClean="0"/>
              <a:t>Big Group Exercise</a:t>
            </a:r>
            <a:endParaRPr lang="en-US" dirty="0"/>
          </a:p>
        </p:txBody>
      </p:sp>
      <p:sp>
        <p:nvSpPr>
          <p:cNvPr id="3" name="Content Placeholder 2"/>
          <p:cNvSpPr>
            <a:spLocks noGrp="1"/>
          </p:cNvSpPr>
          <p:nvPr>
            <p:ph idx="1"/>
          </p:nvPr>
        </p:nvSpPr>
        <p:spPr>
          <a:xfrm>
            <a:off x="401327" y="1698171"/>
            <a:ext cx="8629084" cy="4368454"/>
          </a:xfrm>
        </p:spPr>
        <p:txBody>
          <a:bodyPr>
            <a:noAutofit/>
          </a:bodyPr>
          <a:lstStyle/>
          <a:p>
            <a:r>
              <a:rPr lang="en-US" sz="2900" dirty="0" smtClean="0"/>
              <a:t>Play Jeopardy! Win cash (bars) prize!</a:t>
            </a:r>
            <a:endParaRPr lang="en-US" sz="2500" dirty="0"/>
          </a:p>
          <a:p>
            <a:pPr lvl="1"/>
            <a:endParaRPr lang="en-US" sz="2500" dirty="0" smtClean="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8</a:t>
            </a:fld>
            <a:endParaRPr lang="en-US" dirty="0">
              <a:solidFill>
                <a:prstClr val="white"/>
              </a:solidFill>
            </a:endParaRPr>
          </a:p>
        </p:txBody>
      </p:sp>
    </p:spTree>
    <p:extLst>
      <p:ext uri="{BB962C8B-B14F-4D97-AF65-F5344CB8AC3E}">
        <p14:creationId xmlns:p14="http://schemas.microsoft.com/office/powerpoint/2010/main" val="3890739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_PPT_template">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e_template_photos4">
  <a:themeElements>
    <a:clrScheme name="Custom 9">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Catergory xmlns="67b9c190-bb3f-4675-8a95-756bfc930a2e">Education</Catergory>
    <SubtaskIdentifier xmlns="dfca1058-69fe-42c3-b2a8-6e8b91bcc688" xsi:nil="true"/>
    <PublicationID xmlns="dfca1058-69fe-42c3-b2a8-6e8b91bcc688" xsi:nil="true"/>
    <Approved xmlns="dfca1058-69fe-42c3-b2a8-6e8b91bcc688">Yes</Approved>
    <PublicationTitle xmlns="dfca1058-69fe-42c3-b2a8-6e8b91bcc688" xsi:nil="true"/>
    <ChargeCode xmlns="dfca1058-69fe-42c3-b2a8-6e8b91bcc688" xsi:nil="true"/>
    <AgreementTitle xmlns="dfca1058-69fe-42c3-b2a8-6e8b91bcc688" xsi:nil="true"/>
    <ProjectTitle xmlns="dfca1058-69fe-42c3-b2a8-6e8b91bcc688" xsi:nil="true"/>
    <DeliverableType xmlns="dfca1058-69fe-42c3-b2a8-6e8b91bcc688">Template</DeliverableType>
    <ProjectLead xmlns="dfca1058-69fe-42c3-b2a8-6e8b91bcc688">
      <UserInfo>
        <DisplayName/>
        <AccountId xsi:nil="true"/>
        <AccountType/>
      </UserInfo>
    </ProjectLead>
    <Author0 xmlns="67b9c190-bb3f-4675-8a95-756bfc930a2e">Sullivan, Rachel </Author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DocAve xmlns="http://www.AvePoint.com/sharepoint2007/v5/contenttype/list" CTID="0x01010039ACD67A235A7A4E915A68B0C5C0F59B"/>
</file>

<file path=customXml/item4.xml><?xml version="1.0" encoding="utf-8"?>
<ct:contentTypeSchema xmlns:ct="http://schemas.microsoft.com/office/2006/metadata/contentType" xmlns:ma="http://schemas.microsoft.com/office/2006/metadata/properties/metaAttributes" ct:_="" ma:_="" ma:contentTypeName="Document" ma:contentTypeID="0x010100AFF0B5660B43014FBCC1B012084F1918" ma:contentTypeVersion="25" ma:contentTypeDescription="Create a new document." ma:contentTypeScope="" ma:versionID="362e2387819325dbd6ce3c129e1248b2">
  <xsd:schema xmlns:xsd="http://www.w3.org/2001/XMLSchema" xmlns:xs="http://www.w3.org/2001/XMLSchema" xmlns:p="http://schemas.microsoft.com/office/2006/metadata/properties" xmlns:ns2="dfca1058-69fe-42c3-b2a8-6e8b91bcc688" xmlns:ns3="67b9c190-bb3f-4675-8a95-756bfc930a2e" targetNamespace="http://schemas.microsoft.com/office/2006/metadata/properties" ma:root="true" ma:fieldsID="4287b6985db9b70455a230a982d72633" ns2:_="" ns3:_="">
    <xsd:import namespace="dfca1058-69fe-42c3-b2a8-6e8b91bcc688"/>
    <xsd:import namespace="67b9c190-bb3f-4675-8a95-756bfc930a2e"/>
    <xsd:element name="properties">
      <xsd:complexType>
        <xsd:sequence>
          <xsd:element name="documentManagement">
            <xsd:complexType>
              <xsd:all>
                <xsd:element ref="ns2:Approved" minOccurs="0"/>
                <xsd:element ref="ns2:DeliverableType" minOccurs="0"/>
                <xsd:element ref="ns2:ChargeCode" minOccurs="0"/>
                <xsd:element ref="ns2:PublicationTitle" minOccurs="0"/>
                <xsd:element ref="ns2:PublicationID" minOccurs="0"/>
                <xsd:element ref="ns2:ProjectLead" minOccurs="0"/>
                <xsd:element ref="ns2:SubtaskIdentifier" minOccurs="0"/>
                <xsd:element ref="ns2:ProjectTitle" minOccurs="0"/>
                <xsd:element ref="ns2:AgreementTitle" minOccurs="0"/>
                <xsd:element ref="ns3:Catergory"/>
                <xsd:element ref="ns3: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a1058-69fe-42c3-b2a8-6e8b91bcc688" elementFormDefault="qualified">
    <xsd:import namespace="http://schemas.microsoft.com/office/2006/documentManagement/types"/>
    <xsd:import namespace="http://schemas.microsoft.com/office/infopath/2007/PartnerControls"/>
    <xsd:element name="Approved" ma:index="3" nillable="true" ma:displayName="Approved" ma:default="No" ma:format="RadioButtons" ma:internalName="Approved" ma:readOnly="false">
      <xsd:simpleType>
        <xsd:restriction base="dms:Choice">
          <xsd:enumeration value="Yes"/>
          <xsd:enumeration value="No"/>
        </xsd:restriction>
      </xsd:simpleType>
    </xsd:element>
    <xsd:element name="DeliverableType" ma:index="4" nillable="true" ma:displayName="PublicationType" ma:internalName="DeliverableType" ma:readOnly="false">
      <xsd:simpleType>
        <xsd:restriction base="dms:Text">
          <xsd:maxLength value="255"/>
        </xsd:restriction>
      </xsd:simpleType>
    </xsd:element>
    <xsd:element name="ChargeCode" ma:index="5" nillable="true" ma:displayName="ChargeCode" ma:internalName="ChargeCode" ma:readOnly="false">
      <xsd:simpleType>
        <xsd:restriction base="dms:Text">
          <xsd:maxLength value="255"/>
        </xsd:restriction>
      </xsd:simpleType>
    </xsd:element>
    <xsd:element name="PublicationTitle" ma:index="6" nillable="true" ma:displayName="PublicationTitle" ma:internalName="PublicationTitle" ma:readOnly="false">
      <xsd:simpleType>
        <xsd:restriction base="dms:Text">
          <xsd:maxLength value="255"/>
        </xsd:restriction>
      </xsd:simpleType>
    </xsd:element>
    <xsd:element name="PublicationID" ma:index="7" nillable="true" ma:displayName="PublicationID" ma:internalName="PublicationID" ma:readOnly="false">
      <xsd:simpleType>
        <xsd:restriction base="dms:Text">
          <xsd:maxLength value="255"/>
        </xsd:restriction>
      </xsd:simpleType>
    </xsd:element>
    <xsd:element name="ProjectLead" ma:index="8" nillable="true" ma:displayName="ProjectLead" ma:hidden="true" ma:list="UserInfo" ma:SharePointGroup="0" ma:internalName="ProjectLea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btaskIdentifier" ma:index="13" nillable="true" ma:displayName="SubtaskIdentifier" ma:hidden="true" ma:internalName="SubtaskIdentifier" ma:readOnly="false">
      <xsd:simpleType>
        <xsd:restriction base="dms:Text">
          <xsd:maxLength value="255"/>
        </xsd:restriction>
      </xsd:simpleType>
    </xsd:element>
    <xsd:element name="ProjectTitle" ma:index="14" nillable="true" ma:displayName="ProjectTitle" ma:hidden="true" ma:internalName="ProjectTitle" ma:readOnly="false">
      <xsd:simpleType>
        <xsd:restriction base="dms:Text">
          <xsd:maxLength value="255"/>
        </xsd:restriction>
      </xsd:simpleType>
    </xsd:element>
    <xsd:element name="AgreementTitle" ma:index="16" nillable="true" ma:displayName="AgreementTitle" ma:hidden="true" ma:internalName="Agreement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b9c190-bb3f-4675-8a95-756bfc930a2e" elementFormDefault="qualified">
    <xsd:import namespace="http://schemas.microsoft.com/office/2006/documentManagement/types"/>
    <xsd:import namespace="http://schemas.microsoft.com/office/infopath/2007/PartnerControls"/>
    <xsd:element name="Catergory" ma:index="21" ma:displayName="Category" ma:format="RadioButtons" ma:internalName="Catergory">
      <xsd:simpleType>
        <xsd:restriction base="dms:Choice">
          <xsd:enumeration value="Monthly Reports"/>
          <xsd:enumeration value="Start"/>
          <xsd:enumeration value="Start-AK"/>
          <xsd:enumeration value="Education"/>
          <xsd:enumeration value="Education Document Library"/>
          <xsd:enumeration value="Transmission"/>
          <xsd:enumeration value="Direct Technical Assistance"/>
          <xsd:enumeration value="Communications"/>
          <xsd:enumeration value="Expo TA"/>
          <xsd:enumeration value="Project Administration"/>
          <xsd:enumeration value="Presentations"/>
          <xsd:enumeration value="Graphics"/>
          <xsd:enumeration value="Outreach Docs &amp; Newsletters"/>
          <xsd:enumeration value="Templates &amp; Guidelines"/>
        </xsd:restriction>
      </xsd:simpleType>
    </xsd:element>
    <xsd:element name="Author0" ma:index="22" nillable="true" ma:displayName="Author" ma:description="Last, First"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D391FD-A29C-4FE5-9C2A-314F11300EB8}">
  <ds:schemaRefs>
    <ds:schemaRef ds:uri="http://purl.org/dc/dcmitype/"/>
    <ds:schemaRef ds:uri="http://purl.org/dc/terms/"/>
    <ds:schemaRef ds:uri="http://schemas.microsoft.com/office/2006/documentManagement/types"/>
    <ds:schemaRef ds:uri="http://www.w3.org/XML/1998/namespace"/>
    <ds:schemaRef ds:uri="67b9c190-bb3f-4675-8a95-756bfc930a2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dfca1058-69fe-42c3-b2a8-6e8b91bcc688"/>
  </ds:schemaRefs>
</ds:datastoreItem>
</file>

<file path=customXml/itemProps2.xml><?xml version="1.0" encoding="utf-8"?>
<ds:datastoreItem xmlns:ds="http://schemas.openxmlformats.org/officeDocument/2006/customXml" ds:itemID="{92DCCD84-1E41-43BF-857A-41B41E108F00}">
  <ds:schemaRefs>
    <ds:schemaRef ds:uri="http://schemas.microsoft.com/sharepoint/v3/contenttype/forms"/>
  </ds:schemaRefs>
</ds:datastoreItem>
</file>

<file path=customXml/itemProps3.xml><?xml version="1.0" encoding="utf-8"?>
<ds:datastoreItem xmlns:ds="http://schemas.openxmlformats.org/officeDocument/2006/customXml" ds:itemID="{E9F9FC71-B01A-461F-B8A5-205FDE1C74CD}">
  <ds:schemaRefs>
    <ds:schemaRef ds:uri="http://www.AvePoint.com/sharepoint2007/v5/contenttype/list"/>
  </ds:schemaRefs>
</ds:datastoreItem>
</file>

<file path=customXml/itemProps4.xml><?xml version="1.0" encoding="utf-8"?>
<ds:datastoreItem xmlns:ds="http://schemas.openxmlformats.org/officeDocument/2006/customXml" ds:itemID="{0B409514-1FA8-4101-86F9-CCFED3F3A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a1058-69fe-42c3-b2a8-6e8b91bcc688"/>
    <ds:schemaRef ds:uri="67b9c190-bb3f-4675-8a95-756bfc930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IE_PPT_template</Template>
  <TotalTime>39</TotalTime>
  <Words>992</Words>
  <Application>Microsoft Office PowerPoint</Application>
  <PresentationFormat>On-screen Show (4:3)</PresentationFormat>
  <Paragraphs>149</Paragraphs>
  <Slides>8</Slides>
  <Notes>8</Notes>
  <HiddenSlides>0</HiddenSlides>
  <MMClips>0</MMClips>
  <ScaleCrop>false</ScaleCrop>
  <HeadingPairs>
    <vt:vector size="4" baseType="variant">
      <vt:variant>
        <vt:lpstr>Theme</vt:lpstr>
      </vt:variant>
      <vt:variant>
        <vt:i4>6</vt:i4>
      </vt:variant>
      <vt:variant>
        <vt:lpstr>Slide Titles</vt:lpstr>
      </vt:variant>
      <vt:variant>
        <vt:i4>8</vt:i4>
      </vt:variant>
    </vt:vector>
  </HeadingPairs>
  <TitlesOfParts>
    <vt:vector size="14" baseType="lpstr">
      <vt:lpstr>IE_PPT_template</vt:lpstr>
      <vt:lpstr>ie_template_photos4</vt:lpstr>
      <vt:lpstr>5_ie_template_photos4</vt:lpstr>
      <vt:lpstr>1_ie_template_photos4</vt:lpstr>
      <vt:lpstr>2_ie_template_photos4</vt:lpstr>
      <vt:lpstr>3_ie_template_photos4</vt:lpstr>
      <vt:lpstr>Step 4: Project Implementation</vt:lpstr>
      <vt:lpstr>Small Group Exercise</vt:lpstr>
      <vt:lpstr> </vt:lpstr>
      <vt:lpstr>Step 4: Project Implementation - Tasks</vt:lpstr>
      <vt:lpstr>Step 4: Project Implementation - Checks</vt:lpstr>
      <vt:lpstr>Step 4: Project Implementation– Outputs</vt:lpstr>
      <vt:lpstr>Commercial-Scale Project Risks – Post Step 4</vt:lpstr>
      <vt:lpstr>Big Group Exercise</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Country Solar Energy Potential Estimates &amp; DOE IE Updates</dc:title>
  <dc:creator>Percival, Kamie</dc:creator>
  <cp:lastModifiedBy>SAPC</cp:lastModifiedBy>
  <cp:revision>13</cp:revision>
  <cp:lastPrinted>2013-06-20T18:30:46Z</cp:lastPrinted>
  <dcterms:created xsi:type="dcterms:W3CDTF">2013-06-20T17:59:21Z</dcterms:created>
  <dcterms:modified xsi:type="dcterms:W3CDTF">2014-07-22T16:37:17Z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0x010100AFF0B5660B43014FBCC1B012084F1918</vt:lpwstr>
  </property>
  <property fmtid="{D5CDD505-2E9C-101B-9397-08002B2CF9AE}" pid="3" name="WorkflowCreationPath">
    <vt:lpwstr>f7284fd4-b946-4100-af85-a9d9ad9aac0f,3;f7284fd4-b946-4100-af85-a9d9ad9aac0f,5;f7284fd4-b946-4100-af85-a9d9ad9aac0f,7;</vt:lpwstr>
  </property>
  <property fmtid="{D5CDD505-2E9C-101B-9397-08002B2CF9AE}" pid="4" name="WorkflowChangePath">
    <vt:lpwstr>f7284fd4-b946-4100-af85-a9d9ad9aac0f,3;f7284fd4-b946-4100-af85-a9d9ad9aac0f,6;f7284fd4-b946-4100-af85-a9d9ad9aac0f,8;f7284fd4-b946-4100-af85-a9d9ad9aac0f,11;f7284fd4-b946-4100-af85-a9d9ad9aac0f,14;f7284fd4-b946-4100-af85-a9d9ad9aac0f,19;</vt:lpwstr>
  </property>
</Properties>
</file>