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1.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2.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4.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5.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6.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17.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18.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9.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0.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1.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22.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2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24.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25.xml" ContentType="application/vnd.openxmlformats-officedocument.theme+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26.xml" ContentType="application/vnd.openxmlformats-officedocument.theme+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27.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696" r:id="rId7"/>
    <p:sldMasterId id="2147483710" r:id="rId8"/>
    <p:sldMasterId id="2147483724" r:id="rId9"/>
    <p:sldMasterId id="2147483738" r:id="rId10"/>
    <p:sldMasterId id="2147483752" r:id="rId11"/>
    <p:sldMasterId id="2147483766" r:id="rId12"/>
    <p:sldMasterId id="2147483780" r:id="rId13"/>
    <p:sldMasterId id="2147483794" r:id="rId14"/>
    <p:sldMasterId id="2147483856" r:id="rId15"/>
    <p:sldMasterId id="2147483874" r:id="rId16"/>
    <p:sldMasterId id="2147483892" r:id="rId17"/>
    <p:sldMasterId id="2147484024" r:id="rId18"/>
    <p:sldMasterId id="2147484042" r:id="rId19"/>
    <p:sldMasterId id="2147484060" r:id="rId20"/>
    <p:sldMasterId id="2147484078" r:id="rId21"/>
    <p:sldMasterId id="2147484096" r:id="rId22"/>
    <p:sldMasterId id="2147484114" r:id="rId23"/>
    <p:sldMasterId id="2147484132" r:id="rId24"/>
    <p:sldMasterId id="2147484150" r:id="rId25"/>
    <p:sldMasterId id="2147484168" r:id="rId26"/>
    <p:sldMasterId id="2147484210" r:id="rId27"/>
    <p:sldMasterId id="2147484234" r:id="rId28"/>
    <p:sldMasterId id="2147484258" r:id="rId29"/>
    <p:sldMasterId id="2147484282" r:id="rId30"/>
    <p:sldMasterId id="2147484306" r:id="rId31"/>
    <p:sldMasterId id="2147484330" r:id="rId32"/>
  </p:sldMasterIdLst>
  <p:notesMasterIdLst>
    <p:notesMasterId r:id="rId83"/>
  </p:notesMasterIdLst>
  <p:handoutMasterIdLst>
    <p:handoutMasterId r:id="rId84"/>
  </p:handoutMasterIdLst>
  <p:sldIdLst>
    <p:sldId id="311" r:id="rId33"/>
    <p:sldId id="318" r:id="rId34"/>
    <p:sldId id="270" r:id="rId35"/>
    <p:sldId id="269" r:id="rId36"/>
    <p:sldId id="317" r:id="rId37"/>
    <p:sldId id="316" r:id="rId38"/>
    <p:sldId id="334" r:id="rId39"/>
    <p:sldId id="273" r:id="rId40"/>
    <p:sldId id="274" r:id="rId41"/>
    <p:sldId id="275" r:id="rId42"/>
    <p:sldId id="276" r:id="rId43"/>
    <p:sldId id="277" r:id="rId44"/>
    <p:sldId id="278" r:id="rId45"/>
    <p:sldId id="279" r:id="rId46"/>
    <p:sldId id="280" r:id="rId47"/>
    <p:sldId id="335" r:id="rId48"/>
    <p:sldId id="319" r:id="rId49"/>
    <p:sldId id="336" r:id="rId50"/>
    <p:sldId id="285" r:id="rId51"/>
    <p:sldId id="286" r:id="rId52"/>
    <p:sldId id="287" r:id="rId53"/>
    <p:sldId id="333" r:id="rId54"/>
    <p:sldId id="337" r:id="rId55"/>
    <p:sldId id="306" r:id="rId56"/>
    <p:sldId id="307" r:id="rId57"/>
    <p:sldId id="308" r:id="rId58"/>
    <p:sldId id="309" r:id="rId59"/>
    <p:sldId id="324" r:id="rId60"/>
    <p:sldId id="338" r:id="rId61"/>
    <p:sldId id="320" r:id="rId62"/>
    <p:sldId id="296" r:id="rId63"/>
    <p:sldId id="297" r:id="rId64"/>
    <p:sldId id="298" r:id="rId65"/>
    <p:sldId id="299" r:id="rId66"/>
    <p:sldId id="300" r:id="rId67"/>
    <p:sldId id="301" r:id="rId68"/>
    <p:sldId id="302" r:id="rId69"/>
    <p:sldId id="303" r:id="rId70"/>
    <p:sldId id="339" r:id="rId71"/>
    <p:sldId id="328" r:id="rId72"/>
    <p:sldId id="314" r:id="rId73"/>
    <p:sldId id="329" r:id="rId74"/>
    <p:sldId id="341" r:id="rId75"/>
    <p:sldId id="340" r:id="rId76"/>
    <p:sldId id="342" r:id="rId77"/>
    <p:sldId id="343" r:id="rId78"/>
    <p:sldId id="344" r:id="rId79"/>
    <p:sldId id="330" r:id="rId80"/>
    <p:sldId id="332" r:id="rId81"/>
    <p:sldId id="310" r:id="rId82"/>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EL" initials="N" lastIdx="1" clrIdx="0"/>
  <p:cmAuthor id="1" name="Tom Harris" initials="JTHJ"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C64A"/>
    <a:srgbClr val="FFD4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16" autoAdjust="0"/>
  </p:normalViewPr>
  <p:slideViewPr>
    <p:cSldViewPr snapToGrid="0" snapToObjects="1">
      <p:cViewPr varScale="1">
        <p:scale>
          <a:sx n="113" d="100"/>
          <a:sy n="113" d="100"/>
        </p:scale>
        <p:origin x="-158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7.xml"/><Relationship Id="rId21" Type="http://schemas.openxmlformats.org/officeDocument/2006/relationships/slideMaster" Target="slideMasters/slideMaster17.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slide" Target="slides/slide4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Master" Target="slideMasters/slideMaster25.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Master" Target="slideMasters/slideMaster28.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87"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29.xml"/><Relationship Id="rId82" Type="http://schemas.openxmlformats.org/officeDocument/2006/relationships/slide" Target="slides/slide50.xml"/><Relationship Id="rId19" Type="http://schemas.openxmlformats.org/officeDocument/2006/relationships/slideMaster" Target="slideMasters/slideMaster15.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Master" Target="slideMasters/slideMaster26.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8" Type="http://schemas.openxmlformats.org/officeDocument/2006/relationships/slideMaster" Target="slideMasters/slideMaster4.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16.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Master" Target="slideMasters/slideMaster24.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6.xml"/><Relationship Id="rId31" Type="http://schemas.openxmlformats.org/officeDocument/2006/relationships/slideMaster" Target="slideMasters/slideMaster27.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ln w="19050">
              <a:noFill/>
            </a:ln>
          </c:spPr>
          <c:invertIfNegative val="0"/>
          <c:cat>
            <c:strRef>
              <c:f>Sheet1!$B$1:$C$1</c:f>
              <c:strCache>
                <c:ptCount val="2"/>
                <c:pt idx="0">
                  <c:v>3rd Party Owned</c:v>
                </c:pt>
                <c:pt idx="1">
                  <c:v>Tribe Owned (w/o Partner)</c:v>
                </c:pt>
              </c:strCache>
            </c:strRef>
          </c:cat>
          <c:val>
            <c:numRef>
              <c:f>Sheet1!$B$2:$C$2</c:f>
              <c:numCache>
                <c:formatCode>General</c:formatCode>
                <c:ptCount val="2"/>
                <c:pt idx="0">
                  <c:v>50</c:v>
                </c:pt>
                <c:pt idx="1">
                  <c:v>100</c:v>
                </c:pt>
              </c:numCache>
            </c:numRef>
          </c:val>
        </c:ser>
        <c:dLbls>
          <c:showLegendKey val="0"/>
          <c:showVal val="0"/>
          <c:showCatName val="0"/>
          <c:showSerName val="0"/>
          <c:showPercent val="0"/>
          <c:showBubbleSize val="0"/>
        </c:dLbls>
        <c:gapWidth val="150"/>
        <c:axId val="143639680"/>
        <c:axId val="143641216"/>
      </c:barChart>
      <c:catAx>
        <c:axId val="143639680"/>
        <c:scaling>
          <c:orientation val="minMax"/>
        </c:scaling>
        <c:delete val="0"/>
        <c:axPos val="b"/>
        <c:majorTickMark val="none"/>
        <c:minorTickMark val="none"/>
        <c:tickLblPos val="nextTo"/>
        <c:txPr>
          <a:bodyPr/>
          <a:lstStyle/>
          <a:p>
            <a:pPr>
              <a:defRPr sz="1400"/>
            </a:pPr>
            <a:endParaRPr lang="en-US"/>
          </a:p>
        </c:txPr>
        <c:crossAx val="143641216"/>
        <c:crosses val="autoZero"/>
        <c:auto val="1"/>
        <c:lblAlgn val="ctr"/>
        <c:lblOffset val="100"/>
        <c:noMultiLvlLbl val="0"/>
      </c:catAx>
      <c:valAx>
        <c:axId val="143641216"/>
        <c:scaling>
          <c:orientation val="minMax"/>
        </c:scaling>
        <c:delete val="0"/>
        <c:axPos val="l"/>
        <c:title>
          <c:tx>
            <c:rich>
              <a:bodyPr rot="-5400000" vert="horz"/>
              <a:lstStyle/>
              <a:p>
                <a:pPr>
                  <a:defRPr sz="1400"/>
                </a:pPr>
                <a:r>
                  <a:rPr lang="en-US" sz="1400" dirty="0" smtClean="0"/>
                  <a:t>Project Capital </a:t>
                </a:r>
                <a:r>
                  <a:rPr lang="en-US" sz="1400" dirty="0"/>
                  <a:t>Costs</a:t>
                </a:r>
              </a:p>
            </c:rich>
          </c:tx>
          <c:layout>
            <c:manualLayout>
              <c:xMode val="edge"/>
              <c:yMode val="edge"/>
              <c:x val="7.8932366847617202E-2"/>
              <c:y val="0.24024569845436"/>
            </c:manualLayout>
          </c:layout>
          <c:overlay val="0"/>
        </c:title>
        <c:numFmt formatCode="General" sourceLinked="1"/>
        <c:majorTickMark val="none"/>
        <c:minorTickMark val="none"/>
        <c:tickLblPos val="nextTo"/>
        <c:txPr>
          <a:bodyPr/>
          <a:lstStyle/>
          <a:p>
            <a:pPr>
              <a:defRPr>
                <a:solidFill>
                  <a:schemeClr val="bg1"/>
                </a:solidFill>
              </a:defRPr>
            </a:pPr>
            <a:endParaRPr lang="en-US"/>
          </a:p>
        </c:txPr>
        <c:crossAx val="14363968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B0714-A848-4130-A11A-593F934279E1}" type="doc">
      <dgm:prSet loTypeId="urn:microsoft.com/office/officeart/2005/8/layout/vList3#1" loCatId="list" qsTypeId="urn:microsoft.com/office/officeart/2005/8/quickstyle/simple1" qsCatId="simple" csTypeId="urn:microsoft.com/office/officeart/2005/8/colors/accent1_2" csCatId="accent1" phldr="1"/>
      <dgm:spPr/>
    </dgm:pt>
    <dgm:pt modelId="{96DEB9F1-AB5B-4F8F-8B32-C3D623ACDF01}" type="pres">
      <dgm:prSet presAssocID="{199B0714-A848-4130-A11A-593F934279E1}" presName="linearFlow" presStyleCnt="0">
        <dgm:presLayoutVars>
          <dgm:dir/>
          <dgm:resizeHandles val="exact"/>
        </dgm:presLayoutVars>
      </dgm:prSet>
      <dgm:spPr/>
    </dgm:pt>
  </dgm:ptLst>
  <dgm:cxnLst>
    <dgm:cxn modelId="{8579D6F0-408B-4B8D-BC2A-3B78707E47D9}" type="presOf" srcId="{199B0714-A848-4130-A11A-593F934279E1}" destId="{96DEB9F1-AB5B-4F8F-8B32-C3D623ACDF01}" srcOrd="0"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866CD1C-C709-B34A-A022-D69A8CFEEB15}" type="datetimeFigureOut">
              <a:rPr lang="en-US" smtClean="0"/>
              <a:pPr/>
              <a:t>7/23/2014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IE STEP 2a</a:t>
            </a:r>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188648C8-4C6C-0841-BB31-18E39C16C14D}" type="slidenum">
              <a:rPr lang="en-US" smtClean="0"/>
              <a:pPr/>
              <a:t>‹#›</a:t>
            </a:fld>
            <a:endParaRPr lang="en-US"/>
          </a:p>
        </p:txBody>
      </p:sp>
    </p:spTree>
    <p:extLst>
      <p:ext uri="{BB962C8B-B14F-4D97-AF65-F5344CB8AC3E}">
        <p14:creationId xmlns:p14="http://schemas.microsoft.com/office/powerpoint/2010/main" val="39149045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0501DA7E-87B9-A34C-90D6-954C86615188}" type="datetimeFigureOut">
              <a:rPr lang="en-US" smtClean="0"/>
              <a:pPr/>
              <a:t>7/23/2014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r>
              <a:rPr lang="en-US" smtClean="0"/>
              <a:t>IE STEP 2a</a:t>
            </a: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CEE81D2-114F-DE43-938B-79953DE87D80}" type="slidenum">
              <a:rPr lang="en-US" smtClean="0"/>
              <a:pPr/>
              <a:t>‹#›</a:t>
            </a:fld>
            <a:endParaRPr lang="en-US"/>
          </a:p>
        </p:txBody>
      </p:sp>
    </p:spTree>
    <p:extLst>
      <p:ext uri="{BB962C8B-B14F-4D97-AF65-F5344CB8AC3E}">
        <p14:creationId xmlns:p14="http://schemas.microsoft.com/office/powerpoint/2010/main" val="46349036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EE81D2-114F-DE43-938B-79953DE87D80}"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IE STEP 2b</a:t>
            </a:r>
            <a:endParaRPr lang="en-US"/>
          </a:p>
        </p:txBody>
      </p:sp>
    </p:spTree>
    <p:extLst>
      <p:ext uri="{BB962C8B-B14F-4D97-AF65-F5344CB8AC3E}">
        <p14:creationId xmlns:p14="http://schemas.microsoft.com/office/powerpoint/2010/main" val="1034391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10</a:t>
            </a:fld>
            <a:endParaRPr lang="en-US"/>
          </a:p>
        </p:txBody>
      </p:sp>
    </p:spTree>
    <p:extLst>
      <p:ext uri="{BB962C8B-B14F-4D97-AF65-F5344CB8AC3E}">
        <p14:creationId xmlns:p14="http://schemas.microsoft.com/office/powerpoint/2010/main" val="296001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11</a:t>
            </a:fld>
            <a:endParaRPr lang="en-US"/>
          </a:p>
        </p:txBody>
      </p:sp>
    </p:spTree>
    <p:extLst>
      <p:ext uri="{BB962C8B-B14F-4D97-AF65-F5344CB8AC3E}">
        <p14:creationId xmlns:p14="http://schemas.microsoft.com/office/powerpoint/2010/main" val="184527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ADVANTAGES: Ease of formation, flexible (can design own governance</a:t>
            </a:r>
            <a:r>
              <a:rPr lang="en-US" baseline="0" dirty="0" smtClean="0"/>
              <a:t> structure and rules), possible immunity from being sued, separation of corporate assets and liabilities from Tribe. </a:t>
            </a:r>
          </a:p>
          <a:p>
            <a:r>
              <a:rPr lang="en-US" baseline="0" dirty="0" smtClean="0"/>
              <a:t>DISADVANTAGES: Uncertainty of federal tax treatment, not ideal for extensive off-reservation activities, may have to waive sovereign immunity to attract appropriate funding, may not attract certain business partners who want to engage only with state incorporated companies </a:t>
            </a:r>
            <a:r>
              <a:rPr lang="en-US" dirty="0" smtClean="0"/>
              <a:t>(Renewable Energy Development in Indian</a:t>
            </a:r>
            <a:r>
              <a:rPr lang="en-US" baseline="0" dirty="0" smtClean="0"/>
              <a:t> Country: A Handbook for Tribes 2010, 31).  </a:t>
            </a:r>
          </a:p>
          <a:p>
            <a:endParaRPr lang="en-US" baseline="0" dirty="0" smtClean="0"/>
          </a:p>
          <a:p>
            <a:r>
              <a:rPr lang="en-US" baseline="0" dirty="0" smtClean="0"/>
              <a:t>Ex. Ho-Chunk, Inc. is a Tribally chartered corporation. Chartered under the laws of the Winnebago Tribe of Nebraska in 1994, Ho-Chunk has grown to be very successful. The company now operates 24 subsidiaries in a diverse range of industries: information technology, construction, government contracting, wholesale distribution, marketing, and retail (Ho-Chunk 2012 http://www.hochunkinc.com/). </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solidFill>
                  <a:prstClr val="black"/>
                </a:solidFill>
              </a:rPr>
              <a:pPr/>
              <a:t>12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Tribes avoid forming state-law corporations because they</a:t>
            </a:r>
            <a:r>
              <a:rPr lang="en-US" baseline="0" dirty="0" smtClean="0"/>
              <a:t> lose the federal tax status of the Tribe, even if wholly owned by a federally recognized Tribe (Office of Indian Energy &amp; Economic Development - Tribal Business Structure Handbook 2008, IV-1). Organizational characteristics vary from state-to-state. </a:t>
            </a:r>
          </a:p>
          <a:p>
            <a:endParaRPr lang="en-US" baseline="0" dirty="0" smtClean="0"/>
          </a:p>
          <a:p>
            <a:r>
              <a:rPr lang="en-US" baseline="0" dirty="0" smtClean="0"/>
              <a:t>LLCs have the advantage of limited liability like a corporation but are generally taxed like a partnership (not subject to double taxation like corporations are). </a:t>
            </a:r>
            <a:r>
              <a:rPr lang="en-US" dirty="0" smtClean="0"/>
              <a:t>If a Tribe is the sole member of an LLC, the LLC should receive Tribal tax-exempt status – thus</a:t>
            </a:r>
            <a:r>
              <a:rPr lang="en-US" baseline="0" dirty="0" smtClean="0"/>
              <a:t> LLCs are more desirable for Tribes than a state law corporation</a:t>
            </a:r>
            <a:r>
              <a:rPr lang="en-US" dirty="0" smtClean="0"/>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solidFill>
                  <a:prstClr val="black"/>
                </a:solidFill>
              </a:rPr>
              <a:pPr/>
              <a:t>13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Joint</a:t>
            </a:r>
            <a:r>
              <a:rPr lang="en-US" baseline="0" dirty="0" smtClean="0"/>
              <a:t> Venture </a:t>
            </a:r>
            <a:r>
              <a:rPr lang="en-US" dirty="0" smtClean="0"/>
              <a:t>entity types that</a:t>
            </a:r>
            <a:r>
              <a:rPr lang="en-US" baseline="0" dirty="0" smtClean="0"/>
              <a:t> are most advantageous for Tribes to utilize are LLCs and Limited Partnerships (LP’s). </a:t>
            </a:r>
          </a:p>
          <a:p>
            <a:r>
              <a:rPr lang="en-US" baseline="0" dirty="0" smtClean="0"/>
              <a:t>ADVANTAGES: They are easy to form, flexible, allow flow-through taxation (Tribe’s share of joint venture income is free of federal tax). </a:t>
            </a:r>
          </a:p>
          <a:p>
            <a:r>
              <a:rPr lang="en-US" baseline="0" dirty="0" smtClean="0"/>
              <a:t>DISADVANTAGES: Likely loss of sovereign immunity for the joint venture entity, inability to qualify for certain kinds of financing, difficulty in dissolving the venture if one party wants to terminate (Office of Indian Energy &amp; Economic Development - Tribal Business Structure Handbook 2008, V-8-V-9). </a:t>
            </a:r>
          </a:p>
          <a:p>
            <a:r>
              <a:rPr lang="en-US" baseline="0" dirty="0" smtClean="0"/>
              <a:t>LLC is most common entity choice for joint ventures between Tribes and non-Tribal businesses – attracted to limited personal liability combined with pass-through tax feature of partnerships. </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solidFill>
                  <a:prstClr val="black"/>
                </a:solidFill>
              </a:rPr>
              <a:pPr/>
              <a:t>14</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15</a:t>
            </a:fld>
            <a:endParaRPr lang="en-US"/>
          </a:p>
        </p:txBody>
      </p:sp>
    </p:spTree>
    <p:extLst>
      <p:ext uri="{BB962C8B-B14F-4D97-AF65-F5344CB8AC3E}">
        <p14:creationId xmlns:p14="http://schemas.microsoft.com/office/powerpoint/2010/main" val="205861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16</a:t>
            </a:fld>
            <a:endParaRPr lang="en-US"/>
          </a:p>
        </p:txBody>
      </p:sp>
    </p:spTree>
    <p:extLst>
      <p:ext uri="{BB962C8B-B14F-4D97-AF65-F5344CB8AC3E}">
        <p14:creationId xmlns:p14="http://schemas.microsoft.com/office/powerpoint/2010/main" val="171098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17</a:t>
            </a:fld>
            <a:endParaRPr lang="en-US" dirty="0" smtClean="0"/>
          </a:p>
          <a:p>
            <a:r>
              <a:rPr lang="en-US" b="0" u="none" dirty="0" smtClean="0"/>
              <a:t>There are many different roles that can a Tribe can play. This table describes both the opportunities</a:t>
            </a:r>
            <a:r>
              <a:rPr lang="en-US" b="0" u="none" baseline="0" dirty="0" smtClean="0"/>
              <a:t> and general constraints of the different roles.  </a:t>
            </a:r>
            <a:endParaRPr lang="en-US" b="0" u="none" dirty="0" smtClean="0"/>
          </a:p>
          <a:p>
            <a:endParaRPr lang="en-US" b="0" u="none" dirty="0" smtClean="0"/>
          </a:p>
          <a:p>
            <a:r>
              <a:rPr lang="en-US" b="0" u="sng" dirty="0" smtClean="0"/>
              <a:t>Quickly, they are</a:t>
            </a:r>
          </a:p>
          <a:p>
            <a:r>
              <a:rPr lang="en-US" sz="2000" b="1" dirty="0" smtClean="0"/>
              <a:t>Renewable Resource Owner - </a:t>
            </a:r>
            <a:r>
              <a:rPr lang="en-US" sz="1800" dirty="0" smtClean="0"/>
              <a:t>Land, rights access to sun, wind, biomass feedstock, geothermal heat; “THE HOST”</a:t>
            </a:r>
          </a:p>
          <a:p>
            <a:r>
              <a:rPr lang="en-US" sz="1800" b="1" dirty="0" err="1" smtClean="0"/>
              <a:t>Offtaker</a:t>
            </a:r>
            <a:r>
              <a:rPr lang="en-US" sz="1800" b="1" dirty="0" smtClean="0"/>
              <a:t>/energy user – </a:t>
            </a:r>
            <a:r>
              <a:rPr lang="en-US" sz="1800" b="0" dirty="0" smtClean="0"/>
              <a:t>the Tribe will only play this role if it owns</a:t>
            </a:r>
            <a:r>
              <a:rPr lang="en-US" sz="1800" b="0" baseline="0" dirty="0" smtClean="0"/>
              <a:t> </a:t>
            </a:r>
            <a:r>
              <a:rPr lang="en-US" sz="1800" b="0" dirty="0" smtClean="0"/>
              <a:t>a utility; there may be an opportunity</a:t>
            </a:r>
            <a:r>
              <a:rPr lang="en-US" sz="1800" b="0" baseline="0" dirty="0" smtClean="0"/>
              <a:t> for the Tribe to use some power itself, but the primary function is to sell to the utility</a:t>
            </a:r>
            <a:endParaRPr lang="en-US" sz="1800" b="1" dirty="0" smtClean="0"/>
          </a:p>
          <a:p>
            <a:r>
              <a:rPr lang="en-US" sz="2000" b="1" dirty="0" smtClean="0"/>
              <a:t>Project Operator</a:t>
            </a:r>
            <a:r>
              <a:rPr lang="en-US" sz="2000" b="0" dirty="0" smtClean="0"/>
              <a:t> – that operate</a:t>
            </a:r>
            <a:r>
              <a:rPr lang="en-US" sz="2000" b="0" baseline="0" dirty="0" smtClean="0"/>
              <a:t>s and maintains the project</a:t>
            </a:r>
          </a:p>
          <a:p>
            <a:r>
              <a:rPr lang="en-US" sz="2000" b="1" baseline="0" dirty="0" smtClean="0"/>
              <a:t>Lender</a:t>
            </a:r>
            <a:r>
              <a:rPr lang="en-US" sz="2000" b="0" baseline="0" dirty="0" smtClean="0"/>
              <a:t> – who provides debt to the project</a:t>
            </a:r>
            <a:endParaRPr lang="en-US" sz="2000" b="1" dirty="0" smtClean="0"/>
          </a:p>
          <a:p>
            <a:r>
              <a:rPr lang="en-US" sz="2000" b="1" dirty="0" smtClean="0"/>
              <a:t>Equity Investor – </a:t>
            </a:r>
            <a:r>
              <a:rPr lang="en-US" sz="2000" b="0" dirty="0" smtClean="0"/>
              <a:t>Provides</a:t>
            </a:r>
            <a:r>
              <a:rPr lang="en-US" sz="2000" b="0" baseline="0" dirty="0" smtClean="0"/>
              <a:t> both </a:t>
            </a:r>
            <a:r>
              <a:rPr lang="en-US" sz="1800" dirty="0" smtClean="0"/>
              <a:t>Equity and Tax Equity</a:t>
            </a:r>
            <a:endParaRPr lang="en-US" b="0" u="none"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Developer - </a:t>
            </a:r>
            <a:r>
              <a:rPr lang="en-US" sz="1200" dirty="0" smtClean="0"/>
              <a:t>Technical expert on how to secure site, choose EPC, and secure equipment &amp; financing </a:t>
            </a:r>
          </a:p>
          <a:p>
            <a:endParaRPr lang="en-US" b="0" u="none" dirty="0" smtClean="0"/>
          </a:p>
          <a:p>
            <a:r>
              <a:rPr lang="en-US" b="1" u="none" dirty="0" smtClean="0"/>
              <a:t>KEY MESSAGE: </a:t>
            </a:r>
            <a:r>
              <a:rPr lang="en-US" b="0" u="none" dirty="0" smtClean="0"/>
              <a:t>The Tribe can play one or several of these roles, depending on the circumstances. </a:t>
            </a:r>
          </a:p>
          <a:p>
            <a:endParaRPr lang="en-US" b="1" u="sng" dirty="0" smtClean="0"/>
          </a:p>
          <a:p>
            <a:endParaRPr lang="en-US" b="1" u="sng" dirty="0" smtClean="0"/>
          </a:p>
          <a:p>
            <a:endParaRPr lang="en-US" b="1" u="sng" dirty="0" smtClean="0"/>
          </a:p>
          <a:p>
            <a:endParaRPr lang="en-US" b="1" u="sng" dirty="0"/>
          </a:p>
        </p:txBody>
      </p:sp>
      <p:sp>
        <p:nvSpPr>
          <p:cNvPr id="4" name="Slide Number Placeholder 3"/>
          <p:cNvSpPr>
            <a:spLocks noGrp="1"/>
          </p:cNvSpPr>
          <p:nvPr>
            <p:ph type="sldNum" sz="quarter" idx="10"/>
          </p:nvPr>
        </p:nvSpPr>
        <p:spPr/>
        <p:txBody>
          <a:bodyPr/>
          <a:lstStyle/>
          <a:p>
            <a:pPr>
              <a:defRPr/>
            </a:pPr>
            <a:fld id="{7204762F-9C7D-4CBB-B25C-D019F0126CE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18</a:t>
            </a:fld>
            <a:endParaRPr lang="en-US"/>
          </a:p>
        </p:txBody>
      </p:sp>
    </p:spTree>
    <p:extLst>
      <p:ext uri="{BB962C8B-B14F-4D97-AF65-F5344CB8AC3E}">
        <p14:creationId xmlns:p14="http://schemas.microsoft.com/office/powerpoint/2010/main" val="17109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When all is said and done, a lot of people</a:t>
            </a:r>
            <a:r>
              <a:rPr lang="en-US" baseline="0" dirty="0" smtClean="0"/>
              <a:t> will be involved in the project.   In all likelihood, there will be a core team of professionals focused on the project and a more broad team that gets engaged as their expertise or approval is required.    The slide, while not exhaustive, provides an overview of the diversity of the project team, and examples of the skill sets that are require to ensure the project’s success. </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19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2</a:t>
            </a:fld>
            <a:endParaRPr lang="en-US"/>
          </a:p>
        </p:txBody>
      </p:sp>
    </p:spTree>
    <p:extLst>
      <p:ext uri="{BB962C8B-B14F-4D97-AF65-F5344CB8AC3E}">
        <p14:creationId xmlns:p14="http://schemas.microsoft.com/office/powerpoint/2010/main" val="1794173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20</a:t>
            </a:fld>
            <a:endParaRPr lang="en-US"/>
          </a:p>
        </p:txBody>
      </p:sp>
    </p:spTree>
    <p:extLst>
      <p:ext uri="{BB962C8B-B14F-4D97-AF65-F5344CB8AC3E}">
        <p14:creationId xmlns:p14="http://schemas.microsoft.com/office/powerpoint/2010/main" val="233936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Like</a:t>
            </a:r>
            <a:r>
              <a:rPr lang="en-US" baseline="0" dirty="0" smtClean="0"/>
              <a:t> any successful endeavor, there usually one or more project champions who keep the entire stakeholder group moving in the right direction </a:t>
            </a:r>
          </a:p>
          <a:p>
            <a:r>
              <a:rPr lang="en-US" baseline="0" dirty="0" smtClean="0"/>
              <a:t>Depending on the project and the circumstances, the profile of this Project Champion can vary.  It may be some one from Tribal leadership, or from Tribal administration or possibly an outside consultant. </a:t>
            </a:r>
          </a:p>
          <a:p>
            <a:endParaRPr lang="en-US" baseline="0"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22</a:t>
            </a:fld>
            <a:endParaRPr lang="en-US"/>
          </a:p>
        </p:txBody>
      </p:sp>
    </p:spTree>
    <p:extLst>
      <p:ext uri="{BB962C8B-B14F-4D97-AF65-F5344CB8AC3E}">
        <p14:creationId xmlns:p14="http://schemas.microsoft.com/office/powerpoint/2010/main" val="1794173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23</a:t>
            </a:fld>
            <a:endParaRPr lang="en-US"/>
          </a:p>
        </p:txBody>
      </p:sp>
    </p:spTree>
    <p:extLst>
      <p:ext uri="{BB962C8B-B14F-4D97-AF65-F5344CB8AC3E}">
        <p14:creationId xmlns:p14="http://schemas.microsoft.com/office/powerpoint/2010/main" val="171098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24</a:t>
            </a:fld>
            <a:endParaRPr lang="en-US" dirty="0" smtClean="0"/>
          </a:p>
          <a:p>
            <a:pPr marL="0" lvl="0" indent="0">
              <a:buFont typeface="Arial" pitchFamily="34" charset="0"/>
              <a:buNone/>
            </a:pPr>
            <a:r>
              <a:rPr lang="en-US" sz="1200" kern="1200" dirty="0" smtClean="0">
                <a:solidFill>
                  <a:schemeClr val="tx1"/>
                </a:solidFill>
                <a:effectLst/>
                <a:latin typeface="+mn-lt"/>
                <a:ea typeface="+mn-ea"/>
                <a:cs typeface="+mn-cs"/>
              </a:rPr>
              <a:t>Let’s talk for a minute about the Key Concept of Tax Equity Partnerships. </a:t>
            </a:r>
          </a:p>
          <a:p>
            <a:pPr marL="171450" lvl="0" indent="-171450">
              <a:buFont typeface="Arial" pitchFamily="34" charset="0"/>
              <a:buChar char="•"/>
            </a:pPr>
            <a:r>
              <a:rPr lang="en-US" dirty="0" smtClean="0"/>
              <a:t>Tribes can benefit from tax-equity incentives</a:t>
            </a:r>
            <a:r>
              <a:rPr lang="en-US" baseline="0" dirty="0" smtClean="0"/>
              <a:t> without being taxable</a:t>
            </a:r>
          </a:p>
          <a:p>
            <a:pPr marL="171450" lvl="0" indent="-171450">
              <a:buFont typeface="Arial" pitchFamily="34" charset="0"/>
              <a:buChar char="•"/>
            </a:pPr>
            <a:r>
              <a:rPr lang="en-US" baseline="0" dirty="0" smtClean="0"/>
              <a:t>Tribes partner with a 3</a:t>
            </a:r>
            <a:r>
              <a:rPr lang="en-US" baseline="30000" dirty="0" smtClean="0"/>
              <a:t>rd</a:t>
            </a:r>
            <a:r>
              <a:rPr lang="en-US" baseline="0" dirty="0" smtClean="0"/>
              <a:t> party owner, so the tax credits benefit the project</a:t>
            </a:r>
            <a:r>
              <a:rPr lang="en-US" sz="1200" kern="1200" dirty="0" smtClean="0">
                <a:solidFill>
                  <a:schemeClr val="tx1"/>
                </a:solidFill>
                <a:effectLst/>
                <a:latin typeface="+mn-lt"/>
                <a:ea typeface="+mn-ea"/>
                <a:cs typeface="+mn-cs"/>
              </a:rPr>
              <a:t>. </a:t>
            </a:r>
            <a:endParaRPr lang="en-US" dirty="0" smtClean="0"/>
          </a:p>
          <a:p>
            <a:pPr marL="171450" lvl="0" indent="-171450">
              <a:buFont typeface="Arial" pitchFamily="34" charset="0"/>
              <a:buChar char="•"/>
            </a:pPr>
            <a:r>
              <a:rPr lang="en-US" dirty="0" smtClean="0"/>
              <a:t>For large</a:t>
            </a:r>
            <a:r>
              <a:rPr lang="en-US" baseline="0" dirty="0" smtClean="0"/>
              <a:t> commercial RE projects, the project economics will likely depend on tax incentives, i</a:t>
            </a:r>
            <a:r>
              <a:rPr lang="en-US" dirty="0" smtClean="0"/>
              <a:t>n order to achieve a reasonable payback. </a:t>
            </a:r>
            <a:r>
              <a:rPr lang="en-US" sz="1200" kern="1200" dirty="0" smtClean="0">
                <a:solidFill>
                  <a:schemeClr val="tx1"/>
                </a:solidFill>
                <a:effectLst/>
                <a:latin typeface="+mn-lt"/>
                <a:ea typeface="+mn-ea"/>
                <a:cs typeface="+mn-cs"/>
              </a:rPr>
              <a:t>Again, federal government tax incentives offered for renewable energy development can represent up to half the value of the project.</a:t>
            </a:r>
          </a:p>
          <a:p>
            <a:pPr marL="171450" lvl="0" indent="-171450">
              <a:buFont typeface="Arial" pitchFamily="34" charset="0"/>
              <a:buChar char="•"/>
            </a:pPr>
            <a:r>
              <a:rPr lang="en-US" sz="1200" kern="1200" dirty="0" smtClean="0">
                <a:solidFill>
                  <a:schemeClr val="tx1"/>
                </a:solidFill>
                <a:effectLst/>
                <a:latin typeface="+mn-lt"/>
                <a:ea typeface="+mn-ea"/>
                <a:cs typeface="+mn-cs"/>
              </a:rPr>
              <a:t>Tribes benefit</a:t>
            </a:r>
            <a:r>
              <a:rPr lang="en-US" sz="1200" kern="1200" baseline="0" dirty="0" smtClean="0">
                <a:solidFill>
                  <a:schemeClr val="tx1"/>
                </a:solidFill>
                <a:effectLst/>
                <a:latin typeface="+mn-lt"/>
                <a:ea typeface="+mn-ea"/>
                <a:cs typeface="+mn-cs"/>
              </a:rPr>
              <a:t> by offering a more competitive price for energy and RECs to a utility</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kern="1200" dirty="0" smtClean="0">
                <a:solidFill>
                  <a:schemeClr val="tx1"/>
                </a:solidFill>
                <a:effectLst/>
                <a:latin typeface="+mn-lt"/>
                <a:ea typeface="+mn-ea"/>
                <a:cs typeface="+mn-cs"/>
              </a:rPr>
              <a:t>If the Tribe is one of the developers,</a:t>
            </a:r>
            <a:r>
              <a:rPr lang="en-US" sz="1200" kern="1200" baseline="0" dirty="0" smtClean="0">
                <a:solidFill>
                  <a:schemeClr val="tx1"/>
                </a:solidFill>
                <a:effectLst/>
                <a:latin typeface="+mn-lt"/>
                <a:ea typeface="+mn-ea"/>
                <a:cs typeface="+mn-cs"/>
              </a:rPr>
              <a:t> or one of the equity investors, the Tribe may </a:t>
            </a:r>
            <a:r>
              <a:rPr lang="en-US" sz="1200" kern="1200" dirty="0" smtClean="0">
                <a:solidFill>
                  <a:schemeClr val="tx1"/>
                </a:solidFill>
                <a:effectLst/>
                <a:latin typeface="+mn-lt"/>
                <a:ea typeface="+mn-ea"/>
                <a:cs typeface="+mn-cs"/>
              </a:rPr>
              <a:t>still have the option to own the project after the useful tax credit life. </a:t>
            </a:r>
          </a:p>
          <a:p>
            <a:pPr marL="171450" lvl="0" indent="-171450">
              <a:buFont typeface="Arial" pitchFamily="34" charset="0"/>
              <a:buChar char="•"/>
            </a:pPr>
            <a:r>
              <a:rPr lang="en-US" sz="1200" kern="1200" dirty="0" smtClean="0">
                <a:solidFill>
                  <a:schemeClr val="tx1"/>
                </a:solidFill>
                <a:effectLst/>
                <a:latin typeface="+mn-lt"/>
                <a:ea typeface="+mn-ea"/>
                <a:cs typeface="+mn-cs"/>
              </a:rPr>
              <a:t>You CAN develop a project without a tax equity partner. However, it is unlikely that the economics of a large</a:t>
            </a:r>
            <a:r>
              <a:rPr lang="en-US" sz="1200" kern="1200" baseline="0" dirty="0" smtClean="0">
                <a:solidFill>
                  <a:schemeClr val="tx1"/>
                </a:solidFill>
                <a:effectLst/>
                <a:latin typeface="+mn-lt"/>
                <a:ea typeface="+mn-ea"/>
                <a:cs typeface="+mn-cs"/>
              </a:rPr>
              <a:t> commercial project will </a:t>
            </a:r>
            <a:r>
              <a:rPr lang="en-US" sz="1200" kern="1200" dirty="0" smtClean="0">
                <a:solidFill>
                  <a:schemeClr val="tx1"/>
                </a:solidFill>
                <a:effectLst/>
                <a:latin typeface="+mn-lt"/>
                <a:ea typeface="+mn-ea"/>
                <a:cs typeface="+mn-cs"/>
              </a:rPr>
              <a:t>make sense, so there would have to be another compelling reason to skip this type</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partnership to give up the tax credit opportunity.</a:t>
            </a:r>
          </a:p>
          <a:p>
            <a:pPr marL="171450" lvl="0" indent="-171450">
              <a:buFont typeface="Arial" pitchFamily="34" charset="0"/>
              <a:buChar char="•"/>
            </a:pPr>
            <a:r>
              <a:rPr lang="en-US" sz="1200" kern="1200" dirty="0" smtClean="0">
                <a:solidFill>
                  <a:schemeClr val="tx1"/>
                </a:solidFill>
                <a:effectLst/>
                <a:latin typeface="+mn-lt"/>
                <a:ea typeface="+mn-ea"/>
                <a:cs typeface="+mn-cs"/>
              </a:rPr>
              <a:t>BUT by including a tax equity partner, it puts more cooks kitchen, which means more opinions</a:t>
            </a:r>
            <a:r>
              <a:rPr lang="en-US" sz="1200" kern="1200" baseline="0" dirty="0" smtClean="0">
                <a:solidFill>
                  <a:schemeClr val="tx1"/>
                </a:solidFill>
                <a:effectLst/>
                <a:latin typeface="+mn-lt"/>
                <a:ea typeface="+mn-ea"/>
                <a:cs typeface="+mn-cs"/>
              </a:rPr>
              <a:t> to consider in all areas of project development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008700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a:t>
            </a:r>
            <a:fld id="{E0D1F6CC-E033-4872-841C-93DC28CD7BBC}" type="slidenum">
              <a:rPr lang="en-US" baseline="0" smtClean="0"/>
              <a:pPr/>
              <a:t>25</a:t>
            </a:fld>
            <a:endParaRPr lang="en-US" dirty="0" smtClean="0"/>
          </a:p>
          <a:p>
            <a:endParaRPr lang="en-US" b="1" baseline="0" dirty="0" smtClean="0"/>
          </a:p>
          <a:p>
            <a:pPr marL="171450" indent="-171450">
              <a:buFont typeface="Arial" pitchFamily="34" charset="0"/>
              <a:buChar char="•"/>
            </a:pPr>
            <a:r>
              <a:rPr lang="en-US" b="0" baseline="0" dirty="0" smtClean="0"/>
              <a:t>If your Tribe decides to go for a commercial project to sell power and try to make a decent (not large, but decent) return on the investment, it is imperative to consider partnering with a tax equity investor who would develop and possibly own the project (for a period of time). </a:t>
            </a:r>
          </a:p>
          <a:p>
            <a:endParaRPr lang="en-US" b="0" baseline="0" dirty="0" smtClean="0"/>
          </a:p>
          <a:p>
            <a:r>
              <a:rPr lang="en-US" b="0" baseline="0" dirty="0" smtClean="0"/>
              <a:t>Tax incentives are quite generous right now and when combined, they can represent up to half the project value. In other words, the total cost of the project will be half of what it would be if the Tribe paid cash for it.  Therefore, securing a tax equity partner can be well worth the challenge of adding partners. </a:t>
            </a:r>
          </a:p>
          <a:p>
            <a:endParaRPr lang="en-US" b="0" baseline="0" dirty="0" smtClean="0"/>
          </a:p>
          <a:p>
            <a:r>
              <a:rPr lang="en-US" b="0" baseline="0" dirty="0" smtClean="0"/>
              <a:t>Importantly, the federal incentives are set to make the power from these renewable projects competitive with the price of power, but only in certain locations with the right conditions around the U.S. (with high electricity prices, great renewable resources, streamlined permitting and interconnection processes, or a combination of all of the above).  For those projects that are not in the ideal location (which will be most of them), additional state incentives may still be required to make the project work economically.</a:t>
            </a:r>
            <a:endParaRPr lang="en-US" b="0"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93296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26</a:t>
            </a:fld>
            <a:endParaRPr lang="en-US" dirty="0" smtClean="0"/>
          </a:p>
          <a:p>
            <a:r>
              <a:rPr lang="en-US" dirty="0" smtClean="0"/>
              <a:t>This</a:t>
            </a:r>
            <a:r>
              <a:rPr lang="en-US" baseline="0" dirty="0" smtClean="0"/>
              <a:t> slide shows the details of the federal tax credit incentives. As mentioned on slide 14, these tax incentives </a:t>
            </a:r>
            <a:r>
              <a:rPr lang="en-US" b="0" baseline="0" dirty="0" smtClean="0"/>
              <a:t>can represent up to half the project value. Because Tribes do not pay taxes, Tribes are not able to use these tax credits without an investment partner</a:t>
            </a:r>
            <a:r>
              <a:rPr lang="en-US" baseline="0" dirty="0" smtClean="0"/>
              <a:t>.</a:t>
            </a:r>
          </a:p>
          <a:p>
            <a:pPr marL="685800" lvl="1" indent="-228600">
              <a:buAutoNum type="arabicParenR"/>
            </a:pPr>
            <a:r>
              <a:rPr lang="en-US" baseline="0" dirty="0" smtClean="0"/>
              <a:t>First kind is production tax credit, or PTC and is $.023 (2.3 cents for every kilowatt hour on RE produced).  Works for wind, geo, and some biomass (that where the biomass is specifically grown for fuel)</a:t>
            </a:r>
          </a:p>
          <a:p>
            <a:pPr marL="457200" lvl="1" indent="0">
              <a:buNone/>
            </a:pPr>
            <a:r>
              <a:rPr lang="en-US" baseline="0" dirty="0" smtClean="0"/>
              <a:t>May expire at end of 2013, though could be extended, or you can qualify by starting construction</a:t>
            </a:r>
          </a:p>
          <a:p>
            <a:pPr marL="685800" lvl="1" indent="-228600">
              <a:buAutoNum type="arabicParenR" startAt="2"/>
            </a:pPr>
            <a:r>
              <a:rPr lang="en-US" baseline="0" dirty="0" smtClean="0"/>
              <a:t>Second type, is investment tax credit, or ITC and it covers 30% or 10% of the upfront capital investment, depending on the technology).  Solar currently receives an ITC of 30%.</a:t>
            </a:r>
          </a:p>
          <a:p>
            <a:pPr marL="457200" lvl="1" indent="0">
              <a:buNone/>
            </a:pPr>
            <a:r>
              <a:rPr lang="en-US" baseline="0" dirty="0" smtClean="0">
                <a:sym typeface="Wingdings" pitchFamily="2" charset="2"/>
              </a:rPr>
              <a:t> </a:t>
            </a:r>
            <a:r>
              <a:rPr lang="en-US" baseline="0" dirty="0" smtClean="0"/>
              <a:t>Geothermal can take one or other, but not both</a:t>
            </a:r>
          </a:p>
          <a:p>
            <a:pPr marL="0" lvl="0" indent="0">
              <a:buNone/>
            </a:pPr>
            <a:endParaRPr lang="en-US" baseline="0" dirty="0" smtClean="0"/>
          </a:p>
          <a:p>
            <a:pPr marL="0" lvl="0" indent="0">
              <a:buNone/>
            </a:pPr>
            <a:r>
              <a:rPr lang="en-US" baseline="0" dirty="0" smtClean="0"/>
              <a:t>The other form of tax advantage is accelerated deprecation, which is a write off, or deduction of the cost of most RE equipment. Although it is not often mentioned, it is one of the key incentives offered to capital investments for renewable or other types of large capital investments</a:t>
            </a:r>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062134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Slide</a:t>
            </a:r>
            <a:r>
              <a:rPr lang="en-US" baseline="0" dirty="0" smtClean="0"/>
              <a:t> </a:t>
            </a:r>
            <a:fld id="{E0D1F6CC-E033-4872-841C-93DC28CD7BBC}" type="slidenum">
              <a:rPr lang="en-US" baseline="0" smtClean="0"/>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t>27</a:t>
            </a:fld>
            <a:endParaRPr lang="en-US" dirty="0" smtClean="0"/>
          </a:p>
          <a:p>
            <a:pPr marL="171450" indent="-171450">
              <a:buFont typeface="Arial" pitchFamily="34" charset="0"/>
              <a:buChar char="•"/>
            </a:pPr>
            <a:r>
              <a:rPr lang="en-US" b="0" dirty="0" smtClean="0"/>
              <a:t>As part of the options of the Tribe</a:t>
            </a:r>
            <a:r>
              <a:rPr lang="en-US" b="0" baseline="0" dirty="0" smtClean="0"/>
              <a:t>, it is important to remember, in fact always remember:  “how much is this stage going to cost, and how are we going to fund it”.  We’ve broadly categorized the types of funding into 3 different levels of financing commitment required by the Tribe:</a:t>
            </a:r>
          </a:p>
          <a:p>
            <a:endParaRPr lang="en-US" b="0" baseline="0" dirty="0" smtClean="0"/>
          </a:p>
          <a:p>
            <a:pPr marL="628650" lvl="1" indent="-171450">
              <a:buFont typeface="Arial" pitchFamily="34" charset="0"/>
              <a:buChar char="•"/>
            </a:pPr>
            <a:r>
              <a:rPr lang="en-US" b="0" baseline="0" dirty="0" smtClean="0"/>
              <a:t>Tribal capital – Tribe pays for project outright (BUT NOTE commercial scale projects require tens if not hundreds of millions of dollars of investment, which is why investment partners are usually needed)</a:t>
            </a:r>
          </a:p>
          <a:p>
            <a:pPr marL="628650" lvl="1" indent="-171450">
              <a:buFont typeface="Arial" pitchFamily="34" charset="0"/>
              <a:buChar char="•"/>
            </a:pPr>
            <a:r>
              <a:rPr lang="en-US" b="0" baseline="0" dirty="0" smtClean="0"/>
              <a:t>Tribe – private sector capital sharing – where you split the costs between a Tribe and private capital investment; and</a:t>
            </a:r>
          </a:p>
          <a:p>
            <a:pPr marL="628650" lvl="1" indent="-171450">
              <a:buFont typeface="Arial" pitchFamily="34" charset="0"/>
              <a:buChar char="•"/>
            </a:pPr>
            <a:r>
              <a:rPr lang="en-US" b="0" baseline="0" dirty="0" smtClean="0"/>
              <a:t>Non-Tribe capital – Tribe contributes resources such as land and possibly some human capital expertise, instead of actual dollars to the project. This is lowest risk, with lowest expected return.</a:t>
            </a:r>
          </a:p>
          <a:p>
            <a:endParaRPr lang="en-US" b="0"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23763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28</a:t>
            </a:fld>
            <a:endParaRPr lang="en-US"/>
          </a:p>
        </p:txBody>
      </p:sp>
    </p:spTree>
    <p:extLst>
      <p:ext uri="{BB962C8B-B14F-4D97-AF65-F5344CB8AC3E}">
        <p14:creationId xmlns:p14="http://schemas.microsoft.com/office/powerpoint/2010/main" val="1794173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29</a:t>
            </a:fld>
            <a:endParaRPr lang="en-US"/>
          </a:p>
        </p:txBody>
      </p:sp>
    </p:spTree>
    <p:extLst>
      <p:ext uri="{BB962C8B-B14F-4D97-AF65-F5344CB8AC3E}">
        <p14:creationId xmlns:p14="http://schemas.microsoft.com/office/powerpoint/2010/main" val="17109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extLst>
      <p:ext uri="{BB962C8B-B14F-4D97-AF65-F5344CB8AC3E}">
        <p14:creationId xmlns:p14="http://schemas.microsoft.com/office/powerpoint/2010/main" val="3989641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smtClean="0">
                <a:solidFill>
                  <a:srgbClr val="FF0000"/>
                </a:solidFill>
              </a:rPr>
              <a:t>These partners are</a:t>
            </a:r>
            <a:r>
              <a:rPr lang="en-US" b="1" baseline="0" dirty="0" smtClean="0">
                <a:solidFill>
                  <a:srgbClr val="FF0000"/>
                </a:solidFill>
              </a:rPr>
              <a:t> responsible for different tasks</a:t>
            </a:r>
          </a:p>
          <a:p>
            <a:pPr lvl="1">
              <a:buFont typeface="Arial" pitchFamily="34" charset="0"/>
              <a:buChar char="•"/>
            </a:pPr>
            <a:r>
              <a:rPr lang="en-US" b="1" baseline="0" dirty="0" smtClean="0">
                <a:solidFill>
                  <a:srgbClr val="FF0000"/>
                </a:solidFill>
              </a:rPr>
              <a:t>The RFP and contracts will have different provisions, but the process is similar for all three</a:t>
            </a:r>
            <a:endParaRPr lang="en-US" b="1" dirty="0" smtClean="0">
              <a:solidFill>
                <a:srgbClr val="FF0000"/>
              </a:solidFill>
            </a:endParaRPr>
          </a:p>
          <a:p>
            <a:pPr>
              <a:buFont typeface="Arial" pitchFamily="34" charset="0"/>
              <a:buChar char="•"/>
            </a:pPr>
            <a:r>
              <a:rPr lang="en-US" b="1" dirty="0" smtClean="0">
                <a:solidFill>
                  <a:srgbClr val="FF0000"/>
                </a:solidFill>
              </a:rPr>
              <a:t>The following slides detail the procurement of the developer</a:t>
            </a:r>
          </a:p>
          <a:p>
            <a:pPr lvl="1">
              <a:buFont typeface="Arial" pitchFamily="34" charset="0"/>
              <a:buChar char="•"/>
            </a:pPr>
            <a:r>
              <a:rPr lang="en-US" b="1" dirty="0" smtClean="0">
                <a:solidFill>
                  <a:srgbClr val="FF0000"/>
                </a:solidFill>
              </a:rPr>
              <a:t>In</a:t>
            </a:r>
            <a:r>
              <a:rPr lang="en-US" b="1" baseline="0" dirty="0" smtClean="0">
                <a:solidFill>
                  <a:srgbClr val="FF0000"/>
                </a:solidFill>
              </a:rPr>
              <a:t> your binder, you can find more information on the EPC </a:t>
            </a:r>
            <a:r>
              <a:rPr lang="en-US" b="1" baseline="0" smtClean="0">
                <a:solidFill>
                  <a:srgbClr val="FF0000"/>
                </a:solidFill>
              </a:rPr>
              <a:t>and env</a:t>
            </a:r>
            <a:endParaRPr lang="en-US" b="1" dirty="0" smtClean="0">
              <a:solidFill>
                <a:srgbClr val="FF0000"/>
              </a:solidFill>
            </a:endParaRPr>
          </a:p>
          <a:p>
            <a:pPr>
              <a:buFont typeface="Arial" pitchFamily="34" charset="0"/>
              <a:buChar char="•"/>
            </a:pPr>
            <a:r>
              <a:rPr lang="en-US" dirty="0" smtClean="0"/>
              <a:t>In</a:t>
            </a:r>
            <a:r>
              <a:rPr lang="en-US" baseline="0" dirty="0" smtClean="0"/>
              <a:t> general, the procurement process for facility and commercial scale projects can be broken down into three different categories.  </a:t>
            </a:r>
          </a:p>
          <a:p>
            <a:pPr>
              <a:buFont typeface="Arial" pitchFamily="34" charset="0"/>
              <a:buChar char="•"/>
            </a:pPr>
            <a:r>
              <a:rPr lang="en-US" baseline="0" dirty="0" smtClean="0"/>
              <a:t>Developing and issuing the RFP; </a:t>
            </a:r>
          </a:p>
          <a:p>
            <a:pPr>
              <a:buFont typeface="Arial" pitchFamily="34" charset="0"/>
              <a:buChar char="•"/>
            </a:pPr>
            <a:r>
              <a:rPr lang="en-US" baseline="0" dirty="0" smtClean="0"/>
              <a:t>Selecting a partner and </a:t>
            </a:r>
          </a:p>
          <a:p>
            <a:pPr>
              <a:buFont typeface="Arial" pitchFamily="34" charset="0"/>
              <a:buChar char="•"/>
            </a:pPr>
            <a:r>
              <a:rPr lang="en-US" baseline="0" dirty="0" smtClean="0"/>
              <a:t>Negotiating contracts. </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30</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a:t>
            </a:r>
            <a:r>
              <a:rPr lang="en-US" baseline="0" dirty="0" smtClean="0"/>
              <a:t> first step is the Request for proposal process.  As has been stated throughout this presentation, the l</a:t>
            </a:r>
            <a:r>
              <a:rPr lang="en-US" dirty="0" smtClean="0"/>
              <a:t>arger the project,</a:t>
            </a:r>
            <a:r>
              <a:rPr lang="en-US" baseline="0" dirty="0" smtClean="0"/>
              <a:t> the more complex the contracting, so while we’ll walk through the RFP process step by step, such a detailed process will be more relevant for larger projects.  A small project, again, 25 kW PV system on a school for example, maybe something more streamlined such as requesting three bids and choosing the best option, will be appropriate.</a:t>
            </a:r>
          </a:p>
          <a:p>
            <a:endParaRPr lang="en-US" baseline="0" dirty="0" smtClean="0"/>
          </a:p>
          <a:p>
            <a:pPr>
              <a:buFont typeface="Arial" pitchFamily="34" charset="0"/>
              <a:buChar char="•"/>
            </a:pPr>
            <a:r>
              <a:rPr lang="en-US" baseline="0" dirty="0" smtClean="0"/>
              <a:t> There are 5 major steps in the RFP process: Developing the RPF itself; Issuing the RFP; Managing and Administering the Process: Establishing a well thought out process and criteria for selecting the winning bidder and finally, awarding the contract.   We’ll walk through these steps one by one in the following slides.</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Developing the RFP</a:t>
            </a:r>
          </a:p>
          <a:p>
            <a:pPr>
              <a:buFont typeface="Arial" pitchFamily="34" charset="0"/>
              <a:buChar char="•"/>
            </a:pPr>
            <a:r>
              <a:rPr lang="en-US" baseline="0" dirty="0" smtClean="0"/>
              <a:t> First consider what we are procuring</a:t>
            </a:r>
          </a:p>
          <a:p>
            <a:pPr>
              <a:buFont typeface="Arial" pitchFamily="34" charset="0"/>
              <a:buChar char="•"/>
            </a:pPr>
            <a:r>
              <a:rPr lang="en-US" baseline="0" dirty="0" smtClean="0"/>
              <a:t> Develop appropriate technical specifications for the project and the type of procurement.</a:t>
            </a:r>
          </a:p>
          <a:p>
            <a:pPr>
              <a:buFont typeface="Arial" pitchFamily="34" charset="0"/>
              <a:buChar char="•"/>
            </a:pPr>
            <a:r>
              <a:rPr lang="en-US" baseline="0" dirty="0" smtClean="0"/>
              <a:t> Developer appropriate evaluation criteria</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32</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Lay out the parameters of the RFP process in the solicitation to bidders addressing all the material issues including timeline for response, site visits, the Q&amp;A procedure, interviews, scoring, ect.</a:t>
            </a:r>
          </a:p>
          <a:p>
            <a:pPr>
              <a:buFont typeface="Arial" pitchFamily="34" charset="0"/>
              <a:buChar char="•"/>
            </a:pPr>
            <a:r>
              <a:rPr lang="en-US" baseline="0" dirty="0" smtClean="0"/>
              <a:t> Include in the RPF a clear discussion of which party is responsible for the different development tasks and expenses.   If the Tribe is going to handle the permitting, state so.  If the Tribe expects the winning bidder to do all the permitting, state so.  This allows bids to be compared on a more level playing field. </a:t>
            </a:r>
          </a:p>
          <a:p>
            <a:pPr>
              <a:buFont typeface="Arial" pitchFamily="34" charset="0"/>
              <a:buChar char="•"/>
            </a:pPr>
            <a:r>
              <a:rPr lang="en-US" baseline="0" dirty="0" smtClean="0"/>
              <a:t> Are there any preferences or additional points given for different criteria.</a:t>
            </a:r>
          </a:p>
          <a:p>
            <a:pPr>
              <a:buFont typeface="Arial" pitchFamily="34" charset="0"/>
              <a:buChar char="•"/>
            </a:pPr>
            <a:r>
              <a:rPr lang="en-US" baseline="0" dirty="0" smtClean="0"/>
              <a:t> What about site access, but during construction as well as long term access.  </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33</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Char char="•"/>
            </a:pPr>
            <a:r>
              <a:rPr lang="en-US" baseline="0" dirty="0" smtClean="0"/>
              <a:t>As it relates to Technical Specs, based on what path the Tribe has selected, it will either be contracting for particular equipment (the RE installation itself) or for the purchase of electricity through a PPA.  </a:t>
            </a:r>
          </a:p>
          <a:p>
            <a:pPr>
              <a:buFont typeface="Arial" pitchFamily="34" charset="0"/>
              <a:buChar char="•"/>
            </a:pPr>
            <a:r>
              <a:rPr lang="en-US" baseline="0" dirty="0" smtClean="0"/>
              <a:t> The degree and specificity that each of the topics in the slide are addressed in a given RFP process will vary.  For example, if the Tribe is directly purchasing the equipment, then certain things such as equipment warranties will be very important since the Tribe will be the owner.  </a:t>
            </a:r>
          </a:p>
          <a:p>
            <a:pPr>
              <a:buFont typeface="Arial" pitchFamily="34" charset="0"/>
              <a:buChar char="•"/>
            </a:pPr>
            <a:r>
              <a:rPr lang="en-US" baseline="0" dirty="0" smtClean="0"/>
              <a:t>However, if the RFP is to select a PPA provider, the Tribe will likely put more emphasis on the bidders demonstrated ability to finance the project, how much production the bidder will guarantee, and buy-out options, for example.  </a:t>
            </a:r>
          </a:p>
          <a:p>
            <a:pPr>
              <a:buFont typeface="Arial" pitchFamily="34" charset="0"/>
              <a:buChar char="•"/>
            </a:pPr>
            <a:r>
              <a:rPr lang="en-US" baseline="0" dirty="0" smtClean="0"/>
              <a:t>When contracting for a PPA, it is common to let the bidder propose the type of equipment that they intend to use if they are selected, rather than have the Host specify a particular brand of module, for example.  Of course, if a Tribe is wants to stipulate certain conditions like “made in the USA’ equipment or a certain number of construction jobs have to go to Tribal members, then all of this should be in the RFP. </a:t>
            </a:r>
          </a:p>
          <a:p>
            <a:endParaRPr lang="en-US" baseline="0" dirty="0" smtClean="0"/>
          </a:p>
          <a:p>
            <a:r>
              <a:rPr lang="en-US" baseline="0" dirty="0" smtClean="0"/>
              <a:t>Regardless, in both cases, the Scope of Work will be a thorough description of the proposed project, the characteristics of the site and a detail overview of what the Tribe is interested in procuring. </a:t>
            </a:r>
          </a:p>
          <a:p>
            <a:endParaRPr lang="en-US" baseline="0" dirty="0" smtClean="0"/>
          </a:p>
          <a:p>
            <a:pPr>
              <a:buFont typeface="Arial" pitchFamily="34" charset="0"/>
              <a:buChar char="•"/>
            </a:pPr>
            <a:r>
              <a:rPr lang="en-US" baseline="0" dirty="0" smtClean="0"/>
              <a:t>Don’t forget O&amp;M.  Who is going to perform if; how often; how will warranties be managed if necessary to replace equipment, and how much will it cost. </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34</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Included</a:t>
            </a:r>
            <a:r>
              <a:rPr lang="en-US" baseline="0" dirty="0" smtClean="0"/>
              <a:t> in the RFP process and the actual RFP is a well thought out process to evaluate bids.  The goal is to select the best bidder based on the criteria chosen to guide the selection process and to do so in a transparent way that does not leave the Tribe open to protests from the unsuccessful bidders.   </a:t>
            </a:r>
          </a:p>
          <a:p>
            <a:endParaRPr lang="en-US" baseline="0" dirty="0" smtClean="0"/>
          </a:p>
          <a:p>
            <a:r>
              <a:rPr lang="en-US" baseline="0" dirty="0" smtClean="0"/>
              <a:t>There are two typical approaches. </a:t>
            </a:r>
          </a:p>
          <a:p>
            <a:pPr>
              <a:buFont typeface="Arial" pitchFamily="34" charset="0"/>
              <a:buChar char="•"/>
            </a:pPr>
            <a:r>
              <a:rPr lang="en-US" baseline="0" dirty="0" smtClean="0"/>
              <a:t> Best Value which allows criteria other than price to be more heavily weighted </a:t>
            </a:r>
          </a:p>
          <a:p>
            <a:pPr>
              <a:buFont typeface="Arial" pitchFamily="34" charset="0"/>
              <a:buChar char="•"/>
            </a:pPr>
            <a:r>
              <a:rPr lang="en-US" baseline="0" dirty="0" smtClean="0"/>
              <a:t> or Low Price, technically acceptable, which starts with technical capabilities, but then is based on the lowest cost among those deemed technically capable. </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35</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With</a:t>
            </a:r>
            <a:r>
              <a:rPr lang="en-US" baseline="0" dirty="0" smtClean="0"/>
              <a:t> clear evaluation criteria in place, the contract is then awarded. </a:t>
            </a:r>
          </a:p>
          <a:p>
            <a:pPr>
              <a:buFont typeface="Arial" pitchFamily="34" charset="0"/>
              <a:buChar char="•"/>
            </a:pPr>
            <a:r>
              <a:rPr lang="en-US" baseline="0" dirty="0" smtClean="0"/>
              <a:t> In this case, there are four common approaches. </a:t>
            </a:r>
          </a:p>
          <a:p>
            <a:pPr>
              <a:buFont typeface="Arial" pitchFamily="34" charset="0"/>
              <a:buChar char="•"/>
            </a:pPr>
            <a:r>
              <a:rPr lang="en-US" baseline="0" dirty="0" smtClean="0"/>
              <a:t> As illustrated in the slide, the award process itself is successively longer as you move down the list.  That said, it might also mean that there are less surprises down the line for a contract chosen say for example under the Award with Discussion and Negotiation, then under the Award Based on Proposal.  </a:t>
            </a:r>
          </a:p>
          <a:p>
            <a:pPr>
              <a:buFont typeface="Arial" pitchFamily="34" charset="0"/>
              <a:buChar char="•"/>
            </a:pPr>
            <a:r>
              <a:rPr lang="en-US" baseline="0" dirty="0" smtClean="0"/>
              <a:t>Tying the award process back to scale, when selecting a contractor for a small, facility scale project, for example, the Award Based on Proposal may be sufficient.  However, for a larger, more complex community scale project, follow-up discussions and negotiations might be needed to address bidder questions, tease out unclear information from the bid response and selecting a winner.  </a:t>
            </a:r>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With the award of the contract, the</a:t>
            </a:r>
            <a:r>
              <a:rPr lang="en-US" baseline="0" dirty="0" smtClean="0"/>
              <a:t> Tribe</a:t>
            </a:r>
            <a:r>
              <a:rPr lang="en-US" dirty="0" smtClean="0"/>
              <a:t> begins</a:t>
            </a:r>
            <a:r>
              <a:rPr lang="en-US" baseline="0" dirty="0" smtClean="0"/>
              <a:t> to transition from step 4 to step 5.  </a:t>
            </a:r>
          </a:p>
          <a:p>
            <a:pPr>
              <a:buFont typeface="Arial" pitchFamily="34" charset="0"/>
              <a:buChar char="•"/>
            </a:pPr>
            <a:r>
              <a:rPr lang="en-US" baseline="0" dirty="0" smtClean="0"/>
              <a:t>The Tribe is now </a:t>
            </a:r>
            <a:r>
              <a:rPr lang="en-US" dirty="0" smtClean="0"/>
              <a:t>a counterparty to a transaction</a:t>
            </a:r>
            <a:r>
              <a:rPr lang="en-US" baseline="0" dirty="0" smtClean="0"/>
              <a:t> and here is where the project gets built, contractors get paid, the system gets commissioned, the utility gives the OK to turn it on and electricity begins to be generated.  </a:t>
            </a:r>
          </a:p>
          <a:p>
            <a:pPr>
              <a:buFont typeface="Arial" pitchFamily="34" charset="0"/>
              <a:buChar char="•"/>
            </a:pPr>
            <a:r>
              <a:rPr lang="en-US" baseline="0" dirty="0" smtClean="0"/>
              <a:t>However, as the Tribe is dealing with long term assets and long term contracts, the project doesn’t end at commissioning.  Without diligent attention to on-going operations and maintenance, and other performance related issues, the Tribe may not maximize its investment.  </a:t>
            </a: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37</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a:buFont typeface="Arial" pitchFamily="34" charset="0"/>
              <a:buChar char="•"/>
            </a:pPr>
            <a:r>
              <a:rPr lang="en-US" dirty="0" smtClean="0"/>
              <a:t> Project scale heavily influences the procurement process.</a:t>
            </a:r>
          </a:p>
          <a:p>
            <a:pPr>
              <a:buFont typeface="Arial" pitchFamily="34" charset="0"/>
              <a:buChar char="•"/>
            </a:pPr>
            <a:endParaRPr lang="en-US" dirty="0" smtClean="0"/>
          </a:p>
          <a:p>
            <a:pPr>
              <a:buFont typeface="Arial" pitchFamily="34" charset="0"/>
              <a:buChar char="•"/>
            </a:pPr>
            <a:r>
              <a:rPr lang="en-US" dirty="0" smtClean="0"/>
              <a:t> Job isn’t over when the project is commissioned,</a:t>
            </a:r>
            <a:r>
              <a:rPr lang="en-US" baseline="0" dirty="0" smtClean="0"/>
              <a:t> but rather the Tribe is now either the owner of a RE system or a counterparty to a power purchase agreement; both of which are long term responsibilities. </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38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39</a:t>
            </a:fld>
            <a:endParaRPr lang="en-US"/>
          </a:p>
        </p:txBody>
      </p:sp>
    </p:spTree>
    <p:extLst>
      <p:ext uri="{BB962C8B-B14F-4D97-AF65-F5344CB8AC3E}">
        <p14:creationId xmlns:p14="http://schemas.microsoft.com/office/powerpoint/2010/main" val="179417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4</a:t>
            </a:fld>
            <a:endParaRPr lang="en-US"/>
          </a:p>
        </p:txBody>
      </p:sp>
    </p:spTree>
    <p:extLst>
      <p:ext uri="{BB962C8B-B14F-4D97-AF65-F5344CB8AC3E}">
        <p14:creationId xmlns:p14="http://schemas.microsoft.com/office/powerpoint/2010/main" val="4203511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40</a:t>
            </a:fld>
            <a:endParaRPr lang="en-US"/>
          </a:p>
        </p:txBody>
      </p:sp>
    </p:spTree>
    <p:extLst>
      <p:ext uri="{BB962C8B-B14F-4D97-AF65-F5344CB8AC3E}">
        <p14:creationId xmlns:p14="http://schemas.microsoft.com/office/powerpoint/2010/main" val="679041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IE STEP 2b</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41</a:t>
            </a:fld>
            <a:endParaRPr lang="en-US"/>
          </a:p>
        </p:txBody>
      </p:sp>
    </p:spTree>
    <p:extLst>
      <p:ext uri="{BB962C8B-B14F-4D97-AF65-F5344CB8AC3E}">
        <p14:creationId xmlns:p14="http://schemas.microsoft.com/office/powerpoint/2010/main" val="4132899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42</a:t>
            </a:fld>
            <a:endParaRPr lang="en-US"/>
          </a:p>
        </p:txBody>
      </p:sp>
    </p:spTree>
    <p:extLst>
      <p:ext uri="{BB962C8B-B14F-4D97-AF65-F5344CB8AC3E}">
        <p14:creationId xmlns:p14="http://schemas.microsoft.com/office/powerpoint/2010/main" val="6790413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46</a:t>
            </a:fld>
            <a:endParaRPr lang="en-US" smtClean="0">
              <a:solidFill>
                <a:prstClr val="black"/>
              </a:solidFill>
            </a:endParaRPr>
          </a:p>
        </p:txBody>
      </p:sp>
    </p:spTree>
    <p:extLst>
      <p:ext uri="{BB962C8B-B14F-4D97-AF65-F5344CB8AC3E}">
        <p14:creationId xmlns:p14="http://schemas.microsoft.com/office/powerpoint/2010/main" val="3843088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IE STEP 2b</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48</a:t>
            </a:fld>
            <a:endParaRPr lang="en-US"/>
          </a:p>
        </p:txBody>
      </p:sp>
    </p:spTree>
    <p:extLst>
      <p:ext uri="{BB962C8B-B14F-4D97-AF65-F5344CB8AC3E}">
        <p14:creationId xmlns:p14="http://schemas.microsoft.com/office/powerpoint/2010/main" val="4132899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49</a:t>
            </a:fld>
            <a:endParaRPr lang="en-US"/>
          </a:p>
        </p:txBody>
      </p:sp>
    </p:spTree>
    <p:extLst>
      <p:ext uri="{BB962C8B-B14F-4D97-AF65-F5344CB8AC3E}">
        <p14:creationId xmlns:p14="http://schemas.microsoft.com/office/powerpoint/2010/main" val="17941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a:t>
            </a:r>
            <a:fld id="{E0D1F6CC-E033-4872-841C-93DC28CD7BBC}" type="slidenum">
              <a:rPr lang="en-US" baseline="0" smtClean="0"/>
              <a:pPr marL="0" marR="0" indent="0" algn="l" defTabSz="457200" rtl="0" eaLnBrk="1" fontAlgn="auto" latinLnBrk="0" hangingPunct="1">
                <a:lnSpc>
                  <a:spcPct val="100000"/>
                </a:lnSpc>
                <a:spcBef>
                  <a:spcPts val="0"/>
                </a:spcBef>
                <a:spcAft>
                  <a:spcPts val="0"/>
                </a:spcAft>
                <a:buClrTx/>
                <a:buSzTx/>
                <a:buFontTx/>
                <a:buNone/>
                <a:tabLst/>
                <a:defRPr/>
              </a:pPr>
              <a:t>50</a:t>
            </a:fld>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shows a comparison of the various risks that may emerge out of stage 2 – options analysis.  A determination will be needed whether the risk is something that can be acceptable in the project, or can be reduced/eliminated.  </a:t>
            </a:r>
            <a:endParaRPr lang="en-US" dirty="0" smtClean="0"/>
          </a:p>
          <a:p>
            <a:endParaRPr lang="en-US" dirty="0" smtClean="0"/>
          </a:p>
          <a:p>
            <a:r>
              <a:rPr lang="en-US" dirty="0" smtClean="0"/>
              <a:t>As shown, many of the risks were reduced to some degree and a few aspects were finalized – including the resource and the projection of project output. Although the projection</a:t>
            </a:r>
            <a:r>
              <a:rPr lang="en-US" baseline="0" dirty="0" smtClean="0"/>
              <a:t> </a:t>
            </a:r>
            <a:r>
              <a:rPr lang="en-US" dirty="0" smtClean="0"/>
              <a:t>may change – for example, you may need to change your equipment or</a:t>
            </a:r>
            <a:r>
              <a:rPr lang="en-US" baseline="0" dirty="0" smtClean="0"/>
              <a:t> project positioning- in order to deal with later stage aspects, like endangered species</a:t>
            </a:r>
            <a:r>
              <a:rPr lang="en-US" dirty="0" smtClean="0"/>
              <a:t>.</a:t>
            </a:r>
          </a:p>
          <a:p>
            <a:endParaRPr lang="en-US" dirty="0" smtClean="0"/>
          </a:p>
          <a:p>
            <a:r>
              <a:rPr lang="en-US" dirty="0" smtClean="0"/>
              <a:t>The key thing</a:t>
            </a:r>
            <a:r>
              <a:rPr lang="en-US" baseline="0" dirty="0" smtClean="0"/>
              <a:t> to remember is that </a:t>
            </a:r>
            <a:r>
              <a:rPr lang="en-US" dirty="0" smtClean="0"/>
              <a:t>several of these risk factors must be moved enough down the project</a:t>
            </a:r>
            <a:r>
              <a:rPr lang="en-US" baseline="0" dirty="0" smtClean="0"/>
              <a:t> development</a:t>
            </a:r>
            <a:r>
              <a:rPr lang="en-US" dirty="0" smtClean="0"/>
              <a:t> pathway before</a:t>
            </a:r>
            <a:r>
              <a:rPr lang="en-US" baseline="0" dirty="0" smtClean="0"/>
              <a:t> you will be able to engage a </a:t>
            </a:r>
            <a:r>
              <a:rPr lang="en-US" dirty="0" smtClean="0"/>
              <a:t>tax equity partner or a debt lender.</a:t>
            </a:r>
          </a:p>
          <a:p>
            <a:endParaRPr lang="en-US" dirty="0"/>
          </a:p>
        </p:txBody>
      </p:sp>
      <p:sp>
        <p:nvSpPr>
          <p:cNvPr id="4" name="Slide Number Placeholder 3"/>
          <p:cNvSpPr>
            <a:spLocks noGrp="1"/>
          </p:cNvSpPr>
          <p:nvPr>
            <p:ph type="sldNum" sz="quarter" idx="10"/>
          </p:nvPr>
        </p:nvSpPr>
        <p:spPr/>
        <p:txBody>
          <a:bodyPr/>
          <a:lstStyle/>
          <a:p>
            <a:fld id="{9CEE81D2-114F-DE43-938B-79953DE87D80}" type="slidenum">
              <a:rPr lang="en-US" smtClean="0">
                <a:solidFill>
                  <a:prstClr val="black"/>
                </a:solidFill>
              </a:rPr>
              <a:pPr/>
              <a:t>50</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5</a:t>
            </a:fld>
            <a:endParaRPr lang="en-US"/>
          </a:p>
        </p:txBody>
      </p:sp>
    </p:spTree>
    <p:extLst>
      <p:ext uri="{BB962C8B-B14F-4D97-AF65-F5344CB8AC3E}">
        <p14:creationId xmlns:p14="http://schemas.microsoft.com/office/powerpoint/2010/main" val="171098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6</a:t>
            </a:fld>
            <a:endParaRPr lang="en-US"/>
          </a:p>
        </p:txBody>
      </p:sp>
    </p:spTree>
    <p:extLst>
      <p:ext uri="{BB962C8B-B14F-4D97-AF65-F5344CB8AC3E}">
        <p14:creationId xmlns:p14="http://schemas.microsoft.com/office/powerpoint/2010/main" val="179417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7</a:t>
            </a:fld>
            <a:endParaRPr lang="en-US"/>
          </a:p>
        </p:txBody>
      </p:sp>
    </p:spTree>
    <p:extLst>
      <p:ext uri="{BB962C8B-B14F-4D97-AF65-F5344CB8AC3E}">
        <p14:creationId xmlns:p14="http://schemas.microsoft.com/office/powerpoint/2010/main" val="17109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particular business structure you choose will have a significant impact on whether</a:t>
            </a:r>
            <a:r>
              <a:rPr lang="en-US" baseline="0" dirty="0" smtClean="0"/>
              <a:t> or not these goals are achieved.  </a:t>
            </a:r>
            <a:r>
              <a:rPr lang="en-US" dirty="0" smtClean="0"/>
              <a:t> </a:t>
            </a:r>
            <a:endParaRPr lang="en-US" dirty="0"/>
          </a:p>
        </p:txBody>
      </p:sp>
      <p:sp>
        <p:nvSpPr>
          <p:cNvPr id="4" name="Slide Number Placeholder 3"/>
          <p:cNvSpPr>
            <a:spLocks noGrp="1"/>
          </p:cNvSpPr>
          <p:nvPr>
            <p:ph type="sldNum" sz="quarter" idx="10"/>
          </p:nvPr>
        </p:nvSpPr>
        <p:spPr/>
        <p:txBody>
          <a:bodyPr/>
          <a:lstStyle/>
          <a:p>
            <a:fld id="{7CD645B7-0B3A-4239-8069-075A43B72B67}" type="slidenum">
              <a:rPr lang="en-US" smtClean="0">
                <a:solidFill>
                  <a:prstClr val="black"/>
                </a:solidFill>
              </a:rPr>
              <a:pPr/>
              <a:t>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IE STEP 2a</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IE STEP 2a</a:t>
            </a:r>
            <a:endParaRPr lang="en-US"/>
          </a:p>
        </p:txBody>
      </p:sp>
      <p:sp>
        <p:nvSpPr>
          <p:cNvPr id="5" name="Slide Number Placeholder 4"/>
          <p:cNvSpPr>
            <a:spLocks noGrp="1"/>
          </p:cNvSpPr>
          <p:nvPr>
            <p:ph type="sldNum" sz="quarter" idx="11"/>
          </p:nvPr>
        </p:nvSpPr>
        <p:spPr/>
        <p:txBody>
          <a:bodyPr/>
          <a:lstStyle/>
          <a:p>
            <a:fld id="{9CEE81D2-114F-DE43-938B-79953DE87D80}" type="slidenum">
              <a:rPr lang="en-US" smtClean="0"/>
              <a:pPr/>
              <a:t>9</a:t>
            </a:fld>
            <a:endParaRPr lang="en-US"/>
          </a:p>
        </p:txBody>
      </p:sp>
    </p:spTree>
    <p:extLst>
      <p:ext uri="{BB962C8B-B14F-4D97-AF65-F5344CB8AC3E}">
        <p14:creationId xmlns:p14="http://schemas.microsoft.com/office/powerpoint/2010/main" val="1794173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1.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1.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15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1.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2.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2.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17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2.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3.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3.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18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3.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4.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4.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20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4.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5.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5.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2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5.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 Id="rId6" Type="http://schemas.microsoft.com/office/2007/relationships/hdphoto" Target="../media/hdphoto15.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7.wdp"/><Relationship Id="rId4" Type="http://schemas.microsoft.com/office/2007/relationships/hdphoto" Target="../media/hdphoto9.wdp"/><Relationship Id="rId9" Type="http://schemas.openxmlformats.org/officeDocument/2006/relationships/image" Target="../media/image17.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6.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6.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2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6.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7.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7.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25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7.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8.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8.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27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8.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9.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19.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19.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0.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20.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20.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30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20.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1.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21.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21.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3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21.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2.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2.xml"/></Relationships>
</file>

<file path=ppt/slideLayouts/_rels/slideLayout3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22.xml"/><Relationship Id="rId6" Type="http://schemas.openxmlformats.org/officeDocument/2006/relationships/image" Target="../media/image16.png"/><Relationship Id="rId11" Type="http://schemas.microsoft.com/office/2007/relationships/hdphoto" Target="../media/hdphoto8.wdp"/><Relationship Id="rId5" Type="http://schemas.microsoft.com/office/2007/relationships/hdphoto" Target="../media/hdphoto18.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20.wdp"/></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Master" Target="../slideMasters/slideMaster22.xml"/><Relationship Id="rId6" Type="http://schemas.microsoft.com/office/2007/relationships/hdphoto" Target="../media/hdphoto22.wdp"/><Relationship Id="rId11" Type="http://schemas.microsoft.com/office/2007/relationships/hdphoto" Target="../media/hdphoto8.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21.wdp"/><Relationship Id="rId9" Type="http://schemas.microsoft.com/office/2007/relationships/hdphoto" Target="../media/hdphoto17.wdp"/></Relationships>
</file>

<file path=ppt/slideLayouts/_rels/slideLayout3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microsoft.com/office/2007/relationships/hdphoto" Target="../media/hdphoto19.wdp"/><Relationship Id="rId2" Type="http://schemas.openxmlformats.org/officeDocument/2006/relationships/image" Target="../media/image8.png"/><Relationship Id="rId1" Type="http://schemas.openxmlformats.org/officeDocument/2006/relationships/slideMaster" Target="../slideMasters/slideMaster22.xml"/><Relationship Id="rId6" Type="http://schemas.openxmlformats.org/officeDocument/2006/relationships/image" Target="../media/image32.png"/><Relationship Id="rId11" Type="http://schemas.microsoft.com/office/2007/relationships/hdphoto" Target="../media/hdphoto8.wdp"/><Relationship Id="rId5" Type="http://schemas.openxmlformats.org/officeDocument/2006/relationships/image" Target="../media/image31.png"/><Relationship Id="rId10" Type="http://schemas.openxmlformats.org/officeDocument/2006/relationships/image" Target="../media/image34.png"/><Relationship Id="rId4" Type="http://schemas.microsoft.com/office/2007/relationships/hdphoto" Target="../media/hdphoto21.wdp"/><Relationship Id="rId9" Type="http://schemas.microsoft.com/office/2007/relationships/hdphoto" Target="../media/hdphoto20.wdp"/></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Master" Target="../slideMasters/slideMaster22.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5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23.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35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23.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35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3.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35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3.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354.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3.xml"/><Relationship Id="rId6" Type="http://schemas.microsoft.com/office/2007/relationships/hdphoto" Target="../media/hdphoto15.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7.wdp"/><Relationship Id="rId4" Type="http://schemas.microsoft.com/office/2007/relationships/hdphoto" Target="../media/hdphoto9.wdp"/><Relationship Id="rId9" Type="http://schemas.openxmlformats.org/officeDocument/2006/relationships/image" Target="../media/image17.png"/></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3.xml"/><Relationship Id="rId4" Type="http://schemas.openxmlformats.org/officeDocument/2006/relationships/image" Target="../media/image26.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3.xml"/><Relationship Id="rId4" Type="http://schemas.openxmlformats.org/officeDocument/2006/relationships/image" Target="../media/image26.png"/></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3.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7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24.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37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24.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37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4.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37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4.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376.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4.xml"/><Relationship Id="rId6" Type="http://schemas.microsoft.com/office/2007/relationships/hdphoto" Target="../media/hdphoto15.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7.wdp"/><Relationship Id="rId4" Type="http://schemas.microsoft.com/office/2007/relationships/hdphoto" Target="../media/hdphoto9.wdp"/><Relationship Id="rId9" Type="http://schemas.openxmlformats.org/officeDocument/2006/relationships/image" Target="../media/image17.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4.xml"/><Relationship Id="rId4" Type="http://schemas.openxmlformats.org/officeDocument/2006/relationships/image" Target="../media/image26.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4.xml"/><Relationship Id="rId4" Type="http://schemas.openxmlformats.org/officeDocument/2006/relationships/image" Target="../media/image26.png"/></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4.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4.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5.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39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25.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39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25.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39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5.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39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5.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399.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5.xml"/><Relationship Id="rId6" Type="http://schemas.microsoft.com/office/2007/relationships/hdphoto" Target="../media/hdphoto15.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7.wdp"/><Relationship Id="rId4" Type="http://schemas.microsoft.com/office/2007/relationships/hdphoto" Target="../media/hdphoto9.wdp"/><Relationship Id="rId9"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5.xml"/><Relationship Id="rId4" Type="http://schemas.openxmlformats.org/officeDocument/2006/relationships/image" Target="../media/image26.png"/></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5.xml"/><Relationship Id="rId4" Type="http://schemas.openxmlformats.org/officeDocument/2006/relationships/image" Target="../media/image26.png"/></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5.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5.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6.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26.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4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26.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6.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42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6.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422.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6.xml"/><Relationship Id="rId6" Type="http://schemas.microsoft.com/office/2007/relationships/hdphoto" Target="../media/hdphoto15.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7.wdp"/><Relationship Id="rId4" Type="http://schemas.microsoft.com/office/2007/relationships/hdphoto" Target="../media/hdphoto9.wdp"/><Relationship Id="rId9" Type="http://schemas.openxmlformats.org/officeDocument/2006/relationships/image" Target="../media/image17.png"/></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6.xml"/><Relationship Id="rId4" Type="http://schemas.openxmlformats.org/officeDocument/2006/relationships/image" Target="../media/image26.png"/></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6.xml"/><Relationship Id="rId4" Type="http://schemas.openxmlformats.org/officeDocument/2006/relationships/image" Target="../media/image26.png"/></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6.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7.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27.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44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27.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4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7.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44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7.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445.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7.xml"/><Relationship Id="rId6" Type="http://schemas.microsoft.com/office/2007/relationships/hdphoto" Target="../media/hdphoto15.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7.wdp"/><Relationship Id="rId4" Type="http://schemas.microsoft.com/office/2007/relationships/hdphoto" Target="../media/hdphoto9.wdp"/><Relationship Id="rId9" Type="http://schemas.openxmlformats.org/officeDocument/2006/relationships/image" Target="../media/image17.png"/></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7.xml"/><Relationship Id="rId4" Type="http://schemas.openxmlformats.org/officeDocument/2006/relationships/image" Target="../media/image26.png"/></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7.xml"/><Relationship Id="rId4"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7.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7.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2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6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28.xml"/><Relationship Id="rId6" Type="http://schemas.openxmlformats.org/officeDocument/2006/relationships/image" Target="../media/image1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3.wdp"/></Relationships>
</file>

<file path=ppt/slideLayouts/_rels/slideLayout46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Master" Target="../slideMasters/slideMaster28.xml"/><Relationship Id="rId6" Type="http://schemas.openxmlformats.org/officeDocument/2006/relationships/image" Target="../media/image16.png"/><Relationship Id="rId11" Type="http://schemas.microsoft.com/office/2007/relationships/hdphoto" Target="../media/hdphoto8.wdp"/><Relationship Id="rId5" Type="http://schemas.openxmlformats.org/officeDocument/2006/relationships/image" Target="../media/image20.png"/><Relationship Id="rId10" Type="http://schemas.openxmlformats.org/officeDocument/2006/relationships/image" Target="../media/image18.png"/><Relationship Id="rId4" Type="http://schemas.microsoft.com/office/2007/relationships/hdphoto" Target="../media/hdphoto5.wdp"/><Relationship Id="rId9" Type="http://schemas.microsoft.com/office/2007/relationships/hdphoto" Target="../media/hdphoto7.wdp"/></Relationships>
</file>

<file path=ppt/slideLayouts/_rels/slideLayout46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8.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9.wdp"/><Relationship Id="rId9" Type="http://schemas.microsoft.com/office/2007/relationships/hdphoto" Target="../media/hdphoto11.wdp"/></Relationships>
</file>

<file path=ppt/slideLayouts/_rels/slideLayout46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8.xml"/><Relationship Id="rId6" Type="http://schemas.microsoft.com/office/2007/relationships/hdphoto" Target="../media/hdphoto10.wdp"/><Relationship Id="rId11" Type="http://schemas.microsoft.com/office/2007/relationships/hdphoto" Target="../media/hdphoto14.wdp"/><Relationship Id="rId5" Type="http://schemas.openxmlformats.org/officeDocument/2006/relationships/image" Target="../media/image15.png"/><Relationship Id="rId10" Type="http://schemas.openxmlformats.org/officeDocument/2006/relationships/image" Target="../media/image18.png"/><Relationship Id="rId4" Type="http://schemas.microsoft.com/office/2007/relationships/hdphoto" Target="../media/hdphoto13.wdp"/><Relationship Id="rId9" Type="http://schemas.openxmlformats.org/officeDocument/2006/relationships/image" Target="../media/image22.png"/></Relationships>
</file>

<file path=ppt/slideLayouts/_rels/slideLayout468.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19.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8.xml"/><Relationship Id="rId6" Type="http://schemas.microsoft.com/office/2007/relationships/hdphoto" Target="../media/hdphoto15.wdp"/><Relationship Id="rId11" Type="http://schemas.openxmlformats.org/officeDocument/2006/relationships/image" Target="../media/image23.png"/><Relationship Id="rId5" Type="http://schemas.openxmlformats.org/officeDocument/2006/relationships/image" Target="../media/image15.png"/><Relationship Id="rId10" Type="http://schemas.microsoft.com/office/2007/relationships/hdphoto" Target="../media/hdphoto17.wdp"/><Relationship Id="rId4" Type="http://schemas.microsoft.com/office/2007/relationships/hdphoto" Target="../media/hdphoto9.wdp"/><Relationship Id="rId9" Type="http://schemas.openxmlformats.org/officeDocument/2006/relationships/image" Target="../media/image17.png"/></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8.xml"/><Relationship Id="rId4" Type="http://schemas.openxmlformats.org/officeDocument/2006/relationships/image" Target="../media/image26.png"/></Relationships>
</file>

<file path=ppt/slideLayouts/_rels/slideLayout4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Master" Target="../slideMasters/slideMaster28.xml"/><Relationship Id="rId4" Type="http://schemas.openxmlformats.org/officeDocument/2006/relationships/image" Target="../media/image26.png"/></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8.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8.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2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chemeClr val="accent3"/>
                </a:solidFill>
              </a:rPr>
              <a:t>DOE OFFICE OF INDIAN ENERGY</a:t>
            </a:r>
            <a:endParaRPr lang="en-US" sz="2000" dirty="0">
              <a:solidFill>
                <a:schemeClr val="accent3"/>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994909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467969"/>
            <a:ext cx="8229600" cy="4570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2650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55922034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1825790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41390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638833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792669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777810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313151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507187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118914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172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606660"/>
            <a:ext cx="2133600" cy="251340"/>
          </a:xfrm>
          <a:prstGeom prst="rect">
            <a:avLst/>
          </a:prstGeom>
        </p:spPr>
        <p:txBody>
          <a:bodyPr/>
          <a:lstStyle/>
          <a:p>
            <a:fld id="{F9C252DC-A164-D04F-A083-01C268BCB08E}" type="slidenum">
              <a:rPr lang="en-US" smtClean="0"/>
              <a:pPr/>
              <a:t>‹#›</a:t>
            </a:fld>
            <a:endParaRPr lang="en-US"/>
          </a:p>
        </p:txBody>
      </p:sp>
      <p:pic>
        <p:nvPicPr>
          <p:cNvPr id="7" name="Picture 6"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0" name="Picture 9"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802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9486859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6643067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956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47800326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15262099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34165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250362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250548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678579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04704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8110541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86050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762853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179483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9681906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6224767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26924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99611010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16282679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32628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46954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4623127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376375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82968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798518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017752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069101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015743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2803883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3412800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26445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8497057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62509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37968392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407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77446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919768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306878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708291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307666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059731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1669210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405631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231930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051182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320701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282370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4121706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6686623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123812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61496576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40590665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1632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27330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7826471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748061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476895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799068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207740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8811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29628422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2699442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927236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399145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84977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35681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470852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269179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597328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57623737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26597036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0446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553407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7296925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6763059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53824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539193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900012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2940771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36292446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8901191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2291599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258804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2836058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14543304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7106317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0924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24806628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235196765"/>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41936453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8031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482677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222735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797770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5686167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515517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793712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66465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492" y="430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466985"/>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chemeClr val="bg1"/>
                </a:solidFill>
              </a:defRPr>
            </a:lvl1pPr>
          </a:lstStyle>
          <a:p>
            <a:pPr algn="ctr"/>
            <a:fld id="{F9C252DC-A164-D04F-A083-01C268BCB08E}" type="slidenum">
              <a:rPr lang="en-US" smtClean="0"/>
              <a:pPr algn="ctr"/>
              <a:t>‹#›</a:t>
            </a:fld>
            <a:endParaRPr lang="en-US" dirty="0"/>
          </a:p>
        </p:txBody>
      </p:sp>
      <p:pic>
        <p:nvPicPr>
          <p:cNvPr id="11" name="Picture 10"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Tree>
    <p:extLst>
      <p:ext uri="{BB962C8B-B14F-4D97-AF65-F5344CB8AC3E}">
        <p14:creationId xmlns:p14="http://schemas.microsoft.com/office/powerpoint/2010/main" val="4292077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510981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96890069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2648297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805871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257311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0313234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921176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427128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1671358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13587625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307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16573583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274205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8968367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8484265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898408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9269322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937303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87725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9691794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3790134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47504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5919715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476156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12350488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5920250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54092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39792946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53386516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3794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224454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237692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5034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281117023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166722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2599303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9253590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50128256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31674860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11301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494985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2950751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8640696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113964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211582825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5354533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506838307"/>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275730422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925537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7160727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3627621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857934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7602569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9981151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99171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5270681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16865298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34650559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4088882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6152311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1234402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06809684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8384928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770356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704825738"/>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3707705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161319223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47485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483936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649607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6490935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6486510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9895059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468953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81388035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65185331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62579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9367002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641477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1843520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98044430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18184279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895449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448485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427258196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6150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36582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56602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0290328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64012152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9321904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400022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221274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92656936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18543216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721424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20300020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7753341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936011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7786300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0600821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1871055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304059529"/>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34339555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94084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0711501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4751191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6422043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4596060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6646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descr="doe_oie_wordmark_horiz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456"/>
            <a:ext cx="2023738" cy="297564"/>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995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7631328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620976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5926177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1837833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5622595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2038565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3923418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6242608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67412770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106821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0573416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73794515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210746144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582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8354709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0183606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2718593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3201616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85180381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5621735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56708096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986487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55379270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1974473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6614138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538396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26442756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92224223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2729795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955815909"/>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Tree>
    <p:extLst>
      <p:ext uri="{BB962C8B-B14F-4D97-AF65-F5344CB8AC3E}">
        <p14:creationId xmlns:p14="http://schemas.microsoft.com/office/powerpoint/2010/main" val="27185073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38520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669276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6547519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1301642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2888912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411609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77790702"/>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5595119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3930636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50284"/>
            <a:ext cx="2023738" cy="295907"/>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51987250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0075154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8294994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93619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960084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0" name="Rectangle 29"/>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1" name="Rectangle 30"/>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75000"/>
                  </a:srgbClr>
                </a:solidFill>
                <a:latin typeface="Franklin Gothic Medium"/>
              </a:rPr>
              <a:t>Refinement</a:t>
            </a:r>
            <a:endParaRPr lang="en-US" sz="1400" b="1" dirty="0">
              <a:solidFill>
                <a:srgbClr val="3E3E3E">
                  <a:lumMod val="75000"/>
                </a:srgbClr>
              </a:solidFill>
              <a:latin typeface="Franklin Gothic Medium"/>
            </a:endParaRPr>
          </a:p>
        </p:txBody>
      </p:sp>
      <p:sp>
        <p:nvSpPr>
          <p:cNvPr id="33" name="Rectangle 32"/>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68656288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pic>
        <p:nvPicPr>
          <p:cNvPr id="48" name="Picture 47" descr="steps_icons.png"/>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val="0"/>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val="0"/>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7407732" y="1087163"/>
            <a:ext cx="392592" cy="352043"/>
          </a:xfrm>
          <a:prstGeom prst="rect">
            <a:avLst/>
          </a:prstGeom>
        </p:spPr>
      </p:pic>
      <p:sp>
        <p:nvSpPr>
          <p:cNvPr id="30"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31" name="Rectangle 30"/>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Potential</a:t>
            </a:r>
            <a:endParaRPr lang="en-US" sz="1400" b="1" dirty="0">
              <a:solidFill>
                <a:srgbClr val="3E3E3E">
                  <a:lumMod val="40000"/>
                  <a:lumOff val="60000"/>
                </a:srgbClr>
              </a:solidFill>
              <a:latin typeface="Franklin Gothic Medium"/>
            </a:endParaRPr>
          </a:p>
        </p:txBody>
      </p:sp>
      <p:sp>
        <p:nvSpPr>
          <p:cNvPr id="32" name="Rectangle 31"/>
          <p:cNvSpPr/>
          <p:nvPr userDrawn="1"/>
        </p:nvSpPr>
        <p:spPr>
          <a:xfrm>
            <a:off x="2427068" y="786829"/>
            <a:ext cx="772367" cy="307777"/>
          </a:xfrm>
          <a:prstGeom prst="rect">
            <a:avLst/>
          </a:prstGeom>
        </p:spPr>
        <p:txBody>
          <a:bodyPr wrap="none">
            <a:spAutoFit/>
          </a:bodyPr>
          <a:lstStyle/>
          <a:p>
            <a:r>
              <a:rPr lang="en-US" sz="1400" b="1" dirty="0" smtClean="0">
                <a:solidFill>
                  <a:srgbClr val="3E3E3E">
                    <a:lumMod val="75000"/>
                  </a:srgbClr>
                </a:solidFill>
                <a:latin typeface="Franklin Gothic Medium"/>
              </a:rPr>
              <a:t>Options</a:t>
            </a:r>
            <a:endParaRPr lang="en-US" sz="1400" b="1" dirty="0">
              <a:solidFill>
                <a:srgbClr val="3E3E3E">
                  <a:lumMod val="75000"/>
                </a:srgbClr>
              </a:solidFill>
              <a:latin typeface="Franklin Gothic Medium"/>
            </a:endParaRPr>
          </a:p>
        </p:txBody>
      </p:sp>
      <p:sp>
        <p:nvSpPr>
          <p:cNvPr id="33" name="Rectangle 32"/>
          <p:cNvSpPr/>
          <p:nvPr userDrawn="1"/>
        </p:nvSpPr>
        <p:spPr>
          <a:xfrm>
            <a:off x="3886198"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34" name="Rectangle 33"/>
          <p:cNvSpPr/>
          <p:nvPr userDrawn="1"/>
        </p:nvSpPr>
        <p:spPr>
          <a:xfrm>
            <a:off x="5266222"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35" name="Rectangle 34"/>
          <p:cNvSpPr/>
          <p:nvPr userDrawn="1"/>
        </p:nvSpPr>
        <p:spPr>
          <a:xfrm>
            <a:off x="6875150" y="603441"/>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55311293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299"/>
            <a:ext cx="1890890" cy="276483"/>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5869058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389802677"/>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9654081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91073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0097719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5909695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9056936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67293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77054232"/>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355408974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00361514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92801201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9738194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94860362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29358739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9134727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13631863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5401282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45107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77920177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13545809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23302284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37255974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3182569753"/>
      </p:ext>
    </p:extLst>
  </p:cSld>
  <p:clrMapOvr>
    <a:masterClrMapping/>
  </p:clrMapOvr>
  <p:transition>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78864548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919105859"/>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104037819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4949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8064356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208321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003521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9532391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0766253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99362285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37502743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65616696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7606956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417678309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85268153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1621057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796949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3966602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8297827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91252154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0175374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77653078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3410471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1579938367"/>
      </p:ext>
    </p:extLst>
  </p:cSld>
  <p:clrMapOvr>
    <a:masterClrMapping/>
  </p:clrMapOvr>
  <p:transition>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365064801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980125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04045761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54424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2392430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82551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0594203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55052537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2658148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3153188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378693782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92923651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22415204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9652347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121630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8776426" y="6591541"/>
            <a:ext cx="367574" cy="267887"/>
          </a:xfrm>
          <a:prstGeom prst="rect">
            <a:avLst/>
          </a:prstGeom>
        </p:spPr>
        <p:txBody>
          <a:bodyPr/>
          <a:lstStyle>
            <a:lvl1pPr algn="r">
              <a:defRPr sz="1000">
                <a:solidFill>
                  <a:srgbClr val="FFFFFF"/>
                </a:solidFill>
              </a:defRPr>
            </a:lvl1pPr>
          </a:lstStyle>
          <a:p>
            <a:pPr algn="ctr"/>
            <a:fld id="{F9C252DC-A164-D04F-A083-01C268BCB08E}" type="slidenum">
              <a:rPr lang="en-US" smtClean="0"/>
              <a:pPr algn="ctr"/>
              <a:t>‹#›</a:t>
            </a:fld>
            <a:endParaRPr lang="en-US" dirty="0"/>
          </a:p>
        </p:txBody>
      </p:sp>
      <p:pic>
        <p:nvPicPr>
          <p:cNvPr id="9" name="Picture 8"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0" name="Rectangle 9"/>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14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02135671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2669157061"/>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9286547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26042104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7606766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6120672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3611062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52061132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56154476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885938620"/>
      </p:ext>
    </p:extLst>
  </p:cSld>
  <p:clrMapOvr>
    <a:masterClrMapping/>
  </p:clrMapOvr>
  <p:transition>
    <p:fade/>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1849325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67362581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92800549"/>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263065557"/>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96645817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10168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16377353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2139562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7533635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5939909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193727148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414389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6671660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19458238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417385999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815107562"/>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869477099"/>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3440700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2456967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8331653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82968832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8552680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023299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996442082"/>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5641659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3314382327"/>
      </p:ext>
    </p:extLst>
  </p:cSld>
  <p:clrMapOvr>
    <a:masterClrMapping/>
  </p:clrMapOvr>
  <p:transition>
    <p:fade/>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66436868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78067305"/>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706881660"/>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87677587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56969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02784254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3081608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11706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27834409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8145504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216215050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083205652"/>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932726474"/>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303424635"/>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358883373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843444966"/>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0329182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361191704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19159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981723831"/>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0254466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320845604"/>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98381299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58406998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3907043349"/>
      </p:ext>
    </p:extLst>
  </p:cSld>
  <p:clrMapOvr>
    <a:masterClrMapping/>
  </p:clrMapOvr>
  <p:transition>
    <p:fade/>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02895429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193217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9051"/>
            <a:ext cx="2743200" cy="401106"/>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descr="image_2.jp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17045852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101741315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79878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26174108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2225566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18830231"/>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7964004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5" name="Picture 4"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9220907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Step 1">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11" name="Straight Connector 10"/>
          <p:cNvCxnSpPr>
            <a:stCxn id="14" idx="2"/>
          </p:cNvCxnSpPr>
          <p:nvPr userDrawn="1"/>
        </p:nvCxnSpPr>
        <p:spPr>
          <a:xfrm>
            <a:off x="1255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540245"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123971"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3707697"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5291423" y="1126075"/>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userDrawn="1"/>
        </p:nvSpPr>
        <p:spPr>
          <a:xfrm>
            <a:off x="6875149" y="1121278"/>
            <a:ext cx="1431326" cy="246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userDrawn="1"/>
        </p:nvSpPr>
        <p:spPr>
          <a:xfrm>
            <a:off x="816877" y="799276"/>
            <a:ext cx="873181" cy="307777"/>
          </a:xfrm>
          <a:prstGeom prst="rect">
            <a:avLst/>
          </a:prstGeom>
        </p:spPr>
        <p:txBody>
          <a:bodyPr wrap="none">
            <a:spAutoFit/>
          </a:bodyPr>
          <a:lstStyle/>
          <a:p>
            <a:r>
              <a:rPr lang="en-US" sz="1400" b="1" dirty="0" smtClean="0">
                <a:solidFill>
                  <a:srgbClr val="3E3E3E">
                    <a:lumMod val="75000"/>
                  </a:srgbClr>
                </a:solidFill>
                <a:latin typeface="Franklin Gothic Medium"/>
              </a:rPr>
              <a:t>Potential</a:t>
            </a:r>
            <a:endParaRPr lang="en-US" sz="1400" b="1" dirty="0">
              <a:solidFill>
                <a:srgbClr val="3E3E3E">
                  <a:lumMod val="75000"/>
                </a:srgbClr>
              </a:solidFill>
              <a:latin typeface="Franklin Gothic Medium"/>
            </a:endParaRPr>
          </a:p>
        </p:txBody>
      </p:sp>
      <p:sp>
        <p:nvSpPr>
          <p:cNvPr id="23" name="Rectangle 22"/>
          <p:cNvSpPr/>
          <p:nvPr userDrawn="1"/>
        </p:nvSpPr>
        <p:spPr>
          <a:xfrm>
            <a:off x="2469403" y="786829"/>
            <a:ext cx="771365"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Options</a:t>
            </a:r>
            <a:endParaRPr lang="en-US" sz="1400" b="1" dirty="0">
              <a:solidFill>
                <a:srgbClr val="3E3E3E">
                  <a:lumMod val="40000"/>
                  <a:lumOff val="60000"/>
                </a:srgbClr>
              </a:solidFill>
              <a:latin typeface="Franklin Gothic Medium"/>
            </a:endParaRPr>
          </a:p>
        </p:txBody>
      </p:sp>
      <p:sp>
        <p:nvSpPr>
          <p:cNvPr id="24" name="Rectangle 23"/>
          <p:cNvSpPr/>
          <p:nvPr userDrawn="1"/>
        </p:nvSpPr>
        <p:spPr>
          <a:xfrm>
            <a:off x="3877731" y="786829"/>
            <a:ext cx="10883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Refinement</a:t>
            </a:r>
            <a:endParaRPr lang="en-US" sz="1400" b="1" dirty="0">
              <a:solidFill>
                <a:srgbClr val="3E3E3E">
                  <a:lumMod val="40000"/>
                  <a:lumOff val="60000"/>
                </a:srgbClr>
              </a:solidFill>
              <a:latin typeface="Franklin Gothic Medium"/>
            </a:endParaRPr>
          </a:p>
        </p:txBody>
      </p:sp>
      <p:sp>
        <p:nvSpPr>
          <p:cNvPr id="25" name="Rectangle 24"/>
          <p:cNvSpPr/>
          <p:nvPr userDrawn="1"/>
        </p:nvSpPr>
        <p:spPr>
          <a:xfrm>
            <a:off x="5300090" y="786829"/>
            <a:ext cx="1428596" cy="307777"/>
          </a:xfrm>
          <a:prstGeom prst="rect">
            <a:avLst/>
          </a:prstGeom>
        </p:spPr>
        <p:txBody>
          <a:bodyPr wrap="none">
            <a:spAutoFit/>
          </a:bodyPr>
          <a:lstStyle/>
          <a:p>
            <a:r>
              <a:rPr lang="en-US" sz="1400" b="1" dirty="0" smtClean="0">
                <a:solidFill>
                  <a:srgbClr val="3E3E3E">
                    <a:lumMod val="40000"/>
                    <a:lumOff val="60000"/>
                  </a:srgbClr>
                </a:solidFill>
                <a:latin typeface="Franklin Gothic Medium"/>
              </a:rPr>
              <a:t>Implementation</a:t>
            </a:r>
            <a:endParaRPr lang="en-US" sz="1400" b="1" dirty="0">
              <a:solidFill>
                <a:srgbClr val="3E3E3E">
                  <a:lumMod val="40000"/>
                  <a:lumOff val="60000"/>
                </a:srgbClr>
              </a:solidFill>
              <a:latin typeface="Franklin Gothic Medium"/>
            </a:endParaRPr>
          </a:p>
        </p:txBody>
      </p:sp>
      <p:sp>
        <p:nvSpPr>
          <p:cNvPr id="26" name="Rectangle 25"/>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pic>
        <p:nvPicPr>
          <p:cNvPr id="27" name="Picture 26" descr="steps_ico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28" name="Oval 27"/>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Oval 29"/>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Oval 30"/>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32" name="Picture 31" descr="step2.png"/>
          <p:cNvPicPr>
            <a:picLocks noChangeAspect="1"/>
          </p:cNvPicPr>
          <p:nvPr userDrawn="1"/>
        </p:nvPicPr>
        <p:blipFill>
          <a:blip r:embed="rId4" cstate="email">
            <a:alphaModFix/>
            <a:extLst>
              <a:ext uri="{BEBA8EAE-BF5A-486C-A8C5-ECC9F3942E4B}">
                <a14:imgProps xmlns:a14="http://schemas.microsoft.com/office/drawing/2010/main">
                  <a14:imgLayer r:embed="rId5">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33" name="Picture 32"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34" name="Picture 33"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35" name="Picture 34"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Tree>
    <p:extLst>
      <p:ext uri="{BB962C8B-B14F-4D97-AF65-F5344CB8AC3E}">
        <p14:creationId xmlns:p14="http://schemas.microsoft.com/office/powerpoint/2010/main" val="3276882057"/>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Step 2">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2820119"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srgbClr val="3E3E3E"/>
                </a:solidFill>
                <a:latin typeface="Franklin Gothic Medium"/>
              </a:rPr>
              <a:t>Options</a:t>
            </a:r>
            <a:endParaRPr lang="en-US" sz="1400" b="1" dirty="0">
              <a:solidFill>
                <a:srgbClr val="3E3E3E"/>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srgbClr val="A6A6A6"/>
                </a:solidFill>
                <a:latin typeface="Franklin Gothic Medium"/>
              </a:rPr>
              <a:t>Refinement</a:t>
            </a:r>
            <a:endParaRPr lang="en-US" sz="1400" b="1" dirty="0">
              <a:solidFill>
                <a:srgbClr val="A6A6A6"/>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6" cstate="email">
            <a:extLst>
              <a:ext uri="{BEBA8EAE-BF5A-486C-A8C5-ECC9F3942E4B}">
                <a14:imgProps xmlns:a14="http://schemas.microsoft.com/office/drawing/2010/main">
                  <a14:imgLayer r:embed="rId7">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30" name="Rectangle 29"/>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80087088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Step 3">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444890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srgbClr val="3E3E3E"/>
                </a:solidFill>
                <a:latin typeface="Franklin Gothic Medium"/>
              </a:rPr>
              <a:t>Refinement</a:t>
            </a:r>
            <a:endParaRPr lang="en-US" sz="1400" b="1" dirty="0">
              <a:solidFill>
                <a:srgbClr val="3E3E3E"/>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A6A6A6"/>
                </a:solidFill>
                <a:latin typeface="Franklin Gothic Medium"/>
              </a:rPr>
              <a:t>Implementation</a:t>
            </a:r>
            <a:endParaRPr lang="en-US" sz="1400" b="1" dirty="0">
              <a:solidFill>
                <a:srgbClr val="A6A6A6"/>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8" cstate="email">
            <a:extLst>
              <a:ext uri="{BEBA8EAE-BF5A-486C-A8C5-ECC9F3942E4B}">
                <a14:imgProps xmlns:a14="http://schemas.microsoft.com/office/drawing/2010/main">
                  <a14:imgLayer r:embed="rId9">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110126081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Step 4">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57" name="Straight Connector 56"/>
          <p:cNvCxnSpPr/>
          <p:nvPr userDrawn="1"/>
        </p:nvCxnSpPr>
        <p:spPr>
          <a:xfrm>
            <a:off x="5984418"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8" name="Rectangle 57"/>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9" name="Rectangle 58"/>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0" name="Rectangle 59"/>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1" name="Rectangle 60"/>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2" name="Rectangle 61"/>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3" name="Rectangle 62"/>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64" name="Rectangle 63"/>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65" name="Rectangle 64"/>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66" name="Rectangle 65"/>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67" name="Rectangle 66"/>
          <p:cNvSpPr/>
          <p:nvPr userDrawn="1"/>
        </p:nvSpPr>
        <p:spPr>
          <a:xfrm>
            <a:off x="5300090" y="786829"/>
            <a:ext cx="1428596" cy="307777"/>
          </a:xfrm>
          <a:prstGeom prst="rect">
            <a:avLst/>
          </a:prstGeom>
        </p:spPr>
        <p:txBody>
          <a:bodyPr wrap="none">
            <a:spAutoFit/>
          </a:bodyPr>
          <a:lstStyle/>
          <a:p>
            <a:r>
              <a:rPr lang="en-US" sz="1400" b="1" dirty="0" smtClean="0">
                <a:solidFill>
                  <a:srgbClr val="3E3E3E"/>
                </a:solidFill>
                <a:latin typeface="Franklin Gothic Medium"/>
              </a:rPr>
              <a:t>Implementation</a:t>
            </a:r>
            <a:endParaRPr lang="en-US" sz="1400" b="1" dirty="0">
              <a:solidFill>
                <a:srgbClr val="3E3E3E"/>
              </a:solidFill>
              <a:latin typeface="Franklin Gothic Medium"/>
            </a:endParaRPr>
          </a:p>
        </p:txBody>
      </p:sp>
      <p:pic>
        <p:nvPicPr>
          <p:cNvPr id="69" name="Picture 68"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70" name="Oval 69"/>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74" name="Picture 73"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75" name="Picture 74"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76" name="Picture 75" descr="step4.png"/>
          <p:cNvPicPr>
            <a:picLocks noChangeAspect="1"/>
          </p:cNvPicPr>
          <p:nvPr userDrawn="1"/>
        </p:nvPicPr>
        <p:blipFill>
          <a:blip r:embed="rId9" cstate="email">
            <a:alphaModFix/>
            <a:extLs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77" name="Picture 76" descr="step5.png"/>
          <p:cNvPicPr>
            <a:picLocks noChangeAspect="1"/>
          </p:cNvPicPr>
          <p:nvPr userDrawn="1"/>
        </p:nvPicPr>
        <p:blipFill>
          <a:blip r:embed="rId10" cstate="email">
            <a:extLst>
              <a:ext uri="{BEBA8EAE-BF5A-486C-A8C5-ECC9F3942E4B}">
                <a14:imgProps xmlns:a14="http://schemas.microsoft.com/office/drawing/2010/main">
                  <a14:imgLayer r:embed="rId11">
                    <a14:imgEffect>
                      <a14:brightnessContrast contrast="-80000"/>
                    </a14:imgEffect>
                  </a14:imgLayer>
                </a14:imgProps>
              </a:ex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lumMod val="40000"/>
                    <a:lumOff val="60000"/>
                  </a:srgbClr>
                </a:solidFill>
                <a:latin typeface="Franklin Gothic Medium"/>
              </a:rPr>
              <a:t>Operations &amp; Maintenance</a:t>
            </a:r>
            <a:endParaRPr lang="en-US" sz="1400" b="1" dirty="0">
              <a:solidFill>
                <a:srgbClr val="3E3E3E">
                  <a:lumMod val="40000"/>
                  <a:lumOff val="60000"/>
                </a:srgbClr>
              </a:solidFill>
              <a:latin typeface="Franklin Gothic Medium"/>
            </a:endParaRPr>
          </a:p>
        </p:txBody>
      </p:sp>
    </p:spTree>
    <p:extLst>
      <p:ext uri="{BB962C8B-B14F-4D97-AF65-F5344CB8AC3E}">
        <p14:creationId xmlns:p14="http://schemas.microsoft.com/office/powerpoint/2010/main" val="2834205695"/>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Step 5">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6492" y="176868"/>
            <a:ext cx="8777508" cy="652865"/>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cxnSp>
        <p:nvCxnSpPr>
          <p:cNvPr id="36" name="Straight Connector 35"/>
          <p:cNvCxnSpPr/>
          <p:nvPr userDrawn="1"/>
        </p:nvCxnSpPr>
        <p:spPr>
          <a:xfrm>
            <a:off x="7620383" y="1372553"/>
            <a:ext cx="7020" cy="483272"/>
          </a:xfrm>
          <a:prstGeom prst="line">
            <a:avLst/>
          </a:prstGeom>
          <a:ln w="12700" cmpd="sng">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userDrawn="1"/>
        </p:nvSpPr>
        <p:spPr>
          <a:xfrm>
            <a:off x="182425" y="1670243"/>
            <a:ext cx="8782624" cy="4525552"/>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p:cNvSpPr/>
          <p:nvPr userDrawn="1"/>
        </p:nvSpPr>
        <p:spPr>
          <a:xfrm>
            <a:off x="540245"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39" name="Rectangle 38"/>
          <p:cNvSpPr/>
          <p:nvPr userDrawn="1"/>
        </p:nvSpPr>
        <p:spPr>
          <a:xfrm>
            <a:off x="2123971"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0" name="Rectangle 39"/>
          <p:cNvSpPr/>
          <p:nvPr userDrawn="1"/>
        </p:nvSpPr>
        <p:spPr>
          <a:xfrm>
            <a:off x="3707697"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1" name="Rectangle 40"/>
          <p:cNvSpPr/>
          <p:nvPr userDrawn="1"/>
        </p:nvSpPr>
        <p:spPr>
          <a:xfrm>
            <a:off x="5291423" y="112607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2" name="Rectangle 41"/>
          <p:cNvSpPr/>
          <p:nvPr userDrawn="1"/>
        </p:nvSpPr>
        <p:spPr>
          <a:xfrm>
            <a:off x="6875149" y="112127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8000"/>
              </a:solidFill>
            </a:endParaRPr>
          </a:p>
        </p:txBody>
      </p:sp>
      <p:sp>
        <p:nvSpPr>
          <p:cNvPr id="43" name="Rectangle 42"/>
          <p:cNvSpPr/>
          <p:nvPr userDrawn="1"/>
        </p:nvSpPr>
        <p:spPr>
          <a:xfrm>
            <a:off x="816877" y="799276"/>
            <a:ext cx="873181" cy="307777"/>
          </a:xfrm>
          <a:prstGeom prst="rect">
            <a:avLst/>
          </a:prstGeom>
        </p:spPr>
        <p:txBody>
          <a:bodyPr wrap="none">
            <a:spAutoFit/>
          </a:bodyPr>
          <a:lstStyle/>
          <a:p>
            <a:r>
              <a:rPr lang="en-US" sz="1400" b="1" dirty="0" smtClean="0">
                <a:solidFill>
                  <a:srgbClr val="A6A6A6"/>
                </a:solidFill>
                <a:latin typeface="Franklin Gothic Medium"/>
              </a:rPr>
              <a:t>Potential</a:t>
            </a:r>
            <a:endParaRPr lang="en-US" sz="1400" b="1" dirty="0">
              <a:solidFill>
                <a:srgbClr val="A6A6A6"/>
              </a:solidFill>
              <a:latin typeface="Franklin Gothic Medium"/>
            </a:endParaRPr>
          </a:p>
        </p:txBody>
      </p:sp>
      <p:sp>
        <p:nvSpPr>
          <p:cNvPr id="44" name="Rectangle 43"/>
          <p:cNvSpPr/>
          <p:nvPr userDrawn="1"/>
        </p:nvSpPr>
        <p:spPr>
          <a:xfrm>
            <a:off x="2469403" y="786829"/>
            <a:ext cx="771365" cy="307777"/>
          </a:xfrm>
          <a:prstGeom prst="rect">
            <a:avLst/>
          </a:prstGeom>
        </p:spPr>
        <p:txBody>
          <a:bodyPr wrap="none">
            <a:spAutoFit/>
          </a:bodyPr>
          <a:lstStyle/>
          <a:p>
            <a:r>
              <a:rPr lang="en-US" sz="1400" b="1" dirty="0" smtClean="0">
                <a:solidFill>
                  <a:prstClr val="white">
                    <a:lumMod val="50000"/>
                  </a:prstClr>
                </a:solidFill>
                <a:latin typeface="Franklin Gothic Medium"/>
              </a:rPr>
              <a:t>Options</a:t>
            </a:r>
            <a:endParaRPr lang="en-US" sz="1400" b="1" dirty="0">
              <a:solidFill>
                <a:prstClr val="white">
                  <a:lumMod val="50000"/>
                </a:prstClr>
              </a:solidFill>
              <a:latin typeface="Franklin Gothic Medium"/>
            </a:endParaRPr>
          </a:p>
        </p:txBody>
      </p:sp>
      <p:sp>
        <p:nvSpPr>
          <p:cNvPr id="45" name="Rectangle 44"/>
          <p:cNvSpPr/>
          <p:nvPr userDrawn="1"/>
        </p:nvSpPr>
        <p:spPr>
          <a:xfrm>
            <a:off x="3877731" y="786829"/>
            <a:ext cx="1088396" cy="307777"/>
          </a:xfrm>
          <a:prstGeom prst="rect">
            <a:avLst/>
          </a:prstGeom>
        </p:spPr>
        <p:txBody>
          <a:bodyPr wrap="none">
            <a:spAutoFit/>
          </a:bodyPr>
          <a:lstStyle/>
          <a:p>
            <a:r>
              <a:rPr lang="en-US" sz="1400" b="1" dirty="0" smtClean="0">
                <a:solidFill>
                  <a:prstClr val="white">
                    <a:lumMod val="50000"/>
                  </a:prstClr>
                </a:solidFill>
                <a:latin typeface="Franklin Gothic Medium"/>
              </a:rPr>
              <a:t>Refinement</a:t>
            </a:r>
            <a:endParaRPr lang="en-US" sz="1400" b="1" dirty="0">
              <a:solidFill>
                <a:prstClr val="white">
                  <a:lumMod val="50000"/>
                </a:prstClr>
              </a:solidFill>
              <a:latin typeface="Franklin Gothic Medium"/>
            </a:endParaRPr>
          </a:p>
        </p:txBody>
      </p:sp>
      <p:sp>
        <p:nvSpPr>
          <p:cNvPr id="46" name="Rectangle 45"/>
          <p:cNvSpPr/>
          <p:nvPr userDrawn="1"/>
        </p:nvSpPr>
        <p:spPr>
          <a:xfrm>
            <a:off x="5300090" y="786829"/>
            <a:ext cx="1428596" cy="307777"/>
          </a:xfrm>
          <a:prstGeom prst="rect">
            <a:avLst/>
          </a:prstGeom>
        </p:spPr>
        <p:txBody>
          <a:bodyPr wrap="none">
            <a:spAutoFit/>
          </a:bodyPr>
          <a:lstStyle/>
          <a:p>
            <a:r>
              <a:rPr lang="en-US" sz="1400" b="1" dirty="0" smtClean="0">
                <a:solidFill>
                  <a:prstClr val="white">
                    <a:lumMod val="50000"/>
                  </a:prstClr>
                </a:solidFill>
                <a:latin typeface="Franklin Gothic Medium"/>
              </a:rPr>
              <a:t>Implementation</a:t>
            </a:r>
            <a:endParaRPr lang="en-US" sz="1400" b="1" dirty="0">
              <a:solidFill>
                <a:prstClr val="white">
                  <a:lumMod val="50000"/>
                </a:prstClr>
              </a:solidFill>
              <a:latin typeface="Franklin Gothic Medium"/>
            </a:endParaRPr>
          </a:p>
        </p:txBody>
      </p:sp>
      <p:pic>
        <p:nvPicPr>
          <p:cNvPr id="48" name="Picture 47" descr="steps_icons.png"/>
          <p:cNvPicPr>
            <a:picLocks noChangeAspect="1"/>
          </p:cNvPicPr>
          <p:nvPr userDrawn="1"/>
        </p:nvPicPr>
        <p:blipFill>
          <a:blip r:embed="rId3" cstate="email">
            <a:extLst>
              <a:ext uri="{BEBA8EAE-BF5A-486C-A8C5-ECC9F3942E4B}">
                <a14:imgProps xmlns:a14="http://schemas.microsoft.com/office/drawing/2010/main">
                  <a14:imgLayer r:embed="rId4">
                    <a14:imgEffect>
                      <a14:brightnessContrast contrast="-80000"/>
                    </a14:imgEffect>
                  </a14:imgLayer>
                </a14:imgProps>
              </a:ext>
              <a:ext uri="{28A0092B-C50C-407E-A947-70E740481C1C}">
                <a14:useLocalDpi xmlns:a14="http://schemas.microsoft.com/office/drawing/2010/main"/>
              </a:ext>
            </a:extLst>
          </a:blip>
          <a:stretch>
            <a:fillRect/>
          </a:stretch>
        </p:blipFill>
        <p:spPr>
          <a:xfrm>
            <a:off x="1042026" y="1062230"/>
            <a:ext cx="420398" cy="376977"/>
          </a:xfrm>
          <a:prstGeom prst="rect">
            <a:avLst/>
          </a:prstGeom>
        </p:spPr>
      </p:pic>
      <p:sp>
        <p:nvSpPr>
          <p:cNvPr id="49" name="Oval 48"/>
          <p:cNvSpPr/>
          <p:nvPr userDrawn="1"/>
        </p:nvSpPr>
        <p:spPr>
          <a:xfrm>
            <a:off x="1946171" y="11529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0" name="Oval 49"/>
          <p:cNvSpPr/>
          <p:nvPr userDrawn="1"/>
        </p:nvSpPr>
        <p:spPr>
          <a:xfrm>
            <a:off x="3534255" y="11516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userDrawn="1"/>
        </p:nvSpPr>
        <p:spPr>
          <a:xfrm>
            <a:off x="5123629" y="115073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2" name="Oval 51"/>
          <p:cNvSpPr/>
          <p:nvPr userDrawn="1"/>
        </p:nvSpPr>
        <p:spPr>
          <a:xfrm>
            <a:off x="6698556" y="115455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53" name="Picture 52" descr="step2.png"/>
          <p:cNvPicPr>
            <a:picLocks noChangeAspect="1"/>
          </p:cNvPicPr>
          <p:nvPr userDrawn="1"/>
        </p:nvPicPr>
        <p:blipFill>
          <a:blip r:embed="rId5" cstate="email">
            <a:alphaModFix/>
            <a:extLst>
              <a:ext uri="{BEBA8EAE-BF5A-486C-A8C5-ECC9F3942E4B}">
                <a14:imgProps xmlns:a14="http://schemas.microsoft.com/office/drawing/2010/main">
                  <a14:imgLayer r:embed="rId6">
                    <a14:imgEffect>
                      <a14:brightnessContrast bright="22000" contrast="-78000"/>
                    </a14:imgEffect>
                  </a14:imgLayer>
                </a14:imgProps>
              </a:ext>
              <a:ext uri="{28A0092B-C50C-407E-A947-70E740481C1C}">
                <a14:useLocalDpi xmlns:a14="http://schemas.microsoft.com/office/drawing/2010/main"/>
              </a:ext>
            </a:extLst>
          </a:blip>
          <a:stretch>
            <a:fillRect/>
          </a:stretch>
        </p:blipFill>
        <p:spPr>
          <a:xfrm>
            <a:off x="2601173" y="1062230"/>
            <a:ext cx="420399" cy="376977"/>
          </a:xfrm>
          <a:prstGeom prst="rect">
            <a:avLst/>
          </a:prstGeom>
        </p:spPr>
      </p:pic>
      <p:pic>
        <p:nvPicPr>
          <p:cNvPr id="54" name="Picture 53" descr="step3.png"/>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35000" contrast="-67000"/>
                    </a14:imgEffect>
                  </a14:imgLayer>
                </a14:imgProps>
              </a:ext>
              <a:ext uri="{28A0092B-C50C-407E-A947-70E740481C1C}">
                <a14:useLocalDpi xmlns:a14="http://schemas.microsoft.com/office/drawing/2010/main"/>
              </a:ext>
            </a:extLst>
          </a:blip>
          <a:stretch>
            <a:fillRect/>
          </a:stretch>
        </p:blipFill>
        <p:spPr>
          <a:xfrm>
            <a:off x="4230398" y="1062230"/>
            <a:ext cx="420399" cy="376977"/>
          </a:xfrm>
          <a:prstGeom prst="rect">
            <a:avLst/>
          </a:prstGeom>
        </p:spPr>
      </p:pic>
      <p:pic>
        <p:nvPicPr>
          <p:cNvPr id="55" name="Picture 54" descr="step4.png"/>
          <p:cNvPicPr>
            <a:picLocks noChangeAspect="1"/>
          </p:cNvPicPr>
          <p:nvPr userDrawn="1"/>
        </p:nvPicPr>
        <p:blipFill>
          <a:blip r:embed="rId9" cstate="email">
            <a:extLst>
              <a:ext uri="{BEBA8EAE-BF5A-486C-A8C5-ECC9F3942E4B}">
                <a14:imgProps xmlns:a14="http://schemas.microsoft.com/office/drawing/2010/main">
                  <a14:imgLayer r:embed="rId10">
                    <a14:imgEffect>
                      <a14:brightnessContrast contrast="-78000"/>
                    </a14:imgEffect>
                  </a14:imgLayer>
                </a14:imgProps>
              </a:ext>
              <a:ext uri="{28A0092B-C50C-407E-A947-70E740481C1C}">
                <a14:useLocalDpi xmlns:a14="http://schemas.microsoft.com/office/drawing/2010/main"/>
              </a:ext>
            </a:extLst>
          </a:blip>
          <a:stretch>
            <a:fillRect/>
          </a:stretch>
        </p:blipFill>
        <p:spPr>
          <a:xfrm>
            <a:off x="5762894" y="1062229"/>
            <a:ext cx="420398" cy="376977"/>
          </a:xfrm>
          <a:prstGeom prst="rect">
            <a:avLst/>
          </a:prstGeom>
        </p:spPr>
      </p:pic>
      <p:pic>
        <p:nvPicPr>
          <p:cNvPr id="56" name="Picture 55" descr="step5.png"/>
          <p:cNvPicPr>
            <a:picLocks noChangeAspect="1"/>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407732" y="1087163"/>
            <a:ext cx="392592" cy="352043"/>
          </a:xfrm>
          <a:prstGeom prst="rect">
            <a:avLst/>
          </a:prstGeom>
        </p:spPr>
      </p:pic>
      <p:sp>
        <p:nvSpPr>
          <p:cNvPr id="29" name="Rectangle 28"/>
          <p:cNvSpPr/>
          <p:nvPr userDrawn="1"/>
        </p:nvSpPr>
        <p:spPr>
          <a:xfrm>
            <a:off x="6875150" y="658257"/>
            <a:ext cx="1431326" cy="483722"/>
          </a:xfrm>
          <a:prstGeom prst="rect">
            <a:avLst/>
          </a:prstGeom>
        </p:spPr>
        <p:txBody>
          <a:bodyPr wrap="square">
            <a:spAutoFit/>
          </a:bodyPr>
          <a:lstStyle/>
          <a:p>
            <a:pPr algn="ctr">
              <a:lnSpc>
                <a:spcPct val="90000"/>
              </a:lnSpc>
            </a:pPr>
            <a:r>
              <a:rPr lang="en-US" sz="1400" b="1" dirty="0" smtClean="0">
                <a:solidFill>
                  <a:srgbClr val="3E3E3E"/>
                </a:solidFill>
                <a:latin typeface="Franklin Gothic Medium"/>
              </a:rPr>
              <a:t>Operations &amp; Maintenance</a:t>
            </a:r>
            <a:endParaRPr lang="en-US" sz="1400" b="1" dirty="0">
              <a:solidFill>
                <a:srgbClr val="3E3E3E"/>
              </a:solidFill>
              <a:latin typeface="Franklin Gothic Medium"/>
            </a:endParaRPr>
          </a:p>
        </p:txBody>
      </p:sp>
    </p:spTree>
    <p:extLst>
      <p:ext uri="{BB962C8B-B14F-4D97-AF65-F5344CB8AC3E}">
        <p14:creationId xmlns:p14="http://schemas.microsoft.com/office/powerpoint/2010/main" val="124119562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Tree>
    <p:extLst>
      <p:ext uri="{BB962C8B-B14F-4D97-AF65-F5344CB8AC3E}">
        <p14:creationId xmlns:p14="http://schemas.microsoft.com/office/powerpoint/2010/main" val="4212213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23025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Key Concept_HL 2 lines">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userDrawn="1"/>
        </p:nvGrpSpPr>
        <p:grpSpPr>
          <a:xfrm>
            <a:off x="0" y="0"/>
            <a:ext cx="9144000" cy="1163638"/>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6172831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 preserve="1">
  <p:cSld name="Key Concept &amp; Terminology">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6492" y="1163637"/>
            <a:ext cx="8229600" cy="4829311"/>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Tree>
    <p:extLst>
      <p:ext uri="{BB962C8B-B14F-4D97-AF65-F5344CB8AC3E}">
        <p14:creationId xmlns:p14="http://schemas.microsoft.com/office/powerpoint/2010/main" val="2377586777"/>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1_Key Concept &amp; Term_2 lines">
    <p:bg>
      <p:bgPr>
        <a:solidFill>
          <a:schemeClr val="bg1"/>
        </a:solidFill>
        <a:effectLst/>
      </p:bgPr>
    </p:bg>
    <p:spTree>
      <p:nvGrpSpPr>
        <p:cNvPr id="1" name=""/>
        <p:cNvGrpSpPr/>
        <p:nvPr/>
      </p:nvGrpSpPr>
      <p:grpSpPr>
        <a:xfrm>
          <a:off x="0" y="0"/>
          <a:ext cx="0" cy="0"/>
          <a:chOff x="0" y="0"/>
          <a:chExt cx="0" cy="0"/>
        </a:xfrm>
      </p:grpSpPr>
      <p:grpSp>
        <p:nvGrpSpPr>
          <p:cNvPr id="14" name="Group 10"/>
          <p:cNvGrpSpPr/>
          <p:nvPr userDrawn="1"/>
        </p:nvGrpSpPr>
        <p:grpSpPr>
          <a:xfrm>
            <a:off x="0" y="0"/>
            <a:ext cx="9144000" cy="1163638"/>
            <a:chOff x="0" y="349582"/>
            <a:chExt cx="9144000" cy="280834"/>
          </a:xfrm>
        </p:grpSpPr>
        <p:sp>
          <p:nvSpPr>
            <p:cNvPr id="15" name="Rectangle 14"/>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pic>
        <p:nvPicPr>
          <p:cNvPr id="13" name="Picture 12" descr="glossary_icon.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27553" y="126068"/>
            <a:ext cx="637309" cy="578812"/>
          </a:xfrm>
          <a:prstGeom prst="rect">
            <a:avLst/>
          </a:prstGeom>
        </p:spPr>
      </p:pic>
      <p:sp>
        <p:nvSpPr>
          <p:cNvPr id="20" name="Content Placeholder 2"/>
          <p:cNvSpPr>
            <a:spLocks noGrp="1"/>
          </p:cNvSpPr>
          <p:nvPr>
            <p:ph idx="1"/>
          </p:nvPr>
        </p:nvSpPr>
        <p:spPr>
          <a:xfrm>
            <a:off x="366492" y="1532465"/>
            <a:ext cx="8229600" cy="4409681"/>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itle 1"/>
          <p:cNvSpPr>
            <a:spLocks noGrp="1"/>
          </p:cNvSpPr>
          <p:nvPr>
            <p:ph type="title"/>
          </p:nvPr>
        </p:nvSpPr>
        <p:spPr>
          <a:xfrm>
            <a:off x="366492" y="236137"/>
            <a:ext cx="7803841" cy="1101598"/>
          </a:xfrm>
        </p:spPr>
        <p:txBody>
          <a:bodyPr anchor="t">
            <a:noAutofit/>
          </a:bodyPr>
          <a:lstStyle>
            <a:lvl1pPr algn="l">
              <a:lnSpc>
                <a:spcPct val="85000"/>
              </a:lnSpc>
              <a:defRPr sz="32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90047863"/>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8243870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7344888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28801495"/>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919109916"/>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hasCustomPrompt="1"/>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add object</a:t>
            </a:r>
            <a:endParaRPr lang="en-US" dirty="0"/>
          </a:p>
        </p:txBody>
      </p:sp>
      <p:sp>
        <p:nvSpPr>
          <p:cNvPr id="9" name="Slide Number Placeholder 8"/>
          <p:cNvSpPr>
            <a:spLocks noGrp="1"/>
          </p:cNvSpPr>
          <p:nvPr>
            <p:ph type="sldNum" sz="quarter" idx="12"/>
          </p:nvPr>
        </p:nvSpPr>
        <p:spPr/>
        <p:txBody>
          <a:bodyPr/>
          <a:lstStyle>
            <a:lvl1pPr algn="ctr">
              <a:defRPr/>
            </a:lvl1pPr>
          </a:lstStyle>
          <a:p>
            <a:fld id="{D7081E63-2C6B-47B6-BA01-4B14E1AFFBAF}" type="slidenum">
              <a:rPr lang="en-US" smtClean="0">
                <a:solidFill>
                  <a:srgbClr val="106636"/>
                </a:solidFill>
              </a:rPr>
              <a:pPr/>
              <a:t>‹#›</a:t>
            </a:fld>
            <a:endParaRPr lang="en-US" dirty="0">
              <a:solidFill>
                <a:srgbClr val="106636"/>
              </a:solidFill>
            </a:endParaRPr>
          </a:p>
        </p:txBody>
      </p:sp>
    </p:spTree>
    <p:extLst>
      <p:ext uri="{BB962C8B-B14F-4D97-AF65-F5344CB8AC3E}">
        <p14:creationId xmlns:p14="http://schemas.microsoft.com/office/powerpoint/2010/main" val="2863035162"/>
      </p:ext>
    </p:extLst>
  </p:cSld>
  <p:clrMapOvr>
    <a:masterClrMapping/>
  </p:clrMapOvr>
  <p:transition>
    <p:fade/>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2 Column - Ba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67200"/>
          </a:xfrm>
        </p:spPr>
        <p:txBody>
          <a:bodyPr/>
          <a:lstStyle>
            <a:lvl1pPr>
              <a:defRPr sz="24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4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400" b="1"/>
            </a:lvl1pPr>
          </a:lstStyle>
          <a:p>
            <a:pPr lvl="0"/>
            <a:r>
              <a:rPr lang="en-US"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400" b="1"/>
            </a:lvl1pPr>
          </a:lstStyle>
          <a:p>
            <a:pPr lvl="0"/>
            <a:r>
              <a:rPr lang="en-US" smtClean="0"/>
              <a:t>Click to edit Master text styles</a:t>
            </a:r>
          </a:p>
        </p:txBody>
      </p:sp>
    </p:spTree>
    <p:extLst>
      <p:ext uri="{BB962C8B-B14F-4D97-AF65-F5344CB8AC3E}">
        <p14:creationId xmlns:p14="http://schemas.microsoft.com/office/powerpoint/2010/main" val="212064782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4527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25102318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10209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10" name="Picture 9"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11" name="Rectangle 10"/>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246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5799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121814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7382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31906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210855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129992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16489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903564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976749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1785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6" name="Picture 5"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7" name="Rectangle 6"/>
          <p:cNvSpPr/>
          <p:nvPr userDrawn="1"/>
        </p:nvSpPr>
        <p:spPr>
          <a:xfrm>
            <a:off x="0" y="603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36525" y="603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47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833240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383013184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2743779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073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332321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498959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445205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63335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531426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18977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4" name="Slide Number Placeholder 3"/>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225967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548842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9840241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7844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302060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103523881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1779105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7092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837807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731907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48241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10740516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022147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9160346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424731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594246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5269534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461477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45419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6313" y="965200"/>
            <a:ext cx="7752620" cy="1227667"/>
          </a:xfrm>
        </p:spPr>
        <p:txBody>
          <a:bodyPr anchor="t" anchorCtr="0">
            <a:normAutofit/>
          </a:bodyPr>
          <a:lstStyle>
            <a:lvl1pPr algn="l">
              <a:lnSpc>
                <a:spcPts val="4000"/>
              </a:lnSpc>
              <a:defRPr sz="3400">
                <a:solidFill>
                  <a:schemeClr val="bg1"/>
                </a:solidFill>
              </a:defRPr>
            </a:lvl1pPr>
          </a:lstStyle>
          <a:p>
            <a:r>
              <a:rPr lang="en-US" dirty="0" smtClean="0"/>
              <a:t>Indian Country Solar Energy Potential Estimates &amp; DOE IE Updates</a:t>
            </a:r>
          </a:p>
        </p:txBody>
      </p:sp>
      <p:sp>
        <p:nvSpPr>
          <p:cNvPr id="3" name="Subtitle 2"/>
          <p:cNvSpPr>
            <a:spLocks noGrp="1"/>
          </p:cNvSpPr>
          <p:nvPr>
            <p:ph type="subTitle" idx="1"/>
          </p:nvPr>
        </p:nvSpPr>
        <p:spPr>
          <a:xfrm>
            <a:off x="646313" y="2197973"/>
            <a:ext cx="7752620" cy="1110370"/>
          </a:xfrm>
        </p:spPr>
        <p:txBody>
          <a:bodyPr>
            <a:normAutofit/>
          </a:bodyPr>
          <a:lstStyle>
            <a:lvl1pPr marL="0" indent="0" algn="l">
              <a:buNone/>
              <a:defRPr sz="2000" b="0">
                <a:solidFill>
                  <a:schemeClr val="bg1"/>
                </a:solidFill>
                <a:latin typeface="+mn-lt"/>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doe_ie_wordmark_larg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049" y="5608564"/>
            <a:ext cx="2743200" cy="402080"/>
          </a:xfrm>
          <a:prstGeom prst="rect">
            <a:avLst/>
          </a:prstGeom>
        </p:spPr>
      </p:pic>
      <p:sp>
        <p:nvSpPr>
          <p:cNvPr id="8" name="Rectangle 7"/>
          <p:cNvSpPr/>
          <p:nvPr userDrawn="1"/>
        </p:nvSpPr>
        <p:spPr>
          <a:xfrm>
            <a:off x="-1" y="836524"/>
            <a:ext cx="397933"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460046" y="836524"/>
            <a:ext cx="66502" cy="10909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image_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424428"/>
            <a:ext cx="2994660" cy="1819656"/>
          </a:xfrm>
          <a:prstGeom prst="rect">
            <a:avLst/>
          </a:prstGeom>
        </p:spPr>
      </p:pic>
      <p:pic>
        <p:nvPicPr>
          <p:cNvPr id="13" name="Picture 12" descr="image_3.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3424428"/>
            <a:ext cx="3047999" cy="1819656"/>
          </a:xfrm>
          <a:prstGeom prst="rect">
            <a:avLst/>
          </a:prstGeom>
        </p:spPr>
      </p:pic>
      <p:sp>
        <p:nvSpPr>
          <p:cNvPr id="14" name="Title 1"/>
          <p:cNvSpPr txBox="1">
            <a:spLocks/>
          </p:cNvSpPr>
          <p:nvPr userDrawn="1"/>
        </p:nvSpPr>
        <p:spPr>
          <a:xfrm>
            <a:off x="646313" y="533400"/>
            <a:ext cx="7752620" cy="1368644"/>
          </a:xfrm>
          <a:prstGeom prst="rect">
            <a:avLst/>
          </a:prstGeom>
        </p:spPr>
        <p:txBody>
          <a:bodyPr vert="horz" lIns="91440" tIns="45720" rIns="91440" bIns="45720" rtlCol="0" anchor="t" anchorCtr="0">
            <a:normAutofit/>
          </a:bodyPr>
          <a:lstStyle>
            <a:lvl1pPr algn="l" defTabSz="457200" rtl="0" eaLnBrk="1" latinLnBrk="0" hangingPunct="1">
              <a:lnSpc>
                <a:spcPts val="4000"/>
              </a:lnSpc>
              <a:spcBef>
                <a:spcPct val="0"/>
              </a:spcBef>
              <a:buNone/>
              <a:defRPr sz="3400" kern="1200">
                <a:solidFill>
                  <a:schemeClr val="bg1"/>
                </a:solidFill>
                <a:latin typeface="+mj-lt"/>
                <a:ea typeface="+mj-ea"/>
                <a:cs typeface="+mj-cs"/>
              </a:defRPr>
            </a:lvl1pPr>
          </a:lstStyle>
          <a:p>
            <a:r>
              <a:rPr lang="en-US" sz="2000" dirty="0" smtClean="0">
                <a:solidFill>
                  <a:srgbClr val="FFD457"/>
                </a:solidFill>
              </a:rPr>
              <a:t>DOE OFFICE OF INDIAN ENERGY</a:t>
            </a:r>
            <a:endParaRPr lang="en-US" sz="2000" dirty="0">
              <a:solidFill>
                <a:srgbClr val="FFD457"/>
              </a:solidFill>
            </a:endParaRPr>
          </a:p>
        </p:txBody>
      </p:sp>
      <p:pic>
        <p:nvPicPr>
          <p:cNvPr id="5" name="Picture 4" descr="image_1.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88310" y="3424428"/>
            <a:ext cx="3132328" cy="1819656"/>
          </a:xfrm>
          <a:prstGeom prst="rect">
            <a:avLst/>
          </a:prstGeom>
        </p:spPr>
      </p:pic>
    </p:spTree>
    <p:extLst>
      <p:ext uri="{BB962C8B-B14F-4D97-AF65-F5344CB8AC3E}">
        <p14:creationId xmlns:p14="http://schemas.microsoft.com/office/powerpoint/2010/main" val="77864377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66492" y="176868"/>
            <a:ext cx="8229600" cy="986769"/>
          </a:xfrm>
        </p:spPr>
        <p:txBody>
          <a:bodyPr anchor="t">
            <a:normAutofit/>
          </a:bodyPr>
          <a:lstStyle>
            <a:lvl1pPr algn="l">
              <a:defRPr sz="3200">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6492" y="1163637"/>
            <a:ext cx="8229600" cy="48293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Tree>
    <p:extLst>
      <p:ext uri="{BB962C8B-B14F-4D97-AF65-F5344CB8AC3E}">
        <p14:creationId xmlns:p14="http://schemas.microsoft.com/office/powerpoint/2010/main" val="31989664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6657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green_patter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2" name="Straight Connector 11"/>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18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606660"/>
            <a:ext cx="2133600" cy="251340"/>
          </a:xfrm>
          <a:prstGeom prst="rect">
            <a:avLst/>
          </a:prstGeom>
        </p:spPr>
        <p:txBody>
          <a:bodyPr/>
          <a:lstStyle>
            <a:lvl1pPr>
              <a:defRPr>
                <a:solidFill>
                  <a:srgbClr val="FFFFFF"/>
                </a:solidFill>
              </a:defRPr>
            </a:lvl1pPr>
          </a:lstStyle>
          <a:p>
            <a:fld id="{F9C252DC-A164-D04F-A083-01C268BCB08E}" type="slidenum">
              <a:rPr lang="en-US" smtClean="0"/>
              <a:pPr/>
              <a:t>‹#›</a:t>
            </a:fld>
            <a:endParaRPr lang="en-US" dirty="0"/>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Tree>
    <p:extLst>
      <p:ext uri="{BB962C8B-B14F-4D97-AF65-F5344CB8AC3E}">
        <p14:creationId xmlns:p14="http://schemas.microsoft.com/office/powerpoint/2010/main" val="9998672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56760" y="1163320"/>
            <a:ext cx="4038600" cy="49628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40839308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ue bar ">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7111013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8300" y="1281112"/>
            <a:ext cx="4040188"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1920874"/>
            <a:ext cx="4040188"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6125" y="1281112"/>
            <a:ext cx="4041775" cy="6862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6125" y="1920874"/>
            <a:ext cx="4041775" cy="4238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p:cNvSpPr>
            <a:spLocks noGrp="1"/>
          </p:cNvSpPr>
          <p:nvPr>
            <p:ph type="sldNum" sz="quarter" idx="10"/>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653596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7" name="Rectangle 6"/>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7407183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descr="doe_ie_wordmark_large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2964"/>
            <a:ext cx="1890890" cy="277154"/>
          </a:xfrm>
          <a:prstGeom prst="rect">
            <a:avLst/>
          </a:prstGeom>
        </p:spPr>
      </p:pic>
      <p:pic>
        <p:nvPicPr>
          <p:cNvPr id="5" name="Picture 4"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6"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10836737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33579757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userDrawn="1"/>
        </p:nvSpPr>
        <p:spPr>
          <a:xfrm>
            <a:off x="0" y="6314074"/>
            <a:ext cx="9144000" cy="5453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green_patter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57762"/>
            <a:ext cx="9144000" cy="155448"/>
          </a:xfrm>
          <a:prstGeom prst="rect">
            <a:avLst/>
          </a:prstGeom>
        </p:spPr>
      </p:pic>
      <p:sp>
        <p:nvSpPr>
          <p:cNvPr id="9"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F9C252DC-A164-D04F-A083-01C268BCB08E}" type="slidenum">
              <a:rPr lang="en-US" smtClean="0">
                <a:solidFill>
                  <a:prstClr val="white"/>
                </a:solidFill>
              </a:rPr>
              <a:pPr algn="ctr"/>
              <a:t>‹#›</a:t>
            </a:fld>
            <a:endParaRPr lang="en-US" dirty="0">
              <a:solidFill>
                <a:prstClr val="white"/>
              </a:solidFill>
            </a:endParaRPr>
          </a:p>
        </p:txBody>
      </p:sp>
    </p:spTree>
    <p:extLst>
      <p:ext uri="{BB962C8B-B14F-4D97-AF65-F5344CB8AC3E}">
        <p14:creationId xmlns:p14="http://schemas.microsoft.com/office/powerpoint/2010/main" val="28601361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6492" y="1163321"/>
            <a:ext cx="8229600" cy="487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236525" y="349582"/>
            <a:ext cx="73411"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5254649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55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55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93" y="6449722"/>
            <a:ext cx="2023738" cy="297032"/>
          </a:xfrm>
          <a:prstGeom prst="rect">
            <a:avLst/>
          </a:prstGeom>
        </p:spPr>
      </p:pic>
      <p:cxnSp>
        <p:nvCxnSpPr>
          <p:cNvPr id="11" name="Straight Connector 10"/>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1284502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Key Concept">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0" y="6314074"/>
            <a:ext cx="9144000" cy="545354"/>
          </a:xfrm>
          <a:prstGeom prst="rect">
            <a:avLst/>
          </a:prstGeom>
          <a:solidFill>
            <a:schemeClr val="accent1"/>
          </a:solidFill>
          <a:ln>
            <a:solidFill>
              <a:srgbClr val="10663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217333" y="1695501"/>
            <a:ext cx="5655371" cy="2690229"/>
          </a:xfrm>
        </p:spPr>
        <p:txBody>
          <a:bodyPr>
            <a:noAutofit/>
          </a:bodyPr>
          <a:lstStyle>
            <a:lvl1pPr marL="182880" indent="-182880">
              <a:spcBef>
                <a:spcPts val="0"/>
              </a:spcBef>
              <a:spcAft>
                <a:spcPts val="600"/>
              </a:spcAft>
              <a:defRPr sz="1600"/>
            </a:lvl1pPr>
          </a:lstStyle>
          <a:p>
            <a:pPr lvl="0"/>
            <a:r>
              <a:rPr lang="en-US" dirty="0" smtClean="0"/>
              <a:t>Click to edit Master text styles</a:t>
            </a:r>
            <a:endParaRPr lang="en-US" dirty="0"/>
          </a:p>
        </p:txBody>
      </p:sp>
      <p:grpSp>
        <p:nvGrpSpPr>
          <p:cNvPr id="2" name="Group 10"/>
          <p:cNvGrpSpPr/>
          <p:nvPr userDrawn="1"/>
        </p:nvGrpSpPr>
        <p:grpSpPr>
          <a:xfrm>
            <a:off x="0" y="0"/>
            <a:ext cx="9144000" cy="812800"/>
            <a:chOff x="0" y="349582"/>
            <a:chExt cx="9144000" cy="280834"/>
          </a:xfrm>
        </p:grpSpPr>
        <p:sp>
          <p:nvSpPr>
            <p:cNvPr id="9" name="Rectangle 8"/>
            <p:cNvSpPr/>
            <p:nvPr userDrawn="1"/>
          </p:nvSpPr>
          <p:spPr>
            <a:xfrm>
              <a:off x="0" y="349582"/>
              <a:ext cx="182880"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236525" y="349582"/>
              <a:ext cx="8907475" cy="2808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cxnSp>
        <p:nvCxnSpPr>
          <p:cNvPr id="16" name="Straight Connector 15"/>
          <p:cNvCxnSpPr/>
          <p:nvPr userDrawn="1"/>
        </p:nvCxnSpPr>
        <p:spPr>
          <a:xfrm>
            <a:off x="0" y="6314074"/>
            <a:ext cx="9144000"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36" y="6453531"/>
            <a:ext cx="1890890" cy="27601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78190" y="134336"/>
            <a:ext cx="635803" cy="555972"/>
          </a:xfrm>
          <a:prstGeom prst="rect">
            <a:avLst/>
          </a:prstGeom>
        </p:spPr>
      </p:pic>
      <p:sp>
        <p:nvSpPr>
          <p:cNvPr id="12"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bg1"/>
                </a:solidFill>
              </a:defRPr>
            </a:lvl1pPr>
          </a:lstStyle>
          <a:p>
            <a:pPr algn="ctr"/>
            <a:fld id="{C0DE57D6-8AFC-2140-9EBE-012C368973AC}" type="slidenum">
              <a:rPr lang="en-US" smtClean="0">
                <a:solidFill>
                  <a:prstClr val="white"/>
                </a:solidFill>
              </a:rPr>
              <a:pPr algn="ctr"/>
              <a:t>‹#›</a:t>
            </a:fld>
            <a:endParaRPr lang="en-US" dirty="0">
              <a:solidFill>
                <a:prstClr val="white"/>
              </a:solidFill>
            </a:endParaRPr>
          </a:p>
        </p:txBody>
      </p:sp>
      <p:sp>
        <p:nvSpPr>
          <p:cNvPr id="20" name="Text Placeholder 2"/>
          <p:cNvSpPr>
            <a:spLocks noGrp="1"/>
          </p:cNvSpPr>
          <p:nvPr>
            <p:ph idx="11" hasCustomPrompt="1"/>
          </p:nvPr>
        </p:nvSpPr>
        <p:spPr>
          <a:xfrm>
            <a:off x="366492" y="949504"/>
            <a:ext cx="8404975" cy="549095"/>
          </a:xfrm>
          <a:prstGeom prst="rect">
            <a:avLst/>
          </a:prstGeom>
        </p:spPr>
        <p:txBody>
          <a:bodyPr vert="horz" lIns="91440" tIns="45720" rIns="91440" bIns="45720" rtlCol="0">
            <a:noAutofit/>
          </a:bodyPr>
          <a:lstStyle>
            <a:lvl1pPr marL="0" indent="0" algn="ctr">
              <a:buFontTx/>
              <a:buNone/>
              <a:defRPr sz="2800">
                <a:solidFill>
                  <a:srgbClr val="5D5F5F"/>
                </a:solidFill>
                <a:latin typeface="+mj-lt"/>
              </a:defRPr>
            </a:lvl1pPr>
          </a:lstStyle>
          <a:p>
            <a:pPr lvl="0"/>
            <a:r>
              <a:rPr lang="en-US" dirty="0" smtClean="0"/>
              <a:t>Click to edit Master text styles</a:t>
            </a:r>
            <a:endParaRPr lang="en-US" dirty="0"/>
          </a:p>
        </p:txBody>
      </p:sp>
      <p:sp>
        <p:nvSpPr>
          <p:cNvPr id="22" name="Title 1"/>
          <p:cNvSpPr>
            <a:spLocks noGrp="1"/>
          </p:cNvSpPr>
          <p:nvPr>
            <p:ph type="title"/>
          </p:nvPr>
        </p:nvSpPr>
        <p:spPr>
          <a:xfrm>
            <a:off x="366492" y="176868"/>
            <a:ext cx="8229600" cy="986769"/>
          </a:xfrm>
        </p:spPr>
        <p:txBody>
          <a:bodyPr anchor="t">
            <a:noAutofit/>
          </a:bodyPr>
          <a:lstStyle>
            <a:lvl1pPr algn="l">
              <a:defRPr sz="32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20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theme" Target="../theme/theme1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theme" Target="../theme/theme12.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18" Type="http://schemas.openxmlformats.org/officeDocument/2006/relationships/theme" Target="../theme/theme13.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theme" Target="../theme/theme14.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theme" Target="../theme/theme15.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slideLayout" Target="../slideLayouts/slideLayout236.xml"/><Relationship Id="rId18" Type="http://schemas.openxmlformats.org/officeDocument/2006/relationships/theme" Target="../theme/theme16.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17" Type="http://schemas.openxmlformats.org/officeDocument/2006/relationships/slideLayout" Target="../slideLayouts/slideLayout240.xml"/><Relationship Id="rId2" Type="http://schemas.openxmlformats.org/officeDocument/2006/relationships/slideLayout" Target="../slideLayouts/slideLayout225.xml"/><Relationship Id="rId16" Type="http://schemas.openxmlformats.org/officeDocument/2006/relationships/slideLayout" Target="../slideLayouts/slideLayout239.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slideLayout" Target="../slideLayouts/slideLayout23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slideLayout" Target="../slideLayouts/slideLayout23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theme" Target="../theme/theme17.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18" Type="http://schemas.openxmlformats.org/officeDocument/2006/relationships/theme" Target="../theme/theme18.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17" Type="http://schemas.openxmlformats.org/officeDocument/2006/relationships/slideLayout" Target="../slideLayouts/slideLayout274.xml"/><Relationship Id="rId2" Type="http://schemas.openxmlformats.org/officeDocument/2006/relationships/slideLayout" Target="../slideLayouts/slideLayout259.xml"/><Relationship Id="rId16" Type="http://schemas.openxmlformats.org/officeDocument/2006/relationships/slideLayout" Target="../slideLayouts/slideLayout273.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5" Type="http://schemas.openxmlformats.org/officeDocument/2006/relationships/slideLayout" Target="../slideLayouts/slideLayout27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slideLayout" Target="../slideLayouts/slideLayout27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theme" Target="../theme/theme19.xml"/><Relationship Id="rId3" Type="http://schemas.openxmlformats.org/officeDocument/2006/relationships/slideLayout" Target="../slideLayouts/slideLayout277.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10" Type="http://schemas.openxmlformats.org/officeDocument/2006/relationships/slideLayout" Target="../slideLayouts/slideLayout284.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9.xml"/><Relationship Id="rId13" Type="http://schemas.openxmlformats.org/officeDocument/2006/relationships/slideLayout" Target="../slideLayouts/slideLayout304.xml"/><Relationship Id="rId18" Type="http://schemas.openxmlformats.org/officeDocument/2006/relationships/theme" Target="../theme/theme20.xml"/><Relationship Id="rId3" Type="http://schemas.openxmlformats.org/officeDocument/2006/relationships/slideLayout" Target="../slideLayouts/slideLayout294.xml"/><Relationship Id="rId7" Type="http://schemas.openxmlformats.org/officeDocument/2006/relationships/slideLayout" Target="../slideLayouts/slideLayout298.xml"/><Relationship Id="rId12" Type="http://schemas.openxmlformats.org/officeDocument/2006/relationships/slideLayout" Target="../slideLayouts/slideLayout303.xml"/><Relationship Id="rId17" Type="http://schemas.openxmlformats.org/officeDocument/2006/relationships/slideLayout" Target="../slideLayouts/slideLayout308.xml"/><Relationship Id="rId2" Type="http://schemas.openxmlformats.org/officeDocument/2006/relationships/slideLayout" Target="../slideLayouts/slideLayout293.xml"/><Relationship Id="rId16" Type="http://schemas.openxmlformats.org/officeDocument/2006/relationships/slideLayout" Target="../slideLayouts/slideLayout307.xml"/><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5" Type="http://schemas.openxmlformats.org/officeDocument/2006/relationships/slideLayout" Target="../slideLayouts/slideLayout306.xml"/><Relationship Id="rId10" Type="http://schemas.openxmlformats.org/officeDocument/2006/relationships/slideLayout" Target="../slideLayouts/slideLayout301.xml"/><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slideLayout" Target="../slideLayouts/slideLayout30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18" Type="http://schemas.openxmlformats.org/officeDocument/2006/relationships/theme" Target="../theme/theme21.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17" Type="http://schemas.openxmlformats.org/officeDocument/2006/relationships/slideLayout" Target="../slideLayouts/slideLayout325.xml"/><Relationship Id="rId2" Type="http://schemas.openxmlformats.org/officeDocument/2006/relationships/slideLayout" Target="../slideLayouts/slideLayout310.xml"/><Relationship Id="rId16" Type="http://schemas.openxmlformats.org/officeDocument/2006/relationships/slideLayout" Target="../slideLayouts/slideLayout324.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slideLayout" Target="../slideLayouts/slideLayout32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slideLayout" Target="../slideLayouts/slideLayout32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slideLayout" Target="../slideLayouts/slideLayout338.xml"/><Relationship Id="rId18" Type="http://schemas.openxmlformats.org/officeDocument/2006/relationships/theme" Target="../theme/theme22.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17" Type="http://schemas.openxmlformats.org/officeDocument/2006/relationships/slideLayout" Target="../slideLayouts/slideLayout342.xml"/><Relationship Id="rId2" Type="http://schemas.openxmlformats.org/officeDocument/2006/relationships/slideLayout" Target="../slideLayouts/slideLayout327.xml"/><Relationship Id="rId16" Type="http://schemas.openxmlformats.org/officeDocument/2006/relationships/slideLayout" Target="../slideLayouts/slideLayout341.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5" Type="http://schemas.openxmlformats.org/officeDocument/2006/relationships/slideLayout" Target="../slideLayouts/slideLayout340.xml"/><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slideLayout" Target="../slideLayouts/slideLayout33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slideLayout" Target="../slideLayouts/slideLayout355.xml"/><Relationship Id="rId18" Type="http://schemas.openxmlformats.org/officeDocument/2006/relationships/slideLayout" Target="../slideLayouts/slideLayout360.xml"/><Relationship Id="rId3" Type="http://schemas.openxmlformats.org/officeDocument/2006/relationships/slideLayout" Target="../slideLayouts/slideLayout345.xml"/><Relationship Id="rId21" Type="http://schemas.openxmlformats.org/officeDocument/2006/relationships/slideLayout" Target="../slideLayouts/slideLayout363.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17" Type="http://schemas.openxmlformats.org/officeDocument/2006/relationships/slideLayout" Target="../slideLayouts/slideLayout359.xml"/><Relationship Id="rId2" Type="http://schemas.openxmlformats.org/officeDocument/2006/relationships/slideLayout" Target="../slideLayouts/slideLayout344.xml"/><Relationship Id="rId16" Type="http://schemas.openxmlformats.org/officeDocument/2006/relationships/slideLayout" Target="../slideLayouts/slideLayout358.xml"/><Relationship Id="rId20" Type="http://schemas.openxmlformats.org/officeDocument/2006/relationships/slideLayout" Target="../slideLayouts/slideLayout362.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5" Type="http://schemas.openxmlformats.org/officeDocument/2006/relationships/slideLayout" Target="../slideLayouts/slideLayout357.xml"/><Relationship Id="rId23" Type="http://schemas.openxmlformats.org/officeDocument/2006/relationships/theme" Target="../theme/theme23.xml"/><Relationship Id="rId10" Type="http://schemas.openxmlformats.org/officeDocument/2006/relationships/slideLayout" Target="../slideLayouts/slideLayout352.xml"/><Relationship Id="rId19" Type="http://schemas.openxmlformats.org/officeDocument/2006/relationships/slideLayout" Target="../slideLayouts/slideLayout361.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slideLayout" Target="../slideLayouts/slideLayout356.xml"/><Relationship Id="rId22" Type="http://schemas.openxmlformats.org/officeDocument/2006/relationships/slideLayout" Target="../slideLayouts/slideLayout36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slideLayout" Target="../slideLayouts/slideLayout377.xml"/><Relationship Id="rId18" Type="http://schemas.openxmlformats.org/officeDocument/2006/relationships/slideLayout" Target="../slideLayouts/slideLayout382.xml"/><Relationship Id="rId3" Type="http://schemas.openxmlformats.org/officeDocument/2006/relationships/slideLayout" Target="../slideLayouts/slideLayout367.xml"/><Relationship Id="rId21" Type="http://schemas.openxmlformats.org/officeDocument/2006/relationships/slideLayout" Target="../slideLayouts/slideLayout385.xml"/><Relationship Id="rId7" Type="http://schemas.openxmlformats.org/officeDocument/2006/relationships/slideLayout" Target="../slideLayouts/slideLayout371.xml"/><Relationship Id="rId12" Type="http://schemas.openxmlformats.org/officeDocument/2006/relationships/slideLayout" Target="../slideLayouts/slideLayout376.xml"/><Relationship Id="rId17" Type="http://schemas.openxmlformats.org/officeDocument/2006/relationships/slideLayout" Target="../slideLayouts/slideLayout381.xml"/><Relationship Id="rId2" Type="http://schemas.openxmlformats.org/officeDocument/2006/relationships/slideLayout" Target="../slideLayouts/slideLayout366.xml"/><Relationship Id="rId16" Type="http://schemas.openxmlformats.org/officeDocument/2006/relationships/slideLayout" Target="../slideLayouts/slideLayout380.xml"/><Relationship Id="rId20" Type="http://schemas.openxmlformats.org/officeDocument/2006/relationships/slideLayout" Target="../slideLayouts/slideLayout384.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24" Type="http://schemas.openxmlformats.org/officeDocument/2006/relationships/theme" Target="../theme/theme24.xml"/><Relationship Id="rId5" Type="http://schemas.openxmlformats.org/officeDocument/2006/relationships/slideLayout" Target="../slideLayouts/slideLayout369.xml"/><Relationship Id="rId15" Type="http://schemas.openxmlformats.org/officeDocument/2006/relationships/slideLayout" Target="../slideLayouts/slideLayout379.xml"/><Relationship Id="rId23" Type="http://schemas.openxmlformats.org/officeDocument/2006/relationships/slideLayout" Target="../slideLayouts/slideLayout387.xml"/><Relationship Id="rId10" Type="http://schemas.openxmlformats.org/officeDocument/2006/relationships/slideLayout" Target="../slideLayouts/slideLayout374.xml"/><Relationship Id="rId19" Type="http://schemas.openxmlformats.org/officeDocument/2006/relationships/slideLayout" Target="../slideLayouts/slideLayout383.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slideLayout" Target="../slideLayouts/slideLayout378.xml"/><Relationship Id="rId22" Type="http://schemas.openxmlformats.org/officeDocument/2006/relationships/slideLayout" Target="../slideLayouts/slideLayout38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95.xml"/><Relationship Id="rId13" Type="http://schemas.openxmlformats.org/officeDocument/2006/relationships/slideLayout" Target="../slideLayouts/slideLayout400.xml"/><Relationship Id="rId18" Type="http://schemas.openxmlformats.org/officeDocument/2006/relationships/slideLayout" Target="../slideLayouts/slideLayout405.xml"/><Relationship Id="rId3" Type="http://schemas.openxmlformats.org/officeDocument/2006/relationships/slideLayout" Target="../slideLayouts/slideLayout390.xml"/><Relationship Id="rId21" Type="http://schemas.openxmlformats.org/officeDocument/2006/relationships/slideLayout" Target="../slideLayouts/slideLayout408.xml"/><Relationship Id="rId7" Type="http://schemas.openxmlformats.org/officeDocument/2006/relationships/slideLayout" Target="../slideLayouts/slideLayout394.xml"/><Relationship Id="rId12" Type="http://schemas.openxmlformats.org/officeDocument/2006/relationships/slideLayout" Target="../slideLayouts/slideLayout399.xml"/><Relationship Id="rId17" Type="http://schemas.openxmlformats.org/officeDocument/2006/relationships/slideLayout" Target="../slideLayouts/slideLayout404.xml"/><Relationship Id="rId2" Type="http://schemas.openxmlformats.org/officeDocument/2006/relationships/slideLayout" Target="../slideLayouts/slideLayout389.xml"/><Relationship Id="rId16" Type="http://schemas.openxmlformats.org/officeDocument/2006/relationships/slideLayout" Target="../slideLayouts/slideLayout403.xml"/><Relationship Id="rId20" Type="http://schemas.openxmlformats.org/officeDocument/2006/relationships/slideLayout" Target="../slideLayouts/slideLayout407.xml"/><Relationship Id="rId1" Type="http://schemas.openxmlformats.org/officeDocument/2006/relationships/slideLayout" Target="../slideLayouts/slideLayout388.xml"/><Relationship Id="rId6" Type="http://schemas.openxmlformats.org/officeDocument/2006/relationships/slideLayout" Target="../slideLayouts/slideLayout393.xml"/><Relationship Id="rId11" Type="http://schemas.openxmlformats.org/officeDocument/2006/relationships/slideLayout" Target="../slideLayouts/slideLayout398.xml"/><Relationship Id="rId24" Type="http://schemas.openxmlformats.org/officeDocument/2006/relationships/theme" Target="../theme/theme25.xml"/><Relationship Id="rId5" Type="http://schemas.openxmlformats.org/officeDocument/2006/relationships/slideLayout" Target="../slideLayouts/slideLayout392.xml"/><Relationship Id="rId15" Type="http://schemas.openxmlformats.org/officeDocument/2006/relationships/slideLayout" Target="../slideLayouts/slideLayout402.xml"/><Relationship Id="rId23" Type="http://schemas.openxmlformats.org/officeDocument/2006/relationships/slideLayout" Target="../slideLayouts/slideLayout410.xml"/><Relationship Id="rId10" Type="http://schemas.openxmlformats.org/officeDocument/2006/relationships/slideLayout" Target="../slideLayouts/slideLayout397.xml"/><Relationship Id="rId19" Type="http://schemas.openxmlformats.org/officeDocument/2006/relationships/slideLayout" Target="../slideLayouts/slideLayout406.xml"/><Relationship Id="rId4" Type="http://schemas.openxmlformats.org/officeDocument/2006/relationships/slideLayout" Target="../slideLayouts/slideLayout391.xml"/><Relationship Id="rId9" Type="http://schemas.openxmlformats.org/officeDocument/2006/relationships/slideLayout" Target="../slideLayouts/slideLayout396.xml"/><Relationship Id="rId14" Type="http://schemas.openxmlformats.org/officeDocument/2006/relationships/slideLayout" Target="../slideLayouts/slideLayout401.xml"/><Relationship Id="rId22" Type="http://schemas.openxmlformats.org/officeDocument/2006/relationships/slideLayout" Target="../slideLayouts/slideLayout40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slideLayout" Target="../slideLayouts/slideLayout423.xml"/><Relationship Id="rId18" Type="http://schemas.openxmlformats.org/officeDocument/2006/relationships/slideLayout" Target="../slideLayouts/slideLayout428.xml"/><Relationship Id="rId3" Type="http://schemas.openxmlformats.org/officeDocument/2006/relationships/slideLayout" Target="../slideLayouts/slideLayout413.xml"/><Relationship Id="rId21" Type="http://schemas.openxmlformats.org/officeDocument/2006/relationships/slideLayout" Target="../slideLayouts/slideLayout431.xml"/><Relationship Id="rId7" Type="http://schemas.openxmlformats.org/officeDocument/2006/relationships/slideLayout" Target="../slideLayouts/slideLayout417.xml"/><Relationship Id="rId12" Type="http://schemas.openxmlformats.org/officeDocument/2006/relationships/slideLayout" Target="../slideLayouts/slideLayout422.xml"/><Relationship Id="rId17" Type="http://schemas.openxmlformats.org/officeDocument/2006/relationships/slideLayout" Target="../slideLayouts/slideLayout427.xml"/><Relationship Id="rId2" Type="http://schemas.openxmlformats.org/officeDocument/2006/relationships/slideLayout" Target="../slideLayouts/slideLayout412.xml"/><Relationship Id="rId16" Type="http://schemas.openxmlformats.org/officeDocument/2006/relationships/slideLayout" Target="../slideLayouts/slideLayout426.xml"/><Relationship Id="rId20" Type="http://schemas.openxmlformats.org/officeDocument/2006/relationships/slideLayout" Target="../slideLayouts/slideLayout430.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24" Type="http://schemas.openxmlformats.org/officeDocument/2006/relationships/theme" Target="../theme/theme26.xml"/><Relationship Id="rId5" Type="http://schemas.openxmlformats.org/officeDocument/2006/relationships/slideLayout" Target="../slideLayouts/slideLayout415.xml"/><Relationship Id="rId15" Type="http://schemas.openxmlformats.org/officeDocument/2006/relationships/slideLayout" Target="../slideLayouts/slideLayout425.xml"/><Relationship Id="rId23" Type="http://schemas.openxmlformats.org/officeDocument/2006/relationships/slideLayout" Target="../slideLayouts/slideLayout433.xml"/><Relationship Id="rId10" Type="http://schemas.openxmlformats.org/officeDocument/2006/relationships/slideLayout" Target="../slideLayouts/slideLayout420.xml"/><Relationship Id="rId19" Type="http://schemas.openxmlformats.org/officeDocument/2006/relationships/slideLayout" Target="../slideLayouts/slideLayout429.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 Id="rId22" Type="http://schemas.openxmlformats.org/officeDocument/2006/relationships/slideLayout" Target="../slideLayouts/slideLayout43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slideLayout" Target="../slideLayouts/slideLayout446.xml"/><Relationship Id="rId18" Type="http://schemas.openxmlformats.org/officeDocument/2006/relationships/slideLayout" Target="../slideLayouts/slideLayout451.xml"/><Relationship Id="rId3" Type="http://schemas.openxmlformats.org/officeDocument/2006/relationships/slideLayout" Target="../slideLayouts/slideLayout436.xml"/><Relationship Id="rId21" Type="http://schemas.openxmlformats.org/officeDocument/2006/relationships/slideLayout" Target="../slideLayouts/slideLayout454.xml"/><Relationship Id="rId7" Type="http://schemas.openxmlformats.org/officeDocument/2006/relationships/slideLayout" Target="../slideLayouts/slideLayout440.xml"/><Relationship Id="rId12" Type="http://schemas.openxmlformats.org/officeDocument/2006/relationships/slideLayout" Target="../slideLayouts/slideLayout445.xml"/><Relationship Id="rId17" Type="http://schemas.openxmlformats.org/officeDocument/2006/relationships/slideLayout" Target="../slideLayouts/slideLayout450.xml"/><Relationship Id="rId2" Type="http://schemas.openxmlformats.org/officeDocument/2006/relationships/slideLayout" Target="../slideLayouts/slideLayout435.xml"/><Relationship Id="rId16" Type="http://schemas.openxmlformats.org/officeDocument/2006/relationships/slideLayout" Target="../slideLayouts/slideLayout449.xml"/><Relationship Id="rId20" Type="http://schemas.openxmlformats.org/officeDocument/2006/relationships/slideLayout" Target="../slideLayouts/slideLayout453.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24" Type="http://schemas.openxmlformats.org/officeDocument/2006/relationships/theme" Target="../theme/theme27.xml"/><Relationship Id="rId5" Type="http://schemas.openxmlformats.org/officeDocument/2006/relationships/slideLayout" Target="../slideLayouts/slideLayout438.xml"/><Relationship Id="rId15" Type="http://schemas.openxmlformats.org/officeDocument/2006/relationships/slideLayout" Target="../slideLayouts/slideLayout448.xml"/><Relationship Id="rId23" Type="http://schemas.openxmlformats.org/officeDocument/2006/relationships/slideLayout" Target="../slideLayouts/slideLayout456.xml"/><Relationship Id="rId10" Type="http://schemas.openxmlformats.org/officeDocument/2006/relationships/slideLayout" Target="../slideLayouts/slideLayout443.xml"/><Relationship Id="rId19" Type="http://schemas.openxmlformats.org/officeDocument/2006/relationships/slideLayout" Target="../slideLayouts/slideLayout452.xml"/><Relationship Id="rId4" Type="http://schemas.openxmlformats.org/officeDocument/2006/relationships/slideLayout" Target="../slideLayouts/slideLayout437.xml"/><Relationship Id="rId9" Type="http://schemas.openxmlformats.org/officeDocument/2006/relationships/slideLayout" Target="../slideLayouts/slideLayout442.xml"/><Relationship Id="rId14" Type="http://schemas.openxmlformats.org/officeDocument/2006/relationships/slideLayout" Target="../slideLayouts/slideLayout447.xml"/><Relationship Id="rId22" Type="http://schemas.openxmlformats.org/officeDocument/2006/relationships/slideLayout" Target="../slideLayouts/slideLayout45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slideLayout" Target="../slideLayouts/slideLayout469.xml"/><Relationship Id="rId18" Type="http://schemas.openxmlformats.org/officeDocument/2006/relationships/slideLayout" Target="../slideLayouts/slideLayout474.xml"/><Relationship Id="rId3" Type="http://schemas.openxmlformats.org/officeDocument/2006/relationships/slideLayout" Target="../slideLayouts/slideLayout459.xml"/><Relationship Id="rId21" Type="http://schemas.openxmlformats.org/officeDocument/2006/relationships/slideLayout" Target="../slideLayouts/slideLayout477.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17" Type="http://schemas.openxmlformats.org/officeDocument/2006/relationships/slideLayout" Target="../slideLayouts/slideLayout473.xml"/><Relationship Id="rId2" Type="http://schemas.openxmlformats.org/officeDocument/2006/relationships/slideLayout" Target="../slideLayouts/slideLayout458.xml"/><Relationship Id="rId16" Type="http://schemas.openxmlformats.org/officeDocument/2006/relationships/slideLayout" Target="../slideLayouts/slideLayout472.xml"/><Relationship Id="rId20" Type="http://schemas.openxmlformats.org/officeDocument/2006/relationships/slideLayout" Target="../slideLayouts/slideLayout476.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24" Type="http://schemas.openxmlformats.org/officeDocument/2006/relationships/theme" Target="../theme/theme28.xml"/><Relationship Id="rId5" Type="http://schemas.openxmlformats.org/officeDocument/2006/relationships/slideLayout" Target="../slideLayouts/slideLayout461.xml"/><Relationship Id="rId15" Type="http://schemas.openxmlformats.org/officeDocument/2006/relationships/slideLayout" Target="../slideLayouts/slideLayout471.xml"/><Relationship Id="rId23" Type="http://schemas.openxmlformats.org/officeDocument/2006/relationships/slideLayout" Target="../slideLayouts/slideLayout479.xml"/><Relationship Id="rId10" Type="http://schemas.openxmlformats.org/officeDocument/2006/relationships/slideLayout" Target="../slideLayouts/slideLayout466.xml"/><Relationship Id="rId19" Type="http://schemas.openxmlformats.org/officeDocument/2006/relationships/slideLayout" Target="../slideLayouts/slideLayout475.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slideLayout" Target="../slideLayouts/slideLayout470.xml"/><Relationship Id="rId22" Type="http://schemas.openxmlformats.org/officeDocument/2006/relationships/slideLayout" Target="../slideLayouts/slideLayout4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4"/>
          </p:nvPr>
        </p:nvSpPr>
        <p:spPr>
          <a:xfrm>
            <a:off x="8776426" y="6591541"/>
            <a:ext cx="367574" cy="267887"/>
          </a:xfrm>
          <a:prstGeom prst="rect">
            <a:avLst/>
          </a:prstGeom>
        </p:spPr>
        <p:txBody>
          <a:bodyPr/>
          <a:lstStyle>
            <a:lvl1pPr algn="r">
              <a:defRPr sz="900">
                <a:solidFill>
                  <a:srgbClr val="106636"/>
                </a:solidFill>
              </a:defRPr>
            </a:lvl1pPr>
          </a:lstStyle>
          <a:p>
            <a:pPr algn="ctr"/>
            <a:fld id="{F9C252DC-A164-D04F-A083-01C268BCB08E}" type="slidenum">
              <a:rPr lang="en-US" smtClean="0"/>
              <a:pPr algn="ctr"/>
              <a:t>‹#›</a:t>
            </a:fld>
            <a:endParaRPr lang="en-US" dirty="0"/>
          </a:p>
        </p:txBody>
      </p:sp>
    </p:spTree>
    <p:extLst>
      <p:ext uri="{BB962C8B-B14F-4D97-AF65-F5344CB8AC3E}">
        <p14:creationId xmlns:p14="http://schemas.microsoft.com/office/powerpoint/2010/main" val="24343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0695964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65461140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91619576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83204649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397301115"/>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948823737"/>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948578616"/>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62893680"/>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094" r:id="rId16"/>
    <p:sldLayoutId id="2147484095"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542377746"/>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032294054"/>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966762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785624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48" r:id="rId16"/>
    <p:sldLayoutId id="2147484149"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090572240"/>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887095717"/>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2" r:id="rId14"/>
    <p:sldLayoutId id="2147484183" r:id="rId15"/>
    <p:sldLayoutId id="2147484184" r:id="rId16"/>
    <p:sldLayoutId id="2147484185" r:id="rId17"/>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030590840"/>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27" r:id="rId17"/>
    <p:sldLayoutId id="2147484228" r:id="rId18"/>
    <p:sldLayoutId id="2147484229" r:id="rId19"/>
    <p:sldLayoutId id="2147484230" r:id="rId20"/>
    <p:sldLayoutId id="2147484231" r:id="rId21"/>
    <p:sldLayoutId id="2147484232" r:id="rId22"/>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836488858"/>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 id="2147484253" r:id="rId19"/>
    <p:sldLayoutId id="2147484254" r:id="rId20"/>
    <p:sldLayoutId id="2147484255" r:id="rId21"/>
    <p:sldLayoutId id="2147484256" r:id="rId22"/>
    <p:sldLayoutId id="2147484257"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760414550"/>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 id="2147484271" r:id="rId13"/>
    <p:sldLayoutId id="2147484272" r:id="rId14"/>
    <p:sldLayoutId id="2147484273" r:id="rId15"/>
    <p:sldLayoutId id="2147484274" r:id="rId16"/>
    <p:sldLayoutId id="2147484275" r:id="rId17"/>
    <p:sldLayoutId id="2147484276" r:id="rId18"/>
    <p:sldLayoutId id="2147484277" r:id="rId19"/>
    <p:sldLayoutId id="2147484278" r:id="rId20"/>
    <p:sldLayoutId id="2147484279" r:id="rId21"/>
    <p:sldLayoutId id="2147484280" r:id="rId22"/>
    <p:sldLayoutId id="2147484281"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503652264"/>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785510735"/>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 id="2147484321" r:id="rId15"/>
    <p:sldLayoutId id="2147484322" r:id="rId16"/>
    <p:sldLayoutId id="2147484323" r:id="rId17"/>
    <p:sldLayoutId id="2147484324" r:id="rId18"/>
    <p:sldLayoutId id="2147484325" r:id="rId19"/>
    <p:sldLayoutId id="2147484326" r:id="rId20"/>
    <p:sldLayoutId id="2147484327" r:id="rId21"/>
    <p:sldLayoutId id="2147484328" r:id="rId22"/>
    <p:sldLayoutId id="2147484329"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06117395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 id="2147484344" r:id="rId14"/>
    <p:sldLayoutId id="2147484345" r:id="rId15"/>
    <p:sldLayoutId id="2147484346" r:id="rId16"/>
    <p:sldLayoutId id="2147484347" r:id="rId17"/>
    <p:sldLayoutId id="2147484348" r:id="rId18"/>
    <p:sldLayoutId id="2147484349" r:id="rId19"/>
    <p:sldLayoutId id="2147484350" r:id="rId20"/>
    <p:sldLayoutId id="2147484351" r:id="rId21"/>
    <p:sldLayoutId id="2147484352" r:id="rId22"/>
    <p:sldLayoutId id="2147484353" r:id="rId23"/>
  </p:sldLayoutIdLst>
  <p:timing>
    <p:tnLst>
      <p:par>
        <p:cTn id="1" dur="indefinite" restart="never" nodeType="tmRoot"/>
      </p:par>
    </p:tnLst>
  </p:timing>
  <p:hf sldNum="0" hdr="0" ft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42421892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78270661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310520880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8160890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121293616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61489724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429768"/>
            <a:ext cx="8229600" cy="98755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6492" y="1467969"/>
            <a:ext cx="8229600" cy="4862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8596092" y="6591541"/>
            <a:ext cx="547908" cy="267887"/>
          </a:xfrm>
          <a:prstGeom prst="rect">
            <a:avLst/>
          </a:prstGeom>
        </p:spPr>
        <p:txBody>
          <a:bodyPr/>
          <a:lstStyle>
            <a:lvl1pPr algn="r">
              <a:defRPr sz="1000">
                <a:solidFill>
                  <a:schemeClr val="accent1"/>
                </a:solidFill>
              </a:defRPr>
            </a:lvl1pPr>
          </a:lstStyle>
          <a:p>
            <a:pPr algn="ctr"/>
            <a:fld id="{F9C252DC-A164-D04F-A083-01C268BCB08E}" type="slidenum">
              <a:rPr lang="en-US" smtClean="0">
                <a:solidFill>
                  <a:srgbClr val="106636"/>
                </a:solidFill>
              </a:rPr>
              <a:pPr algn="ctr"/>
              <a:t>‹#›</a:t>
            </a:fld>
            <a:endParaRPr lang="en-US" dirty="0">
              <a:solidFill>
                <a:srgbClr val="106636"/>
              </a:solidFill>
            </a:endParaRPr>
          </a:p>
        </p:txBody>
      </p:sp>
    </p:spTree>
    <p:extLst>
      <p:ext uri="{BB962C8B-B14F-4D97-AF65-F5344CB8AC3E}">
        <p14:creationId xmlns:p14="http://schemas.microsoft.com/office/powerpoint/2010/main" val="26781322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iming>
    <p:tnLst>
      <p:par>
        <p:cTn id="1" dur="indefinite" restart="never" nodeType="tmRoot"/>
      </p:par>
    </p:tnLst>
  </p:timing>
  <p:hf hdr="0" dt="0"/>
  <p:txStyles>
    <p:titleStyle>
      <a:lvl1pPr algn="l" defTabSz="457200" rtl="0" eaLnBrk="1" latinLnBrk="0" hangingPunct="1">
        <a:spcBef>
          <a:spcPct val="0"/>
        </a:spcBef>
        <a:buNone/>
        <a:defRPr sz="32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5.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3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57.xm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4.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17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9.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38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5.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436.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8.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3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58.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459.xml"/></Relationships>
</file>

<file path=ppt/slides/_rels/slide43.xml.rels><?xml version="1.0" encoding="UTF-8" standalone="yes"?>
<Relationships xmlns="http://schemas.openxmlformats.org/package/2006/relationships"><Relationship Id="rId2" Type="http://schemas.openxmlformats.org/officeDocument/2006/relationships/hyperlink" Target="http://freeingthegrid.org/wp-content/uploads/2013/11/FTG_2013.pdf" TargetMode="External"/><Relationship Id="rId1" Type="http://schemas.openxmlformats.org/officeDocument/2006/relationships/slideLayout" Target="../slideLayouts/slideLayout45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8.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dsireusa.org" TargetMode="External"/><Relationship Id="rId1" Type="http://schemas.openxmlformats.org/officeDocument/2006/relationships/slideLayout" Target="../slideLayouts/slideLayout458.xml"/></Relationships>
</file>

<file path=ppt/slides/_rels/slide46.xml.rels><?xml version="1.0" encoding="UTF-8" standalone="yes"?>
<Relationships xmlns="http://schemas.openxmlformats.org/package/2006/relationships"><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9" Type="http://schemas.openxmlformats.org/officeDocument/2006/relationships/image" Target="../media/image85.png"/><Relationship Id="rId3" Type="http://schemas.openxmlformats.org/officeDocument/2006/relationships/hyperlink" Target="http://www.dsireusa.org/" TargetMode="External"/><Relationship Id="rId21" Type="http://schemas.openxmlformats.org/officeDocument/2006/relationships/image" Target="../media/image67.png"/><Relationship Id="rId34" Type="http://schemas.openxmlformats.org/officeDocument/2006/relationships/image" Target="../media/image80.png"/><Relationship Id="rId42" Type="http://schemas.openxmlformats.org/officeDocument/2006/relationships/image" Target="../media/image88.png"/><Relationship Id="rId47" Type="http://schemas.openxmlformats.org/officeDocument/2006/relationships/image" Target="../media/image93.png"/><Relationship Id="rId50" Type="http://schemas.openxmlformats.org/officeDocument/2006/relationships/image" Target="../media/image96.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92.png"/><Relationship Id="rId2" Type="http://schemas.openxmlformats.org/officeDocument/2006/relationships/notesSlide" Target="../notesSlides/notesSlide43.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41" Type="http://schemas.openxmlformats.org/officeDocument/2006/relationships/image" Target="../media/image87.png"/><Relationship Id="rId1" Type="http://schemas.openxmlformats.org/officeDocument/2006/relationships/slideLayout" Target="../slideLayouts/slideLayout463.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png"/><Relationship Id="rId37" Type="http://schemas.openxmlformats.org/officeDocument/2006/relationships/image" Target="../media/image83.png"/><Relationship Id="rId40" Type="http://schemas.openxmlformats.org/officeDocument/2006/relationships/image" Target="../media/image86.png"/><Relationship Id="rId45" Type="http://schemas.openxmlformats.org/officeDocument/2006/relationships/image" Target="../media/image91.png"/><Relationship Id="rId53" Type="http://schemas.openxmlformats.org/officeDocument/2006/relationships/image" Target="../media/image99.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36" Type="http://schemas.openxmlformats.org/officeDocument/2006/relationships/image" Target="../media/image82.png"/><Relationship Id="rId49" Type="http://schemas.openxmlformats.org/officeDocument/2006/relationships/image" Target="../media/image95.png"/><Relationship Id="rId10" Type="http://schemas.openxmlformats.org/officeDocument/2006/relationships/image" Target="../media/image56.png"/><Relationship Id="rId19" Type="http://schemas.openxmlformats.org/officeDocument/2006/relationships/image" Target="../media/image65.png"/><Relationship Id="rId31" Type="http://schemas.openxmlformats.org/officeDocument/2006/relationships/image" Target="../media/image77.png"/><Relationship Id="rId44" Type="http://schemas.openxmlformats.org/officeDocument/2006/relationships/image" Target="../media/image90.png"/><Relationship Id="rId52" Type="http://schemas.openxmlformats.org/officeDocument/2006/relationships/image" Target="../media/image98.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76.png"/><Relationship Id="rId35" Type="http://schemas.openxmlformats.org/officeDocument/2006/relationships/image" Target="../media/image81.png"/><Relationship Id="rId43" Type="http://schemas.openxmlformats.org/officeDocument/2006/relationships/image" Target="../media/image89.png"/><Relationship Id="rId48" Type="http://schemas.openxmlformats.org/officeDocument/2006/relationships/image" Target="../media/image94.png"/><Relationship Id="rId8" Type="http://schemas.openxmlformats.org/officeDocument/2006/relationships/image" Target="../media/image54.png"/><Relationship Id="rId51"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460.xml"/><Relationship Id="rId4" Type="http://schemas.openxmlformats.org/officeDocument/2006/relationships/hyperlink" Target="http://xcelenergy.com/staticfiles/xe/Marketing/Files/NM-Small-Program-%20Interconnection-Agreement.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8.xml"/></Relationships>
</file>

<file path=ppt/slides/_rels/slide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6312" y="965200"/>
            <a:ext cx="8329012" cy="1227667"/>
          </a:xfrm>
        </p:spPr>
        <p:txBody>
          <a:bodyPr>
            <a:normAutofit/>
          </a:bodyPr>
          <a:lstStyle/>
          <a:p>
            <a:r>
              <a:rPr lang="en-US" dirty="0" smtClean="0"/>
              <a:t>Step 2: </a:t>
            </a:r>
            <a:r>
              <a:rPr lang="en-US" dirty="0"/>
              <a:t>Project </a:t>
            </a:r>
            <a:r>
              <a:rPr lang="en-US" dirty="0" smtClean="0"/>
              <a:t>Options</a:t>
            </a:r>
            <a:r>
              <a:rPr lang="en-US" dirty="0"/>
              <a:t/>
            </a:r>
            <a:br>
              <a:rPr lang="en-US" dirty="0"/>
            </a:br>
            <a:endParaRPr lang="en-US" dirty="0"/>
          </a:p>
        </p:txBody>
      </p:sp>
      <p:sp>
        <p:nvSpPr>
          <p:cNvPr id="3" name="Slide Number Placeholder 2"/>
          <p:cNvSpPr>
            <a:spLocks noGrp="1"/>
          </p:cNvSpPr>
          <p:nvPr>
            <p:ph type="sldNum" sz="quarter" idx="4294967295"/>
          </p:nvPr>
        </p:nvSpPr>
        <p:spPr>
          <a:xfrm>
            <a:off x="7010400" y="6607175"/>
            <a:ext cx="2133600" cy="250825"/>
          </a:xfrm>
        </p:spPr>
        <p:txBody>
          <a:bodyPr/>
          <a:lstStyle/>
          <a:p>
            <a:fld id="{F9C252DC-A164-D04F-A083-01C268BCB08E}" type="slidenum">
              <a:rPr lang="en-US" smtClean="0"/>
              <a:pPr/>
              <a:t>1</a:t>
            </a:fld>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17577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75768"/>
            <a:ext cx="8229600" cy="987552"/>
          </a:xfrm>
        </p:spPr>
        <p:txBody>
          <a:bodyPr>
            <a:normAutofit/>
          </a:bodyPr>
          <a:lstStyle/>
          <a:p>
            <a:r>
              <a:rPr lang="en-US" dirty="0" smtClean="0"/>
              <a:t>Business Structure: Tribal Government Entities</a:t>
            </a:r>
            <a:endParaRPr lang="en-US" dirty="0"/>
          </a:p>
        </p:txBody>
      </p:sp>
      <p:sp>
        <p:nvSpPr>
          <p:cNvPr id="4" name="Text Placeholder 3"/>
          <p:cNvSpPr>
            <a:spLocks noGrp="1"/>
          </p:cNvSpPr>
          <p:nvPr>
            <p:ph type="body" idx="1"/>
          </p:nvPr>
        </p:nvSpPr>
        <p:spPr>
          <a:xfrm>
            <a:off x="408940" y="997650"/>
            <a:ext cx="4040188" cy="686285"/>
          </a:xfrm>
        </p:spPr>
        <p:txBody>
          <a:bodyPr anchor="t" anchorCtr="0">
            <a:noAutofit/>
          </a:bodyPr>
          <a:lstStyle/>
          <a:p>
            <a:r>
              <a:rPr lang="en-US" sz="2200" b="0" dirty="0" smtClean="0">
                <a:latin typeface="+mj-lt"/>
              </a:rPr>
              <a:t>Option 1: Unincorporated Instrumentalities</a:t>
            </a:r>
            <a:endParaRPr lang="en-US" sz="2200" b="0" dirty="0">
              <a:latin typeface="+mj-lt"/>
            </a:endParaRPr>
          </a:p>
        </p:txBody>
      </p:sp>
      <p:sp>
        <p:nvSpPr>
          <p:cNvPr id="5" name="Content Placeholder 4"/>
          <p:cNvSpPr>
            <a:spLocks noGrp="1"/>
          </p:cNvSpPr>
          <p:nvPr>
            <p:ph sz="half" idx="2"/>
          </p:nvPr>
        </p:nvSpPr>
        <p:spPr>
          <a:xfrm>
            <a:off x="449476" y="1860204"/>
            <a:ext cx="4040188" cy="4394913"/>
          </a:xfrm>
        </p:spPr>
        <p:txBody>
          <a:bodyPr anchor="t" anchorCtr="0">
            <a:normAutofit fontScale="62500" lnSpcReduction="20000"/>
          </a:bodyPr>
          <a:lstStyle/>
          <a:p>
            <a:pPr marL="0" lvl="0" indent="0">
              <a:lnSpc>
                <a:spcPct val="120000"/>
              </a:lnSpc>
              <a:spcBef>
                <a:spcPts val="350"/>
              </a:spcBef>
              <a:spcAft>
                <a:spcPts val="600"/>
              </a:spcAft>
              <a:buNone/>
            </a:pPr>
            <a:r>
              <a:rPr lang="en-US" sz="3000" dirty="0">
                <a:solidFill>
                  <a:schemeClr val="accent1"/>
                </a:solidFill>
                <a:latin typeface="+mj-lt"/>
              </a:rPr>
              <a:t>Advantages</a:t>
            </a:r>
          </a:p>
          <a:p>
            <a:pPr marL="320040" indent="-182880">
              <a:lnSpc>
                <a:spcPct val="120000"/>
              </a:lnSpc>
              <a:spcBef>
                <a:spcPts val="350"/>
              </a:spcBef>
              <a:spcAft>
                <a:spcPts val="600"/>
              </a:spcAft>
            </a:pPr>
            <a:r>
              <a:rPr lang="en-US" sz="2500" dirty="0"/>
              <a:t>Easy to form </a:t>
            </a:r>
          </a:p>
          <a:p>
            <a:pPr marL="320040" indent="-182880">
              <a:lnSpc>
                <a:spcPct val="120000"/>
              </a:lnSpc>
              <a:spcBef>
                <a:spcPts val="350"/>
              </a:spcBef>
              <a:spcAft>
                <a:spcPts val="600"/>
              </a:spcAft>
            </a:pPr>
            <a:r>
              <a:rPr lang="en-US" sz="2500" dirty="0"/>
              <a:t>Management is centralized</a:t>
            </a:r>
          </a:p>
          <a:p>
            <a:pPr marL="320040" indent="-182880">
              <a:lnSpc>
                <a:spcPct val="120000"/>
              </a:lnSpc>
              <a:spcBef>
                <a:spcPts val="350"/>
              </a:spcBef>
              <a:spcAft>
                <a:spcPts val="600"/>
              </a:spcAft>
            </a:pPr>
            <a:r>
              <a:rPr lang="en-US" sz="2500" dirty="0"/>
              <a:t>Not subject to federal income tax</a:t>
            </a:r>
          </a:p>
          <a:p>
            <a:pPr marL="320040" indent="-182880">
              <a:lnSpc>
                <a:spcPct val="120000"/>
              </a:lnSpc>
              <a:spcBef>
                <a:spcPts val="350"/>
              </a:spcBef>
              <a:spcAft>
                <a:spcPts val="600"/>
              </a:spcAft>
            </a:pPr>
            <a:r>
              <a:rPr lang="en-US" sz="2500" dirty="0"/>
              <a:t>Same privileges and immunities </a:t>
            </a:r>
            <a:r>
              <a:rPr lang="en-US" sz="2500" dirty="0" smtClean="0"/>
              <a:t>as</a:t>
            </a:r>
            <a:br>
              <a:rPr lang="en-US" sz="2500" dirty="0" smtClean="0"/>
            </a:br>
            <a:r>
              <a:rPr lang="en-US" sz="2500" dirty="0" smtClean="0"/>
              <a:t>Tribal </a:t>
            </a:r>
            <a:r>
              <a:rPr lang="en-US" sz="2500" dirty="0"/>
              <a:t>government</a:t>
            </a:r>
          </a:p>
          <a:p>
            <a:pPr marL="0" lvl="0" indent="0">
              <a:lnSpc>
                <a:spcPct val="120000"/>
              </a:lnSpc>
              <a:spcBef>
                <a:spcPts val="1200"/>
              </a:spcBef>
              <a:spcAft>
                <a:spcPts val="600"/>
              </a:spcAft>
              <a:buNone/>
            </a:pPr>
            <a:r>
              <a:rPr lang="en-US" sz="3000" dirty="0">
                <a:solidFill>
                  <a:schemeClr val="accent1"/>
                </a:solidFill>
                <a:latin typeface="+mj-lt"/>
              </a:rPr>
              <a:t>Disadvantages</a:t>
            </a:r>
          </a:p>
          <a:p>
            <a:pPr marL="320040" indent="-182880">
              <a:lnSpc>
                <a:spcPct val="120000"/>
              </a:lnSpc>
              <a:spcBef>
                <a:spcPts val="350"/>
              </a:spcBef>
              <a:spcAft>
                <a:spcPts val="600"/>
              </a:spcAft>
            </a:pPr>
            <a:r>
              <a:rPr lang="en-US" sz="2500" dirty="0"/>
              <a:t>Politics and business are not separated</a:t>
            </a:r>
          </a:p>
          <a:p>
            <a:pPr marL="320040" indent="-182880">
              <a:lnSpc>
                <a:spcPct val="120000"/>
              </a:lnSpc>
              <a:spcBef>
                <a:spcPts val="350"/>
              </a:spcBef>
              <a:spcAft>
                <a:spcPts val="600"/>
              </a:spcAft>
            </a:pPr>
            <a:r>
              <a:rPr lang="en-US" sz="2500" dirty="0"/>
              <a:t>Assets and liabilities of the </a:t>
            </a:r>
            <a:r>
              <a:rPr lang="en-US" sz="2500" dirty="0" smtClean="0"/>
              <a:t>enterprise</a:t>
            </a:r>
            <a:br>
              <a:rPr lang="en-US" sz="2500" dirty="0" smtClean="0"/>
            </a:br>
            <a:r>
              <a:rPr lang="en-US" sz="2500" dirty="0" smtClean="0"/>
              <a:t>not </a:t>
            </a:r>
            <a:r>
              <a:rPr lang="en-US" sz="2500" dirty="0"/>
              <a:t>separated from governmental assets</a:t>
            </a:r>
          </a:p>
          <a:p>
            <a:pPr marL="320040" indent="-182880">
              <a:lnSpc>
                <a:spcPct val="120000"/>
              </a:lnSpc>
              <a:spcBef>
                <a:spcPts val="350"/>
              </a:spcBef>
              <a:spcAft>
                <a:spcPts val="600"/>
              </a:spcAft>
            </a:pPr>
            <a:r>
              <a:rPr lang="en-US" sz="2500" dirty="0"/>
              <a:t>May preclude equity ownership </a:t>
            </a:r>
            <a:r>
              <a:rPr lang="en-US" sz="2500" dirty="0" smtClean="0"/>
              <a:t>by</a:t>
            </a:r>
            <a:br>
              <a:rPr lang="en-US" sz="2500" dirty="0" smtClean="0"/>
            </a:br>
            <a:r>
              <a:rPr lang="en-US" sz="2500" dirty="0" smtClean="0"/>
              <a:t>outside investors</a:t>
            </a:r>
            <a:endParaRPr lang="en-US" dirty="0"/>
          </a:p>
        </p:txBody>
      </p:sp>
      <p:sp>
        <p:nvSpPr>
          <p:cNvPr id="6" name="Text Placeholder 5"/>
          <p:cNvSpPr>
            <a:spLocks noGrp="1"/>
          </p:cNvSpPr>
          <p:nvPr>
            <p:ph type="body" sz="quarter" idx="3"/>
          </p:nvPr>
        </p:nvSpPr>
        <p:spPr>
          <a:xfrm>
            <a:off x="4785824" y="997650"/>
            <a:ext cx="4041775" cy="686285"/>
          </a:xfrm>
        </p:spPr>
        <p:txBody>
          <a:bodyPr anchor="t" anchorCtr="0">
            <a:noAutofit/>
          </a:bodyPr>
          <a:lstStyle/>
          <a:p>
            <a:r>
              <a:rPr lang="en-US" sz="2200" b="0" dirty="0" smtClean="0">
                <a:latin typeface="+mj-lt"/>
              </a:rPr>
              <a:t>Option 2: Political</a:t>
            </a:r>
            <a:br>
              <a:rPr lang="en-US" sz="2200" b="0" dirty="0" smtClean="0">
                <a:latin typeface="+mj-lt"/>
              </a:rPr>
            </a:br>
            <a:r>
              <a:rPr lang="en-US" sz="2200" b="0" dirty="0" smtClean="0">
                <a:latin typeface="+mj-lt"/>
              </a:rPr>
              <a:t>Subdivisions </a:t>
            </a:r>
            <a:endParaRPr lang="en-US" sz="2200" b="0" dirty="0">
              <a:latin typeface="+mj-lt"/>
            </a:endParaRPr>
          </a:p>
        </p:txBody>
      </p:sp>
      <p:sp>
        <p:nvSpPr>
          <p:cNvPr id="7" name="Content Placeholder 6"/>
          <p:cNvSpPr>
            <a:spLocks noGrp="1"/>
          </p:cNvSpPr>
          <p:nvPr>
            <p:ph sz="quarter" idx="4"/>
          </p:nvPr>
        </p:nvSpPr>
        <p:spPr>
          <a:xfrm>
            <a:off x="4853383" y="1873714"/>
            <a:ext cx="3861625" cy="4132291"/>
          </a:xfrm>
        </p:spPr>
        <p:txBody>
          <a:bodyPr anchor="t" anchorCtr="0">
            <a:normAutofit/>
          </a:bodyPr>
          <a:lstStyle/>
          <a:p>
            <a:pPr marL="0" lvl="0" indent="0">
              <a:spcBef>
                <a:spcPts val="350"/>
              </a:spcBef>
              <a:spcAft>
                <a:spcPts val="600"/>
              </a:spcAft>
              <a:buNone/>
            </a:pPr>
            <a:r>
              <a:rPr lang="en-US" sz="1900" dirty="0">
                <a:solidFill>
                  <a:schemeClr val="accent1"/>
                </a:solidFill>
                <a:latin typeface="+mj-lt"/>
              </a:rPr>
              <a:t>Advantages</a:t>
            </a:r>
          </a:p>
          <a:p>
            <a:pPr marL="320040" indent="-182880">
              <a:spcBef>
                <a:spcPts val="350"/>
              </a:spcBef>
              <a:spcAft>
                <a:spcPts val="600"/>
              </a:spcAft>
            </a:pPr>
            <a:r>
              <a:rPr lang="en-US" sz="1600" dirty="0"/>
              <a:t>Exempt from federal income tax</a:t>
            </a:r>
          </a:p>
          <a:p>
            <a:pPr marL="320040" indent="-182880">
              <a:spcBef>
                <a:spcPts val="350"/>
              </a:spcBef>
              <a:spcAft>
                <a:spcPts val="600"/>
              </a:spcAft>
            </a:pPr>
            <a:r>
              <a:rPr lang="en-US" sz="1600" dirty="0"/>
              <a:t>Retain sovereign immunity</a:t>
            </a:r>
          </a:p>
          <a:p>
            <a:pPr marL="320040" indent="-182880">
              <a:spcBef>
                <a:spcPts val="350"/>
              </a:spcBef>
              <a:spcAft>
                <a:spcPts val="600"/>
              </a:spcAft>
            </a:pPr>
            <a:r>
              <a:rPr lang="en-US" sz="1600" dirty="0"/>
              <a:t>May issue tax-exempt bonds</a:t>
            </a:r>
          </a:p>
          <a:p>
            <a:pPr marL="320040" indent="-182880">
              <a:spcBef>
                <a:spcPts val="350"/>
              </a:spcBef>
              <a:spcAft>
                <a:spcPts val="600"/>
              </a:spcAft>
            </a:pPr>
            <a:r>
              <a:rPr lang="en-US" sz="1600" dirty="0"/>
              <a:t>Ability to form a corporate board</a:t>
            </a:r>
          </a:p>
          <a:p>
            <a:pPr marL="0" lvl="0" indent="0">
              <a:spcBef>
                <a:spcPts val="1200"/>
              </a:spcBef>
              <a:spcAft>
                <a:spcPts val="600"/>
              </a:spcAft>
              <a:buNone/>
            </a:pPr>
            <a:r>
              <a:rPr lang="en-US" sz="1900" dirty="0" smtClean="0">
                <a:solidFill>
                  <a:schemeClr val="accent1"/>
                </a:solidFill>
                <a:latin typeface="+mj-lt"/>
              </a:rPr>
              <a:t>Disadvantages</a:t>
            </a:r>
            <a:endParaRPr lang="en-US" sz="1900" dirty="0">
              <a:solidFill>
                <a:schemeClr val="accent1"/>
              </a:solidFill>
              <a:latin typeface="+mj-lt"/>
            </a:endParaRPr>
          </a:p>
          <a:p>
            <a:pPr marL="320040" lvl="0" indent="-182880">
              <a:spcBef>
                <a:spcPts val="350"/>
              </a:spcBef>
              <a:spcAft>
                <a:spcPts val="600"/>
              </a:spcAft>
            </a:pPr>
            <a:r>
              <a:rPr lang="en-US" sz="1600" dirty="0"/>
              <a:t>Timely and costly to form the entity</a:t>
            </a:r>
          </a:p>
          <a:p>
            <a:pPr marL="320040" lvl="0" indent="-182880">
              <a:spcBef>
                <a:spcPts val="350"/>
              </a:spcBef>
              <a:spcAft>
                <a:spcPts val="600"/>
              </a:spcAft>
            </a:pPr>
            <a:r>
              <a:rPr lang="en-US" sz="1600" dirty="0" smtClean="0"/>
              <a:t>Not </a:t>
            </a:r>
            <a:r>
              <a:rPr lang="en-US" sz="1600" dirty="0"/>
              <a:t>as much flexibility as corporations and </a:t>
            </a:r>
            <a:r>
              <a:rPr lang="en-US" sz="1600" dirty="0" smtClean="0"/>
              <a:t>LLCs</a:t>
            </a:r>
            <a:endParaRPr lang="en-US" sz="1600" dirty="0"/>
          </a:p>
          <a:p>
            <a:pPr marL="320040" lvl="0" indent="-182880">
              <a:spcBef>
                <a:spcPts val="350"/>
              </a:spcBef>
              <a:spcAft>
                <a:spcPts val="600"/>
              </a:spcAft>
            </a:pPr>
            <a:r>
              <a:rPr lang="en-US" sz="1600" dirty="0"/>
              <a:t>May deter certain business partners</a:t>
            </a:r>
          </a:p>
        </p:txBody>
      </p:sp>
      <p:sp>
        <p:nvSpPr>
          <p:cNvPr id="8" name="TextBox 7"/>
          <p:cNvSpPr txBox="1"/>
          <p:nvPr/>
        </p:nvSpPr>
        <p:spPr>
          <a:xfrm>
            <a:off x="5046236" y="6000214"/>
            <a:ext cx="3786995" cy="230832"/>
          </a:xfrm>
          <a:prstGeom prst="rect">
            <a:avLst/>
          </a:prstGeom>
          <a:noFill/>
        </p:spPr>
        <p:txBody>
          <a:bodyPr wrap="square" rtlCol="0">
            <a:spAutoFit/>
          </a:bodyPr>
          <a:lstStyle/>
          <a:p>
            <a:r>
              <a:rPr lang="en-US" sz="900" dirty="0" smtClean="0">
                <a:solidFill>
                  <a:prstClr val="white">
                    <a:lumMod val="50000"/>
                  </a:prstClr>
                </a:solidFill>
              </a:rPr>
              <a:t>Source: Office of Indian Energy &amp; Economic Development 2008</a:t>
            </a:r>
            <a:endParaRPr lang="en-US" sz="900" dirty="0">
              <a:solidFill>
                <a:prstClr val="white">
                  <a:lumMod val="50000"/>
                </a:prstClr>
              </a:solidFill>
            </a:endParaRPr>
          </a:p>
        </p:txBody>
      </p:sp>
      <p:sp>
        <p:nvSpPr>
          <p:cNvPr id="9" name="Slide Number Placeholder 8"/>
          <p:cNvSpPr>
            <a:spLocks noGrp="1"/>
          </p:cNvSpPr>
          <p:nvPr>
            <p:ph type="sldNum" sz="quarter" idx="10"/>
          </p:nvPr>
        </p:nvSpPr>
        <p:spPr/>
        <p:txBody>
          <a:bodyPr/>
          <a:lstStyle/>
          <a:p>
            <a:pPr algn="ctr"/>
            <a:fld id="{F9C252DC-A164-D04F-A083-01C268BCB08E}" type="slidenum">
              <a:rPr lang="en-US" smtClean="0">
                <a:solidFill>
                  <a:prstClr val="white"/>
                </a:solidFill>
              </a:rPr>
              <a:pPr algn="ctr"/>
              <a:t>10</a:t>
            </a:fld>
            <a:endParaRPr lang="en-US" dirty="0">
              <a:solidFill>
                <a:prstClr val="white"/>
              </a:solidFill>
            </a:endParaRPr>
          </a:p>
        </p:txBody>
      </p:sp>
    </p:spTree>
    <p:extLst>
      <p:ext uri="{BB962C8B-B14F-4D97-AF65-F5344CB8AC3E}">
        <p14:creationId xmlns:p14="http://schemas.microsoft.com/office/powerpoint/2010/main" val="3033082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Structure: Section 17 Corporations</a:t>
            </a:r>
            <a:endParaRPr lang="en-US" dirty="0"/>
          </a:p>
        </p:txBody>
      </p:sp>
      <p:sp>
        <p:nvSpPr>
          <p:cNvPr id="7" name="Content Placeholder 6"/>
          <p:cNvSpPr>
            <a:spLocks noGrp="1"/>
          </p:cNvSpPr>
          <p:nvPr>
            <p:ph sz="half" idx="1"/>
          </p:nvPr>
        </p:nvSpPr>
        <p:spPr>
          <a:xfrm>
            <a:off x="365758" y="1000760"/>
            <a:ext cx="4653282" cy="5146040"/>
          </a:xfrm>
        </p:spPr>
        <p:txBody>
          <a:bodyPr>
            <a:noAutofit/>
          </a:bodyPr>
          <a:lstStyle/>
          <a:p>
            <a:pPr marL="0" indent="0">
              <a:lnSpc>
                <a:spcPct val="107000"/>
              </a:lnSpc>
              <a:spcBef>
                <a:spcPts val="0"/>
              </a:spcBef>
              <a:spcAft>
                <a:spcPts val="1800"/>
              </a:spcAft>
              <a:buNone/>
            </a:pPr>
            <a:r>
              <a:rPr lang="en-US" sz="1600" dirty="0"/>
              <a:t>Tribes can form corporations under Section </a:t>
            </a:r>
            <a:r>
              <a:rPr lang="en-US" sz="1600" dirty="0" smtClean="0"/>
              <a:t>17</a:t>
            </a:r>
            <a:br>
              <a:rPr lang="en-US" sz="1600" dirty="0" smtClean="0"/>
            </a:br>
            <a:r>
              <a:rPr lang="en-US" sz="1600" dirty="0" smtClean="0"/>
              <a:t>of </a:t>
            </a:r>
            <a:r>
              <a:rPr lang="en-US" sz="1600" dirty="0"/>
              <a:t>the Indian Reorganization Act of 1934</a:t>
            </a:r>
          </a:p>
          <a:p>
            <a:pPr marL="0" indent="0">
              <a:spcAft>
                <a:spcPts val="600"/>
              </a:spcAft>
              <a:buNone/>
            </a:pPr>
            <a:r>
              <a:rPr lang="en-US" sz="1600" dirty="0">
                <a:solidFill>
                  <a:schemeClr val="accent1"/>
                </a:solidFill>
                <a:latin typeface="+mj-lt"/>
              </a:rPr>
              <a:t>Advantages</a:t>
            </a:r>
          </a:p>
          <a:p>
            <a:pPr marL="320040" indent="-182880">
              <a:spcAft>
                <a:spcPts val="400"/>
              </a:spcAft>
            </a:pPr>
            <a:r>
              <a:rPr lang="en-US" sz="1500" dirty="0"/>
              <a:t>Same privileges and immunity as the </a:t>
            </a:r>
            <a:r>
              <a:rPr lang="en-US" sz="1500" dirty="0" smtClean="0"/>
              <a:t>Tribal government, </a:t>
            </a:r>
            <a:r>
              <a:rPr lang="en-US" sz="1500" dirty="0"/>
              <a:t>including </a:t>
            </a:r>
            <a:r>
              <a:rPr lang="en-US" sz="1500" dirty="0" smtClean="0"/>
              <a:t>Tribal </a:t>
            </a:r>
            <a:r>
              <a:rPr lang="en-US" sz="1500" dirty="0"/>
              <a:t>sovereign immunity</a:t>
            </a:r>
          </a:p>
          <a:p>
            <a:pPr marL="320040" indent="-182880">
              <a:spcAft>
                <a:spcPts val="400"/>
              </a:spcAft>
            </a:pPr>
            <a:r>
              <a:rPr lang="en-US" sz="1500" dirty="0"/>
              <a:t>Separates the assets and liability of the corporation from </a:t>
            </a:r>
            <a:r>
              <a:rPr lang="en-US" sz="1500" dirty="0" smtClean="0"/>
              <a:t>Tribal </a:t>
            </a:r>
            <a:r>
              <a:rPr lang="en-US" sz="1500" dirty="0"/>
              <a:t>asset</a:t>
            </a:r>
          </a:p>
          <a:p>
            <a:pPr marL="320040" indent="-182880">
              <a:spcAft>
                <a:spcPts val="400"/>
              </a:spcAft>
            </a:pPr>
            <a:r>
              <a:rPr lang="en-US" sz="1500" dirty="0"/>
              <a:t>Not subject to federal income tax</a:t>
            </a:r>
          </a:p>
          <a:p>
            <a:pPr marL="0" indent="0">
              <a:spcBef>
                <a:spcPts val="1584"/>
              </a:spcBef>
              <a:spcAft>
                <a:spcPts val="600"/>
              </a:spcAft>
              <a:buNone/>
            </a:pPr>
            <a:r>
              <a:rPr lang="en-US" sz="1600" dirty="0">
                <a:solidFill>
                  <a:schemeClr val="accent1"/>
                </a:solidFill>
                <a:latin typeface="+mj-lt"/>
              </a:rPr>
              <a:t>Disadvantages</a:t>
            </a:r>
          </a:p>
          <a:p>
            <a:pPr marL="320040" indent="-182880">
              <a:spcAft>
                <a:spcPts val="400"/>
              </a:spcAft>
            </a:pPr>
            <a:r>
              <a:rPr lang="en-US" sz="1500" dirty="0"/>
              <a:t>Lengthy timeline to obtain a corporate charter </a:t>
            </a:r>
          </a:p>
          <a:p>
            <a:pPr marL="320040" indent="-182880">
              <a:spcAft>
                <a:spcPts val="400"/>
              </a:spcAft>
            </a:pPr>
            <a:r>
              <a:rPr lang="en-US" sz="1500" dirty="0"/>
              <a:t>Corporation must be wholly owned by a Tribe</a:t>
            </a:r>
          </a:p>
          <a:p>
            <a:pPr marL="320040" indent="-182880">
              <a:spcAft>
                <a:spcPts val="400"/>
              </a:spcAft>
            </a:pPr>
            <a:r>
              <a:rPr lang="en-US" sz="1500" dirty="0"/>
              <a:t>Example of Section 17 C</a:t>
            </a:r>
            <a:r>
              <a:rPr lang="en-US" sz="1500" dirty="0" smtClean="0"/>
              <a:t>orp</a:t>
            </a:r>
            <a:r>
              <a:rPr lang="en-US" sz="1500" dirty="0"/>
              <a:t>: S&amp;K Technologies, </a:t>
            </a:r>
            <a:r>
              <a:rPr lang="en-US" sz="1500" dirty="0" smtClean="0"/>
              <a:t>Inc.</a:t>
            </a:r>
          </a:p>
          <a:p>
            <a:pPr marL="594360" lvl="1" indent="-228600">
              <a:spcBef>
                <a:spcPts val="0"/>
              </a:spcBef>
            </a:pPr>
            <a:r>
              <a:rPr lang="en-US" sz="1300" dirty="0" smtClean="0"/>
              <a:t>Environmental restoration</a:t>
            </a:r>
          </a:p>
          <a:p>
            <a:pPr marL="594360" lvl="1" indent="-228600">
              <a:spcBef>
                <a:spcPts val="0"/>
              </a:spcBef>
            </a:pPr>
            <a:r>
              <a:rPr lang="en-US" sz="1300" dirty="0" smtClean="0"/>
              <a:t>Stream </a:t>
            </a:r>
            <a:r>
              <a:rPr lang="en-US" sz="1300" dirty="0"/>
              <a:t>channel </a:t>
            </a:r>
            <a:r>
              <a:rPr lang="en-US" sz="1300" dirty="0" smtClean="0"/>
              <a:t>reconstruction</a:t>
            </a:r>
          </a:p>
          <a:p>
            <a:pPr marL="594360" lvl="1" indent="-228600">
              <a:spcBef>
                <a:spcPts val="0"/>
              </a:spcBef>
            </a:pPr>
            <a:r>
              <a:rPr lang="en-US" sz="1300" dirty="0" smtClean="0"/>
              <a:t>Native </a:t>
            </a:r>
            <a:r>
              <a:rPr lang="en-US" sz="1300" dirty="0"/>
              <a:t>plant </a:t>
            </a:r>
            <a:r>
              <a:rPr lang="en-US" sz="1300" dirty="0" smtClean="0"/>
              <a:t>re-vegetation</a:t>
            </a:r>
          </a:p>
          <a:p>
            <a:pPr marL="594360" lvl="1" indent="-228600">
              <a:spcBef>
                <a:spcPts val="0"/>
              </a:spcBef>
            </a:pPr>
            <a:r>
              <a:rPr lang="en-US" sz="1300" dirty="0" smtClean="0"/>
              <a:t>Civil </a:t>
            </a:r>
            <a:r>
              <a:rPr lang="en-US" sz="1300" dirty="0"/>
              <a:t>construction </a:t>
            </a:r>
          </a:p>
          <a:p>
            <a:endParaRPr lang="en-US" sz="1600" dirty="0"/>
          </a:p>
        </p:txBody>
      </p:sp>
      <p:pic>
        <p:nvPicPr>
          <p:cNvPr id="9" name="Content Placeholder 3" descr="09827.jpg"/>
          <p:cNvPicPr>
            <a:picLocks noChangeAspect="1"/>
          </p:cNvPicPr>
          <p:nvPr/>
        </p:nvPicPr>
        <p:blipFill rotWithShape="1">
          <a:blip r:embed="rId3" cstate="print"/>
          <a:srcRect t="14987" r="10983" b="2111"/>
          <a:stretch/>
        </p:blipFill>
        <p:spPr>
          <a:xfrm>
            <a:off x="5151120" y="1080230"/>
            <a:ext cx="3477530" cy="4892147"/>
          </a:xfrm>
          <a:prstGeom prst="rect">
            <a:avLst/>
          </a:prstGeom>
        </p:spPr>
      </p:pic>
      <p:sp>
        <p:nvSpPr>
          <p:cNvPr id="10" name="TextBox 9"/>
          <p:cNvSpPr txBox="1"/>
          <p:nvPr/>
        </p:nvSpPr>
        <p:spPr>
          <a:xfrm>
            <a:off x="5059680" y="5953015"/>
            <a:ext cx="2885440" cy="250710"/>
          </a:xfrm>
          <a:prstGeom prst="rect">
            <a:avLst/>
          </a:prstGeom>
          <a:noFill/>
        </p:spPr>
        <p:txBody>
          <a:bodyPr wrap="square" rtlCol="0">
            <a:spAutoFit/>
          </a:bodyPr>
          <a:lstStyle/>
          <a:p>
            <a:pPr>
              <a:lnSpc>
                <a:spcPct val="110000"/>
              </a:lnSpc>
            </a:pPr>
            <a:r>
              <a:rPr lang="en-US" sz="950" dirty="0" smtClean="0">
                <a:solidFill>
                  <a:srgbClr val="3E3E3E"/>
                </a:solidFill>
              </a:rPr>
              <a:t>Tour of the Ponnequin</a:t>
            </a:r>
            <a:r>
              <a:rPr lang="en-US" sz="950" dirty="0">
                <a:solidFill>
                  <a:srgbClr val="3E3E3E"/>
                </a:solidFill>
              </a:rPr>
              <a:t> </a:t>
            </a:r>
            <a:r>
              <a:rPr lang="en-US" sz="950" dirty="0" smtClean="0">
                <a:solidFill>
                  <a:srgbClr val="3E3E3E"/>
                </a:solidFill>
              </a:rPr>
              <a:t>Wind Farm. </a:t>
            </a:r>
            <a:r>
              <a:rPr lang="en-US" sz="800" dirty="0" smtClean="0">
                <a:solidFill>
                  <a:srgbClr val="3E3E3E"/>
                </a:solidFill>
              </a:rPr>
              <a:t>Photo by NREL 09827</a:t>
            </a:r>
            <a:endParaRPr lang="en-US" sz="800" dirty="0">
              <a:solidFill>
                <a:srgbClr val="3E3E3E"/>
              </a:solidFill>
            </a:endParaRPr>
          </a:p>
        </p:txBody>
      </p:sp>
      <p:sp>
        <p:nvSpPr>
          <p:cNvPr id="11" name="Slide Number Placeholder 10"/>
          <p:cNvSpPr>
            <a:spLocks noGrp="1"/>
          </p:cNvSpPr>
          <p:nvPr>
            <p:ph type="sldNum" sz="quarter" idx="4"/>
          </p:nvPr>
        </p:nvSpPr>
        <p:spPr/>
        <p:txBody>
          <a:bodyPr/>
          <a:lstStyle/>
          <a:p>
            <a:pPr algn="ctr"/>
            <a:fld id="{F9C252DC-A164-D04F-A083-01C268BCB08E}" type="slidenum">
              <a:rPr lang="en-US" smtClean="0">
                <a:solidFill>
                  <a:prstClr val="white"/>
                </a:solidFill>
              </a:rPr>
              <a:pPr algn="ctr"/>
              <a:t>11</a:t>
            </a:fld>
            <a:endParaRPr lang="en-US" dirty="0">
              <a:solidFill>
                <a:prstClr val="white"/>
              </a:solidFill>
            </a:endParaRPr>
          </a:p>
        </p:txBody>
      </p:sp>
      <p:sp>
        <p:nvSpPr>
          <p:cNvPr id="8" name="TextBox 7"/>
          <p:cNvSpPr txBox="1"/>
          <p:nvPr/>
        </p:nvSpPr>
        <p:spPr>
          <a:xfrm>
            <a:off x="194784" y="5893704"/>
            <a:ext cx="336963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prstClr val="white">
                    <a:lumMod val="50000"/>
                  </a:prstClr>
                </a:solidFill>
              </a:rPr>
              <a:t>Source: Office of Indian Energy &amp; Economic Development 2008 and </a:t>
            </a:r>
            <a:r>
              <a:rPr lang="en-US" sz="900" dirty="0" err="1" smtClean="0">
                <a:solidFill>
                  <a:prstClr val="white">
                    <a:lumMod val="50000"/>
                  </a:prstClr>
                </a:solidFill>
              </a:rPr>
              <a:t>MacCourt</a:t>
            </a:r>
            <a:r>
              <a:rPr lang="en-US" sz="900" dirty="0" smtClean="0">
                <a:solidFill>
                  <a:prstClr val="white">
                    <a:lumMod val="50000"/>
                  </a:prstClr>
                </a:solidFill>
              </a:rPr>
              <a:t> 2010</a:t>
            </a:r>
            <a:endParaRPr lang="en-US" sz="900" dirty="0">
              <a:solidFill>
                <a:prstClr val="white">
                  <a:lumMod val="50000"/>
                </a:prstClr>
              </a:solidFill>
            </a:endParaRPr>
          </a:p>
        </p:txBody>
      </p:sp>
    </p:spTree>
    <p:extLst>
      <p:ext uri="{BB962C8B-B14F-4D97-AF65-F5344CB8AC3E}">
        <p14:creationId xmlns:p14="http://schemas.microsoft.com/office/powerpoint/2010/main" val="3181698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32" y="176869"/>
            <a:ext cx="9051828" cy="686732"/>
          </a:xfrm>
        </p:spPr>
        <p:txBody>
          <a:bodyPr>
            <a:normAutofit/>
          </a:bodyPr>
          <a:lstStyle/>
          <a:p>
            <a:r>
              <a:rPr lang="en-US" spc="-50" dirty="0" smtClean="0"/>
              <a:t>Business Structure: Tribally Chartered Corporations</a:t>
            </a:r>
            <a:endParaRPr lang="en-US" spc="-50" dirty="0"/>
          </a:p>
        </p:txBody>
      </p:sp>
      <p:sp>
        <p:nvSpPr>
          <p:cNvPr id="6" name="Slide Number Placeholder 2"/>
          <p:cNvSpPr>
            <a:spLocks noGrp="1"/>
          </p:cNvSpPr>
          <p:nvPr>
            <p:ph type="sldNum" sz="quarter" idx="4"/>
          </p:nvPr>
        </p:nvSpPr>
        <p:spPr/>
        <p:txBody>
          <a:bodyPr/>
          <a:lstStyle/>
          <a:p>
            <a:pPr algn="ctr"/>
            <a:fld id="{F9C252DC-A164-D04F-A083-01C268BCB08E}" type="slidenum">
              <a:rPr lang="en-US" smtClean="0">
                <a:solidFill>
                  <a:prstClr val="white"/>
                </a:solidFill>
              </a:rPr>
              <a:pPr algn="ctr"/>
              <a:t>12</a:t>
            </a:fld>
            <a:endParaRPr lang="en-US" dirty="0">
              <a:solidFill>
                <a:prstClr val="white"/>
              </a:solidFill>
            </a:endParaRPr>
          </a:p>
        </p:txBody>
      </p:sp>
      <p:sp>
        <p:nvSpPr>
          <p:cNvPr id="5" name="TextBox 4"/>
          <p:cNvSpPr txBox="1"/>
          <p:nvPr/>
        </p:nvSpPr>
        <p:spPr>
          <a:xfrm>
            <a:off x="3523323" y="5826523"/>
            <a:ext cx="4716437" cy="386516"/>
          </a:xfrm>
          <a:prstGeom prst="rect">
            <a:avLst/>
          </a:prstGeom>
          <a:noFill/>
        </p:spPr>
        <p:txBody>
          <a:bodyPr wrap="square" rtlCol="0">
            <a:spAutoFit/>
          </a:bodyPr>
          <a:lstStyle/>
          <a:p>
            <a:pPr>
              <a:lnSpc>
                <a:spcPct val="110000"/>
              </a:lnSpc>
            </a:pPr>
            <a:r>
              <a:rPr lang="en-US" sz="950" dirty="0" smtClean="0">
                <a:solidFill>
                  <a:srgbClr val="3E3E3E"/>
                </a:solidFill>
              </a:rPr>
              <a:t>Rooftop PV installation on the Forest Country Potawatomi Tribe administration </a:t>
            </a:r>
            <a:r>
              <a:rPr lang="en-US" sz="950" dirty="0">
                <a:solidFill>
                  <a:srgbClr val="3E3E3E"/>
                </a:solidFill>
              </a:rPr>
              <a:t>building. </a:t>
            </a:r>
            <a:r>
              <a:rPr lang="en-US" sz="800" dirty="0">
                <a:solidFill>
                  <a:srgbClr val="3E3E3E"/>
                </a:solidFill>
              </a:rPr>
              <a:t>Photo from Forest County Potawatomi Tribe, NREL 20107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62" t="1844" r="34804" b="1"/>
          <a:stretch/>
        </p:blipFill>
        <p:spPr>
          <a:xfrm>
            <a:off x="3596640" y="1144096"/>
            <a:ext cx="4787506" cy="4686100"/>
          </a:xfrm>
          <a:prstGeom prst="rect">
            <a:avLst/>
          </a:prstGeom>
        </p:spPr>
      </p:pic>
      <p:sp>
        <p:nvSpPr>
          <p:cNvPr id="7" name="Content Placeholder 5"/>
          <p:cNvSpPr txBox="1">
            <a:spLocks/>
          </p:cNvSpPr>
          <p:nvPr/>
        </p:nvSpPr>
        <p:spPr>
          <a:xfrm>
            <a:off x="276956" y="993841"/>
            <a:ext cx="2842164" cy="49989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20040" indent="-182880">
              <a:lnSpc>
                <a:spcPct val="111000"/>
              </a:lnSpc>
              <a:spcBef>
                <a:spcPts val="0"/>
              </a:spcBef>
              <a:spcAft>
                <a:spcPts val="1800"/>
              </a:spcAft>
            </a:pPr>
            <a:r>
              <a:rPr lang="en-US" sz="1600" dirty="0">
                <a:solidFill>
                  <a:srgbClr val="3E3E3E"/>
                </a:solidFill>
              </a:rPr>
              <a:t>Formed by </a:t>
            </a:r>
            <a:r>
              <a:rPr lang="en-US" sz="1600" dirty="0" smtClean="0">
                <a:solidFill>
                  <a:srgbClr val="3E3E3E"/>
                </a:solidFill>
              </a:rPr>
              <a:t>Tribal </a:t>
            </a:r>
            <a:r>
              <a:rPr lang="en-US" sz="1600" dirty="0">
                <a:solidFill>
                  <a:srgbClr val="3E3E3E"/>
                </a:solidFill>
              </a:rPr>
              <a:t>ordinance or </a:t>
            </a:r>
            <a:r>
              <a:rPr lang="en-US" sz="1600" dirty="0" smtClean="0">
                <a:solidFill>
                  <a:srgbClr val="3E3E3E"/>
                </a:solidFill>
              </a:rPr>
              <a:t>Tribal </a:t>
            </a:r>
            <a:r>
              <a:rPr lang="en-US" sz="1600" dirty="0">
                <a:solidFill>
                  <a:srgbClr val="3E3E3E"/>
                </a:solidFill>
              </a:rPr>
              <a:t>corporation </a:t>
            </a:r>
            <a:r>
              <a:rPr lang="en-US" sz="1600" dirty="0" smtClean="0">
                <a:solidFill>
                  <a:srgbClr val="3E3E3E"/>
                </a:solidFill>
              </a:rPr>
              <a:t>code</a:t>
            </a:r>
            <a:endParaRPr lang="en-US" sz="1600" dirty="0">
              <a:solidFill>
                <a:srgbClr val="3E3E3E"/>
              </a:solidFill>
            </a:endParaRPr>
          </a:p>
          <a:p>
            <a:pPr marL="320040" indent="-182880">
              <a:lnSpc>
                <a:spcPct val="111000"/>
              </a:lnSpc>
              <a:spcBef>
                <a:spcPts val="0"/>
              </a:spcBef>
              <a:spcAft>
                <a:spcPts val="1800"/>
              </a:spcAft>
            </a:pPr>
            <a:r>
              <a:rPr lang="en-US" sz="1600" dirty="0">
                <a:solidFill>
                  <a:srgbClr val="3E3E3E"/>
                </a:solidFill>
              </a:rPr>
              <a:t>Must select a name</a:t>
            </a:r>
            <a:br>
              <a:rPr lang="en-US" sz="1600" dirty="0">
                <a:solidFill>
                  <a:srgbClr val="3E3E3E"/>
                </a:solidFill>
              </a:rPr>
            </a:br>
            <a:r>
              <a:rPr lang="en-US" sz="1600" dirty="0">
                <a:solidFill>
                  <a:srgbClr val="3E3E3E"/>
                </a:solidFill>
              </a:rPr>
              <a:t>and draft articles of </a:t>
            </a:r>
            <a:r>
              <a:rPr lang="en-US" sz="1600" dirty="0" smtClean="0">
                <a:solidFill>
                  <a:srgbClr val="3E3E3E"/>
                </a:solidFill>
              </a:rPr>
              <a:t>incorporation</a:t>
            </a:r>
            <a:endParaRPr lang="en-US" sz="1600" dirty="0">
              <a:solidFill>
                <a:srgbClr val="3E3E3E"/>
              </a:solidFill>
            </a:endParaRPr>
          </a:p>
          <a:p>
            <a:pPr marL="320040" indent="-182880">
              <a:lnSpc>
                <a:spcPct val="111000"/>
              </a:lnSpc>
              <a:spcBef>
                <a:spcPts val="0"/>
              </a:spcBef>
              <a:spcAft>
                <a:spcPts val="1800"/>
              </a:spcAft>
            </a:pPr>
            <a:r>
              <a:rPr lang="en-US" sz="1600" dirty="0">
                <a:solidFill>
                  <a:srgbClr val="3E3E3E"/>
                </a:solidFill>
              </a:rPr>
              <a:t>Best utilized to operate</a:t>
            </a:r>
            <a:br>
              <a:rPr lang="en-US" sz="1600" dirty="0">
                <a:solidFill>
                  <a:srgbClr val="3E3E3E"/>
                </a:solidFill>
              </a:rPr>
            </a:br>
            <a:r>
              <a:rPr lang="en-US" sz="1600" dirty="0" smtClean="0">
                <a:solidFill>
                  <a:srgbClr val="3E3E3E"/>
                </a:solidFill>
              </a:rPr>
              <a:t>on reservation </a:t>
            </a:r>
            <a:r>
              <a:rPr lang="en-US" sz="1600" dirty="0">
                <a:solidFill>
                  <a:srgbClr val="3E3E3E"/>
                </a:solidFill>
              </a:rPr>
              <a:t>as an </a:t>
            </a:r>
            <a:r>
              <a:rPr lang="en-US" sz="1600" dirty="0" smtClean="0">
                <a:solidFill>
                  <a:srgbClr val="3E3E3E"/>
                </a:solidFill>
              </a:rPr>
              <a:t>arm</a:t>
            </a:r>
            <a:br>
              <a:rPr lang="en-US" sz="1600" dirty="0" smtClean="0">
                <a:solidFill>
                  <a:srgbClr val="3E3E3E"/>
                </a:solidFill>
              </a:rPr>
            </a:br>
            <a:r>
              <a:rPr lang="en-US" sz="1600" dirty="0" smtClean="0">
                <a:solidFill>
                  <a:srgbClr val="3E3E3E"/>
                </a:solidFill>
              </a:rPr>
              <a:t>of </a:t>
            </a:r>
            <a:r>
              <a:rPr lang="en-US" sz="1600" dirty="0">
                <a:solidFill>
                  <a:srgbClr val="3E3E3E"/>
                </a:solidFill>
              </a:rPr>
              <a:t>the </a:t>
            </a:r>
            <a:r>
              <a:rPr lang="en-US" sz="1600" dirty="0" smtClean="0">
                <a:solidFill>
                  <a:srgbClr val="3E3E3E"/>
                </a:solidFill>
              </a:rPr>
              <a:t>Tribal government</a:t>
            </a:r>
            <a:endParaRPr lang="en-US" sz="1600" dirty="0">
              <a:solidFill>
                <a:srgbClr val="3E3E3E"/>
              </a:solidFill>
            </a:endParaRPr>
          </a:p>
          <a:p>
            <a:pPr marL="320040" indent="-182880">
              <a:lnSpc>
                <a:spcPct val="107000"/>
              </a:lnSpc>
              <a:spcBef>
                <a:spcPts val="0"/>
              </a:spcBef>
              <a:spcAft>
                <a:spcPts val="200"/>
              </a:spcAft>
            </a:pPr>
            <a:r>
              <a:rPr lang="en-US" sz="1600" dirty="0" smtClean="0">
                <a:solidFill>
                  <a:srgbClr val="3E3E3E"/>
                </a:solidFill>
              </a:rPr>
              <a:t>Example: </a:t>
            </a:r>
            <a:r>
              <a:rPr lang="en-US" sz="1600" dirty="0">
                <a:solidFill>
                  <a:srgbClr val="3E3E3E"/>
                </a:solidFill>
              </a:rPr>
              <a:t>Ho-Chunk, </a:t>
            </a:r>
            <a:r>
              <a:rPr lang="en-US" sz="1600" dirty="0" smtClean="0">
                <a:solidFill>
                  <a:srgbClr val="3E3E3E"/>
                </a:solidFill>
              </a:rPr>
              <a:t>Inc.</a:t>
            </a:r>
          </a:p>
          <a:p>
            <a:pPr marL="628650" lvl="1" indent="-228600">
              <a:lnSpc>
                <a:spcPct val="120000"/>
              </a:lnSpc>
              <a:spcBef>
                <a:spcPts val="0"/>
              </a:spcBef>
            </a:pPr>
            <a:r>
              <a:rPr lang="en-US" sz="1300" dirty="0" smtClean="0">
                <a:solidFill>
                  <a:srgbClr val="3E3E3E"/>
                </a:solidFill>
              </a:rPr>
              <a:t>Information technology</a:t>
            </a:r>
          </a:p>
          <a:p>
            <a:pPr marL="628650" lvl="1" indent="-228600">
              <a:lnSpc>
                <a:spcPct val="120000"/>
              </a:lnSpc>
              <a:spcBef>
                <a:spcPts val="0"/>
              </a:spcBef>
            </a:pPr>
            <a:r>
              <a:rPr lang="en-US" sz="1300" dirty="0" smtClean="0">
                <a:solidFill>
                  <a:srgbClr val="3E3E3E"/>
                </a:solidFill>
              </a:rPr>
              <a:t>Construction</a:t>
            </a:r>
          </a:p>
          <a:p>
            <a:pPr marL="628650" lvl="1" indent="-228600">
              <a:lnSpc>
                <a:spcPct val="120000"/>
              </a:lnSpc>
              <a:spcBef>
                <a:spcPts val="0"/>
              </a:spcBef>
            </a:pPr>
            <a:r>
              <a:rPr lang="en-US" sz="1300" dirty="0" smtClean="0">
                <a:solidFill>
                  <a:srgbClr val="3E3E3E"/>
                </a:solidFill>
              </a:rPr>
              <a:t>Government contracting</a:t>
            </a:r>
          </a:p>
        </p:txBody>
      </p:sp>
      <p:sp>
        <p:nvSpPr>
          <p:cNvPr id="8" name="TextBox 7"/>
          <p:cNvSpPr txBox="1"/>
          <p:nvPr/>
        </p:nvSpPr>
        <p:spPr>
          <a:xfrm>
            <a:off x="153692" y="5826523"/>
            <a:ext cx="336963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prstClr val="white">
                    <a:lumMod val="50000"/>
                  </a:prstClr>
                </a:solidFill>
              </a:rPr>
              <a:t>Source: Office of Indian Energy &amp; Economic Development 2008 and </a:t>
            </a:r>
            <a:r>
              <a:rPr lang="en-US" sz="900" dirty="0" err="1" smtClean="0">
                <a:solidFill>
                  <a:prstClr val="white">
                    <a:lumMod val="50000"/>
                  </a:prstClr>
                </a:solidFill>
              </a:rPr>
              <a:t>MacCourt</a:t>
            </a:r>
            <a:r>
              <a:rPr lang="en-US" sz="900" dirty="0" smtClean="0">
                <a:solidFill>
                  <a:prstClr val="white">
                    <a:lumMod val="50000"/>
                  </a:prstClr>
                </a:solidFill>
              </a:rPr>
              <a:t> 2010</a:t>
            </a:r>
            <a:endParaRPr lang="en-US" sz="900" dirty="0">
              <a:solidFill>
                <a:prstClr val="white">
                  <a:lumMod val="50000"/>
                </a:prstClr>
              </a:solidFill>
            </a:endParaRPr>
          </a:p>
        </p:txBody>
      </p:sp>
    </p:spTree>
    <p:extLst>
      <p:ext uri="{BB962C8B-B14F-4D97-AF65-F5344CB8AC3E}">
        <p14:creationId xmlns:p14="http://schemas.microsoft.com/office/powerpoint/2010/main" val="4004807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Structure: State Law Entities</a:t>
            </a:r>
            <a:endParaRPr lang="en-US" dirty="0"/>
          </a:p>
        </p:txBody>
      </p:sp>
      <p:sp>
        <p:nvSpPr>
          <p:cNvPr id="6" name="Slide Number Placeholder 2"/>
          <p:cNvSpPr>
            <a:spLocks noGrp="1"/>
          </p:cNvSpPr>
          <p:nvPr>
            <p:ph type="sldNum" sz="quarter" idx="4"/>
          </p:nvPr>
        </p:nvSpPr>
        <p:spPr/>
        <p:txBody>
          <a:bodyPr/>
          <a:lstStyle/>
          <a:p>
            <a:pPr algn="ctr"/>
            <a:fld id="{F9C252DC-A164-D04F-A083-01C268BCB08E}" type="slidenum">
              <a:rPr lang="en-US" smtClean="0">
                <a:solidFill>
                  <a:prstClr val="white"/>
                </a:solidFill>
              </a:rPr>
              <a:pPr algn="ctr"/>
              <a:t>13</a:t>
            </a:fld>
            <a:endParaRPr lang="en-US" dirty="0">
              <a:solidFill>
                <a:prstClr val="white"/>
              </a:solidFill>
            </a:endParaRPr>
          </a:p>
        </p:txBody>
      </p:sp>
      <p:sp>
        <p:nvSpPr>
          <p:cNvPr id="10" name="TextBox 9"/>
          <p:cNvSpPr txBox="1"/>
          <p:nvPr/>
        </p:nvSpPr>
        <p:spPr>
          <a:xfrm>
            <a:off x="426307" y="782942"/>
            <a:ext cx="4420013" cy="405985"/>
          </a:xfrm>
          <a:prstGeom prst="rect">
            <a:avLst/>
          </a:prstGeom>
          <a:noFill/>
        </p:spPr>
        <p:txBody>
          <a:bodyPr wrap="square" rtlCol="0">
            <a:noAutofit/>
          </a:bodyPr>
          <a:lstStyle/>
          <a:p>
            <a:r>
              <a:rPr lang="en-US" sz="2200" dirty="0" smtClean="0">
                <a:solidFill>
                  <a:srgbClr val="3E3E3E"/>
                </a:solidFill>
                <a:latin typeface="Franklin Gothic Medium"/>
              </a:rPr>
              <a:t>State Law Corporations and LLCs</a:t>
            </a:r>
          </a:p>
          <a:p>
            <a:r>
              <a:rPr lang="en-US" sz="2200" dirty="0" smtClean="0">
                <a:solidFill>
                  <a:srgbClr val="3E3E3E"/>
                </a:solidFill>
                <a:latin typeface="Franklin Gothic Medium"/>
              </a:rPr>
              <a:t>(A.K.A. blocker corporations)</a:t>
            </a:r>
          </a:p>
          <a:p>
            <a:r>
              <a:rPr lang="en-US" sz="2200" dirty="0">
                <a:solidFill>
                  <a:srgbClr val="3E3E3E"/>
                </a:solidFill>
                <a:latin typeface="Franklin Gothic Medium"/>
              </a:rPr>
              <a:t/>
            </a:r>
            <a:br>
              <a:rPr lang="en-US" sz="2200" dirty="0">
                <a:solidFill>
                  <a:srgbClr val="3E3E3E"/>
                </a:solidFill>
                <a:latin typeface="Franklin Gothic Medium"/>
              </a:rPr>
            </a:br>
            <a:endParaRPr lang="en-US" sz="2200" spc="-20" dirty="0">
              <a:solidFill>
                <a:srgbClr val="3E3E3E"/>
              </a:solidFill>
              <a:latin typeface="Franklin Gothic Medium"/>
            </a:endParaRPr>
          </a:p>
          <a:p>
            <a:r>
              <a:rPr lang="en-US" sz="3000" spc="-20" dirty="0" smtClean="0">
                <a:solidFill>
                  <a:srgbClr val="3E3E3E"/>
                </a:solidFill>
                <a:latin typeface="Franklin Gothic Medium"/>
              </a:rPr>
              <a:t> </a:t>
            </a:r>
            <a:endParaRPr lang="en-US" sz="3000" spc="-20" dirty="0">
              <a:solidFill>
                <a:srgbClr val="3E3E3E"/>
              </a:solidFill>
              <a:latin typeface="Franklin Gothic Medium"/>
            </a:endParaRPr>
          </a:p>
        </p:txBody>
      </p:sp>
      <p:sp>
        <p:nvSpPr>
          <p:cNvPr id="11" name="TextBox 10"/>
          <p:cNvSpPr txBox="1"/>
          <p:nvPr/>
        </p:nvSpPr>
        <p:spPr>
          <a:xfrm>
            <a:off x="406159" y="1623897"/>
            <a:ext cx="3952481" cy="4059256"/>
          </a:xfrm>
          <a:prstGeom prst="rect">
            <a:avLst/>
          </a:prstGeom>
          <a:noFill/>
        </p:spPr>
        <p:txBody>
          <a:bodyPr wrap="square" rtlCol="0">
            <a:noAutofit/>
          </a:bodyPr>
          <a:lstStyle/>
          <a:p>
            <a:pPr>
              <a:spcAft>
                <a:spcPts val="600"/>
              </a:spcAft>
            </a:pPr>
            <a:r>
              <a:rPr lang="en-US" sz="1900" dirty="0">
                <a:solidFill>
                  <a:srgbClr val="106636"/>
                </a:solidFill>
                <a:latin typeface="Franklin Gothic Medium"/>
              </a:rPr>
              <a:t>Advantages</a:t>
            </a:r>
          </a:p>
          <a:p>
            <a:pPr marL="320040" indent="-182880">
              <a:spcBef>
                <a:spcPts val="350"/>
              </a:spcBef>
              <a:spcAft>
                <a:spcPts val="600"/>
              </a:spcAft>
              <a:buFont typeface="Arial"/>
              <a:buChar char="•"/>
            </a:pPr>
            <a:r>
              <a:rPr lang="en-US" sz="1600" dirty="0">
                <a:solidFill>
                  <a:srgbClr val="3E3E3E"/>
                </a:solidFill>
              </a:rPr>
              <a:t>Quick and easy to organize</a:t>
            </a:r>
          </a:p>
          <a:p>
            <a:pPr marL="320040" indent="-182880">
              <a:spcBef>
                <a:spcPts val="350"/>
              </a:spcBef>
              <a:spcAft>
                <a:spcPts val="600"/>
              </a:spcAft>
              <a:buFont typeface="Arial"/>
              <a:buChar char="•"/>
            </a:pPr>
            <a:r>
              <a:rPr lang="en-US" sz="1600" dirty="0">
                <a:solidFill>
                  <a:srgbClr val="3E3E3E"/>
                </a:solidFill>
              </a:rPr>
              <a:t>Familiar to lenders and potential business partners</a:t>
            </a:r>
          </a:p>
          <a:p>
            <a:pPr marL="320040" indent="-182880">
              <a:spcBef>
                <a:spcPts val="350"/>
              </a:spcBef>
              <a:spcAft>
                <a:spcPts val="600"/>
              </a:spcAft>
              <a:buFont typeface="Arial"/>
              <a:buChar char="•"/>
            </a:pPr>
            <a:r>
              <a:rPr lang="en-US" sz="1600" dirty="0">
                <a:solidFill>
                  <a:srgbClr val="3E3E3E"/>
                </a:solidFill>
              </a:rPr>
              <a:t>Can be used to acquire or merge with an </a:t>
            </a:r>
            <a:r>
              <a:rPr lang="en-US" sz="1600" dirty="0" smtClean="0">
                <a:solidFill>
                  <a:srgbClr val="3E3E3E"/>
                </a:solidFill>
              </a:rPr>
              <a:t>existing</a:t>
            </a:r>
            <a:r>
              <a:rPr lang="en-US" sz="1600" dirty="0">
                <a:solidFill>
                  <a:srgbClr val="3E3E3E"/>
                </a:solidFill>
              </a:rPr>
              <a:t> </a:t>
            </a:r>
            <a:r>
              <a:rPr lang="en-US" sz="1600" dirty="0" smtClean="0">
                <a:solidFill>
                  <a:srgbClr val="3E3E3E"/>
                </a:solidFill>
              </a:rPr>
              <a:t>state</a:t>
            </a:r>
            <a:r>
              <a:rPr lang="en-US" sz="1600" dirty="0">
                <a:solidFill>
                  <a:srgbClr val="3E3E3E"/>
                </a:solidFill>
              </a:rPr>
              <a:t>-law entity</a:t>
            </a:r>
          </a:p>
          <a:p>
            <a:pPr>
              <a:spcBef>
                <a:spcPts val="2400"/>
              </a:spcBef>
              <a:spcAft>
                <a:spcPts val="600"/>
              </a:spcAft>
            </a:pPr>
            <a:r>
              <a:rPr lang="en-US" sz="1900" dirty="0" smtClean="0">
                <a:solidFill>
                  <a:srgbClr val="106636"/>
                </a:solidFill>
                <a:latin typeface="Franklin Gothic Medium"/>
              </a:rPr>
              <a:t>Disadvantages</a:t>
            </a:r>
            <a:endParaRPr lang="en-US" sz="1900" dirty="0">
              <a:solidFill>
                <a:srgbClr val="106636"/>
              </a:solidFill>
              <a:latin typeface="Franklin Gothic Medium"/>
            </a:endParaRPr>
          </a:p>
          <a:p>
            <a:pPr marL="320040" indent="-182880">
              <a:spcBef>
                <a:spcPts val="350"/>
              </a:spcBef>
              <a:spcAft>
                <a:spcPts val="600"/>
              </a:spcAft>
              <a:buFont typeface="Arial"/>
              <a:buChar char="•"/>
            </a:pPr>
            <a:r>
              <a:rPr lang="en-US" sz="1600" dirty="0" smtClean="0">
                <a:solidFill>
                  <a:srgbClr val="3E3E3E"/>
                </a:solidFill>
              </a:rPr>
              <a:t>Subject </a:t>
            </a:r>
            <a:r>
              <a:rPr lang="en-US" sz="1600" dirty="0">
                <a:solidFill>
                  <a:srgbClr val="3E3E3E"/>
                </a:solidFill>
              </a:rPr>
              <a:t>to federal income tax</a:t>
            </a:r>
          </a:p>
          <a:p>
            <a:pPr marL="320040" indent="-182880">
              <a:spcBef>
                <a:spcPts val="350"/>
              </a:spcBef>
              <a:spcAft>
                <a:spcPts val="600"/>
              </a:spcAft>
              <a:buFont typeface="Arial"/>
              <a:buChar char="•"/>
            </a:pPr>
            <a:r>
              <a:rPr lang="en-US" sz="1600" dirty="0">
                <a:solidFill>
                  <a:srgbClr val="3E3E3E"/>
                </a:solidFill>
              </a:rPr>
              <a:t>M</a:t>
            </a:r>
            <a:r>
              <a:rPr lang="en-US" sz="1600" dirty="0" smtClean="0">
                <a:solidFill>
                  <a:srgbClr val="3E3E3E"/>
                </a:solidFill>
              </a:rPr>
              <a:t>ay </a:t>
            </a:r>
            <a:r>
              <a:rPr lang="en-US" sz="1600" dirty="0">
                <a:solidFill>
                  <a:srgbClr val="3E3E3E"/>
                </a:solidFill>
              </a:rPr>
              <a:t>not issue tax-exempt </a:t>
            </a:r>
            <a:r>
              <a:rPr lang="en-US" sz="1600" dirty="0" smtClean="0">
                <a:solidFill>
                  <a:srgbClr val="3E3E3E"/>
                </a:solidFill>
              </a:rPr>
              <a:t>debt</a:t>
            </a:r>
            <a:endParaRPr lang="en-US" sz="1600" dirty="0">
              <a:solidFill>
                <a:srgbClr val="3E3E3E"/>
              </a:solidFill>
            </a:endParaRPr>
          </a:p>
        </p:txBody>
      </p:sp>
      <p:sp>
        <p:nvSpPr>
          <p:cNvPr id="12" name="TextBox 11"/>
          <p:cNvSpPr txBox="1"/>
          <p:nvPr/>
        </p:nvSpPr>
        <p:spPr>
          <a:xfrm>
            <a:off x="4838844" y="5849192"/>
            <a:ext cx="3786995" cy="403444"/>
          </a:xfrm>
          <a:prstGeom prst="rect">
            <a:avLst/>
          </a:prstGeom>
          <a:noFill/>
        </p:spPr>
        <p:txBody>
          <a:bodyPr wrap="square" rtlCol="0">
            <a:spAutoFit/>
          </a:bodyPr>
          <a:lstStyle/>
          <a:p>
            <a:pPr>
              <a:lnSpc>
                <a:spcPct val="110000"/>
              </a:lnSpc>
            </a:pPr>
            <a:r>
              <a:rPr lang="en-US" sz="950" dirty="0" smtClean="0">
                <a:solidFill>
                  <a:srgbClr val="3E3E3E"/>
                </a:solidFill>
              </a:rPr>
              <a:t>Weather Dancer 1 wind project in Alberta, Canada.</a:t>
            </a:r>
            <a:r>
              <a:rPr lang="en-US" sz="1050" dirty="0">
                <a:solidFill>
                  <a:srgbClr val="3E3E3E"/>
                </a:solidFill>
              </a:rPr>
              <a:t> </a:t>
            </a:r>
            <a:r>
              <a:rPr lang="en-US" sz="800" dirty="0" smtClean="0">
                <a:solidFill>
                  <a:srgbClr val="3E3E3E"/>
                </a:solidFill>
              </a:rPr>
              <a:t>Photo from </a:t>
            </a:r>
            <a:r>
              <a:rPr lang="en-US" sz="800" dirty="0" err="1" smtClean="0">
                <a:solidFill>
                  <a:srgbClr val="3E3E3E"/>
                </a:solidFill>
              </a:rPr>
              <a:t>Piikuni</a:t>
            </a:r>
            <a:r>
              <a:rPr lang="en-US" sz="800" dirty="0" smtClean="0">
                <a:solidFill>
                  <a:srgbClr val="3E3E3E"/>
                </a:solidFill>
              </a:rPr>
              <a:t> Utilities Corporation, NREL 13792</a:t>
            </a:r>
            <a:endParaRPr lang="en-US" sz="800" dirty="0">
              <a:solidFill>
                <a:srgbClr val="3E3E3E"/>
              </a:solidFill>
            </a:endParaRPr>
          </a:p>
        </p:txBody>
      </p:sp>
      <p:pic>
        <p:nvPicPr>
          <p:cNvPr id="3" name="Picture 2" descr="137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600" y="1139853"/>
            <a:ext cx="3585335" cy="4711242"/>
          </a:xfrm>
          <a:prstGeom prst="rect">
            <a:avLst/>
          </a:prstGeom>
        </p:spPr>
      </p:pic>
      <p:sp>
        <p:nvSpPr>
          <p:cNvPr id="8" name="TextBox 7"/>
          <p:cNvSpPr txBox="1"/>
          <p:nvPr/>
        </p:nvSpPr>
        <p:spPr>
          <a:xfrm>
            <a:off x="366492" y="5849192"/>
            <a:ext cx="336963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prstClr val="white">
                    <a:lumMod val="50000"/>
                  </a:prstClr>
                </a:solidFill>
              </a:rPr>
              <a:t>Source: Office of Indian Energy &amp; Economic Development 2008 and </a:t>
            </a:r>
            <a:r>
              <a:rPr lang="en-US" sz="900" dirty="0" err="1" smtClean="0">
                <a:solidFill>
                  <a:prstClr val="white">
                    <a:lumMod val="50000"/>
                  </a:prstClr>
                </a:solidFill>
              </a:rPr>
              <a:t>MacCourt</a:t>
            </a:r>
            <a:r>
              <a:rPr lang="en-US" sz="900" dirty="0" smtClean="0">
                <a:solidFill>
                  <a:prstClr val="white">
                    <a:lumMod val="50000"/>
                  </a:prstClr>
                </a:solidFill>
              </a:rPr>
              <a:t> 2010</a:t>
            </a:r>
            <a:endParaRPr lang="en-US" sz="900" dirty="0">
              <a:solidFill>
                <a:prstClr val="white">
                  <a:lumMod val="50000"/>
                </a:prstClr>
              </a:solidFill>
            </a:endParaRPr>
          </a:p>
        </p:txBody>
      </p:sp>
    </p:spTree>
    <p:extLst>
      <p:ext uri="{BB962C8B-B14F-4D97-AF65-F5344CB8AC3E}">
        <p14:creationId xmlns:p14="http://schemas.microsoft.com/office/powerpoint/2010/main" val="2379198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Business Structure: Joint Venture – LLCs or Limited </a:t>
            </a:r>
            <a:r>
              <a:rPr lang="en-US" dirty="0" smtClean="0"/>
              <a:t>Partnerships</a:t>
            </a:r>
            <a:endParaRPr lang="en-US" dirty="0"/>
          </a:p>
        </p:txBody>
      </p:sp>
      <p:sp>
        <p:nvSpPr>
          <p:cNvPr id="7" name="Slide Number Placeholder 2"/>
          <p:cNvSpPr>
            <a:spLocks noGrp="1"/>
          </p:cNvSpPr>
          <p:nvPr>
            <p:ph type="sldNum" sz="quarter" idx="4"/>
          </p:nvPr>
        </p:nvSpPr>
        <p:spPr/>
        <p:txBody>
          <a:bodyPr/>
          <a:lstStyle/>
          <a:p>
            <a:pPr algn="ctr"/>
            <a:fld id="{F9C252DC-A164-D04F-A083-01C268BCB08E}" type="slidenum">
              <a:rPr lang="en-US" smtClean="0">
                <a:solidFill>
                  <a:prstClr val="white"/>
                </a:solidFill>
              </a:rPr>
              <a:pPr algn="ctr"/>
              <a:t>14</a:t>
            </a:fld>
            <a:endParaRPr lang="en-US" dirty="0">
              <a:solidFill>
                <a:prstClr val="white"/>
              </a:solidFill>
            </a:endParaRPr>
          </a:p>
        </p:txBody>
      </p:sp>
      <p:pic>
        <p:nvPicPr>
          <p:cNvPr id="6146" name="Picture 2" descr="http://www.nrel.gov/data/pix/Jpegs/21044.jpg"/>
          <p:cNvPicPr>
            <a:picLocks noChangeAspect="1" noChangeArrowheads="1"/>
          </p:cNvPicPr>
          <p:nvPr/>
        </p:nvPicPr>
        <p:blipFill rotWithShape="1">
          <a:blip r:embed="rId3" cstate="print"/>
          <a:srcRect l="1" t="5339" r="1006"/>
          <a:stretch/>
        </p:blipFill>
        <p:spPr bwMode="auto">
          <a:xfrm>
            <a:off x="5084703" y="1537462"/>
            <a:ext cx="3325201" cy="4364582"/>
          </a:xfrm>
          <a:prstGeom prst="rect">
            <a:avLst/>
          </a:prstGeom>
          <a:noFill/>
        </p:spPr>
      </p:pic>
      <p:sp>
        <p:nvSpPr>
          <p:cNvPr id="6" name="TextBox 5"/>
          <p:cNvSpPr txBox="1"/>
          <p:nvPr/>
        </p:nvSpPr>
        <p:spPr>
          <a:xfrm>
            <a:off x="6280168" y="5935183"/>
            <a:ext cx="2210728" cy="215444"/>
          </a:xfrm>
          <a:prstGeom prst="rect">
            <a:avLst/>
          </a:prstGeom>
          <a:noFill/>
        </p:spPr>
        <p:txBody>
          <a:bodyPr wrap="square" rtlCol="0">
            <a:spAutoFit/>
          </a:bodyPr>
          <a:lstStyle/>
          <a:p>
            <a:pPr algn="r"/>
            <a:r>
              <a:rPr lang="en-US" sz="800" dirty="0" smtClean="0">
                <a:solidFill>
                  <a:srgbClr val="3E3E3E"/>
                </a:solidFill>
              </a:rPr>
              <a:t>Photo from Bob Springer, NREL 21044</a:t>
            </a:r>
            <a:endParaRPr lang="en-US" sz="800" dirty="0">
              <a:solidFill>
                <a:srgbClr val="3E3E3E"/>
              </a:solidFill>
            </a:endParaRPr>
          </a:p>
        </p:txBody>
      </p:sp>
      <p:sp>
        <p:nvSpPr>
          <p:cNvPr id="8" name="Content Placeholder 5"/>
          <p:cNvSpPr txBox="1">
            <a:spLocks/>
          </p:cNvSpPr>
          <p:nvPr/>
        </p:nvSpPr>
        <p:spPr>
          <a:xfrm>
            <a:off x="405695" y="1616399"/>
            <a:ext cx="3780225" cy="42752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Aft>
                <a:spcPts val="600"/>
              </a:spcAft>
              <a:buFont typeface="Arial"/>
              <a:buNone/>
            </a:pPr>
            <a:r>
              <a:rPr lang="en-US" sz="1900" dirty="0">
                <a:solidFill>
                  <a:srgbClr val="106636"/>
                </a:solidFill>
                <a:latin typeface="Franklin Gothic Medium"/>
              </a:rPr>
              <a:t>Advantages</a:t>
            </a:r>
          </a:p>
          <a:p>
            <a:pPr marL="320040" indent="-182880">
              <a:lnSpc>
                <a:spcPct val="107000"/>
              </a:lnSpc>
              <a:spcBef>
                <a:spcPts val="350"/>
              </a:spcBef>
              <a:spcAft>
                <a:spcPts val="600"/>
              </a:spcAft>
            </a:pPr>
            <a:r>
              <a:rPr lang="en-US" sz="1600" dirty="0">
                <a:solidFill>
                  <a:srgbClr val="3E3E3E"/>
                </a:solidFill>
              </a:rPr>
              <a:t>Acquire energy project development expertise</a:t>
            </a:r>
          </a:p>
          <a:p>
            <a:pPr marL="320040" indent="-182880">
              <a:lnSpc>
                <a:spcPct val="107000"/>
              </a:lnSpc>
              <a:spcBef>
                <a:spcPts val="350"/>
              </a:spcBef>
              <a:spcAft>
                <a:spcPts val="600"/>
              </a:spcAft>
            </a:pPr>
            <a:r>
              <a:rPr lang="en-US" sz="1600" dirty="0">
                <a:solidFill>
                  <a:srgbClr val="3E3E3E"/>
                </a:solidFill>
              </a:rPr>
              <a:t>Secure project financing</a:t>
            </a:r>
          </a:p>
          <a:p>
            <a:pPr marL="320040" indent="-182880">
              <a:lnSpc>
                <a:spcPct val="107000"/>
              </a:lnSpc>
              <a:spcBef>
                <a:spcPts val="350"/>
              </a:spcBef>
              <a:spcAft>
                <a:spcPts val="600"/>
              </a:spcAft>
            </a:pPr>
            <a:r>
              <a:rPr lang="en-US" sz="1600" dirty="0">
                <a:solidFill>
                  <a:srgbClr val="3E3E3E"/>
                </a:solidFill>
              </a:rPr>
              <a:t>Enjoy benefits of federal </a:t>
            </a:r>
            <a:r>
              <a:rPr lang="en-US" sz="1600" dirty="0" smtClean="0">
                <a:solidFill>
                  <a:srgbClr val="3E3E3E"/>
                </a:solidFill>
              </a:rPr>
              <a:t>incentives</a:t>
            </a:r>
            <a:br>
              <a:rPr lang="en-US" sz="1600" dirty="0" smtClean="0">
                <a:solidFill>
                  <a:srgbClr val="3E3E3E"/>
                </a:solidFill>
              </a:rPr>
            </a:br>
            <a:r>
              <a:rPr lang="en-US" sz="1600" dirty="0" smtClean="0">
                <a:solidFill>
                  <a:srgbClr val="3E3E3E"/>
                </a:solidFill>
              </a:rPr>
              <a:t>(</a:t>
            </a:r>
            <a:r>
              <a:rPr lang="en-US" sz="1600" dirty="0">
                <a:solidFill>
                  <a:srgbClr val="3E3E3E"/>
                </a:solidFill>
              </a:rPr>
              <a:t>e.g</a:t>
            </a:r>
            <a:r>
              <a:rPr lang="en-US" sz="1600" dirty="0" smtClean="0">
                <a:solidFill>
                  <a:srgbClr val="3E3E3E"/>
                </a:solidFill>
              </a:rPr>
              <a:t>., </a:t>
            </a:r>
            <a:r>
              <a:rPr lang="en-US" sz="1600" dirty="0">
                <a:solidFill>
                  <a:srgbClr val="3E3E3E"/>
                </a:solidFill>
              </a:rPr>
              <a:t>tax credits</a:t>
            </a:r>
            <a:r>
              <a:rPr lang="en-US" sz="1600" dirty="0" smtClean="0">
                <a:solidFill>
                  <a:srgbClr val="3E3E3E"/>
                </a:solidFill>
              </a:rPr>
              <a:t>)</a:t>
            </a:r>
          </a:p>
          <a:p>
            <a:pPr marL="0" indent="0">
              <a:lnSpc>
                <a:spcPct val="80000"/>
              </a:lnSpc>
              <a:spcBef>
                <a:spcPts val="2856"/>
              </a:spcBef>
              <a:spcAft>
                <a:spcPts val="600"/>
              </a:spcAft>
              <a:buFont typeface="Arial"/>
              <a:buNone/>
            </a:pPr>
            <a:r>
              <a:rPr lang="en-US" sz="1900" dirty="0">
                <a:solidFill>
                  <a:srgbClr val="106636"/>
                </a:solidFill>
                <a:latin typeface="Franklin Gothic Medium"/>
              </a:rPr>
              <a:t>Disadvantages</a:t>
            </a:r>
          </a:p>
          <a:p>
            <a:pPr marL="320040" indent="-182880">
              <a:lnSpc>
                <a:spcPct val="107000"/>
              </a:lnSpc>
              <a:spcBef>
                <a:spcPts val="350"/>
              </a:spcBef>
              <a:spcAft>
                <a:spcPts val="600"/>
              </a:spcAft>
            </a:pPr>
            <a:r>
              <a:rPr lang="en-US" sz="1600" dirty="0">
                <a:solidFill>
                  <a:srgbClr val="3E3E3E"/>
                </a:solidFill>
              </a:rPr>
              <a:t>Likely loss of sovereign immunity for the joint venture entity </a:t>
            </a:r>
          </a:p>
          <a:p>
            <a:pPr marL="320040" indent="-182880">
              <a:lnSpc>
                <a:spcPct val="107000"/>
              </a:lnSpc>
              <a:spcBef>
                <a:spcPts val="350"/>
              </a:spcBef>
              <a:spcAft>
                <a:spcPts val="600"/>
              </a:spcAft>
            </a:pPr>
            <a:r>
              <a:rPr lang="en-US" sz="1600" dirty="0">
                <a:solidFill>
                  <a:srgbClr val="3E3E3E"/>
                </a:solidFill>
              </a:rPr>
              <a:t>Inability to qualify for certain </a:t>
            </a:r>
            <a:r>
              <a:rPr lang="en-US" sz="1600" dirty="0" smtClean="0">
                <a:solidFill>
                  <a:srgbClr val="3E3E3E"/>
                </a:solidFill>
              </a:rPr>
              <a:t>kinds</a:t>
            </a:r>
            <a:br>
              <a:rPr lang="en-US" sz="1600" dirty="0" smtClean="0">
                <a:solidFill>
                  <a:srgbClr val="3E3E3E"/>
                </a:solidFill>
              </a:rPr>
            </a:br>
            <a:r>
              <a:rPr lang="en-US" sz="1600" dirty="0" smtClean="0">
                <a:solidFill>
                  <a:srgbClr val="3E3E3E"/>
                </a:solidFill>
              </a:rPr>
              <a:t>of </a:t>
            </a:r>
            <a:r>
              <a:rPr lang="en-US" sz="1600" dirty="0">
                <a:solidFill>
                  <a:srgbClr val="3E3E3E"/>
                </a:solidFill>
              </a:rPr>
              <a:t>financing </a:t>
            </a:r>
          </a:p>
        </p:txBody>
      </p:sp>
      <p:sp>
        <p:nvSpPr>
          <p:cNvPr id="9" name="TextBox 7"/>
          <p:cNvSpPr txBox="1"/>
          <p:nvPr/>
        </p:nvSpPr>
        <p:spPr>
          <a:xfrm>
            <a:off x="186318" y="5858239"/>
            <a:ext cx="3369631"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prstClr val="white">
                    <a:lumMod val="50000"/>
                  </a:prstClr>
                </a:solidFill>
              </a:rPr>
              <a:t>Source: Office of Indian Energy &amp; Economic Development 2008 and </a:t>
            </a:r>
            <a:r>
              <a:rPr lang="en-US" sz="900" dirty="0" err="1" smtClean="0">
                <a:solidFill>
                  <a:prstClr val="white">
                    <a:lumMod val="50000"/>
                  </a:prstClr>
                </a:solidFill>
              </a:rPr>
              <a:t>MacCourt</a:t>
            </a:r>
            <a:r>
              <a:rPr lang="en-US" sz="900" dirty="0" smtClean="0">
                <a:solidFill>
                  <a:prstClr val="white">
                    <a:lumMod val="50000"/>
                  </a:prstClr>
                </a:solidFill>
              </a:rPr>
              <a:t> 2010</a:t>
            </a:r>
            <a:endParaRPr lang="en-US" sz="900" dirty="0">
              <a:solidFill>
                <a:prstClr val="white">
                  <a:lumMod val="50000"/>
                </a:prstClr>
              </a:solidFill>
            </a:endParaRPr>
          </a:p>
        </p:txBody>
      </p:sp>
    </p:spTree>
    <p:extLst>
      <p:ext uri="{BB962C8B-B14F-4D97-AF65-F5344CB8AC3E}">
        <p14:creationId xmlns:p14="http://schemas.microsoft.com/office/powerpoint/2010/main" val="2927201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smtClean="0"/>
              <a:t> Evaluating the Options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92538898"/>
              </p:ext>
            </p:extLst>
          </p:nvPr>
        </p:nvGraphicFramePr>
        <p:xfrm>
          <a:off x="440482" y="882143"/>
          <a:ext cx="8290962" cy="5280409"/>
        </p:xfrm>
        <a:graphic>
          <a:graphicData uri="http://schemas.openxmlformats.org/drawingml/2006/table">
            <a:tbl>
              <a:tblPr firstRow="1" bandRow="1">
                <a:tableStyleId>{5C22544A-7EE6-4342-B048-85BDC9FD1C3A}</a:tableStyleId>
              </a:tblPr>
              <a:tblGrid>
                <a:gridCol w="1915756"/>
                <a:gridCol w="1261674"/>
                <a:gridCol w="1462204"/>
                <a:gridCol w="1044432"/>
                <a:gridCol w="1336872"/>
                <a:gridCol w="1270024"/>
              </a:tblGrid>
              <a:tr h="1183897">
                <a:tc>
                  <a:txBody>
                    <a:bodyPr/>
                    <a:lstStyle/>
                    <a:p>
                      <a:pPr algn="l"/>
                      <a:r>
                        <a:rPr lang="en-US" sz="1700" dirty="0" smtClean="0">
                          <a:solidFill>
                            <a:schemeClr val="bg1"/>
                          </a:solidFill>
                          <a:latin typeface="+mj-lt"/>
                        </a:rPr>
                        <a:t>Business Structure</a:t>
                      </a:r>
                      <a:br>
                        <a:rPr lang="en-US" sz="1700" dirty="0" smtClean="0">
                          <a:solidFill>
                            <a:schemeClr val="bg1"/>
                          </a:solidFill>
                          <a:latin typeface="+mj-lt"/>
                        </a:rPr>
                      </a:br>
                      <a:r>
                        <a:rPr lang="en-US" sz="1700" dirty="0" smtClean="0">
                          <a:solidFill>
                            <a:schemeClr val="bg1"/>
                          </a:solidFill>
                          <a:latin typeface="+mj-lt"/>
                        </a:rPr>
                        <a:t>Option</a:t>
                      </a:r>
                      <a:endParaRPr lang="en-US" sz="1700" dirty="0">
                        <a:solidFill>
                          <a:schemeClr val="bg1"/>
                        </a:solidFill>
                        <a:latin typeface="+mj-lt"/>
                      </a:endParaRPr>
                    </a:p>
                  </a:txBody>
                  <a:tcPr marL="182880" anchor="ctr"/>
                </a:tc>
                <a:tc>
                  <a:txBody>
                    <a:bodyPr/>
                    <a:lstStyle/>
                    <a:p>
                      <a:pPr algn="ctr"/>
                      <a:r>
                        <a:rPr lang="en-US" sz="1700" dirty="0" smtClean="0">
                          <a:solidFill>
                            <a:schemeClr val="bg1"/>
                          </a:solidFill>
                        </a:rPr>
                        <a:t>Simplicity and Quick Formation</a:t>
                      </a:r>
                      <a:endParaRPr lang="en-US" sz="1700" dirty="0">
                        <a:solidFill>
                          <a:schemeClr val="bg1"/>
                        </a:solidFill>
                      </a:endParaRPr>
                    </a:p>
                  </a:txBody>
                  <a:tcPr anchor="ctr"/>
                </a:tc>
                <a:tc>
                  <a:txBody>
                    <a:bodyPr/>
                    <a:lstStyle/>
                    <a:p>
                      <a:pPr algn="ctr"/>
                      <a:r>
                        <a:rPr lang="en-US" sz="1700" b="1" baseline="0" dirty="0" smtClean="0">
                          <a:solidFill>
                            <a:schemeClr val="bg1"/>
                          </a:solidFill>
                        </a:rPr>
                        <a:t>Shield Tribal Assets from Business</a:t>
                      </a:r>
                      <a:r>
                        <a:rPr lang="en-US" sz="1700" b="0" baseline="0" dirty="0" smtClean="0">
                          <a:solidFill>
                            <a:schemeClr val="bg1"/>
                          </a:solidFill>
                        </a:rPr>
                        <a:t> </a:t>
                      </a:r>
                      <a:r>
                        <a:rPr lang="en-US" sz="1700" b="1" baseline="0" dirty="0" smtClean="0">
                          <a:solidFill>
                            <a:schemeClr val="bg1"/>
                          </a:solidFill>
                        </a:rPr>
                        <a:t>Liabilities</a:t>
                      </a:r>
                      <a:endParaRPr lang="en-US" sz="1700" b="1" dirty="0" smtClean="0"/>
                    </a:p>
                  </a:txBody>
                  <a:tcPr anchor="ctr"/>
                </a:tc>
                <a:tc>
                  <a:txBody>
                    <a:bodyPr/>
                    <a:lstStyle/>
                    <a:p>
                      <a:pPr algn="ctr"/>
                      <a:r>
                        <a:rPr lang="en-US" sz="1700" dirty="0" smtClean="0">
                          <a:solidFill>
                            <a:schemeClr val="bg1"/>
                          </a:solidFill>
                        </a:rPr>
                        <a:t>Avoid</a:t>
                      </a:r>
                      <a:r>
                        <a:rPr lang="en-US" sz="1700" baseline="0" dirty="0" smtClean="0">
                          <a:solidFill>
                            <a:schemeClr val="bg1"/>
                          </a:solidFill>
                        </a:rPr>
                        <a:t> Federal Income Taxes</a:t>
                      </a:r>
                      <a:endParaRPr lang="en-US" sz="1700" dirty="0">
                        <a:solidFill>
                          <a:schemeClr val="bg1"/>
                        </a:solidFill>
                      </a:endParaRPr>
                    </a:p>
                  </a:txBody>
                  <a:tcPr anchor="ctr"/>
                </a:tc>
                <a:tc>
                  <a:txBody>
                    <a:bodyPr/>
                    <a:lstStyle/>
                    <a:p>
                      <a:pPr algn="ctr"/>
                      <a:r>
                        <a:rPr lang="en-US" sz="1700" dirty="0" smtClean="0">
                          <a:solidFill>
                            <a:schemeClr val="bg1"/>
                          </a:solidFill>
                        </a:rPr>
                        <a:t>Separate</a:t>
                      </a:r>
                      <a:r>
                        <a:rPr lang="en-US" sz="1700" baseline="0" dirty="0" smtClean="0">
                          <a:solidFill>
                            <a:schemeClr val="bg1"/>
                          </a:solidFill>
                        </a:rPr>
                        <a:t> Business from Tribal Control</a:t>
                      </a:r>
                      <a:endParaRPr lang="en-US" sz="1700" dirty="0">
                        <a:solidFill>
                          <a:schemeClr val="bg1"/>
                        </a:solidFill>
                      </a:endParaRPr>
                    </a:p>
                  </a:txBody>
                  <a:tcPr anchor="ctr"/>
                </a:tc>
                <a:tc>
                  <a:txBody>
                    <a:bodyPr/>
                    <a:lstStyle/>
                    <a:p>
                      <a:pPr algn="ctr"/>
                      <a:r>
                        <a:rPr lang="en-US" sz="1700" b="1" dirty="0" smtClean="0">
                          <a:solidFill>
                            <a:schemeClr val="bg1"/>
                          </a:solidFill>
                        </a:rPr>
                        <a:t>Ability</a:t>
                      </a:r>
                      <a:r>
                        <a:rPr lang="en-US" sz="1700" b="1" baseline="0" dirty="0" smtClean="0">
                          <a:solidFill>
                            <a:schemeClr val="bg1"/>
                          </a:solidFill>
                        </a:rPr>
                        <a:t> to Secure Financing</a:t>
                      </a:r>
                      <a:endParaRPr lang="en-US" sz="1700" b="1" dirty="0">
                        <a:solidFill>
                          <a:schemeClr val="bg1"/>
                        </a:solidFill>
                      </a:endParaRPr>
                    </a:p>
                  </a:txBody>
                  <a:tcPr anchor="ctr"/>
                </a:tc>
              </a:tr>
              <a:tr h="575345">
                <a:tc>
                  <a:txBody>
                    <a:bodyPr/>
                    <a:lstStyle/>
                    <a:p>
                      <a:pPr algn="l"/>
                      <a:r>
                        <a:rPr lang="en-US" sz="1600" dirty="0" smtClean="0">
                          <a:solidFill>
                            <a:schemeClr val="tx1"/>
                          </a:solidFill>
                          <a:latin typeface="+mj-lt"/>
                        </a:rPr>
                        <a:t>Tribal</a:t>
                      </a:r>
                      <a:r>
                        <a:rPr lang="en-US" sz="1600" baseline="0" dirty="0" smtClean="0">
                          <a:solidFill>
                            <a:schemeClr val="tx1"/>
                          </a:solidFill>
                          <a:latin typeface="+mj-lt"/>
                        </a:rPr>
                        <a:t> </a:t>
                      </a:r>
                    </a:p>
                    <a:p>
                      <a:pPr algn="l"/>
                      <a:r>
                        <a:rPr lang="en-US" sz="1600" baseline="0" dirty="0" smtClean="0">
                          <a:solidFill>
                            <a:schemeClr val="tx1"/>
                          </a:solidFill>
                          <a:latin typeface="+mj-lt"/>
                        </a:rPr>
                        <a:t>Instrumentality</a:t>
                      </a:r>
                      <a:endParaRPr lang="en-US" sz="1600" dirty="0" smtClean="0">
                        <a:solidFill>
                          <a:schemeClr val="tx1"/>
                        </a:solidFill>
                        <a:latin typeface="+mj-lt"/>
                      </a:endParaRPr>
                    </a:p>
                  </a:txBody>
                  <a:tcPr marL="182880" marT="64008" marB="64008" anchor="ctr"/>
                </a:tc>
                <a:tc>
                  <a:txBody>
                    <a:bodyPr/>
                    <a:lstStyle/>
                    <a:p>
                      <a:endParaRPr lang="en-US" dirty="0" smtClean="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r>
              <a:tr h="5727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Political</a:t>
                      </a:r>
                      <a:r>
                        <a:rPr lang="en-US" sz="1600" baseline="0" dirty="0" smtClean="0">
                          <a:solidFill>
                            <a:schemeClr val="tx1"/>
                          </a:solidFill>
                          <a:latin typeface="+mj-lt"/>
                        </a:rPr>
                        <a:t> Subdivision</a:t>
                      </a:r>
                      <a:endParaRPr lang="en-US" sz="1600" dirty="0" smtClean="0">
                        <a:solidFill>
                          <a:schemeClr val="tx1"/>
                        </a:solidFill>
                        <a:latin typeface="+mj-lt"/>
                      </a:endParaRPr>
                    </a:p>
                  </a:txBody>
                  <a:tcPr marL="182880" marT="64008" marB="64008" anchor="ctr"/>
                </a:tc>
                <a:tc>
                  <a:txBody>
                    <a:bodyPr/>
                    <a:lstStyle/>
                    <a:p>
                      <a:endParaRPr lang="en-US" dirty="0"/>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r>
              <a:tr h="5869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Section</a:t>
                      </a:r>
                      <a:r>
                        <a:rPr lang="en-US" sz="1600" baseline="0" dirty="0" smtClean="0">
                          <a:solidFill>
                            <a:schemeClr val="tx1"/>
                          </a:solidFill>
                          <a:latin typeface="+mj-lt"/>
                        </a:rPr>
                        <a:t> 17 Corporation</a:t>
                      </a:r>
                      <a:endParaRPr lang="en-US" sz="1600" dirty="0">
                        <a:latin typeface="+mj-lt"/>
                      </a:endParaRPr>
                    </a:p>
                  </a:txBody>
                  <a:tcPr marL="182880" marT="64008" marB="64008" anchor="ctr"/>
                </a:tc>
                <a:tc>
                  <a:txBody>
                    <a:bodyPr/>
                    <a:lstStyle/>
                    <a:p>
                      <a:endParaRPr lang="en-US" dirty="0"/>
                    </a:p>
                  </a:txBody>
                  <a:tcPr marT="64008" marB="64008"/>
                </a:tc>
                <a:tc>
                  <a:txBody>
                    <a:bodyPr/>
                    <a:lstStyle/>
                    <a:p>
                      <a:endParaRPr lang="en-US" dirty="0">
                        <a:solidFill>
                          <a:schemeClr val="tx1"/>
                        </a:solidFill>
                      </a:endParaRPr>
                    </a:p>
                  </a:txBody>
                  <a:tcPr marT="64008" marB="64008"/>
                </a:tc>
                <a:tc>
                  <a:txBody>
                    <a:bodyPr/>
                    <a:lstStyle/>
                    <a:p>
                      <a:endParaRPr lang="en-US" dirty="0"/>
                    </a:p>
                  </a:txBody>
                  <a:tcPr marT="64008" marB="64008"/>
                </a:tc>
                <a:tc>
                  <a:txBody>
                    <a:bodyPr/>
                    <a:lstStyle/>
                    <a:p>
                      <a:endParaRPr lang="en-US" dirty="0"/>
                    </a:p>
                  </a:txBody>
                  <a:tcPr marT="64008" marB="64008"/>
                </a:tc>
                <a:tc>
                  <a:txBody>
                    <a:bodyPr/>
                    <a:lstStyle/>
                    <a:p>
                      <a:endParaRPr lang="en-US"/>
                    </a:p>
                  </a:txBody>
                  <a:tcPr marT="64008" marB="64008"/>
                </a:tc>
              </a:tr>
              <a:tr h="5765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Tribal Law Corporation</a:t>
                      </a:r>
                    </a:p>
                  </a:txBody>
                  <a:tcPr marL="182880" marT="64008" marB="64008" anchor="ctr"/>
                </a:tc>
                <a:tc>
                  <a:txBody>
                    <a:bodyPr/>
                    <a:lstStyle/>
                    <a:p>
                      <a:endParaRPr lang="en-US" dirty="0"/>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p>
                  </a:txBody>
                  <a:tcPr marT="64008" marB="64008"/>
                </a:tc>
                <a:tc>
                  <a:txBody>
                    <a:bodyPr/>
                    <a:lstStyle/>
                    <a:p>
                      <a:endParaRPr lang="en-US" dirty="0"/>
                    </a:p>
                  </a:txBody>
                  <a:tcPr marT="64008" marB="64008"/>
                </a:tc>
              </a:tr>
              <a:tr h="5823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State Law Corporation</a:t>
                      </a:r>
                    </a:p>
                  </a:txBody>
                  <a:tcPr marL="182880" marT="64008" marB="64008" anchor="ctr"/>
                </a:tc>
                <a:tc>
                  <a:txBody>
                    <a:bodyPr/>
                    <a:lstStyle/>
                    <a:p>
                      <a:endParaRPr lang="en-US" dirty="0"/>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r>
              <a:tr h="3843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LLCs/Joint Venture</a:t>
                      </a:r>
                    </a:p>
                  </a:txBody>
                  <a:tcPr marL="182880" marT="64008" marB="64008" anchor="ctr"/>
                </a:tc>
                <a:tc>
                  <a:txBody>
                    <a:bodyPr/>
                    <a:lstStyle/>
                    <a:p>
                      <a:endParaRPr lang="en-US" dirty="0"/>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r>
              <a:tr h="5765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LLC</a:t>
                      </a:r>
                      <a:r>
                        <a:rPr lang="en-US" sz="1600" baseline="0" dirty="0" smtClean="0">
                          <a:solidFill>
                            <a:schemeClr val="tx1"/>
                          </a:solidFill>
                          <a:latin typeface="+mj-lt"/>
                        </a:rPr>
                        <a:t> (only if Tribe</a:t>
                      </a:r>
                      <a:br>
                        <a:rPr lang="en-US" sz="1600" baseline="0" dirty="0" smtClean="0">
                          <a:solidFill>
                            <a:schemeClr val="tx1"/>
                          </a:solidFill>
                          <a:latin typeface="+mj-lt"/>
                        </a:rPr>
                      </a:br>
                      <a:r>
                        <a:rPr lang="en-US" sz="1600" baseline="0" dirty="0" smtClean="0">
                          <a:solidFill>
                            <a:schemeClr val="tx1"/>
                          </a:solidFill>
                          <a:latin typeface="+mj-lt"/>
                        </a:rPr>
                        <a:t>is sole member)</a:t>
                      </a:r>
                      <a:endParaRPr lang="en-US" sz="1600" dirty="0" smtClean="0">
                        <a:solidFill>
                          <a:schemeClr val="tx1"/>
                        </a:solidFill>
                        <a:latin typeface="+mj-lt"/>
                      </a:endParaRPr>
                    </a:p>
                  </a:txBody>
                  <a:tcPr marL="182880" marT="64008" marB="64008" anchor="ctr"/>
                </a:tc>
                <a:tc>
                  <a:txBody>
                    <a:bodyPr/>
                    <a:lstStyle/>
                    <a:p>
                      <a:endParaRPr lang="en-US" dirty="0"/>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c>
                  <a:txBody>
                    <a:bodyPr/>
                    <a:lstStyle/>
                    <a:p>
                      <a:endParaRPr lang="en-US" dirty="0">
                        <a:solidFill>
                          <a:schemeClr val="tx1"/>
                        </a:solidFill>
                      </a:endParaRPr>
                    </a:p>
                  </a:txBody>
                  <a:tcPr marT="64008" marB="64008"/>
                </a:tc>
              </a:tr>
            </a:tbl>
          </a:graphicData>
        </a:graphic>
      </p:graphicFrame>
      <p:sp>
        <p:nvSpPr>
          <p:cNvPr id="5" name="Slide Number Placeholder 2"/>
          <p:cNvSpPr>
            <a:spLocks noGrp="1"/>
          </p:cNvSpPr>
          <p:nvPr>
            <p:ph type="sldNum" sz="quarter" idx="4"/>
          </p:nvPr>
        </p:nvSpPr>
        <p:spPr>
          <a:xfrm>
            <a:off x="8596092" y="6591541"/>
            <a:ext cx="547908" cy="267887"/>
          </a:xfrm>
        </p:spPr>
        <p:txBody>
          <a:bodyPr/>
          <a:lstStyle/>
          <a:p>
            <a:pPr algn="ctr"/>
            <a:fld id="{F9C252DC-A164-D04F-A083-01C268BCB08E}" type="slidenum">
              <a:rPr lang="en-US" smtClean="0">
                <a:solidFill>
                  <a:prstClr val="white"/>
                </a:solidFill>
              </a:rPr>
              <a:pPr algn="ctr"/>
              <a:t>15</a:t>
            </a:fld>
            <a:endParaRPr lang="en-US" dirty="0">
              <a:solidFill>
                <a:prstClr val="white"/>
              </a:solidFill>
            </a:endParaRPr>
          </a:p>
        </p:txBody>
      </p:sp>
      <p:sp>
        <p:nvSpPr>
          <p:cNvPr id="54" name="Oval 53"/>
          <p:cNvSpPr/>
          <p:nvPr/>
        </p:nvSpPr>
        <p:spPr>
          <a:xfrm>
            <a:off x="2849211" y="2306193"/>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56" name="Oval 55"/>
          <p:cNvSpPr/>
          <p:nvPr/>
        </p:nvSpPr>
        <p:spPr>
          <a:xfrm>
            <a:off x="4261283" y="3526136"/>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57" name="Oval 56"/>
          <p:cNvSpPr/>
          <p:nvPr/>
        </p:nvSpPr>
        <p:spPr>
          <a:xfrm>
            <a:off x="4261283" y="41148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58" name="Oval 57"/>
          <p:cNvSpPr/>
          <p:nvPr/>
        </p:nvSpPr>
        <p:spPr>
          <a:xfrm>
            <a:off x="4261283" y="48006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59" name="Oval 58"/>
          <p:cNvSpPr/>
          <p:nvPr/>
        </p:nvSpPr>
        <p:spPr>
          <a:xfrm>
            <a:off x="4261283" y="52578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0" name="Oval 59"/>
          <p:cNvSpPr/>
          <p:nvPr/>
        </p:nvSpPr>
        <p:spPr>
          <a:xfrm>
            <a:off x="5497891" y="2289481"/>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1" name="Oval 60"/>
          <p:cNvSpPr/>
          <p:nvPr/>
        </p:nvSpPr>
        <p:spPr>
          <a:xfrm>
            <a:off x="5497891" y="35052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2" name="Oval 61"/>
          <p:cNvSpPr/>
          <p:nvPr/>
        </p:nvSpPr>
        <p:spPr>
          <a:xfrm>
            <a:off x="5497891" y="28956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3" name="Oval 62"/>
          <p:cNvSpPr/>
          <p:nvPr/>
        </p:nvSpPr>
        <p:spPr>
          <a:xfrm>
            <a:off x="5497891" y="57912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4" name="Oval 63"/>
          <p:cNvSpPr/>
          <p:nvPr/>
        </p:nvSpPr>
        <p:spPr>
          <a:xfrm>
            <a:off x="6705600" y="41148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5" name="Oval 64"/>
          <p:cNvSpPr/>
          <p:nvPr/>
        </p:nvSpPr>
        <p:spPr>
          <a:xfrm>
            <a:off x="6705600" y="35052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6" name="Oval 65"/>
          <p:cNvSpPr/>
          <p:nvPr/>
        </p:nvSpPr>
        <p:spPr>
          <a:xfrm>
            <a:off x="6705600" y="48006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7" name="Oval 66"/>
          <p:cNvSpPr/>
          <p:nvPr/>
        </p:nvSpPr>
        <p:spPr>
          <a:xfrm>
            <a:off x="6705600" y="52578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8" name="Oval 67"/>
          <p:cNvSpPr/>
          <p:nvPr/>
        </p:nvSpPr>
        <p:spPr>
          <a:xfrm>
            <a:off x="8001000" y="52578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
        <p:nvSpPr>
          <p:cNvPr id="69" name="Oval 68"/>
          <p:cNvSpPr/>
          <p:nvPr/>
        </p:nvSpPr>
        <p:spPr>
          <a:xfrm>
            <a:off x="8001000" y="4800600"/>
            <a:ext cx="183819" cy="183819"/>
          </a:xfrm>
          <a:prstGeom prst="ellipse">
            <a:avLst/>
          </a:prstGeom>
          <a:solidFill>
            <a:schemeClr val="accent3"/>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106636"/>
                </a:solidFill>
              </a:ln>
              <a:noFill/>
            </a:endParaRPr>
          </a:p>
        </p:txBody>
      </p:sp>
    </p:spTree>
    <p:extLst>
      <p:ext uri="{BB962C8B-B14F-4D97-AF65-F5344CB8AC3E}">
        <p14:creationId xmlns:p14="http://schemas.microsoft.com/office/powerpoint/2010/main" val="2279276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082652"/>
            <a:ext cx="7355058" cy="534402"/>
          </a:xfrm>
          <a:prstGeom prst="rect">
            <a:avLst/>
          </a:prstGeom>
          <a:solidFill>
            <a:srgbClr val="008000">
              <a:alpha val="50000"/>
            </a:srgbClr>
          </a:solidFill>
          <a:ln>
            <a:solidFill>
              <a:schemeClr val="accent1"/>
            </a:solidFill>
          </a:ln>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smtClean="0">
                <a:solidFill>
                  <a:prstClr val="white"/>
                </a:solidFill>
              </a:rPr>
              <a:t>Project Role Options</a:t>
            </a:r>
            <a:endParaRPr lang="en-US" sz="3200" dirty="0">
              <a:solidFill>
                <a:prstClr val="white"/>
              </a:solidFill>
            </a:endParaRPr>
          </a:p>
        </p:txBody>
      </p:sp>
      <p:sp>
        <p:nvSpPr>
          <p:cNvPr id="7" name="Slide Number Placeholder 2"/>
          <p:cNvSpPr txBox="1">
            <a:spLocks/>
          </p:cNvSpPr>
          <p:nvPr/>
        </p:nvSpPr>
        <p:spPr>
          <a:xfrm>
            <a:off x="8596092" y="6591541"/>
            <a:ext cx="547908" cy="267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9C252DC-A164-D04F-A083-01C268BCB08E}" type="slidenum">
              <a:rPr lang="en-US" sz="1000" smtClean="0">
                <a:solidFill>
                  <a:prstClr val="black"/>
                </a:solidFill>
              </a:rPr>
              <a:pPr algn="ctr"/>
              <a:t>16</a:t>
            </a:fld>
            <a:endParaRPr lang="en-US" sz="1000" dirty="0">
              <a:solidFill>
                <a:prstClr val="black"/>
              </a:solidFill>
            </a:endParaRPr>
          </a:p>
        </p:txBody>
      </p:sp>
    </p:spTree>
    <p:extLst>
      <p:ext uri="{BB962C8B-B14F-4D97-AF65-F5344CB8AC3E}">
        <p14:creationId xmlns:p14="http://schemas.microsoft.com/office/powerpoint/2010/main" val="2539410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p:txBody>
          <a:bodyPr/>
          <a:lstStyle/>
          <a:p>
            <a:pPr algn="ctr"/>
            <a:fld id="{F9C252DC-A164-D04F-A083-01C268BCB08E}" type="slidenum">
              <a:rPr lang="en-US" smtClean="0"/>
              <a:pPr algn="ctr"/>
              <a:t>17</a:t>
            </a:fld>
            <a:endParaRPr lang="en-US" dirty="0"/>
          </a:p>
        </p:txBody>
      </p:sp>
      <p:sp>
        <p:nvSpPr>
          <p:cNvPr id="16" name="Title 15"/>
          <p:cNvSpPr>
            <a:spLocks noGrp="1"/>
          </p:cNvSpPr>
          <p:nvPr>
            <p:ph type="title"/>
          </p:nvPr>
        </p:nvSpPr>
        <p:spPr/>
        <p:txBody>
          <a:bodyPr>
            <a:normAutofit/>
          </a:bodyPr>
          <a:lstStyle/>
          <a:p>
            <a:r>
              <a:rPr lang="en-US" dirty="0" smtClean="0"/>
              <a:t>Key Concept: Tribal Role Options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84378268"/>
              </p:ext>
            </p:extLst>
          </p:nvPr>
        </p:nvGraphicFramePr>
        <p:xfrm>
          <a:off x="295588" y="859605"/>
          <a:ext cx="8561038" cy="5405389"/>
        </p:xfrm>
        <a:graphic>
          <a:graphicData uri="http://schemas.openxmlformats.org/drawingml/2006/table">
            <a:tbl>
              <a:tblPr firstRow="1" bandRow="1">
                <a:tableStyleId>{5C22544A-7EE6-4342-B048-85BDC9FD1C3A}</a:tableStyleId>
              </a:tblPr>
              <a:tblGrid>
                <a:gridCol w="1313714"/>
                <a:gridCol w="2123838"/>
                <a:gridCol w="2638381"/>
                <a:gridCol w="2485105"/>
              </a:tblGrid>
              <a:tr h="368061">
                <a:tc>
                  <a:txBody>
                    <a:bodyPr/>
                    <a:lstStyle/>
                    <a:p>
                      <a:r>
                        <a:rPr lang="en-US" sz="1500" b="0" dirty="0" smtClean="0">
                          <a:latin typeface="+mj-lt"/>
                        </a:rPr>
                        <a:t>Role</a:t>
                      </a:r>
                      <a:endParaRPr lang="en-US" sz="1500" b="0" dirty="0">
                        <a:latin typeface="+mj-lt"/>
                      </a:endParaRPr>
                    </a:p>
                  </a:txBody>
                  <a:tcPr anchor="ctr"/>
                </a:tc>
                <a:tc>
                  <a:txBody>
                    <a:bodyPr/>
                    <a:lstStyle/>
                    <a:p>
                      <a:r>
                        <a:rPr lang="en-US" sz="1500" b="0" dirty="0" smtClean="0">
                          <a:latin typeface="+mj-lt"/>
                        </a:rPr>
                        <a:t>Opportunity</a:t>
                      </a:r>
                      <a:endParaRPr lang="en-US" sz="1500" b="0" dirty="0">
                        <a:latin typeface="+mj-lt"/>
                      </a:endParaRPr>
                    </a:p>
                  </a:txBody>
                  <a:tcPr anchor="ctr"/>
                </a:tc>
                <a:tc>
                  <a:txBody>
                    <a:bodyPr/>
                    <a:lstStyle/>
                    <a:p>
                      <a:r>
                        <a:rPr lang="en-US" sz="1500" b="0" dirty="0" smtClean="0">
                          <a:latin typeface="+mj-lt"/>
                        </a:rPr>
                        <a:t>Constraints</a:t>
                      </a:r>
                      <a:endParaRPr lang="en-US" sz="1500" b="0" dirty="0">
                        <a:latin typeface="+mj-lt"/>
                      </a:endParaRPr>
                    </a:p>
                  </a:txBody>
                  <a:tcPr anchor="ctr"/>
                </a:tc>
                <a:tc>
                  <a:txBody>
                    <a:bodyPr/>
                    <a:lstStyle/>
                    <a:p>
                      <a:r>
                        <a:rPr lang="en-US" sz="1500" b="0" dirty="0" smtClean="0">
                          <a:latin typeface="+mj-lt"/>
                        </a:rPr>
                        <a:t>Comments</a:t>
                      </a:r>
                      <a:endParaRPr lang="en-US" sz="1500" b="0" dirty="0">
                        <a:latin typeface="+mj-lt"/>
                      </a:endParaRPr>
                    </a:p>
                  </a:txBody>
                  <a:tcPr anchor="ctr"/>
                </a:tc>
              </a:tr>
              <a:tr h="531687">
                <a:tc>
                  <a:txBody>
                    <a:bodyPr/>
                    <a:lstStyle/>
                    <a:p>
                      <a:r>
                        <a:rPr lang="en-US" sz="1500" dirty="0" smtClean="0">
                          <a:latin typeface="+mj-lt"/>
                        </a:rPr>
                        <a:t>Resource/ Land Owner</a:t>
                      </a:r>
                      <a:endParaRPr lang="en-US" sz="1500" dirty="0">
                        <a:latin typeface="+mj-lt"/>
                      </a:endParaRPr>
                    </a:p>
                  </a:txBody>
                  <a:tcPr anchor="ctr"/>
                </a:tc>
                <a:tc>
                  <a:txBody>
                    <a:bodyPr/>
                    <a:lstStyle/>
                    <a:p>
                      <a:pPr>
                        <a:lnSpc>
                          <a:spcPts val="1275"/>
                        </a:lnSpc>
                        <a:spcAft>
                          <a:spcPts val="300"/>
                        </a:spcAft>
                      </a:pPr>
                      <a:r>
                        <a:rPr lang="en-US" sz="1200" dirty="0" smtClean="0"/>
                        <a:t>Land</a:t>
                      </a:r>
                      <a:r>
                        <a:rPr lang="en-US" sz="1200" baseline="0" dirty="0" smtClean="0"/>
                        <a:t> rent/royalty, taxes.</a:t>
                      </a:r>
                      <a:br>
                        <a:rPr lang="en-US" sz="1200" baseline="0" dirty="0" smtClean="0"/>
                      </a:br>
                      <a:r>
                        <a:rPr lang="en-US" sz="1200" dirty="0" smtClean="0"/>
                        <a:t>Low risk, known reward,</a:t>
                      </a:r>
                      <a:r>
                        <a:rPr lang="en-US" sz="1200" baseline="0" dirty="0" smtClean="0"/>
                        <a:t> consistent (small) income.</a:t>
                      </a:r>
                      <a:endParaRPr lang="en-US" sz="1200" dirty="0"/>
                    </a:p>
                  </a:txBody>
                  <a:tcPr marT="36576" marB="36576" anchor="ctr"/>
                </a:tc>
                <a:tc>
                  <a:txBody>
                    <a:bodyPr/>
                    <a:lstStyle/>
                    <a:p>
                      <a:pPr>
                        <a:lnSpc>
                          <a:spcPts val="1275"/>
                        </a:lnSpc>
                        <a:spcAft>
                          <a:spcPts val="300"/>
                        </a:spcAft>
                      </a:pPr>
                      <a:r>
                        <a:rPr lang="en-US" sz="1200" dirty="0" smtClean="0"/>
                        <a:t>Limited project control. Must provide site access.</a:t>
                      </a:r>
                      <a:endParaRPr lang="en-US" sz="1200" dirty="0"/>
                    </a:p>
                  </a:txBody>
                  <a:tcPr marT="36576" marB="36576" anchor="ctr"/>
                </a:tc>
                <a:tc>
                  <a:txBody>
                    <a:bodyPr/>
                    <a:lstStyle/>
                    <a:p>
                      <a:pPr>
                        <a:lnSpc>
                          <a:spcPts val="1275"/>
                        </a:lnSpc>
                        <a:spcAft>
                          <a:spcPts val="300"/>
                        </a:spcAft>
                      </a:pPr>
                      <a:r>
                        <a:rPr lang="en-US" sz="1200" dirty="0" smtClean="0"/>
                        <a:t>Limited upside potential,</a:t>
                      </a:r>
                      <a:br>
                        <a:rPr lang="en-US" sz="1200" dirty="0" smtClean="0"/>
                      </a:br>
                      <a:r>
                        <a:rPr lang="en-US" sz="1200" dirty="0" smtClean="0"/>
                        <a:t>limited</a:t>
                      </a:r>
                      <a:r>
                        <a:rPr lang="en-US" sz="1200" baseline="0" dirty="0" smtClean="0"/>
                        <a:t> risk</a:t>
                      </a:r>
                      <a:endParaRPr lang="en-US" sz="1200" dirty="0"/>
                    </a:p>
                  </a:txBody>
                  <a:tcPr marT="36576" marB="36576" anchor="ctr"/>
                </a:tc>
              </a:tr>
              <a:tr h="507245">
                <a:tc>
                  <a:txBody>
                    <a:bodyPr/>
                    <a:lstStyle/>
                    <a:p>
                      <a:r>
                        <a:rPr lang="en-US" sz="1500" dirty="0" smtClean="0">
                          <a:latin typeface="+mj-lt"/>
                        </a:rPr>
                        <a:t>Off-taker/</a:t>
                      </a:r>
                      <a:br>
                        <a:rPr lang="en-US" sz="1500" dirty="0" smtClean="0">
                          <a:latin typeface="+mj-lt"/>
                        </a:rPr>
                      </a:br>
                      <a:r>
                        <a:rPr lang="en-US" sz="1500" dirty="0" smtClean="0">
                          <a:latin typeface="+mj-lt"/>
                        </a:rPr>
                        <a:t>Energy User</a:t>
                      </a:r>
                      <a:endParaRPr lang="en-US" sz="1500" dirty="0">
                        <a:latin typeface="+mj-lt"/>
                      </a:endParaRPr>
                    </a:p>
                  </a:txBody>
                  <a:tcPr anchor="ctr"/>
                </a:tc>
                <a:tc>
                  <a:txBody>
                    <a:bodyPr/>
                    <a:lstStyle/>
                    <a:p>
                      <a:pPr>
                        <a:lnSpc>
                          <a:spcPts val="1350"/>
                        </a:lnSpc>
                        <a:spcAft>
                          <a:spcPts val="200"/>
                        </a:spcAft>
                      </a:pPr>
                      <a:r>
                        <a:rPr lang="en-US" sz="1200" dirty="0" smtClean="0">
                          <a:solidFill>
                            <a:schemeClr val="tx1"/>
                          </a:solidFill>
                        </a:rPr>
                        <a:t>Only pay if project becomes</a:t>
                      </a:r>
                      <a:r>
                        <a:rPr lang="en-US" sz="1200" baseline="0" dirty="0" smtClean="0">
                          <a:solidFill>
                            <a:schemeClr val="tx1"/>
                          </a:solidFill>
                        </a:rPr>
                        <a:t> operational; security.</a:t>
                      </a:r>
                      <a:endParaRPr lang="en-US" sz="1200" dirty="0">
                        <a:solidFill>
                          <a:schemeClr val="tx1"/>
                        </a:solidFill>
                      </a:endParaRPr>
                    </a:p>
                  </a:txBody>
                  <a:tcPr anchor="ctr"/>
                </a:tc>
                <a:tc>
                  <a:txBody>
                    <a:bodyPr/>
                    <a:lstStyle/>
                    <a:p>
                      <a:pPr>
                        <a:lnSpc>
                          <a:spcPts val="1350"/>
                        </a:lnSpc>
                        <a:spcAft>
                          <a:spcPts val="200"/>
                        </a:spcAft>
                      </a:pPr>
                      <a:r>
                        <a:rPr lang="en-US" sz="1200" dirty="0" smtClean="0">
                          <a:solidFill>
                            <a:schemeClr val="tx1"/>
                          </a:solidFill>
                        </a:rPr>
                        <a:t>Only available to Tribes that own utility providers.</a:t>
                      </a:r>
                      <a:r>
                        <a:rPr lang="en-US" sz="1200" baseline="0" dirty="0" smtClean="0">
                          <a:solidFill>
                            <a:schemeClr val="tx1"/>
                          </a:solidFill>
                        </a:rPr>
                        <a:t> </a:t>
                      </a:r>
                      <a:endParaRPr lang="en-US" sz="1200" dirty="0">
                        <a:solidFill>
                          <a:schemeClr val="tx1"/>
                        </a:solidFill>
                      </a:endParaRPr>
                    </a:p>
                  </a:txBody>
                  <a:tcPr anchor="ctr"/>
                </a:tc>
                <a:tc>
                  <a:txBody>
                    <a:bodyPr/>
                    <a:lstStyle/>
                    <a:p>
                      <a:pPr>
                        <a:lnSpc>
                          <a:spcPts val="1350"/>
                        </a:lnSpc>
                        <a:spcAft>
                          <a:spcPts val="200"/>
                        </a:spcAft>
                      </a:pPr>
                      <a:r>
                        <a:rPr lang="en-US" sz="1200" baseline="0" dirty="0" smtClean="0">
                          <a:solidFill>
                            <a:schemeClr val="tx1"/>
                          </a:solidFill>
                        </a:rPr>
                        <a:t>St</a:t>
                      </a:r>
                      <a:r>
                        <a:rPr lang="en-US" sz="1200" dirty="0" smtClean="0">
                          <a:solidFill>
                            <a:schemeClr val="tx1"/>
                          </a:solidFill>
                        </a:rPr>
                        <a:t>ill</a:t>
                      </a:r>
                      <a:r>
                        <a:rPr lang="en-US" sz="1200" baseline="0" dirty="0" smtClean="0">
                          <a:solidFill>
                            <a:schemeClr val="tx1"/>
                          </a:solidFill>
                        </a:rPr>
                        <a:t> requires utility interconnection agreement. Med risk.</a:t>
                      </a:r>
                      <a:endParaRPr lang="en-US" sz="1200" dirty="0">
                        <a:solidFill>
                          <a:schemeClr val="tx1"/>
                        </a:solidFill>
                      </a:endParaRPr>
                    </a:p>
                  </a:txBody>
                  <a:tcPr anchor="ctr"/>
                </a:tc>
              </a:tr>
              <a:tr h="583638">
                <a:tc>
                  <a:txBody>
                    <a:bodyPr/>
                    <a:lstStyle/>
                    <a:p>
                      <a:r>
                        <a:rPr lang="en-US" sz="1500" kern="1200" dirty="0" smtClean="0">
                          <a:solidFill>
                            <a:schemeClr val="dk1"/>
                          </a:solidFill>
                          <a:latin typeface="+mj-lt"/>
                          <a:ea typeface="+mn-ea"/>
                          <a:cs typeface="+mn-cs"/>
                        </a:rPr>
                        <a:t>Project Operator/  O&amp;M</a:t>
                      </a:r>
                      <a:endParaRPr lang="en-US" sz="1500" kern="1200" dirty="0">
                        <a:solidFill>
                          <a:schemeClr val="dk1"/>
                        </a:solidFill>
                        <a:latin typeface="+mj-lt"/>
                        <a:ea typeface="+mn-ea"/>
                        <a:cs typeface="+mn-cs"/>
                      </a:endParaRPr>
                    </a:p>
                  </a:txBody>
                  <a:tcPr marR="182880" marT="91440" marB="91440" anchor="ctr"/>
                </a:tc>
                <a:tc>
                  <a:txBody>
                    <a:bodyPr/>
                    <a:lstStyle/>
                    <a:p>
                      <a:pPr marL="0" indent="0">
                        <a:lnSpc>
                          <a:spcPts val="1275"/>
                        </a:lnSpc>
                        <a:spcAft>
                          <a:spcPts val="300"/>
                        </a:spcAft>
                        <a:tabLst/>
                      </a:pPr>
                      <a:r>
                        <a:rPr lang="en-US" sz="1200" kern="1200" dirty="0" smtClean="0">
                          <a:solidFill>
                            <a:schemeClr val="tx1"/>
                          </a:solidFill>
                          <a:latin typeface="+mn-lt"/>
                          <a:ea typeface="+mn-ea"/>
                          <a:cs typeface="+mn-cs"/>
                        </a:rPr>
                        <a:t>Control and self-determination of project; potential for profits (and losses) is minimal</a:t>
                      </a:r>
                      <a:endParaRPr lang="en-US" sz="1200" kern="1200" dirty="0">
                        <a:solidFill>
                          <a:schemeClr val="tx1"/>
                        </a:solidFill>
                        <a:latin typeface="+mn-lt"/>
                        <a:ea typeface="+mn-ea"/>
                        <a:cs typeface="+mn-cs"/>
                      </a:endParaRPr>
                    </a:p>
                  </a:txBody>
                  <a:tcPr marL="182880" marR="182880" marT="36576" marB="36576" anchor="ctr"/>
                </a:tc>
                <a:tc>
                  <a:txBody>
                    <a:bodyPr/>
                    <a:lstStyle/>
                    <a:p>
                      <a:pPr marL="109538" indent="-109538" algn="l" defTabSz="457200" rtl="0" eaLnBrk="1" latinLnBrk="0" hangingPunct="1">
                        <a:lnSpc>
                          <a:spcPts val="1275"/>
                        </a:lnSpc>
                        <a:spcBef>
                          <a:spcPts val="0"/>
                        </a:spcBef>
                        <a:spcAft>
                          <a:spcPts val="300"/>
                        </a:spcAft>
                        <a:buFont typeface="Arial" pitchFamily="34" charset="0"/>
                        <a:buChar char="•"/>
                      </a:pPr>
                      <a:r>
                        <a:rPr lang="en-US" sz="1200" kern="1200" dirty="0" smtClean="0">
                          <a:solidFill>
                            <a:schemeClr val="dk1"/>
                          </a:solidFill>
                          <a:latin typeface="+mn-lt"/>
                          <a:ea typeface="+mn-ea"/>
                          <a:cs typeface="+mn-cs"/>
                        </a:rPr>
                        <a:t>Investors require experience</a:t>
                      </a:r>
                    </a:p>
                    <a:p>
                      <a:pPr marL="109538" marR="0" indent="-109538" algn="l" defTabSz="457200" rtl="0" eaLnBrk="1" fontAlgn="auto" latinLnBrk="0" hangingPunct="1">
                        <a:lnSpc>
                          <a:spcPts val="1275"/>
                        </a:lnSpc>
                        <a:spcBef>
                          <a:spcPts val="0"/>
                        </a:spcBef>
                        <a:spcAft>
                          <a:spcPts val="300"/>
                        </a:spcAft>
                        <a:buClrTx/>
                        <a:buSzTx/>
                        <a:buFont typeface="Arial" pitchFamily="34" charset="0"/>
                        <a:buChar char="•"/>
                        <a:tabLst/>
                        <a:defRPr/>
                      </a:pPr>
                      <a:r>
                        <a:rPr lang="en-US" sz="1200" kern="1200" dirty="0" smtClean="0">
                          <a:solidFill>
                            <a:schemeClr val="dk1"/>
                          </a:solidFill>
                          <a:latin typeface="+mn-lt"/>
                          <a:ea typeface="+mn-ea"/>
                          <a:cs typeface="+mn-cs"/>
                        </a:rPr>
                        <a:t>Only consider as a new business (act as operator for multiple projects in a portfolio)</a:t>
                      </a:r>
                    </a:p>
                  </a:txBody>
                  <a:tcPr marL="182880" marR="182880" marT="36576" marB="36576" anchor="ctr"/>
                </a:tc>
                <a:tc>
                  <a:txBody>
                    <a:bodyPr/>
                    <a:lstStyle/>
                    <a:p>
                      <a:pPr marL="109538" marR="0" indent="-109538" algn="l" defTabSz="457200" rtl="0" eaLnBrk="1" fontAlgn="auto" latinLnBrk="0" hangingPunct="1">
                        <a:lnSpc>
                          <a:spcPts val="1275"/>
                        </a:lnSpc>
                        <a:spcBef>
                          <a:spcPts val="0"/>
                        </a:spcBef>
                        <a:spcAft>
                          <a:spcPts val="300"/>
                        </a:spcAft>
                        <a:buClrTx/>
                        <a:buSzTx/>
                        <a:buFont typeface="Arial" pitchFamily="34" charset="0"/>
                        <a:buChar char="•"/>
                        <a:tabLst/>
                        <a:defRPr/>
                      </a:pPr>
                      <a:r>
                        <a:rPr lang="en-US" sz="1200" kern="1200" dirty="0" smtClean="0">
                          <a:solidFill>
                            <a:schemeClr val="dk1"/>
                          </a:solidFill>
                          <a:latin typeface="+mn-lt"/>
                          <a:ea typeface="+mn-ea"/>
                          <a:cs typeface="+mn-cs"/>
                        </a:rPr>
                        <a:t>High risk, complex</a:t>
                      </a:r>
                    </a:p>
                    <a:p>
                      <a:pPr marL="109538" indent="-109538" algn="l" defTabSz="457200" rtl="0" eaLnBrk="1" latinLnBrk="0" hangingPunct="1">
                        <a:lnSpc>
                          <a:spcPts val="1275"/>
                        </a:lnSpc>
                        <a:spcBef>
                          <a:spcPts val="0"/>
                        </a:spcBef>
                        <a:spcAft>
                          <a:spcPts val="300"/>
                        </a:spcAft>
                        <a:buFont typeface="Arial" pitchFamily="34" charset="0"/>
                        <a:buChar char="•"/>
                      </a:pPr>
                      <a:r>
                        <a:rPr lang="en-US" sz="1200" kern="1200" dirty="0" smtClean="0">
                          <a:solidFill>
                            <a:schemeClr val="dk1"/>
                          </a:solidFill>
                          <a:latin typeface="+mn-lt"/>
                          <a:ea typeface="+mn-ea"/>
                          <a:cs typeface="+mn-cs"/>
                        </a:rPr>
                        <a:t>Tribes may be best served by</a:t>
                      </a:r>
                      <a:r>
                        <a:rPr lang="en-US" sz="1200" kern="1200" baseline="0" dirty="0" smtClean="0">
                          <a:solidFill>
                            <a:schemeClr val="dk1"/>
                          </a:solidFill>
                          <a:latin typeface="+mn-lt"/>
                          <a:ea typeface="+mn-ea"/>
                          <a:cs typeface="+mn-cs"/>
                        </a:rPr>
                        <a:t> </a:t>
                      </a:r>
                      <a:r>
                        <a:rPr lang="en-US" sz="1200" kern="1200" dirty="0" smtClean="0">
                          <a:solidFill>
                            <a:schemeClr val="dk1"/>
                          </a:solidFill>
                          <a:latin typeface="+mn-lt"/>
                          <a:ea typeface="+mn-ea"/>
                          <a:cs typeface="+mn-cs"/>
                        </a:rPr>
                        <a:t>outsourcing</a:t>
                      </a:r>
                    </a:p>
                  </a:txBody>
                  <a:tcPr marL="182880" marR="182880" marT="36576" marB="36576" anchor="ctr"/>
                </a:tc>
              </a:tr>
              <a:tr h="756679">
                <a:tc>
                  <a:txBody>
                    <a:bodyPr/>
                    <a:lstStyle/>
                    <a:p>
                      <a:r>
                        <a:rPr lang="en-US" sz="1500" dirty="0" smtClean="0">
                          <a:latin typeface="+mj-lt"/>
                        </a:rPr>
                        <a:t>Lender/</a:t>
                      </a:r>
                      <a:br>
                        <a:rPr lang="en-US" sz="1500" dirty="0" smtClean="0">
                          <a:latin typeface="+mj-lt"/>
                        </a:rPr>
                      </a:br>
                      <a:r>
                        <a:rPr lang="en-US" sz="1500" dirty="0" smtClean="0">
                          <a:latin typeface="+mj-lt"/>
                        </a:rPr>
                        <a:t>Debt</a:t>
                      </a:r>
                      <a:r>
                        <a:rPr lang="en-US" sz="1500" baseline="0" dirty="0" smtClean="0">
                          <a:latin typeface="+mj-lt"/>
                        </a:rPr>
                        <a:t> Provider</a:t>
                      </a:r>
                      <a:endParaRPr lang="en-US" sz="1500" dirty="0">
                        <a:latin typeface="+mj-lt"/>
                      </a:endParaRPr>
                    </a:p>
                  </a:txBody>
                  <a:tcPr anchor="ctr"/>
                </a:tc>
                <a:tc>
                  <a:txBody>
                    <a:bodyPr/>
                    <a:lstStyle/>
                    <a:p>
                      <a:pPr>
                        <a:lnSpc>
                          <a:spcPts val="1275"/>
                        </a:lnSpc>
                        <a:spcAft>
                          <a:spcPts val="300"/>
                        </a:spcAft>
                      </a:pPr>
                      <a:r>
                        <a:rPr lang="en-US" sz="1200" dirty="0" smtClean="0"/>
                        <a:t>Help finance a</a:t>
                      </a:r>
                      <a:r>
                        <a:rPr lang="en-US" sz="1200" baseline="0" dirty="0" smtClean="0"/>
                        <a:t> project (e.g., cash or New Market Tax Credit (NMTC), or Qualified Energy Conservation Bonds (QECBs)) with lower risk</a:t>
                      </a:r>
                      <a:endParaRPr lang="en-US" sz="1200" dirty="0"/>
                    </a:p>
                  </a:txBody>
                  <a:tcPr marT="36576" marB="36576" anchor="ctr"/>
                </a:tc>
                <a:tc>
                  <a:txBody>
                    <a:bodyPr/>
                    <a:lstStyle/>
                    <a:p>
                      <a:pPr marL="109538" indent="-109538">
                        <a:lnSpc>
                          <a:spcPts val="1275"/>
                        </a:lnSpc>
                        <a:spcAft>
                          <a:spcPts val="300"/>
                        </a:spcAft>
                        <a:buFont typeface="Arial" pitchFamily="34" charset="0"/>
                        <a:buChar char="•"/>
                      </a:pPr>
                      <a:r>
                        <a:rPr lang="en-US" sz="1200" dirty="0" smtClean="0"/>
                        <a:t>Requires ready</a:t>
                      </a:r>
                      <a:r>
                        <a:rPr lang="en-US" sz="1200" baseline="0" dirty="0" smtClean="0"/>
                        <a:t> capital</a:t>
                      </a:r>
                    </a:p>
                    <a:p>
                      <a:pPr marL="109538" indent="-109538">
                        <a:lnSpc>
                          <a:spcPts val="1275"/>
                        </a:lnSpc>
                        <a:spcAft>
                          <a:spcPts val="300"/>
                        </a:spcAft>
                        <a:buFont typeface="Arial" pitchFamily="34" charset="0"/>
                        <a:buChar char="•"/>
                      </a:pPr>
                      <a:r>
                        <a:rPr lang="en-US" sz="1200" baseline="0" dirty="0" smtClean="0">
                          <a:solidFill>
                            <a:srgbClr val="3E3E3E"/>
                          </a:solidFill>
                        </a:rPr>
                        <a:t>May be cost-prohibitive to</a:t>
                      </a:r>
                      <a:br>
                        <a:rPr lang="en-US" sz="1200" baseline="0" dirty="0" smtClean="0">
                          <a:solidFill>
                            <a:srgbClr val="3E3E3E"/>
                          </a:solidFill>
                        </a:rPr>
                      </a:br>
                      <a:r>
                        <a:rPr lang="en-US" sz="1200" baseline="0" dirty="0" smtClean="0">
                          <a:solidFill>
                            <a:srgbClr val="3E3E3E"/>
                          </a:solidFill>
                        </a:rPr>
                        <a:t>document</a:t>
                      </a:r>
                      <a:r>
                        <a:rPr lang="en-US" sz="1200" strike="sngStrike" baseline="0" dirty="0" smtClean="0">
                          <a:solidFill>
                            <a:srgbClr val="3E3E3E"/>
                          </a:solidFill>
                        </a:rPr>
                        <a:t> </a:t>
                      </a:r>
                      <a:r>
                        <a:rPr lang="en-US" sz="1200" strike="noStrike" baseline="0" dirty="0" smtClean="0">
                          <a:solidFill>
                            <a:srgbClr val="3E3E3E"/>
                          </a:solidFill>
                        </a:rPr>
                        <a:t>and</a:t>
                      </a:r>
                      <a:r>
                        <a:rPr lang="en-US" sz="1200" baseline="0" dirty="0" smtClean="0">
                          <a:solidFill>
                            <a:srgbClr val="3E3E3E"/>
                          </a:solidFill>
                        </a:rPr>
                        <a:t> manage </a:t>
                      </a:r>
                      <a:r>
                        <a:rPr lang="en-US" sz="1200" baseline="0" dirty="0" smtClean="0"/>
                        <a:t>a single debt transaction (multiple more cost-effective)</a:t>
                      </a:r>
                      <a:endParaRPr lang="en-US" sz="1200" dirty="0"/>
                    </a:p>
                  </a:txBody>
                  <a:tcPr marT="36576" marB="36576" anchor="ctr"/>
                </a:tc>
                <a:tc>
                  <a:txBody>
                    <a:bodyPr/>
                    <a:lstStyle/>
                    <a:p>
                      <a:pPr marL="109728" indent="-109728">
                        <a:lnSpc>
                          <a:spcPts val="1275"/>
                        </a:lnSpc>
                        <a:spcBef>
                          <a:spcPts val="0"/>
                        </a:spcBef>
                        <a:spcAft>
                          <a:spcPts val="300"/>
                        </a:spcAft>
                        <a:buFont typeface="Arial" pitchFamily="34" charset="0"/>
                        <a:buChar char="•"/>
                      </a:pPr>
                      <a:r>
                        <a:rPr lang="en-US" sz="1200" dirty="0" smtClean="0"/>
                        <a:t>Med-risk, more complex</a:t>
                      </a:r>
                    </a:p>
                    <a:p>
                      <a:pPr marL="109728" indent="-109728">
                        <a:lnSpc>
                          <a:spcPts val="1275"/>
                        </a:lnSpc>
                        <a:spcBef>
                          <a:spcPts val="0"/>
                        </a:spcBef>
                        <a:spcAft>
                          <a:spcPts val="300"/>
                        </a:spcAft>
                        <a:buFont typeface="Arial" pitchFamily="34" charset="0"/>
                        <a:buChar char="•"/>
                      </a:pPr>
                      <a:r>
                        <a:rPr lang="en-US" sz="1200" dirty="0" smtClean="0"/>
                        <a:t>Requires lending knowledge</a:t>
                      </a:r>
                    </a:p>
                    <a:p>
                      <a:pPr marL="109728" marR="0" indent="-109728" algn="l" defTabSz="457200" rtl="0" eaLnBrk="1" fontAlgn="auto" latinLnBrk="0" hangingPunct="1">
                        <a:lnSpc>
                          <a:spcPts val="1275"/>
                        </a:lnSpc>
                        <a:spcBef>
                          <a:spcPts val="0"/>
                        </a:spcBef>
                        <a:spcAft>
                          <a:spcPts val="300"/>
                        </a:spcAft>
                        <a:buClrTx/>
                        <a:buSzTx/>
                        <a:buFont typeface="Arial" pitchFamily="34" charset="0"/>
                        <a:buChar char="•"/>
                        <a:tabLst/>
                        <a:defRPr/>
                      </a:pPr>
                      <a:r>
                        <a:rPr lang="en-US" sz="1200" dirty="0" smtClean="0"/>
                        <a:t>Option</a:t>
                      </a:r>
                      <a:r>
                        <a:rPr lang="en-US" sz="1200" baseline="0" dirty="0" smtClean="0"/>
                        <a:t> for Tribes with limited lands, lots of $</a:t>
                      </a:r>
                      <a:endParaRPr lang="en-US" sz="1200" dirty="0" smtClean="0"/>
                    </a:p>
                  </a:txBody>
                  <a:tcPr marT="36576" marB="36576" anchor="ctr"/>
                </a:tc>
              </a:tr>
              <a:tr h="749945">
                <a:tc>
                  <a:txBody>
                    <a:bodyPr/>
                    <a:lstStyle/>
                    <a:p>
                      <a:pPr marL="0" algn="l" defTabSz="457200" rtl="0" eaLnBrk="1" latinLnBrk="0" hangingPunct="1"/>
                      <a:r>
                        <a:rPr lang="en-US" sz="1500" kern="1200" dirty="0" smtClean="0">
                          <a:solidFill>
                            <a:schemeClr val="dk1"/>
                          </a:solidFill>
                          <a:latin typeface="+mj-lt"/>
                          <a:ea typeface="+mn-ea"/>
                          <a:cs typeface="+mn-cs"/>
                        </a:rPr>
                        <a:t>Equity</a:t>
                      </a:r>
                      <a:r>
                        <a:rPr lang="en-US" sz="1500" kern="1200" baseline="0" dirty="0" smtClean="0">
                          <a:solidFill>
                            <a:schemeClr val="dk1"/>
                          </a:solidFill>
                          <a:latin typeface="+mj-lt"/>
                          <a:ea typeface="+mn-ea"/>
                          <a:cs typeface="+mn-cs"/>
                        </a:rPr>
                        <a:t> I</a:t>
                      </a:r>
                      <a:r>
                        <a:rPr lang="en-US" sz="1500" kern="1200" dirty="0" smtClean="0">
                          <a:solidFill>
                            <a:schemeClr val="dk1"/>
                          </a:solidFill>
                          <a:latin typeface="+mj-lt"/>
                          <a:ea typeface="+mn-ea"/>
                          <a:cs typeface="+mn-cs"/>
                        </a:rPr>
                        <a:t>nvestor/</a:t>
                      </a:r>
                      <a:br>
                        <a:rPr lang="en-US" sz="1500" kern="1200" dirty="0" smtClean="0">
                          <a:solidFill>
                            <a:schemeClr val="dk1"/>
                          </a:solidFill>
                          <a:latin typeface="+mj-lt"/>
                          <a:ea typeface="+mn-ea"/>
                          <a:cs typeface="+mn-cs"/>
                        </a:rPr>
                      </a:br>
                      <a:r>
                        <a:rPr lang="en-US" sz="1500" kern="1200" dirty="0" smtClean="0">
                          <a:solidFill>
                            <a:schemeClr val="dk1"/>
                          </a:solidFill>
                          <a:latin typeface="+mj-lt"/>
                          <a:ea typeface="+mn-ea"/>
                          <a:cs typeface="+mn-cs"/>
                        </a:rPr>
                        <a:t>Gen. Owner</a:t>
                      </a:r>
                      <a:endParaRPr lang="en-US" sz="1500" kern="1200" dirty="0">
                        <a:solidFill>
                          <a:schemeClr val="dk1"/>
                        </a:solidFill>
                        <a:latin typeface="+mj-lt"/>
                        <a:ea typeface="+mn-ea"/>
                        <a:cs typeface="+mn-cs"/>
                      </a:endParaRPr>
                    </a:p>
                  </a:txBody>
                  <a:tcPr anchor="ctr"/>
                </a:tc>
                <a:tc>
                  <a:txBody>
                    <a:bodyPr/>
                    <a:lstStyle/>
                    <a:p>
                      <a:pPr>
                        <a:lnSpc>
                          <a:spcPts val="1275"/>
                        </a:lnSpc>
                        <a:spcAft>
                          <a:spcPts val="300"/>
                        </a:spcAft>
                      </a:pPr>
                      <a:r>
                        <a:rPr lang="en-US" sz="1200" dirty="0" smtClean="0"/>
                        <a:t>Provide cash, NMTC or QECB</a:t>
                      </a:r>
                      <a:br>
                        <a:rPr lang="en-US" sz="1200" dirty="0" smtClean="0"/>
                      </a:br>
                      <a:r>
                        <a:rPr lang="en-US" sz="1200" dirty="0" smtClean="0"/>
                        <a:t>for project development.</a:t>
                      </a:r>
                      <a:endParaRPr lang="en-US" sz="1200" dirty="0"/>
                    </a:p>
                  </a:txBody>
                  <a:tcPr marT="36576" marB="36576" anchor="ctr"/>
                </a:tc>
                <a:tc>
                  <a:txBody>
                    <a:bodyPr/>
                    <a:lstStyle/>
                    <a:p>
                      <a:pPr>
                        <a:lnSpc>
                          <a:spcPts val="1275"/>
                        </a:lnSpc>
                        <a:spcAft>
                          <a:spcPts val="300"/>
                        </a:spcAft>
                      </a:pPr>
                      <a:r>
                        <a:rPr lang="en-US" sz="1200" dirty="0" smtClean="0"/>
                        <a:t>Higher risk than debt lending.</a:t>
                      </a:r>
                      <a:r>
                        <a:rPr lang="en-US" sz="1200" baseline="0" dirty="0" smtClean="0"/>
                        <a:t> </a:t>
                      </a:r>
                      <a:r>
                        <a:rPr lang="en-US" sz="1200" dirty="0" smtClean="0"/>
                        <a:t>Requires ready capital, or unique source of</a:t>
                      </a:r>
                      <a:r>
                        <a:rPr lang="en-US" sz="1200" baseline="0" dirty="0" smtClean="0"/>
                        <a:t> capital that provides</a:t>
                      </a:r>
                      <a:br>
                        <a:rPr lang="en-US" sz="1200" baseline="0" dirty="0" smtClean="0"/>
                      </a:br>
                      <a:r>
                        <a:rPr lang="en-US" sz="1200" baseline="0" dirty="0" smtClean="0"/>
                        <a:t>market advantage (like NMTC).</a:t>
                      </a:r>
                      <a:endParaRPr lang="en-US" sz="1200" dirty="0"/>
                    </a:p>
                  </a:txBody>
                  <a:tcPr marT="36576" marB="36576" anchor="ctr"/>
                </a:tc>
                <a:tc>
                  <a:txBody>
                    <a:bodyPr/>
                    <a:lstStyle/>
                    <a:p>
                      <a:pPr marL="109728" indent="-109728" algn="l" defTabSz="457200" rtl="0" eaLnBrk="1" latinLnBrk="0" hangingPunct="1">
                        <a:lnSpc>
                          <a:spcPts val="1275"/>
                        </a:lnSpc>
                        <a:spcBef>
                          <a:spcPts val="0"/>
                        </a:spcBef>
                        <a:spcAft>
                          <a:spcPts val="300"/>
                        </a:spcAft>
                        <a:buFont typeface="Arial" pitchFamily="34" charset="0"/>
                        <a:buChar char="•"/>
                      </a:pPr>
                      <a:r>
                        <a:rPr lang="en-US" sz="1200" kern="1200" dirty="0" smtClean="0">
                          <a:solidFill>
                            <a:schemeClr val="dk1"/>
                          </a:solidFill>
                          <a:latin typeface="+mn-lt"/>
                          <a:ea typeface="+mn-ea"/>
                          <a:cs typeface="+mn-cs"/>
                        </a:rPr>
                        <a:t>High risk, more complex</a:t>
                      </a:r>
                    </a:p>
                    <a:p>
                      <a:pPr marL="109728" indent="-109728" algn="l" defTabSz="457200" rtl="0" eaLnBrk="1" latinLnBrk="0" hangingPunct="1">
                        <a:lnSpc>
                          <a:spcPts val="1275"/>
                        </a:lnSpc>
                        <a:spcBef>
                          <a:spcPts val="0"/>
                        </a:spcBef>
                        <a:spcAft>
                          <a:spcPts val="300"/>
                        </a:spcAft>
                        <a:buFont typeface="Arial" pitchFamily="34" charset="0"/>
                        <a:buChar char="•"/>
                      </a:pPr>
                      <a:r>
                        <a:rPr lang="en-US" sz="1200" kern="1200" dirty="0" smtClean="0">
                          <a:solidFill>
                            <a:schemeClr val="dk1"/>
                          </a:solidFill>
                          <a:latin typeface="+mn-lt"/>
                          <a:ea typeface="+mn-ea"/>
                          <a:cs typeface="+mn-cs"/>
                        </a:rPr>
                        <a:t>Competes with other investments</a:t>
                      </a:r>
                    </a:p>
                    <a:p>
                      <a:pPr marL="109728" indent="-109728" algn="l" defTabSz="457200" rtl="0" eaLnBrk="1" latinLnBrk="0" hangingPunct="1">
                        <a:lnSpc>
                          <a:spcPts val="1275"/>
                        </a:lnSpc>
                        <a:spcBef>
                          <a:spcPts val="0"/>
                        </a:spcBef>
                        <a:spcAft>
                          <a:spcPts val="300"/>
                        </a:spcAft>
                        <a:buFont typeface="Arial" pitchFamily="34" charset="0"/>
                        <a:buChar char="•"/>
                      </a:pPr>
                      <a:r>
                        <a:rPr lang="en-US" sz="1200" kern="1200" dirty="0" smtClean="0">
                          <a:solidFill>
                            <a:schemeClr val="dk1"/>
                          </a:solidFill>
                          <a:latin typeface="+mn-lt"/>
                          <a:ea typeface="+mn-ea"/>
                          <a:cs typeface="+mn-cs"/>
                        </a:rPr>
                        <a:t>Option for Tribes with limited lands, lots of $</a:t>
                      </a:r>
                      <a:endParaRPr lang="en-US" sz="1200" kern="1200" dirty="0">
                        <a:solidFill>
                          <a:schemeClr val="dk1"/>
                        </a:solidFill>
                        <a:latin typeface="+mn-lt"/>
                        <a:ea typeface="+mn-ea"/>
                        <a:cs typeface="+mn-cs"/>
                      </a:endParaRPr>
                    </a:p>
                  </a:txBody>
                  <a:tcPr marT="36576" marB="36576" anchor="ctr"/>
                </a:tc>
              </a:tr>
              <a:tr h="989511">
                <a:tc>
                  <a:txBody>
                    <a:bodyPr/>
                    <a:lstStyle/>
                    <a:p>
                      <a:r>
                        <a:rPr lang="en-US" sz="1500" dirty="0" smtClean="0">
                          <a:latin typeface="+mj-lt"/>
                        </a:rPr>
                        <a:t>Project</a:t>
                      </a:r>
                      <a:r>
                        <a:rPr lang="en-US" sz="1500" baseline="0" dirty="0" smtClean="0">
                          <a:latin typeface="+mj-lt"/>
                        </a:rPr>
                        <a:t> Developer</a:t>
                      </a:r>
                      <a:endParaRPr lang="en-US" sz="1500" dirty="0">
                        <a:latin typeface="+mj-lt"/>
                      </a:endParaRPr>
                    </a:p>
                  </a:txBody>
                  <a:tcPr anchor="ctr"/>
                </a:tc>
                <a:tc>
                  <a:txBody>
                    <a:bodyPr/>
                    <a:lstStyle/>
                    <a:p>
                      <a:pPr>
                        <a:lnSpc>
                          <a:spcPts val="1275"/>
                        </a:lnSpc>
                        <a:spcAft>
                          <a:spcPts val="300"/>
                        </a:spcAft>
                      </a:pPr>
                      <a:r>
                        <a:rPr lang="en-US" sz="1200" baseline="0" dirty="0" smtClean="0"/>
                        <a:t>Self-determination of project; potential for profits (and losses) is highest. Tribes with cash on hand don’t need investors, but could still consider engaging tax equity partners.</a:t>
                      </a:r>
                      <a:endParaRPr lang="en-US" sz="1200" dirty="0"/>
                    </a:p>
                  </a:txBody>
                  <a:tcPr marT="36576" marB="36576" anchor="ctr"/>
                </a:tc>
                <a:tc>
                  <a:txBody>
                    <a:bodyPr/>
                    <a:lstStyle/>
                    <a:p>
                      <a:pPr marL="109728" indent="-109728">
                        <a:lnSpc>
                          <a:spcPts val="1275"/>
                        </a:lnSpc>
                        <a:spcBef>
                          <a:spcPts val="0"/>
                        </a:spcBef>
                        <a:spcAft>
                          <a:spcPts val="300"/>
                        </a:spcAft>
                        <a:buFont typeface="Arial" pitchFamily="34" charset="0"/>
                        <a:buChar char="•"/>
                      </a:pPr>
                      <a:r>
                        <a:rPr lang="en-US" sz="1200" dirty="0" smtClean="0"/>
                        <a:t>Investors require experience</a:t>
                      </a:r>
                    </a:p>
                    <a:p>
                      <a:pPr marL="109728" marR="0" indent="-109728" algn="l" defTabSz="457200" rtl="0" eaLnBrk="1" fontAlgn="auto" latinLnBrk="0" hangingPunct="1">
                        <a:lnSpc>
                          <a:spcPts val="1275"/>
                        </a:lnSpc>
                        <a:spcBef>
                          <a:spcPts val="0"/>
                        </a:spcBef>
                        <a:spcAft>
                          <a:spcPts val="300"/>
                        </a:spcAft>
                        <a:buClrTx/>
                        <a:buSzTx/>
                        <a:buFont typeface="Arial" pitchFamily="34" charset="0"/>
                        <a:buChar char="•"/>
                        <a:tabLst/>
                        <a:defRPr/>
                      </a:pPr>
                      <a:r>
                        <a:rPr lang="en-US" sz="1200" baseline="0" dirty="0" smtClean="0"/>
                        <a:t>Only consider as a new business</a:t>
                      </a:r>
                      <a:br>
                        <a:rPr lang="en-US" sz="1200" baseline="0" dirty="0" smtClean="0"/>
                      </a:br>
                      <a:r>
                        <a:rPr lang="en-US" sz="1200" baseline="0" dirty="0" smtClean="0"/>
                        <a:t>(act as developer for multiple projects in a diverse portfolio)</a:t>
                      </a:r>
                      <a:endParaRPr lang="en-US" sz="1200" dirty="0" smtClean="0">
                        <a:solidFill>
                          <a:schemeClr val="tx1"/>
                        </a:solidFill>
                      </a:endParaRPr>
                    </a:p>
                    <a:p>
                      <a:pPr marL="109728" indent="-109728">
                        <a:lnSpc>
                          <a:spcPts val="1275"/>
                        </a:lnSpc>
                        <a:spcBef>
                          <a:spcPts val="0"/>
                        </a:spcBef>
                        <a:spcAft>
                          <a:spcPts val="300"/>
                        </a:spcAft>
                        <a:buFont typeface="Arial" pitchFamily="34" charset="0"/>
                        <a:buChar char="•"/>
                      </a:pPr>
                      <a:r>
                        <a:rPr lang="en-US" sz="1200" dirty="0" smtClean="0">
                          <a:solidFill>
                            <a:schemeClr val="tx1"/>
                          </a:solidFill>
                        </a:rPr>
                        <a:t>Tribes </a:t>
                      </a:r>
                      <a:r>
                        <a:rPr lang="en-US" sz="1200" baseline="0" dirty="0" smtClean="0">
                          <a:solidFill>
                            <a:schemeClr val="tx1"/>
                          </a:solidFill>
                        </a:rPr>
                        <a:t>investing money may not want this high risk/return investment</a:t>
                      </a:r>
                      <a:endParaRPr lang="en-US" sz="1200" dirty="0">
                        <a:solidFill>
                          <a:schemeClr val="tx1"/>
                        </a:solidFill>
                      </a:endParaRPr>
                    </a:p>
                  </a:txBody>
                  <a:tcPr marT="36576" marB="36576" anchor="ctr"/>
                </a:tc>
                <a:tc>
                  <a:txBody>
                    <a:bodyPr/>
                    <a:lstStyle/>
                    <a:p>
                      <a:pPr marL="109728" marR="0" indent="-109728" algn="l" defTabSz="457200" rtl="0" eaLnBrk="1" fontAlgn="auto" latinLnBrk="0" hangingPunct="1">
                        <a:lnSpc>
                          <a:spcPts val="1275"/>
                        </a:lnSpc>
                        <a:spcBef>
                          <a:spcPts val="0"/>
                        </a:spcBef>
                        <a:spcAft>
                          <a:spcPts val="300"/>
                        </a:spcAft>
                        <a:buClrTx/>
                        <a:buSzTx/>
                        <a:buFont typeface="Arial" pitchFamily="34" charset="0"/>
                        <a:buChar char="•"/>
                        <a:tabLst/>
                        <a:defRPr/>
                      </a:pPr>
                      <a:r>
                        <a:rPr lang="en-US" sz="1200" baseline="0" dirty="0" smtClean="0"/>
                        <a:t>High risk, complex</a:t>
                      </a:r>
                    </a:p>
                    <a:p>
                      <a:pPr marL="109728" indent="-109728">
                        <a:lnSpc>
                          <a:spcPts val="1275"/>
                        </a:lnSpc>
                        <a:spcBef>
                          <a:spcPts val="0"/>
                        </a:spcBef>
                        <a:spcAft>
                          <a:spcPts val="300"/>
                        </a:spcAft>
                        <a:buFont typeface="Arial" pitchFamily="34" charset="0"/>
                        <a:buChar char="•"/>
                      </a:pPr>
                      <a:r>
                        <a:rPr lang="en-US" sz="1200" dirty="0" smtClean="0"/>
                        <a:t>Tribes</a:t>
                      </a:r>
                      <a:r>
                        <a:rPr lang="en-US" sz="1200" baseline="0" dirty="0" smtClean="0"/>
                        <a:t> may be best served by outsourcing</a:t>
                      </a:r>
                    </a:p>
                    <a:p>
                      <a:pPr marL="109728" indent="-109728">
                        <a:lnSpc>
                          <a:spcPts val="1275"/>
                        </a:lnSpc>
                        <a:spcBef>
                          <a:spcPts val="0"/>
                        </a:spcBef>
                        <a:spcAft>
                          <a:spcPts val="300"/>
                        </a:spcAft>
                        <a:buFont typeface="Arial" pitchFamily="34" charset="0"/>
                        <a:buChar char="•"/>
                      </a:pPr>
                      <a:r>
                        <a:rPr lang="en-US" sz="1200" baseline="0" dirty="0" smtClean="0"/>
                        <a:t>A project pipeline/portfolio mitigates some risks</a:t>
                      </a:r>
                    </a:p>
                  </a:txBody>
                  <a:tcPr marT="36576" marB="36576" anchor="ctr"/>
                </a:tc>
              </a:tr>
            </a:tbl>
          </a:graphicData>
        </a:graphic>
      </p:graphicFrame>
    </p:spTree>
    <p:extLst>
      <p:ext uri="{BB962C8B-B14F-4D97-AF65-F5344CB8AC3E}">
        <p14:creationId xmlns:p14="http://schemas.microsoft.com/office/powerpoint/2010/main" val="2493998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082652"/>
            <a:ext cx="7355058" cy="534402"/>
          </a:xfrm>
          <a:prstGeom prst="rect">
            <a:avLst/>
          </a:prstGeom>
          <a:solidFill>
            <a:srgbClr val="008000">
              <a:alpha val="50000"/>
            </a:srgbClr>
          </a:solidFill>
          <a:ln>
            <a:solidFill>
              <a:schemeClr val="accent1"/>
            </a:solidFill>
          </a:ln>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smtClean="0">
                <a:solidFill>
                  <a:prstClr val="white"/>
                </a:solidFill>
              </a:rPr>
              <a:t>Team Members</a:t>
            </a:r>
            <a:endParaRPr lang="en-US" sz="3200" dirty="0">
              <a:solidFill>
                <a:prstClr val="white"/>
              </a:solidFill>
            </a:endParaRPr>
          </a:p>
        </p:txBody>
      </p:sp>
      <p:sp>
        <p:nvSpPr>
          <p:cNvPr id="7" name="Slide Number Placeholder 2"/>
          <p:cNvSpPr txBox="1">
            <a:spLocks/>
          </p:cNvSpPr>
          <p:nvPr/>
        </p:nvSpPr>
        <p:spPr>
          <a:xfrm>
            <a:off x="8596092" y="6591541"/>
            <a:ext cx="547908" cy="267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9C252DC-A164-D04F-A083-01C268BCB08E}" type="slidenum">
              <a:rPr lang="en-US" sz="1000" smtClean="0">
                <a:solidFill>
                  <a:prstClr val="black"/>
                </a:solidFill>
              </a:rPr>
              <a:pPr algn="ctr"/>
              <a:t>18</a:t>
            </a:fld>
            <a:endParaRPr lang="en-US" sz="1000" dirty="0">
              <a:solidFill>
                <a:prstClr val="black"/>
              </a:solidFill>
            </a:endParaRPr>
          </a:p>
        </p:txBody>
      </p:sp>
    </p:spTree>
    <p:extLst>
      <p:ext uri="{BB962C8B-B14F-4D97-AF65-F5344CB8AC3E}">
        <p14:creationId xmlns:p14="http://schemas.microsoft.com/office/powerpoint/2010/main" val="2539410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8000"/>
                </a:solidFill>
              </a:rPr>
              <a:t>Potential </a:t>
            </a:r>
            <a:r>
              <a:rPr lang="en-US" dirty="0" smtClean="0"/>
              <a:t>Team Members</a:t>
            </a:r>
            <a:endParaRPr lang="en-US" dirty="0">
              <a:solidFill>
                <a:srgbClr val="5D5F5F"/>
              </a:solidFill>
            </a:endParaRPr>
          </a:p>
        </p:txBody>
      </p:sp>
      <p:sp>
        <p:nvSpPr>
          <p:cNvPr id="5" name="Content Placeholder 4"/>
          <p:cNvSpPr>
            <a:spLocks noGrp="1"/>
          </p:cNvSpPr>
          <p:nvPr>
            <p:ph idx="1"/>
          </p:nvPr>
        </p:nvSpPr>
        <p:spPr>
          <a:xfrm>
            <a:off x="366492" y="930442"/>
            <a:ext cx="8075376" cy="5277853"/>
          </a:xfrm>
        </p:spPr>
        <p:txBody>
          <a:bodyPr>
            <a:noAutofit/>
          </a:bodyPr>
          <a:lstStyle/>
          <a:p>
            <a:pPr marL="274320" indent="-228600"/>
            <a:r>
              <a:rPr lang="en-US" sz="2100" b="1" dirty="0" smtClean="0"/>
              <a:t>Tribal Members</a:t>
            </a:r>
          </a:p>
          <a:p>
            <a:pPr marL="548640" lvl="1" indent="-228600">
              <a:spcBef>
                <a:spcPts val="200"/>
              </a:spcBef>
            </a:pPr>
            <a:r>
              <a:rPr lang="en-US" sz="1700" dirty="0" smtClean="0"/>
              <a:t>Leadership, staff, community members</a:t>
            </a:r>
          </a:p>
          <a:p>
            <a:pPr marL="548640" lvl="1" indent="-228600">
              <a:spcBef>
                <a:spcPts val="200"/>
              </a:spcBef>
            </a:pPr>
            <a:r>
              <a:rPr lang="en-US" sz="1700" dirty="0" smtClean="0"/>
              <a:t>Attorneys, engineers, professionals</a:t>
            </a:r>
          </a:p>
          <a:p>
            <a:pPr marL="274320" indent="-228600">
              <a:spcBef>
                <a:spcPts val="800"/>
              </a:spcBef>
            </a:pPr>
            <a:r>
              <a:rPr lang="en-US" sz="2100" b="1" dirty="0" smtClean="0"/>
              <a:t>Developer</a:t>
            </a:r>
          </a:p>
          <a:p>
            <a:pPr marL="548640" lvl="1" indent="-228600">
              <a:spcBef>
                <a:spcPts val="200"/>
              </a:spcBef>
            </a:pPr>
            <a:r>
              <a:rPr lang="en-US" sz="1700" dirty="0" smtClean="0"/>
              <a:t>Business managers, engineers, permitting specialists, investors, banks, attorneys, accountants, power marketers, procurement specialists, communications, public relations, government relations, corporate finance, project finance, construction managers, O&amp;M specialists, asset managers, etc. </a:t>
            </a:r>
          </a:p>
          <a:p>
            <a:pPr marL="274320" indent="-228600">
              <a:spcBef>
                <a:spcPts val="800"/>
              </a:spcBef>
            </a:pPr>
            <a:r>
              <a:rPr lang="en-US" sz="2100" b="1" dirty="0" smtClean="0"/>
              <a:t>Utility</a:t>
            </a:r>
          </a:p>
          <a:p>
            <a:pPr marL="548640" lvl="1" indent="-228600">
              <a:spcBef>
                <a:spcPts val="200"/>
              </a:spcBef>
            </a:pPr>
            <a:r>
              <a:rPr lang="en-US" sz="1700" dirty="0" smtClean="0"/>
              <a:t>Engineers, attorneys, planning specialists, operations specialists, regulatory specialists, finance, accounting, public relations, communications, systems operators, construction and field personnel, maintenance and emergency operations, etc.</a:t>
            </a:r>
          </a:p>
          <a:p>
            <a:pPr marL="274320" indent="-228600">
              <a:spcBef>
                <a:spcPts val="800"/>
              </a:spcBef>
            </a:pPr>
            <a:r>
              <a:rPr lang="en-US" sz="2100" b="1" dirty="0" smtClean="0"/>
              <a:t>Government</a:t>
            </a:r>
          </a:p>
          <a:p>
            <a:pPr marL="548640" lvl="1" indent="-228600">
              <a:spcBef>
                <a:spcPts val="200"/>
              </a:spcBef>
            </a:pPr>
            <a:r>
              <a:rPr lang="en-US" sz="1700" dirty="0" smtClean="0"/>
              <a:t>Tribal government, federal, state, local entities, regulating bodies (public utilities commission), Bureau of Indian Affairs, DOE, Federal Energy Regulatory Commission, etc. </a:t>
            </a:r>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19</a:t>
            </a:fld>
            <a:endParaRPr lang="en-US" dirty="0">
              <a:solidFill>
                <a:prstClr val="white"/>
              </a:solidFill>
            </a:endParaRPr>
          </a:p>
        </p:txBody>
      </p:sp>
    </p:spTree>
    <p:extLst>
      <p:ext uri="{BB962C8B-B14F-4D97-AF65-F5344CB8AC3E}">
        <p14:creationId xmlns:p14="http://schemas.microsoft.com/office/powerpoint/2010/main" val="136525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8229600" cy="676572"/>
          </a:xfrm>
        </p:spPr>
        <p:txBody>
          <a:bodyPr/>
          <a:lstStyle/>
          <a:p>
            <a:r>
              <a:rPr lang="en-US" dirty="0" smtClean="0"/>
              <a:t>Small Group Exercise</a:t>
            </a:r>
            <a:endParaRPr lang="en-US" dirty="0"/>
          </a:p>
        </p:txBody>
      </p:sp>
      <p:sp>
        <p:nvSpPr>
          <p:cNvPr id="3" name="Content Placeholder 2"/>
          <p:cNvSpPr>
            <a:spLocks noGrp="1"/>
          </p:cNvSpPr>
          <p:nvPr>
            <p:ph idx="1"/>
          </p:nvPr>
        </p:nvSpPr>
        <p:spPr>
          <a:xfrm>
            <a:off x="336012" y="890422"/>
            <a:ext cx="8629084" cy="5176203"/>
          </a:xfrm>
        </p:spPr>
        <p:txBody>
          <a:bodyPr>
            <a:noAutofit/>
          </a:bodyPr>
          <a:lstStyle/>
          <a:p>
            <a:r>
              <a:rPr lang="en-US" sz="2900" dirty="0" smtClean="0"/>
              <a:t>Review with a partner what you learned yesterday</a:t>
            </a:r>
          </a:p>
          <a:p>
            <a:r>
              <a:rPr lang="en-US" sz="2900" dirty="0" smtClean="0"/>
              <a:t>Partner 1 explains to Partner 2: </a:t>
            </a:r>
            <a:r>
              <a:rPr lang="en-US" sz="2900" b="1" dirty="0" smtClean="0"/>
              <a:t>Key Concepts</a:t>
            </a:r>
            <a:r>
              <a:rPr lang="en-US" sz="2900" dirty="0" smtClean="0"/>
              <a:t> (2-3)</a:t>
            </a:r>
          </a:p>
          <a:p>
            <a:pPr lvl="1"/>
            <a:r>
              <a:rPr lang="en-US" sz="2500" dirty="0" err="1" smtClean="0"/>
              <a:t>Levelized</a:t>
            </a:r>
            <a:r>
              <a:rPr lang="en-US" sz="2500" dirty="0" smtClean="0"/>
              <a:t> Cost of Energy (LCOE)</a:t>
            </a:r>
          </a:p>
          <a:p>
            <a:pPr lvl="1"/>
            <a:r>
              <a:rPr lang="en-US" sz="2500" dirty="0" err="1"/>
              <a:t>O</a:t>
            </a:r>
            <a:r>
              <a:rPr lang="en-US" sz="2500" dirty="0" err="1" smtClean="0"/>
              <a:t>fftakers</a:t>
            </a:r>
            <a:endParaRPr lang="en-US" sz="2500" dirty="0" smtClean="0"/>
          </a:p>
          <a:p>
            <a:pPr lvl="1"/>
            <a:r>
              <a:rPr lang="en-US" sz="2500" dirty="0" smtClean="0"/>
              <a:t>Project Roles</a:t>
            </a:r>
          </a:p>
          <a:p>
            <a:pPr lvl="1"/>
            <a:r>
              <a:rPr lang="en-US" sz="2500" dirty="0" smtClean="0"/>
              <a:t>Tax Equity Partnerships</a:t>
            </a:r>
          </a:p>
          <a:p>
            <a:r>
              <a:rPr lang="en-US" sz="2900" dirty="0"/>
              <a:t>Partner </a:t>
            </a:r>
            <a:r>
              <a:rPr lang="en-US" sz="2900" dirty="0" smtClean="0"/>
              <a:t>2 explains to </a:t>
            </a:r>
            <a:r>
              <a:rPr lang="en-US" sz="2900" dirty="0"/>
              <a:t>Partner </a:t>
            </a:r>
            <a:r>
              <a:rPr lang="en-US" sz="2900" dirty="0" smtClean="0"/>
              <a:t>1: </a:t>
            </a:r>
            <a:r>
              <a:rPr lang="en-US" sz="2900" b="1" dirty="0" smtClean="0"/>
              <a:t>Step 1 </a:t>
            </a:r>
            <a:endParaRPr lang="en-US" sz="2900" b="1" dirty="0"/>
          </a:p>
          <a:p>
            <a:pPr lvl="1"/>
            <a:r>
              <a:rPr lang="en-US" sz="2500" dirty="0" smtClean="0"/>
              <a:t>Market and </a:t>
            </a:r>
            <a:r>
              <a:rPr lang="en-US" sz="2500" dirty="0" err="1" smtClean="0"/>
              <a:t>Offtakers</a:t>
            </a:r>
            <a:endParaRPr lang="en-US" sz="2500" dirty="0" smtClean="0"/>
          </a:p>
          <a:p>
            <a:pPr lvl="1"/>
            <a:r>
              <a:rPr lang="en-US" sz="2500" dirty="0" smtClean="0"/>
              <a:t>Initial Site Considerations</a:t>
            </a:r>
          </a:p>
          <a:p>
            <a:pPr lvl="1"/>
            <a:r>
              <a:rPr lang="en-US" sz="2500" dirty="0" smtClean="0"/>
              <a:t>Resources</a:t>
            </a:r>
          </a:p>
          <a:p>
            <a:pPr lvl="1"/>
            <a:r>
              <a:rPr lang="en-US" sz="2500" dirty="0" smtClean="0"/>
              <a:t>Permitting and Regulation</a:t>
            </a:r>
          </a:p>
          <a:p>
            <a:pPr lvl="1"/>
            <a:endParaRPr lang="en-US" sz="2500" dirty="0"/>
          </a:p>
          <a:p>
            <a:pPr lvl="1"/>
            <a:endParaRPr lang="en-US" sz="2500" dirty="0" smtClean="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2</a:t>
            </a:fld>
            <a:endParaRPr lang="en-US" dirty="0">
              <a:solidFill>
                <a:prstClr val="white"/>
              </a:solidFill>
            </a:endParaRPr>
          </a:p>
        </p:txBody>
      </p:sp>
    </p:spTree>
    <p:extLst>
      <p:ext uri="{BB962C8B-B14F-4D97-AF65-F5344CB8AC3E}">
        <p14:creationId xmlns:p14="http://schemas.microsoft.com/office/powerpoint/2010/main" val="4276251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582159"/>
            <a:ext cx="9152140" cy="2730615"/>
          </a:xfrm>
          <a:prstGeom prst="rect">
            <a:avLst/>
          </a:prstGeom>
        </p:spPr>
      </p:pic>
      <p:sp>
        <p:nvSpPr>
          <p:cNvPr id="2" name="Title 1"/>
          <p:cNvSpPr>
            <a:spLocks noGrp="1"/>
          </p:cNvSpPr>
          <p:nvPr>
            <p:ph type="title"/>
          </p:nvPr>
        </p:nvSpPr>
        <p:spPr/>
        <p:txBody>
          <a:bodyPr/>
          <a:lstStyle/>
          <a:p>
            <a:r>
              <a:rPr lang="en-US" dirty="0" smtClean="0"/>
              <a:t>Key Success Component</a:t>
            </a:r>
          </a:p>
        </p:txBody>
      </p:sp>
      <p:grpSp>
        <p:nvGrpSpPr>
          <p:cNvPr id="3" name="Group 2"/>
          <p:cNvGrpSpPr/>
          <p:nvPr/>
        </p:nvGrpSpPr>
        <p:grpSpPr>
          <a:xfrm>
            <a:off x="1729947" y="1345263"/>
            <a:ext cx="5636399" cy="1732136"/>
            <a:chOff x="1729947" y="946341"/>
            <a:chExt cx="5636399" cy="1732136"/>
          </a:xfrm>
        </p:grpSpPr>
        <p:grpSp>
          <p:nvGrpSpPr>
            <p:cNvPr id="12" name="Group 11"/>
            <p:cNvGrpSpPr/>
            <p:nvPr/>
          </p:nvGrpSpPr>
          <p:grpSpPr>
            <a:xfrm>
              <a:off x="1729947" y="946341"/>
              <a:ext cx="5636399" cy="1732136"/>
              <a:chOff x="4481938" y="2404395"/>
              <a:chExt cx="3848100" cy="1918618"/>
            </a:xfrm>
          </p:grpSpPr>
          <p:sp>
            <p:nvSpPr>
              <p:cNvPr id="10" name="Rectangle 9"/>
              <p:cNvSpPr/>
              <p:nvPr/>
            </p:nvSpPr>
            <p:spPr>
              <a:xfrm>
                <a:off x="4481938" y="2544096"/>
                <a:ext cx="3848100" cy="177891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4481938" y="2404395"/>
                <a:ext cx="3848100" cy="214260"/>
              </a:xfrm>
              <a:prstGeom prst="rect">
                <a:avLst/>
              </a:prstGeom>
              <a:solidFill>
                <a:srgbClr val="67BA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82">
                      <a:lumMod val="60000"/>
                      <a:lumOff val="40000"/>
                    </a:srgbClr>
                  </a:solidFill>
                </a:endParaRPr>
              </a:p>
            </p:txBody>
          </p:sp>
        </p:grpSp>
        <p:sp>
          <p:nvSpPr>
            <p:cNvPr id="6" name="TextBox 5"/>
            <p:cNvSpPr txBox="1"/>
            <p:nvPr/>
          </p:nvSpPr>
          <p:spPr>
            <a:xfrm>
              <a:off x="2075982" y="1324389"/>
              <a:ext cx="4925868" cy="1341395"/>
            </a:xfrm>
            <a:prstGeom prst="rect">
              <a:avLst/>
            </a:prstGeom>
            <a:noFill/>
          </p:spPr>
          <p:txBody>
            <a:bodyPr wrap="square" rtlCol="0">
              <a:spAutoFit/>
            </a:bodyPr>
            <a:lstStyle/>
            <a:p>
              <a:pPr marL="0" lvl="1" algn="ctr"/>
              <a:r>
                <a:rPr lang="en-US" sz="2400" b="1" dirty="0" smtClean="0">
                  <a:solidFill>
                    <a:srgbClr val="3E3E3E"/>
                  </a:solidFill>
                </a:rPr>
                <a:t>Identify and select an energy “champion” to shepherd the process</a:t>
              </a:r>
            </a:p>
          </p:txBody>
        </p:sp>
      </p:grpSp>
      <p:sp>
        <p:nvSpPr>
          <p:cNvPr id="4" name="TextBox 3"/>
          <p:cNvSpPr txBox="1"/>
          <p:nvPr/>
        </p:nvSpPr>
        <p:spPr>
          <a:xfrm>
            <a:off x="7186617" y="6317446"/>
            <a:ext cx="1890222" cy="215444"/>
          </a:xfrm>
          <a:prstGeom prst="rect">
            <a:avLst/>
          </a:prstGeom>
          <a:noFill/>
        </p:spPr>
        <p:txBody>
          <a:bodyPr wrap="square" rtlCol="0">
            <a:spAutoFit/>
          </a:bodyPr>
          <a:lstStyle/>
          <a:p>
            <a:r>
              <a:rPr lang="en-US" sz="800" dirty="0" smtClean="0">
                <a:solidFill>
                  <a:srgbClr val="95AA91"/>
                </a:solidFill>
              </a:rPr>
              <a:t>Photo by Dennis Schroder, NREL 21010</a:t>
            </a:r>
            <a:endParaRPr lang="en-US" sz="800" dirty="0">
              <a:solidFill>
                <a:srgbClr val="95AA91"/>
              </a:solidFill>
            </a:endParaRPr>
          </a:p>
        </p:txBody>
      </p:sp>
      <p:sp>
        <p:nvSpPr>
          <p:cNvPr id="5" name="Slide Number Placeholder 4"/>
          <p:cNvSpPr>
            <a:spLocks noGrp="1"/>
          </p:cNvSpPr>
          <p:nvPr>
            <p:ph type="sldNum" sz="quarter" idx="4"/>
          </p:nvPr>
        </p:nvSpPr>
        <p:spPr/>
        <p:txBody>
          <a:bodyPr/>
          <a:lstStyle/>
          <a:p>
            <a:pPr algn="ctr"/>
            <a:fld id="{F9C252DC-A164-D04F-A083-01C268BCB08E}" type="slidenum">
              <a:rPr lang="en-US" smtClean="0">
                <a:solidFill>
                  <a:prstClr val="white"/>
                </a:solidFill>
              </a:rPr>
              <a:pPr algn="ctr"/>
              <a:t>20</a:t>
            </a:fld>
            <a:endParaRPr lang="en-US" dirty="0">
              <a:solidFill>
                <a:prstClr val="white"/>
              </a:solidFill>
            </a:endParaRPr>
          </a:p>
        </p:txBody>
      </p:sp>
    </p:spTree>
    <p:extLst>
      <p:ext uri="{BB962C8B-B14F-4D97-AF65-F5344CB8AC3E}">
        <p14:creationId xmlns:p14="http://schemas.microsoft.com/office/powerpoint/2010/main" val="1697520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Font typeface="Arial" pitchFamily="34" charset="0"/>
              <a:buNone/>
              <a:defRPr/>
            </a:pPr>
            <a:endParaRPr lang="en-US" sz="900" dirty="0" smtClean="0">
              <a:solidFill>
                <a:srgbClr val="002060"/>
              </a:solidFill>
              <a:latin typeface="+mj-lt"/>
            </a:endParaRPr>
          </a:p>
          <a:p>
            <a:pPr marL="0" indent="0">
              <a:buFont typeface="Arial" pitchFamily="34" charset="0"/>
              <a:buNone/>
              <a:defRPr/>
            </a:pPr>
            <a:endParaRPr lang="en-US" sz="2400" dirty="0" smtClean="0">
              <a:solidFill>
                <a:schemeClr val="tx2">
                  <a:lumMod val="75000"/>
                </a:schemeClr>
              </a:solidFill>
              <a:latin typeface="+mj-lt"/>
            </a:endParaRPr>
          </a:p>
        </p:txBody>
      </p:sp>
      <p:sp>
        <p:nvSpPr>
          <p:cNvPr id="7" name="Title 6"/>
          <p:cNvSpPr>
            <a:spLocks noGrp="1"/>
          </p:cNvSpPr>
          <p:nvPr>
            <p:ph type="title"/>
          </p:nvPr>
        </p:nvSpPr>
        <p:spPr>
          <a:xfrm>
            <a:off x="366492" y="176869"/>
            <a:ext cx="8229600" cy="620976"/>
          </a:xfrm>
        </p:spPr>
        <p:txBody>
          <a:bodyPr/>
          <a:lstStyle/>
          <a:p>
            <a:r>
              <a:rPr lang="en-US" dirty="0" smtClean="0"/>
              <a:t>Project Champion’s Role</a:t>
            </a:r>
            <a:endParaRPr lang="en-US" dirty="0"/>
          </a:p>
        </p:txBody>
      </p:sp>
      <p:sp>
        <p:nvSpPr>
          <p:cNvPr id="2" name="Slide Number Placeholder 1"/>
          <p:cNvSpPr>
            <a:spLocks noGrp="1"/>
          </p:cNvSpPr>
          <p:nvPr>
            <p:ph type="sldNum" sz="quarter" idx="4"/>
          </p:nvPr>
        </p:nvSpPr>
        <p:spPr/>
        <p:txBody>
          <a:bodyPr/>
          <a:lstStyle/>
          <a:p>
            <a:pPr algn="ctr"/>
            <a:fld id="{F9C252DC-A164-D04F-A083-01C268BCB08E}" type="slidenum">
              <a:rPr lang="en-US" smtClean="0">
                <a:solidFill>
                  <a:prstClr val="white"/>
                </a:solidFill>
              </a:rPr>
              <a:pPr algn="ctr"/>
              <a:t>21</a:t>
            </a:fld>
            <a:endParaRPr lang="en-US" dirty="0">
              <a:solidFill>
                <a:prstClr val="white"/>
              </a:solidFill>
            </a:endParaRPr>
          </a:p>
        </p:txBody>
      </p:sp>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7945" y="491274"/>
            <a:ext cx="5717028" cy="5916687"/>
          </a:xfrm>
          <a:prstGeom prst="rect">
            <a:avLst/>
          </a:prstGeom>
        </p:spPr>
      </p:pic>
      <p:grpSp>
        <p:nvGrpSpPr>
          <p:cNvPr id="10" name="Group 9"/>
          <p:cNvGrpSpPr/>
          <p:nvPr/>
        </p:nvGrpSpPr>
        <p:grpSpPr>
          <a:xfrm>
            <a:off x="3964502" y="3214095"/>
            <a:ext cx="1272941" cy="989252"/>
            <a:chOff x="3840954" y="2975767"/>
            <a:chExt cx="1536229" cy="1193861"/>
          </a:xfrm>
        </p:grpSpPr>
        <p:sp>
          <p:nvSpPr>
            <p:cNvPr id="11" name="Oval 10"/>
            <p:cNvSpPr/>
            <p:nvPr/>
          </p:nvSpPr>
          <p:spPr>
            <a:xfrm>
              <a:off x="4003578" y="2975767"/>
              <a:ext cx="1193861" cy="1193861"/>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3840954" y="3231599"/>
              <a:ext cx="1536229" cy="590567"/>
            </a:xfrm>
            <a:prstGeom prst="rect">
              <a:avLst/>
            </a:prstGeom>
            <a:noFill/>
          </p:spPr>
          <p:txBody>
            <a:bodyPr wrap="square" rtlCol="0">
              <a:spAutoFit/>
            </a:bodyPr>
            <a:lstStyle/>
            <a:p>
              <a:pPr algn="ctr">
                <a:lnSpc>
                  <a:spcPts val="1600"/>
                </a:lnSpc>
              </a:pPr>
              <a:r>
                <a:rPr lang="en-US" sz="1500" dirty="0" smtClean="0">
                  <a:solidFill>
                    <a:prstClr val="white"/>
                  </a:solidFill>
                  <a:latin typeface="Franklin Gothic Medium"/>
                </a:rPr>
                <a:t>Project Champion</a:t>
              </a:r>
              <a:endParaRPr lang="en-US" sz="1500" dirty="0">
                <a:solidFill>
                  <a:prstClr val="white"/>
                </a:solidFill>
                <a:latin typeface="Franklin Gothic Medium"/>
              </a:endParaRPr>
            </a:p>
          </p:txBody>
        </p:sp>
      </p:grpSp>
      <p:sp>
        <p:nvSpPr>
          <p:cNvPr id="14" name="TextBox 13"/>
          <p:cNvSpPr txBox="1"/>
          <p:nvPr/>
        </p:nvSpPr>
        <p:spPr>
          <a:xfrm>
            <a:off x="3101596" y="4263703"/>
            <a:ext cx="3052746" cy="1978941"/>
          </a:xfrm>
          <a:prstGeom prst="rect">
            <a:avLst/>
          </a:prstGeom>
          <a:noFill/>
        </p:spPr>
        <p:txBody>
          <a:bodyPr wrap="square" lIns="0" rIns="0" bIns="0" rtlCol="0">
            <a:noAutofit/>
          </a:bodyPr>
          <a:lstStyle/>
          <a:p>
            <a:pPr algn="ctr"/>
            <a:r>
              <a:rPr lang="en-US" sz="2200" dirty="0" smtClean="0">
                <a:solidFill>
                  <a:srgbClr val="3E3E3E"/>
                </a:solidFill>
              </a:rPr>
              <a:t>Employ relevant</a:t>
            </a:r>
            <a:r>
              <a:rPr lang="en-US" sz="2200" dirty="0">
                <a:solidFill>
                  <a:srgbClr val="3E3E3E"/>
                </a:solidFill>
              </a:rPr>
              <a:t> </a:t>
            </a:r>
            <a:r>
              <a:rPr lang="en-US" sz="2200" dirty="0" smtClean="0">
                <a:solidFill>
                  <a:srgbClr val="3E3E3E"/>
                </a:solidFill>
              </a:rPr>
              <a:t>expertise</a:t>
            </a:r>
            <a:r>
              <a:rPr lang="en-US" sz="2200" dirty="0">
                <a:solidFill>
                  <a:srgbClr val="3E3E3E"/>
                </a:solidFill>
              </a:rPr>
              <a:t>: legal and finance</a:t>
            </a:r>
            <a:r>
              <a:rPr lang="en-US" sz="2200" dirty="0" smtClean="0">
                <a:solidFill>
                  <a:srgbClr val="3E3E3E"/>
                </a:solidFill>
              </a:rPr>
              <a:t>;</a:t>
            </a:r>
            <a:r>
              <a:rPr lang="en-US" sz="2200" dirty="0">
                <a:solidFill>
                  <a:srgbClr val="3E3E3E"/>
                </a:solidFill>
              </a:rPr>
              <a:t> </a:t>
            </a:r>
            <a:r>
              <a:rPr lang="en-US" sz="2200" dirty="0" smtClean="0">
                <a:solidFill>
                  <a:srgbClr val="3E3E3E"/>
                </a:solidFill>
              </a:rPr>
              <a:t>technical </a:t>
            </a:r>
            <a:r>
              <a:rPr lang="en-US" sz="2200" dirty="0">
                <a:solidFill>
                  <a:srgbClr val="3E3E3E"/>
                </a:solidFill>
              </a:rPr>
              <a:t>and construction</a:t>
            </a:r>
            <a:r>
              <a:rPr lang="en-US" sz="2200" dirty="0" smtClean="0">
                <a:solidFill>
                  <a:srgbClr val="3E3E3E"/>
                </a:solidFill>
              </a:rPr>
              <a:t>;</a:t>
            </a:r>
            <a:br>
              <a:rPr lang="en-US" sz="2200" dirty="0" smtClean="0">
                <a:solidFill>
                  <a:srgbClr val="3E3E3E"/>
                </a:solidFill>
              </a:rPr>
            </a:br>
            <a:r>
              <a:rPr lang="en-US" sz="2200" dirty="0" smtClean="0">
                <a:solidFill>
                  <a:srgbClr val="3E3E3E"/>
                </a:solidFill>
              </a:rPr>
              <a:t>power </a:t>
            </a:r>
            <a:r>
              <a:rPr lang="en-US" sz="2200" dirty="0">
                <a:solidFill>
                  <a:srgbClr val="3E3E3E"/>
                </a:solidFill>
              </a:rPr>
              <a:t>marketing</a:t>
            </a:r>
          </a:p>
        </p:txBody>
      </p:sp>
      <p:sp>
        <p:nvSpPr>
          <p:cNvPr id="16" name="TextBox 15"/>
          <p:cNvSpPr txBox="1"/>
          <p:nvPr/>
        </p:nvSpPr>
        <p:spPr>
          <a:xfrm>
            <a:off x="2279386" y="1558480"/>
            <a:ext cx="2149134" cy="2461599"/>
          </a:xfrm>
          <a:prstGeom prst="rect">
            <a:avLst/>
          </a:prstGeom>
          <a:noFill/>
        </p:spPr>
        <p:txBody>
          <a:bodyPr wrap="square" lIns="0" rIns="0" bIns="0" rtlCol="0">
            <a:noAutofit/>
          </a:bodyPr>
          <a:lstStyle/>
          <a:p>
            <a:pPr algn="ctr"/>
            <a:r>
              <a:rPr lang="en-US" sz="2200" dirty="0">
                <a:solidFill>
                  <a:srgbClr val="3E3E3E"/>
                </a:solidFill>
              </a:rPr>
              <a:t>Ensure all relevant players are engaged in the project </a:t>
            </a:r>
            <a:r>
              <a:rPr lang="en-US" sz="2200" dirty="0" smtClean="0">
                <a:solidFill>
                  <a:srgbClr val="3E3E3E"/>
                </a:solidFill>
              </a:rPr>
              <a:t>at</a:t>
            </a:r>
            <a:br>
              <a:rPr lang="en-US" sz="2200" dirty="0" smtClean="0">
                <a:solidFill>
                  <a:srgbClr val="3E3E3E"/>
                </a:solidFill>
              </a:rPr>
            </a:br>
            <a:r>
              <a:rPr lang="en-US" sz="2200" dirty="0" smtClean="0">
                <a:solidFill>
                  <a:srgbClr val="3E3E3E"/>
                </a:solidFill>
              </a:rPr>
              <a:t>the </a:t>
            </a:r>
            <a:r>
              <a:rPr lang="en-US" sz="2200" dirty="0">
                <a:solidFill>
                  <a:srgbClr val="3E3E3E"/>
                </a:solidFill>
              </a:rPr>
              <a:t>right time</a:t>
            </a:r>
            <a:r>
              <a:rPr lang="en-US" sz="2200" dirty="0" smtClean="0">
                <a:solidFill>
                  <a:srgbClr val="3E3E3E"/>
                </a:solidFill>
              </a:rPr>
              <a:t>,</a:t>
            </a:r>
            <a:br>
              <a:rPr lang="en-US" sz="2200" dirty="0" smtClean="0">
                <a:solidFill>
                  <a:srgbClr val="3E3E3E"/>
                </a:solidFill>
              </a:rPr>
            </a:br>
            <a:r>
              <a:rPr lang="en-US" sz="2200" dirty="0" smtClean="0">
                <a:solidFill>
                  <a:srgbClr val="3E3E3E"/>
                </a:solidFill>
              </a:rPr>
              <a:t>levels</a:t>
            </a:r>
            <a:r>
              <a:rPr lang="en-US" sz="2200" dirty="0">
                <a:solidFill>
                  <a:srgbClr val="3E3E3E"/>
                </a:solidFill>
              </a:rPr>
              <a:t>, </a:t>
            </a:r>
            <a:r>
              <a:rPr lang="en-US" sz="2200" dirty="0" smtClean="0">
                <a:solidFill>
                  <a:srgbClr val="3E3E3E"/>
                </a:solidFill>
              </a:rPr>
              <a:t>and</a:t>
            </a:r>
            <a:br>
              <a:rPr lang="en-US" sz="2200" dirty="0" smtClean="0">
                <a:solidFill>
                  <a:srgbClr val="3E3E3E"/>
                </a:solidFill>
              </a:rPr>
            </a:br>
            <a:r>
              <a:rPr lang="en-US" sz="2200" dirty="0" smtClean="0">
                <a:solidFill>
                  <a:srgbClr val="3E3E3E"/>
                </a:solidFill>
              </a:rPr>
              <a:t>roles</a:t>
            </a:r>
            <a:endParaRPr lang="en-US" sz="2200" strike="sngStrike" dirty="0">
              <a:solidFill>
                <a:srgbClr val="3E3E3E"/>
              </a:solidFill>
            </a:endParaRPr>
          </a:p>
        </p:txBody>
      </p:sp>
      <p:sp>
        <p:nvSpPr>
          <p:cNvPr id="17" name="TextBox 16"/>
          <p:cNvSpPr txBox="1"/>
          <p:nvPr/>
        </p:nvSpPr>
        <p:spPr>
          <a:xfrm>
            <a:off x="4762398" y="1558480"/>
            <a:ext cx="2352541" cy="2618846"/>
          </a:xfrm>
          <a:prstGeom prst="rect">
            <a:avLst/>
          </a:prstGeom>
          <a:noFill/>
        </p:spPr>
        <p:txBody>
          <a:bodyPr wrap="square" lIns="0" rIns="0" bIns="0" rtlCol="0">
            <a:noAutofit/>
          </a:bodyPr>
          <a:lstStyle/>
          <a:p>
            <a:pPr algn="ctr"/>
            <a:r>
              <a:rPr lang="en-US" sz="2200" dirty="0" smtClean="0">
                <a:solidFill>
                  <a:srgbClr val="3E3E3E"/>
                </a:solidFill>
              </a:rPr>
              <a:t>Engage</a:t>
            </a:r>
            <a:br>
              <a:rPr lang="en-US" sz="2200" dirty="0" smtClean="0">
                <a:solidFill>
                  <a:srgbClr val="3E3E3E"/>
                </a:solidFill>
              </a:rPr>
            </a:br>
            <a:r>
              <a:rPr lang="en-US" sz="2200" dirty="0" smtClean="0">
                <a:solidFill>
                  <a:srgbClr val="3E3E3E"/>
                </a:solidFill>
              </a:rPr>
              <a:t>Tribal </a:t>
            </a:r>
            <a:r>
              <a:rPr lang="en-US" sz="2200" dirty="0">
                <a:solidFill>
                  <a:srgbClr val="3E3E3E"/>
                </a:solidFill>
              </a:rPr>
              <a:t>leadership</a:t>
            </a:r>
            <a:r>
              <a:rPr lang="en-US" sz="2200" dirty="0" smtClean="0">
                <a:solidFill>
                  <a:srgbClr val="3E3E3E"/>
                </a:solidFill>
              </a:rPr>
              <a:t>,</a:t>
            </a:r>
            <a:r>
              <a:rPr lang="en-US" sz="2200" dirty="0">
                <a:solidFill>
                  <a:srgbClr val="3E3E3E"/>
                </a:solidFill>
              </a:rPr>
              <a:t> </a:t>
            </a:r>
            <a:r>
              <a:rPr lang="en-US" sz="2200" dirty="0" smtClean="0">
                <a:solidFill>
                  <a:srgbClr val="3E3E3E"/>
                </a:solidFill>
              </a:rPr>
              <a:t>project</a:t>
            </a:r>
            <a:r>
              <a:rPr lang="en-US" sz="2200" dirty="0">
                <a:solidFill>
                  <a:srgbClr val="3E3E3E"/>
                </a:solidFill>
              </a:rPr>
              <a:t>, and business management (</a:t>
            </a:r>
            <a:r>
              <a:rPr lang="en-US" sz="2200" dirty="0" smtClean="0">
                <a:solidFill>
                  <a:srgbClr val="3E3E3E"/>
                </a:solidFill>
              </a:rPr>
              <a:t>professionals</a:t>
            </a:r>
            <a:br>
              <a:rPr lang="en-US" sz="2200" dirty="0" smtClean="0">
                <a:solidFill>
                  <a:srgbClr val="3E3E3E"/>
                </a:solidFill>
              </a:rPr>
            </a:br>
            <a:r>
              <a:rPr lang="en-US" sz="2200" dirty="0" smtClean="0">
                <a:solidFill>
                  <a:srgbClr val="3E3E3E"/>
                </a:solidFill>
              </a:rPr>
              <a:t>and </a:t>
            </a:r>
            <a:r>
              <a:rPr lang="en-US" sz="2200" dirty="0">
                <a:solidFill>
                  <a:srgbClr val="3E3E3E"/>
                </a:solidFill>
              </a:rPr>
              <a:t>staff) </a:t>
            </a:r>
          </a:p>
        </p:txBody>
      </p:sp>
    </p:spTree>
    <p:extLst>
      <p:ext uri="{BB962C8B-B14F-4D97-AF65-F5344CB8AC3E}">
        <p14:creationId xmlns:p14="http://schemas.microsoft.com/office/powerpoint/2010/main" val="2482864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8229600" cy="676572"/>
          </a:xfrm>
        </p:spPr>
        <p:txBody>
          <a:bodyPr/>
          <a:lstStyle/>
          <a:p>
            <a:r>
              <a:rPr lang="en-US" dirty="0" smtClean="0"/>
              <a:t>Small Group Exercise</a:t>
            </a:r>
            <a:endParaRPr lang="en-US" dirty="0"/>
          </a:p>
        </p:txBody>
      </p:sp>
      <p:sp>
        <p:nvSpPr>
          <p:cNvPr id="3" name="Content Placeholder 2"/>
          <p:cNvSpPr>
            <a:spLocks noGrp="1"/>
          </p:cNvSpPr>
          <p:nvPr>
            <p:ph idx="1"/>
          </p:nvPr>
        </p:nvSpPr>
        <p:spPr>
          <a:xfrm>
            <a:off x="564611" y="1244129"/>
            <a:ext cx="8231519" cy="5176203"/>
          </a:xfrm>
        </p:spPr>
        <p:txBody>
          <a:bodyPr>
            <a:noAutofit/>
          </a:bodyPr>
          <a:lstStyle/>
          <a:p>
            <a:r>
              <a:rPr lang="en-US" sz="2900" dirty="0" smtClean="0"/>
              <a:t>Brainstorm pros and cons of different Tribal roles</a:t>
            </a:r>
            <a:endParaRPr lang="en-US" sz="2900"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22</a:t>
            </a:fld>
            <a:endParaRPr lang="en-US" dirty="0">
              <a:solidFill>
                <a:prstClr val="white"/>
              </a:solidFill>
            </a:endParaRPr>
          </a:p>
        </p:txBody>
      </p:sp>
    </p:spTree>
    <p:extLst>
      <p:ext uri="{BB962C8B-B14F-4D97-AF65-F5344CB8AC3E}">
        <p14:creationId xmlns:p14="http://schemas.microsoft.com/office/powerpoint/2010/main" val="2414515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082651"/>
            <a:ext cx="7355058" cy="1060935"/>
          </a:xfrm>
          <a:prstGeom prst="rect">
            <a:avLst/>
          </a:prstGeom>
          <a:solidFill>
            <a:srgbClr val="008000">
              <a:alpha val="50000"/>
            </a:srgbClr>
          </a:solidFill>
          <a:ln>
            <a:solidFill>
              <a:schemeClr val="accent1"/>
            </a:solidFill>
          </a:ln>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100" dirty="0" smtClean="0">
                <a:solidFill>
                  <a:prstClr val="white"/>
                </a:solidFill>
              </a:rPr>
              <a:t>Intro to Financing: Tax Incentives </a:t>
            </a:r>
          </a:p>
          <a:p>
            <a:pPr algn="ctr"/>
            <a:r>
              <a:rPr lang="en-US" sz="3100" dirty="0" smtClean="0">
                <a:solidFill>
                  <a:prstClr val="white"/>
                </a:solidFill>
              </a:rPr>
              <a:t>and Up-front capital</a:t>
            </a:r>
            <a:endParaRPr lang="en-US" sz="3100" dirty="0">
              <a:solidFill>
                <a:prstClr val="white"/>
              </a:solidFill>
            </a:endParaRPr>
          </a:p>
        </p:txBody>
      </p:sp>
      <p:sp>
        <p:nvSpPr>
          <p:cNvPr id="7" name="Slide Number Placeholder 2"/>
          <p:cNvSpPr txBox="1">
            <a:spLocks/>
          </p:cNvSpPr>
          <p:nvPr/>
        </p:nvSpPr>
        <p:spPr>
          <a:xfrm>
            <a:off x="8596092" y="6591541"/>
            <a:ext cx="547908" cy="267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9C252DC-A164-D04F-A083-01C268BCB08E}" type="slidenum">
              <a:rPr lang="en-US" sz="1000" smtClean="0">
                <a:solidFill>
                  <a:prstClr val="black"/>
                </a:solidFill>
              </a:rPr>
              <a:pPr algn="ctr"/>
              <a:t>23</a:t>
            </a:fld>
            <a:endParaRPr lang="en-US" sz="1000" dirty="0">
              <a:solidFill>
                <a:prstClr val="black"/>
              </a:solidFill>
            </a:endParaRPr>
          </a:p>
        </p:txBody>
      </p:sp>
    </p:spTree>
    <p:extLst>
      <p:ext uri="{BB962C8B-B14F-4D97-AF65-F5344CB8AC3E}">
        <p14:creationId xmlns:p14="http://schemas.microsoft.com/office/powerpoint/2010/main" val="2539410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Autofit/>
          </a:bodyPr>
          <a:lstStyle/>
          <a:p>
            <a:pPr>
              <a:spcBef>
                <a:spcPts val="504"/>
              </a:spcBef>
              <a:spcAft>
                <a:spcPts val="1600"/>
              </a:spcAft>
            </a:pPr>
            <a:r>
              <a:rPr lang="en-US" sz="2200" dirty="0"/>
              <a:t>Tribe can benefit from </a:t>
            </a:r>
            <a:r>
              <a:rPr lang="en-US" sz="2200" dirty="0" smtClean="0"/>
              <a:t>tax-equity </a:t>
            </a:r>
            <a:r>
              <a:rPr lang="en-US" sz="2200" dirty="0"/>
              <a:t>incentives without being </a:t>
            </a:r>
            <a:r>
              <a:rPr lang="en-US" sz="2200" dirty="0" smtClean="0"/>
              <a:t>taxable</a:t>
            </a:r>
          </a:p>
          <a:p>
            <a:pPr>
              <a:spcBef>
                <a:spcPts val="504"/>
              </a:spcBef>
              <a:spcAft>
                <a:spcPts val="400"/>
              </a:spcAft>
            </a:pPr>
            <a:r>
              <a:rPr lang="en-US" sz="2200" dirty="0" smtClean="0"/>
              <a:t>Tribes can partner with third-party tax investors and/or developers to gain this incentive/advantage</a:t>
            </a:r>
          </a:p>
          <a:p>
            <a:pPr lvl="1">
              <a:spcBef>
                <a:spcPts val="504"/>
              </a:spcBef>
              <a:spcAft>
                <a:spcPts val="400"/>
              </a:spcAft>
            </a:pPr>
            <a:r>
              <a:rPr lang="en-US" sz="1800" dirty="0" smtClean="0"/>
              <a:t>Recent IRS PLR supports Tribal partnerships with third-party tax equity</a:t>
            </a:r>
            <a:endParaRPr lang="en-US" sz="1800" dirty="0"/>
          </a:p>
          <a:p>
            <a:pPr lvl="1">
              <a:spcBef>
                <a:spcPts val="504"/>
              </a:spcBef>
              <a:spcAft>
                <a:spcPts val="1600"/>
              </a:spcAft>
            </a:pPr>
            <a:r>
              <a:rPr lang="en-US" sz="1800" dirty="0" smtClean="0"/>
              <a:t>Even with IRS ruling, the Tribe needs capital to build a large renewable project</a:t>
            </a:r>
          </a:p>
          <a:p>
            <a:pPr>
              <a:spcBef>
                <a:spcPts val="504"/>
              </a:spcBef>
              <a:spcAft>
                <a:spcPts val="1600"/>
              </a:spcAft>
            </a:pPr>
            <a:r>
              <a:rPr lang="en-US" sz="2200" dirty="0" smtClean="0"/>
              <a:t>Tax incentives (MACRS and either PTC or ITC) can represent up to half the project value, or reduce project’s capital costs by ~50%</a:t>
            </a:r>
          </a:p>
          <a:p>
            <a:pPr>
              <a:spcBef>
                <a:spcPts val="504"/>
              </a:spcBef>
              <a:spcAft>
                <a:spcPts val="1600"/>
              </a:spcAft>
            </a:pPr>
            <a:r>
              <a:rPr lang="en-US" sz="2200" dirty="0" smtClean="0"/>
              <a:t>Tribe benefits by offering a more competitive price for energy and RECs from the project to a utility</a:t>
            </a:r>
            <a:endParaRPr lang="en-US" sz="2200" dirty="0"/>
          </a:p>
        </p:txBody>
      </p:sp>
      <p:sp>
        <p:nvSpPr>
          <p:cNvPr id="2" name="Title 1"/>
          <p:cNvSpPr>
            <a:spLocks noGrp="1"/>
          </p:cNvSpPr>
          <p:nvPr>
            <p:ph type="title"/>
          </p:nvPr>
        </p:nvSpPr>
        <p:spPr/>
        <p:txBody>
          <a:bodyPr/>
          <a:lstStyle/>
          <a:p>
            <a:r>
              <a:rPr lang="en-US" dirty="0" smtClean="0"/>
              <a:t>Key Concept: Tax-Equity Partnerships</a:t>
            </a:r>
            <a:endParaRPr lang="en-US" dirty="0"/>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solidFill>
                  <a:prstClr val="white"/>
                </a:solidFill>
              </a:rPr>
              <a:pPr algn="ctr"/>
              <a:t>24</a:t>
            </a:fld>
            <a:endParaRPr lang="en-US" dirty="0">
              <a:solidFill>
                <a:prstClr val="white"/>
              </a:solidFill>
            </a:endParaRPr>
          </a:p>
        </p:txBody>
      </p:sp>
    </p:spTree>
    <p:extLst>
      <p:ext uri="{BB962C8B-B14F-4D97-AF65-F5344CB8AC3E}">
        <p14:creationId xmlns:p14="http://schemas.microsoft.com/office/powerpoint/2010/main" val="1854117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Why Seek a Tax-Equity Finance Partner?</a:t>
            </a:r>
            <a:endParaRPr lang="en-US" dirty="0"/>
          </a:p>
        </p:txBody>
      </p:sp>
      <p:grpSp>
        <p:nvGrpSpPr>
          <p:cNvPr id="3" name="Group 2"/>
          <p:cNvGrpSpPr/>
          <p:nvPr/>
        </p:nvGrpSpPr>
        <p:grpSpPr>
          <a:xfrm>
            <a:off x="1683352" y="1947136"/>
            <a:ext cx="5060388" cy="2784332"/>
            <a:chOff x="1683352" y="1947136"/>
            <a:chExt cx="5060388" cy="2784332"/>
          </a:xfrm>
        </p:grpSpPr>
        <p:graphicFrame>
          <p:nvGraphicFramePr>
            <p:cNvPr id="5" name="Chart 4"/>
            <p:cNvGraphicFramePr>
              <a:graphicFrameLocks/>
            </p:cNvGraphicFramePr>
            <p:nvPr>
              <p:extLst>
                <p:ext uri="{D42A27DB-BD31-4B8C-83A1-F6EECF244321}">
                  <p14:modId xmlns:p14="http://schemas.microsoft.com/office/powerpoint/2010/main" val="1796501115"/>
                </p:ext>
              </p:extLst>
            </p:nvPr>
          </p:nvGraphicFramePr>
          <p:xfrm>
            <a:off x="1683352" y="1947136"/>
            <a:ext cx="5020526"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2769752" y="4381110"/>
              <a:ext cx="3973988" cy="350358"/>
              <a:chOff x="2846386" y="4302847"/>
              <a:chExt cx="3973988" cy="350358"/>
            </a:xfrm>
          </p:grpSpPr>
          <p:sp>
            <p:nvSpPr>
              <p:cNvPr id="7" name="TextBox 6"/>
              <p:cNvSpPr txBox="1"/>
              <p:nvPr/>
            </p:nvSpPr>
            <p:spPr>
              <a:xfrm>
                <a:off x="2846386" y="4310218"/>
                <a:ext cx="1620246" cy="273719"/>
              </a:xfrm>
              <a:prstGeom prst="rect">
                <a:avLst/>
              </a:prstGeom>
              <a:solidFill>
                <a:schemeClr val="bg1"/>
              </a:solidFill>
            </p:spPr>
            <p:txBody>
              <a:bodyPr wrap="square" lIns="0" tIns="0" rIns="0" bIns="0" rtlCol="0">
                <a:noAutofit/>
              </a:bodyPr>
              <a:lstStyle/>
              <a:p>
                <a:r>
                  <a:rPr lang="en-US" sz="1400" dirty="0" smtClean="0">
                    <a:solidFill>
                      <a:srgbClr val="3E3E3E"/>
                    </a:solidFill>
                  </a:rPr>
                  <a:t>Third-Party-Owned</a:t>
                </a:r>
                <a:endParaRPr lang="en-US" sz="1400" dirty="0">
                  <a:solidFill>
                    <a:srgbClr val="3E3E3E"/>
                  </a:solidFill>
                </a:endParaRPr>
              </a:p>
            </p:txBody>
          </p:sp>
          <p:sp>
            <p:nvSpPr>
              <p:cNvPr id="8" name="TextBox 7"/>
              <p:cNvSpPr txBox="1"/>
              <p:nvPr/>
            </p:nvSpPr>
            <p:spPr>
              <a:xfrm>
                <a:off x="4488530" y="4302847"/>
                <a:ext cx="2331844" cy="350358"/>
              </a:xfrm>
              <a:prstGeom prst="rect">
                <a:avLst/>
              </a:prstGeom>
              <a:solidFill>
                <a:schemeClr val="bg1"/>
              </a:solidFill>
            </p:spPr>
            <p:txBody>
              <a:bodyPr wrap="square" lIns="0" tIns="0" rIns="0" bIns="0" rtlCol="0">
                <a:noAutofit/>
              </a:bodyPr>
              <a:lstStyle/>
              <a:p>
                <a:pPr algn="ctr"/>
                <a:r>
                  <a:rPr lang="en-US" sz="1400" dirty="0" smtClean="0">
                    <a:solidFill>
                      <a:srgbClr val="3E3E3E"/>
                    </a:solidFill>
                  </a:rPr>
                  <a:t>Tribe-Owned (w/o Partner)</a:t>
                </a:r>
                <a:endParaRPr lang="en-US" sz="1400" dirty="0">
                  <a:solidFill>
                    <a:srgbClr val="3E3E3E"/>
                  </a:solidFill>
                </a:endParaRPr>
              </a:p>
            </p:txBody>
          </p:sp>
        </p:grpSp>
      </p:grpSp>
      <p:sp>
        <p:nvSpPr>
          <p:cNvPr id="9" name="Slide Number Placeholder 2"/>
          <p:cNvSpPr>
            <a:spLocks noGrp="1"/>
          </p:cNvSpPr>
          <p:nvPr>
            <p:ph type="sldNum" sz="quarter" idx="4"/>
          </p:nvPr>
        </p:nvSpPr>
        <p:spPr>
          <a:xfrm>
            <a:off x="8596092" y="6591541"/>
            <a:ext cx="547908" cy="267887"/>
          </a:xfrm>
        </p:spPr>
        <p:txBody>
          <a:bodyPr>
            <a:normAutofit/>
          </a:bodyPr>
          <a:lstStyle/>
          <a:p>
            <a:pPr algn="ctr"/>
            <a:fld id="{F9C252DC-A164-D04F-A083-01C268BCB08E}" type="slidenum">
              <a:rPr lang="en-US" smtClean="0">
                <a:solidFill>
                  <a:prstClr val="white"/>
                </a:solidFill>
              </a:rPr>
              <a:pPr algn="ctr"/>
              <a:t>25</a:t>
            </a:fld>
            <a:endParaRPr lang="en-US" dirty="0">
              <a:solidFill>
                <a:prstClr val="white"/>
              </a:solidFill>
            </a:endParaRPr>
          </a:p>
        </p:txBody>
      </p:sp>
      <p:sp>
        <p:nvSpPr>
          <p:cNvPr id="11" name="Content Placeholder 3"/>
          <p:cNvSpPr>
            <a:spLocks noGrp="1"/>
          </p:cNvSpPr>
          <p:nvPr>
            <p:ph idx="1"/>
          </p:nvPr>
        </p:nvSpPr>
        <p:spPr>
          <a:xfrm>
            <a:off x="366492" y="1104565"/>
            <a:ext cx="8229600" cy="5077738"/>
          </a:xfrm>
        </p:spPr>
        <p:txBody>
          <a:bodyPr>
            <a:noAutofit/>
          </a:bodyPr>
          <a:lstStyle/>
          <a:p>
            <a:pPr marL="365760" indent="-228600">
              <a:spcBef>
                <a:spcPts val="0"/>
              </a:spcBef>
            </a:pPr>
            <a:r>
              <a:rPr lang="en-US" sz="2200" dirty="0"/>
              <a:t>Tax </a:t>
            </a:r>
            <a:r>
              <a:rPr lang="en-US" sz="2200" dirty="0" smtClean="0"/>
              <a:t>incentives </a:t>
            </a:r>
            <a:r>
              <a:rPr lang="en-US" sz="2200" dirty="0"/>
              <a:t>(MACRS and either PTC or ITC) can represent up to half the project </a:t>
            </a:r>
            <a:r>
              <a:rPr lang="en-US" sz="2200" dirty="0" smtClean="0"/>
              <a:t>value </a:t>
            </a:r>
            <a:r>
              <a:rPr lang="en-US" sz="2200" dirty="0"/>
              <a:t>or reduce project’s capital costs by </a:t>
            </a:r>
            <a:r>
              <a:rPr lang="en-US" sz="2200" dirty="0" smtClean="0"/>
              <a:t>~50%</a:t>
            </a:r>
            <a:endParaRPr lang="en-US" sz="2000" dirty="0"/>
          </a:p>
          <a:p>
            <a:pPr marL="365760" indent="-228600">
              <a:spcBef>
                <a:spcPts val="0"/>
              </a:spcBef>
            </a:pPr>
            <a:endParaRPr lang="en-US" sz="2200" dirty="0"/>
          </a:p>
          <a:p>
            <a:pPr marL="365760" indent="-228600">
              <a:spcBef>
                <a:spcPts val="22500"/>
              </a:spcBef>
              <a:spcAft>
                <a:spcPts val="1200"/>
              </a:spcAft>
            </a:pPr>
            <a:r>
              <a:rPr lang="en-US" sz="2200" dirty="0" smtClean="0"/>
              <a:t>Tax </a:t>
            </a:r>
            <a:r>
              <a:rPr lang="en-US" sz="2200" dirty="0"/>
              <a:t>incentives can help to achieve a competitive price of power</a:t>
            </a:r>
          </a:p>
          <a:p>
            <a:pPr marL="365760" indent="-228600">
              <a:spcBef>
                <a:spcPts val="0"/>
              </a:spcBef>
            </a:pPr>
            <a:r>
              <a:rPr lang="en-US" sz="2200" dirty="0"/>
              <a:t>Many projects also require state-level incentives to be economic</a:t>
            </a:r>
          </a:p>
          <a:p>
            <a:pPr marL="365760" indent="-228600">
              <a:spcBef>
                <a:spcPts val="0"/>
              </a:spcBef>
            </a:pPr>
            <a:endParaRPr lang="en-US" sz="2400" dirty="0"/>
          </a:p>
        </p:txBody>
      </p:sp>
    </p:spTree>
    <p:extLst>
      <p:ext uri="{BB962C8B-B14F-4D97-AF65-F5344CB8AC3E}">
        <p14:creationId xmlns:p14="http://schemas.microsoft.com/office/powerpoint/2010/main" val="3413392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ontent Placeholder 42"/>
          <p:cNvSpPr>
            <a:spLocks noGrp="1"/>
          </p:cNvSpPr>
          <p:nvPr>
            <p:ph idx="1"/>
          </p:nvPr>
        </p:nvSpPr>
        <p:spPr>
          <a:xfrm>
            <a:off x="479993" y="1762387"/>
            <a:ext cx="8229600" cy="4409681"/>
          </a:xfrm>
          <a:prstGeom prst="rect">
            <a:avLst/>
          </a:prstGeom>
        </p:spPr>
        <p:txBody>
          <a:bodyPr>
            <a:noAutofit/>
          </a:bodyPr>
          <a:lstStyle/>
          <a:p>
            <a:pPr marL="347472" indent="-182880">
              <a:lnSpc>
                <a:spcPct val="110000"/>
              </a:lnSpc>
              <a:spcBef>
                <a:spcPts val="0"/>
              </a:spcBef>
              <a:spcAft>
                <a:spcPts val="400"/>
              </a:spcAft>
            </a:pPr>
            <a:r>
              <a:rPr lang="en-US" sz="1800" dirty="0" smtClean="0"/>
              <a:t>Production Tax </a:t>
            </a:r>
            <a:r>
              <a:rPr lang="en-US" sz="1800" dirty="0"/>
              <a:t>C</a:t>
            </a:r>
            <a:r>
              <a:rPr lang="en-US" sz="1800" dirty="0" smtClean="0"/>
              <a:t>redit (PTC); payment based on kWh produced</a:t>
            </a:r>
          </a:p>
          <a:p>
            <a:pPr marL="594360" lvl="1" indent="-228600">
              <a:lnSpc>
                <a:spcPct val="110000"/>
              </a:lnSpc>
              <a:spcBef>
                <a:spcPts val="0"/>
              </a:spcBef>
              <a:spcAft>
                <a:spcPts val="400"/>
              </a:spcAft>
            </a:pPr>
            <a:r>
              <a:rPr lang="en-US" sz="1500" dirty="0" smtClean="0"/>
              <a:t>10-year, 2.3¢/</a:t>
            </a:r>
            <a:r>
              <a:rPr lang="en-US" sz="1500" dirty="0"/>
              <a:t>kWh for wind, geothermal, and </a:t>
            </a:r>
            <a:r>
              <a:rPr lang="en-US" sz="1500" dirty="0" smtClean="0"/>
              <a:t>closed-loop </a:t>
            </a:r>
            <a:r>
              <a:rPr lang="en-US" sz="1500" dirty="0"/>
              <a:t>biomass technologies</a:t>
            </a:r>
          </a:p>
          <a:p>
            <a:pPr marL="594360" lvl="1" indent="-228600">
              <a:lnSpc>
                <a:spcPct val="110000"/>
              </a:lnSpc>
              <a:spcBef>
                <a:spcPts val="0"/>
              </a:spcBef>
              <a:spcAft>
                <a:spcPts val="1400"/>
              </a:spcAft>
            </a:pPr>
            <a:r>
              <a:rPr lang="en-US" sz="1500" dirty="0" smtClean="0"/>
              <a:t>“Start </a:t>
            </a:r>
            <a:r>
              <a:rPr lang="en-US" sz="1500" dirty="0"/>
              <a:t>construction” before </a:t>
            </a:r>
            <a:r>
              <a:rPr lang="en-US" sz="1500" dirty="0" smtClean="0"/>
              <a:t>1/1/2014</a:t>
            </a:r>
          </a:p>
          <a:p>
            <a:pPr indent="-182880">
              <a:lnSpc>
                <a:spcPct val="110000"/>
              </a:lnSpc>
              <a:spcBef>
                <a:spcPts val="0"/>
              </a:spcBef>
              <a:spcAft>
                <a:spcPts val="400"/>
              </a:spcAft>
            </a:pPr>
            <a:r>
              <a:rPr lang="en-US" sz="1800" dirty="0" smtClean="0"/>
              <a:t>Investment Tax </a:t>
            </a:r>
            <a:r>
              <a:rPr lang="en-US" sz="1800" dirty="0"/>
              <a:t>C</a:t>
            </a:r>
            <a:r>
              <a:rPr lang="en-US" sz="1800" dirty="0" smtClean="0"/>
              <a:t>redit (ITC); payment based on % of up-front cost</a:t>
            </a:r>
          </a:p>
          <a:p>
            <a:pPr marL="594360" lvl="1" indent="-228600">
              <a:lnSpc>
                <a:spcPct val="110000"/>
              </a:lnSpc>
              <a:spcBef>
                <a:spcPts val="0"/>
              </a:spcBef>
              <a:spcAft>
                <a:spcPts val="400"/>
              </a:spcAft>
            </a:pPr>
            <a:r>
              <a:rPr lang="en-US" sz="1500" dirty="0"/>
              <a:t>One-time </a:t>
            </a:r>
            <a:r>
              <a:rPr lang="en-US" sz="1500" dirty="0" smtClean="0"/>
              <a:t>30% or 10% tax </a:t>
            </a:r>
            <a:r>
              <a:rPr lang="en-US" sz="1500" dirty="0"/>
              <a:t>credit </a:t>
            </a:r>
            <a:r>
              <a:rPr lang="en-US" sz="1500" dirty="0" smtClean="0"/>
              <a:t>(depending </a:t>
            </a:r>
            <a:r>
              <a:rPr lang="en-US" sz="1500" dirty="0"/>
              <a:t>on technology) of </a:t>
            </a:r>
            <a:r>
              <a:rPr lang="en-US" sz="1500" dirty="0" smtClean="0"/>
              <a:t>eligible </a:t>
            </a:r>
            <a:r>
              <a:rPr lang="en-US" sz="1500" dirty="0"/>
              <a:t>tax basis</a:t>
            </a:r>
          </a:p>
          <a:p>
            <a:pPr marL="594360" lvl="1" indent="-228600">
              <a:lnSpc>
                <a:spcPct val="110000"/>
              </a:lnSpc>
              <a:spcBef>
                <a:spcPts val="0"/>
              </a:spcBef>
              <a:spcAft>
                <a:spcPts val="1400"/>
              </a:spcAft>
            </a:pPr>
            <a:r>
              <a:rPr lang="en-US" sz="1500" dirty="0" smtClean="0"/>
              <a:t>“Placed </a:t>
            </a:r>
            <a:r>
              <a:rPr lang="en-US" sz="1500" dirty="0"/>
              <a:t>in service” before </a:t>
            </a:r>
            <a:r>
              <a:rPr lang="en-US" sz="1500" dirty="0" smtClean="0"/>
              <a:t>1/1/2017</a:t>
            </a:r>
          </a:p>
          <a:p>
            <a:pPr marL="320040" indent="0">
              <a:lnSpc>
                <a:spcPct val="110000"/>
              </a:lnSpc>
              <a:spcBef>
                <a:spcPts val="0"/>
              </a:spcBef>
              <a:spcAft>
                <a:spcPts val="1400"/>
              </a:spcAft>
              <a:buNone/>
            </a:pPr>
            <a:r>
              <a:rPr lang="en-US" sz="1800" dirty="0" smtClean="0"/>
              <a:t>Geothermal eligible for PTC and ITC; can only take one of them</a:t>
            </a:r>
          </a:p>
          <a:p>
            <a:pPr marL="347472" indent="-182880">
              <a:lnSpc>
                <a:spcPct val="110000"/>
              </a:lnSpc>
              <a:spcBef>
                <a:spcPts val="0"/>
              </a:spcBef>
              <a:spcAft>
                <a:spcPts val="400"/>
              </a:spcAft>
            </a:pPr>
            <a:r>
              <a:rPr lang="en-US" sz="1800" dirty="0" smtClean="0"/>
              <a:t>Cost recovery of plant through depreciation deductions</a:t>
            </a:r>
          </a:p>
          <a:p>
            <a:pPr marL="594360" lvl="1" indent="-228600">
              <a:lnSpc>
                <a:spcPct val="110000"/>
              </a:lnSpc>
              <a:spcBef>
                <a:spcPts val="0"/>
              </a:spcBef>
              <a:spcAft>
                <a:spcPts val="400"/>
              </a:spcAft>
            </a:pPr>
            <a:r>
              <a:rPr lang="en-US" sz="1500" dirty="0" smtClean="0"/>
              <a:t>Often called “accelerated depreciation” </a:t>
            </a:r>
          </a:p>
          <a:p>
            <a:pPr marL="594360" lvl="1" indent="-228600">
              <a:lnSpc>
                <a:spcPct val="110000"/>
              </a:lnSpc>
              <a:spcBef>
                <a:spcPts val="0"/>
              </a:spcBef>
              <a:spcAft>
                <a:spcPts val="1400"/>
              </a:spcAft>
            </a:pPr>
            <a:r>
              <a:rPr lang="en-US" sz="1500" dirty="0" smtClean="0"/>
              <a:t>Officially called Modified Accelerated Cost Recovery System (MACRS)</a:t>
            </a:r>
          </a:p>
          <a:p>
            <a:pPr marL="640080" indent="-320040">
              <a:lnSpc>
                <a:spcPct val="110000"/>
              </a:lnSpc>
              <a:spcBef>
                <a:spcPts val="0"/>
              </a:spcBef>
              <a:buNone/>
            </a:pPr>
            <a:r>
              <a:rPr lang="en-US" sz="1800" dirty="0" smtClean="0">
                <a:sym typeface="Wingdings" pitchFamily="2" charset="2"/>
              </a:rPr>
              <a:t>Need </a:t>
            </a:r>
            <a:r>
              <a:rPr lang="en-US" sz="1800" dirty="0">
                <a:sym typeface="Wingdings" pitchFamily="2" charset="2"/>
              </a:rPr>
              <a:t>to pay taxes and have enough of the right kind of tax liability to </a:t>
            </a:r>
            <a:r>
              <a:rPr lang="en-US" sz="1800" dirty="0" smtClean="0">
                <a:sym typeface="Wingdings" pitchFamily="2" charset="2"/>
              </a:rPr>
              <a:t>use</a:t>
            </a:r>
          </a:p>
          <a:p>
            <a:pPr marL="640080" indent="-320040">
              <a:lnSpc>
                <a:spcPct val="110000"/>
              </a:lnSpc>
              <a:spcBef>
                <a:spcPts val="0"/>
              </a:spcBef>
              <a:buNone/>
            </a:pPr>
            <a:r>
              <a:rPr lang="en-US" sz="1800" dirty="0" smtClean="0">
                <a:sym typeface="Wingdings" pitchFamily="2" charset="2"/>
              </a:rPr>
              <a:t>federal </a:t>
            </a:r>
            <a:r>
              <a:rPr lang="en-US" sz="1800" dirty="0">
                <a:sym typeface="Wingdings" pitchFamily="2" charset="2"/>
              </a:rPr>
              <a:t>tax </a:t>
            </a:r>
            <a:r>
              <a:rPr lang="en-US" sz="1800" dirty="0" smtClean="0">
                <a:sym typeface="Wingdings" pitchFamily="2" charset="2"/>
              </a:rPr>
              <a:t>incentives</a:t>
            </a:r>
            <a:endParaRPr lang="en-US" sz="1800" dirty="0"/>
          </a:p>
        </p:txBody>
      </p:sp>
      <p:sp>
        <p:nvSpPr>
          <p:cNvPr id="3" name="Title 2"/>
          <p:cNvSpPr>
            <a:spLocks noGrp="1"/>
          </p:cNvSpPr>
          <p:nvPr>
            <p:ph type="title"/>
          </p:nvPr>
        </p:nvSpPr>
        <p:spPr>
          <a:xfrm>
            <a:off x="366492" y="159494"/>
            <a:ext cx="7803841" cy="1101598"/>
          </a:xfrm>
        </p:spPr>
        <p:txBody>
          <a:bodyPr/>
          <a:lstStyle/>
          <a:p>
            <a:r>
              <a:rPr lang="en-US" dirty="0"/>
              <a:t>Key Concept: Tax-Equity Partnership – Federal Tax Incentives</a:t>
            </a:r>
          </a:p>
        </p:txBody>
      </p:sp>
      <p:sp>
        <p:nvSpPr>
          <p:cNvPr id="6" name="Slide Number Placeholder 2"/>
          <p:cNvSpPr>
            <a:spLocks noGrp="1"/>
          </p:cNvSpPr>
          <p:nvPr>
            <p:ph type="sldNum" sz="quarter" idx="4"/>
          </p:nvPr>
        </p:nvSpPr>
        <p:spPr/>
        <p:txBody>
          <a:bodyPr>
            <a:normAutofit/>
          </a:bodyPr>
          <a:lstStyle/>
          <a:p>
            <a:pPr algn="ctr"/>
            <a:fld id="{F9C252DC-A164-D04F-A083-01C268BCB08E}" type="slidenum">
              <a:rPr lang="en-US" smtClean="0">
                <a:solidFill>
                  <a:prstClr val="white"/>
                </a:solidFill>
              </a:rPr>
              <a:pPr algn="ctr"/>
              <a:t>26</a:t>
            </a:fld>
            <a:endParaRPr lang="en-US" dirty="0">
              <a:solidFill>
                <a:prstClr val="white"/>
              </a:solidFill>
            </a:endParaRPr>
          </a:p>
        </p:txBody>
      </p:sp>
      <p:sp>
        <p:nvSpPr>
          <p:cNvPr id="45" name="Rectangle 44"/>
          <p:cNvSpPr/>
          <p:nvPr/>
        </p:nvSpPr>
        <p:spPr>
          <a:xfrm>
            <a:off x="695522" y="2288668"/>
            <a:ext cx="6958099" cy="4277060"/>
          </a:xfrm>
          <a:prstGeom prst="rect">
            <a:avLst/>
          </a:prstGeom>
          <a:noFill/>
          <a:ln w="3175">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sp>
        <p:nvSpPr>
          <p:cNvPr id="82" name="Text Placeholder 41"/>
          <p:cNvSpPr txBox="1">
            <a:spLocks/>
          </p:cNvSpPr>
          <p:nvPr/>
        </p:nvSpPr>
        <p:spPr>
          <a:xfrm>
            <a:off x="608825" y="1328195"/>
            <a:ext cx="5075162" cy="582766"/>
          </a:xfrm>
          <a:prstGeom prst="rect">
            <a:avLst/>
          </a:prstGeom>
        </p:spPr>
        <p:txBody>
          <a:bodyPr vert="horz" lIns="91440" tIns="45720" rIns="91440" bIns="45720" rtlCol="0">
            <a:noAutofit/>
          </a:bodyPr>
          <a:lstStyle/>
          <a:p>
            <a:pPr>
              <a:spcBef>
                <a:spcPct val="20000"/>
              </a:spcBef>
              <a:defRPr/>
            </a:pPr>
            <a:r>
              <a:rPr lang="en-US" sz="2400" dirty="0" smtClean="0">
                <a:solidFill>
                  <a:srgbClr val="3E3E3E"/>
                </a:solidFill>
                <a:latin typeface="Franklin Gothic Medium"/>
              </a:rPr>
              <a:t>Internal Revenue Code</a:t>
            </a:r>
            <a:endParaRPr lang="en-US" sz="2400" dirty="0">
              <a:solidFill>
                <a:srgbClr val="3E3E3E"/>
              </a:solidFill>
              <a:latin typeface="Franklin Gothic Medium"/>
            </a:endParaRPr>
          </a:p>
        </p:txBody>
      </p:sp>
      <p:grpSp>
        <p:nvGrpSpPr>
          <p:cNvPr id="2" name="Group 1"/>
          <p:cNvGrpSpPr/>
          <p:nvPr/>
        </p:nvGrpSpPr>
        <p:grpSpPr>
          <a:xfrm>
            <a:off x="0" y="4040795"/>
            <a:ext cx="829688" cy="1785083"/>
            <a:chOff x="0" y="3771693"/>
            <a:chExt cx="622336" cy="1785083"/>
          </a:xfrm>
        </p:grpSpPr>
        <p:sp>
          <p:nvSpPr>
            <p:cNvPr id="7" name="Right Arrow 6"/>
            <p:cNvSpPr/>
            <p:nvPr/>
          </p:nvSpPr>
          <p:spPr>
            <a:xfrm>
              <a:off x="0" y="3771693"/>
              <a:ext cx="622336" cy="25844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Right Arrow 7"/>
            <p:cNvSpPr/>
            <p:nvPr/>
          </p:nvSpPr>
          <p:spPr>
            <a:xfrm>
              <a:off x="0" y="5298336"/>
              <a:ext cx="622336" cy="25844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812077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777508" cy="652865"/>
          </a:xfrm>
        </p:spPr>
        <p:txBody>
          <a:bodyPr>
            <a:noAutofit/>
          </a:bodyPr>
          <a:lstStyle/>
          <a:p>
            <a:r>
              <a:rPr lang="en-US" dirty="0" smtClean="0"/>
              <a:t>Step 2: Project Options and Strategies</a:t>
            </a:r>
            <a:endParaRPr lang="en-US"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27</a:t>
            </a:fld>
            <a:endParaRPr lang="en-US" dirty="0">
              <a:solidFill>
                <a:prstClr val="white"/>
              </a:solidFill>
            </a:endParaRPr>
          </a:p>
        </p:txBody>
      </p:sp>
      <p:sp>
        <p:nvSpPr>
          <p:cNvPr id="3" name="Content Placeholder 2"/>
          <p:cNvSpPr>
            <a:spLocks noGrp="1"/>
          </p:cNvSpPr>
          <p:nvPr>
            <p:ph idx="4294967295"/>
          </p:nvPr>
        </p:nvSpPr>
        <p:spPr>
          <a:xfrm>
            <a:off x="508000" y="1823473"/>
            <a:ext cx="8088092" cy="4380358"/>
          </a:xfrm>
        </p:spPr>
        <p:txBody>
          <a:bodyPr wrap="square">
            <a:noAutofit/>
          </a:bodyPr>
          <a:lstStyle/>
          <a:p>
            <a:pPr>
              <a:spcBef>
                <a:spcPts val="0"/>
              </a:spcBef>
              <a:spcAft>
                <a:spcPts val="1400"/>
              </a:spcAft>
              <a:buNone/>
            </a:pPr>
            <a:r>
              <a:rPr lang="en-US" sz="2200" dirty="0" smtClean="0">
                <a:latin typeface="+mj-lt"/>
              </a:rPr>
              <a:t>Financial Capital Sources</a:t>
            </a:r>
          </a:p>
          <a:p>
            <a:pPr marL="274320" indent="-182880">
              <a:spcBef>
                <a:spcPts val="0"/>
              </a:spcBef>
              <a:spcAft>
                <a:spcPts val="1100"/>
              </a:spcAft>
            </a:pPr>
            <a:r>
              <a:rPr lang="en-US" sz="1800" dirty="0" smtClean="0"/>
              <a:t>Financing structure is highly dependent on capital used for a given project:</a:t>
            </a:r>
          </a:p>
          <a:p>
            <a:pPr marL="557784" lvl="1" indent="-228600">
              <a:spcBef>
                <a:spcPts val="0"/>
              </a:spcBef>
              <a:spcAft>
                <a:spcPts val="1100"/>
              </a:spcAft>
              <a:defRPr/>
            </a:pPr>
            <a:r>
              <a:rPr lang="en-US" sz="1800" dirty="0">
                <a:latin typeface="+mj-lt"/>
              </a:rPr>
              <a:t>Tribal capital</a:t>
            </a:r>
            <a:r>
              <a:rPr lang="en-US" sz="1800" dirty="0"/>
              <a:t>: Tribal investment ($$$) to purchase project equipment</a:t>
            </a:r>
          </a:p>
          <a:p>
            <a:pPr marL="557784" lvl="1" indent="-228600">
              <a:spcBef>
                <a:spcPts val="0"/>
              </a:spcBef>
              <a:spcAft>
                <a:spcPts val="1100"/>
              </a:spcAft>
              <a:defRPr/>
            </a:pPr>
            <a:r>
              <a:rPr lang="en-US" sz="1800" dirty="0" smtClean="0">
                <a:latin typeface="+mj-lt"/>
              </a:rPr>
              <a:t>Tribe-private </a:t>
            </a:r>
            <a:r>
              <a:rPr lang="en-US" sz="1800" dirty="0">
                <a:latin typeface="+mj-lt"/>
              </a:rPr>
              <a:t>sector capital sharing</a:t>
            </a:r>
            <a:r>
              <a:rPr lang="en-US" sz="1800" dirty="0"/>
              <a:t>: Tribe contributes some resources ($) and partners with </a:t>
            </a:r>
            <a:r>
              <a:rPr lang="en-US" sz="1800" dirty="0" smtClean="0"/>
              <a:t>third-party </a:t>
            </a:r>
            <a:r>
              <a:rPr lang="en-US" sz="1800" dirty="0"/>
              <a:t>capital to leverage tax equity ($$)</a:t>
            </a:r>
          </a:p>
          <a:p>
            <a:pPr marL="557784" lvl="1" indent="-228600">
              <a:spcBef>
                <a:spcPts val="0"/>
              </a:spcBef>
              <a:spcAft>
                <a:spcPts val="1400"/>
              </a:spcAft>
              <a:defRPr/>
            </a:pPr>
            <a:r>
              <a:rPr lang="en-US" sz="1800" dirty="0" smtClean="0">
                <a:latin typeface="+mj-lt"/>
              </a:rPr>
              <a:t>Non-Tribe </a:t>
            </a:r>
            <a:r>
              <a:rPr lang="en-US" sz="1800" dirty="0">
                <a:latin typeface="+mj-lt"/>
              </a:rPr>
              <a:t>capital</a:t>
            </a:r>
            <a:r>
              <a:rPr lang="en-US" sz="1800" dirty="0"/>
              <a:t>: Developer equity, tax equity, bank debt. Tribe participates in other </a:t>
            </a:r>
            <a:r>
              <a:rPr lang="en-US" sz="1800" dirty="0" smtClean="0"/>
              <a:t>ways.</a:t>
            </a:r>
            <a:endParaRPr lang="en-US" sz="1800" dirty="0"/>
          </a:p>
          <a:p>
            <a:pPr marL="274320" indent="-182880">
              <a:spcBef>
                <a:spcPts val="0"/>
              </a:spcBef>
              <a:spcAft>
                <a:spcPts val="1400"/>
              </a:spcAft>
            </a:pPr>
            <a:r>
              <a:rPr lang="en-US" sz="1800" dirty="0" smtClean="0"/>
              <a:t>Responsibility to generate capital, collect revenues, and monitor returns will vary according to project structure</a:t>
            </a:r>
            <a:endParaRPr lang="en-US" sz="1800" dirty="0"/>
          </a:p>
          <a:p>
            <a:pPr marL="274320" indent="-182880">
              <a:spcBef>
                <a:spcPts val="0"/>
              </a:spcBef>
              <a:spcAft>
                <a:spcPts val="1400"/>
              </a:spcAft>
            </a:pPr>
            <a:r>
              <a:rPr lang="en-US" sz="1800" dirty="0" smtClean="0"/>
              <a:t>If all framework elements are fully developed and meet market conditions, the project is ready to attract capital </a:t>
            </a:r>
            <a:endParaRPr lang="en-US" sz="1800" dirty="0"/>
          </a:p>
        </p:txBody>
      </p:sp>
    </p:spTree>
    <p:extLst>
      <p:ext uri="{BB962C8B-B14F-4D97-AF65-F5344CB8AC3E}">
        <p14:creationId xmlns:p14="http://schemas.microsoft.com/office/powerpoint/2010/main" val="1503519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8229600" cy="676572"/>
          </a:xfrm>
        </p:spPr>
        <p:txBody>
          <a:bodyPr/>
          <a:lstStyle/>
          <a:p>
            <a:r>
              <a:rPr lang="en-US" dirty="0" smtClean="0"/>
              <a:t>Small Group Exercise</a:t>
            </a:r>
            <a:endParaRPr lang="en-US" dirty="0"/>
          </a:p>
        </p:txBody>
      </p:sp>
      <p:sp>
        <p:nvSpPr>
          <p:cNvPr id="3" name="Content Placeholder 2"/>
          <p:cNvSpPr>
            <a:spLocks noGrp="1"/>
          </p:cNvSpPr>
          <p:nvPr>
            <p:ph idx="1"/>
          </p:nvPr>
        </p:nvSpPr>
        <p:spPr>
          <a:xfrm>
            <a:off x="564611" y="1244129"/>
            <a:ext cx="8231519" cy="5176203"/>
          </a:xfrm>
        </p:spPr>
        <p:txBody>
          <a:bodyPr>
            <a:noAutofit/>
          </a:bodyPr>
          <a:lstStyle/>
          <a:p>
            <a:r>
              <a:rPr lang="en-US" sz="2900" dirty="0"/>
              <a:t>Role play different characters to better understand debt and equity investment options</a:t>
            </a:r>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28</a:t>
            </a:fld>
            <a:endParaRPr lang="en-US" dirty="0">
              <a:solidFill>
                <a:prstClr val="white"/>
              </a:solidFill>
            </a:endParaRPr>
          </a:p>
        </p:txBody>
      </p:sp>
    </p:spTree>
    <p:extLst>
      <p:ext uri="{BB962C8B-B14F-4D97-AF65-F5344CB8AC3E}">
        <p14:creationId xmlns:p14="http://schemas.microsoft.com/office/powerpoint/2010/main" val="2772999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082652"/>
            <a:ext cx="7355058" cy="534402"/>
          </a:xfrm>
          <a:prstGeom prst="rect">
            <a:avLst/>
          </a:prstGeom>
          <a:solidFill>
            <a:srgbClr val="008000">
              <a:alpha val="50000"/>
            </a:srgbClr>
          </a:solidFill>
          <a:ln>
            <a:solidFill>
              <a:schemeClr val="accent1"/>
            </a:solidFill>
          </a:ln>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smtClean="0">
                <a:solidFill>
                  <a:prstClr val="white"/>
                </a:solidFill>
              </a:rPr>
              <a:t>Partners and Procurement</a:t>
            </a:r>
            <a:endParaRPr lang="en-US" sz="3200" dirty="0">
              <a:solidFill>
                <a:prstClr val="white"/>
              </a:solidFill>
            </a:endParaRPr>
          </a:p>
        </p:txBody>
      </p:sp>
      <p:sp>
        <p:nvSpPr>
          <p:cNvPr id="7" name="Slide Number Placeholder 2"/>
          <p:cNvSpPr txBox="1">
            <a:spLocks/>
          </p:cNvSpPr>
          <p:nvPr/>
        </p:nvSpPr>
        <p:spPr>
          <a:xfrm>
            <a:off x="8596092" y="6591541"/>
            <a:ext cx="547908" cy="267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9C252DC-A164-D04F-A083-01C268BCB08E}" type="slidenum">
              <a:rPr lang="en-US" sz="1000" smtClean="0">
                <a:solidFill>
                  <a:prstClr val="black"/>
                </a:solidFill>
              </a:rPr>
              <a:pPr algn="ctr"/>
              <a:t>29</a:t>
            </a:fld>
            <a:endParaRPr lang="en-US" sz="1000" dirty="0">
              <a:solidFill>
                <a:prstClr val="black"/>
              </a:solidFill>
            </a:endParaRPr>
          </a:p>
        </p:txBody>
      </p:sp>
    </p:spTree>
    <p:extLst>
      <p:ext uri="{BB962C8B-B14F-4D97-AF65-F5344CB8AC3E}">
        <p14:creationId xmlns:p14="http://schemas.microsoft.com/office/powerpoint/2010/main" val="2539410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751209"/>
          </a:xfrm>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pPr algn="ctr"/>
            <a:fld id="{C0DE57D6-8AFC-2140-9EBE-012C368973AC}" type="slidenum">
              <a:rPr lang="en-US" smtClean="0">
                <a:solidFill>
                  <a:prstClr val="white"/>
                </a:solidFill>
              </a:rPr>
              <a:pPr algn="ctr"/>
              <a:t>3</a:t>
            </a:fld>
            <a:endParaRPr lang="en-US" dirty="0">
              <a:solidFill>
                <a:prstClr val="white"/>
              </a:solidFill>
            </a:endParaRPr>
          </a:p>
        </p:txBody>
      </p:sp>
      <p:sp>
        <p:nvSpPr>
          <p:cNvPr id="79" name="Rectangle 78"/>
          <p:cNvSpPr/>
          <p:nvPr/>
        </p:nvSpPr>
        <p:spPr>
          <a:xfrm>
            <a:off x="567507"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0" name="Rectangle 79"/>
          <p:cNvSpPr/>
          <p:nvPr/>
        </p:nvSpPr>
        <p:spPr>
          <a:xfrm>
            <a:off x="2151233"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1" name="Rectangle 80"/>
          <p:cNvSpPr/>
          <p:nvPr/>
        </p:nvSpPr>
        <p:spPr>
          <a:xfrm>
            <a:off x="3734959"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2" name="Rectangle 81"/>
          <p:cNvSpPr/>
          <p:nvPr/>
        </p:nvSpPr>
        <p:spPr>
          <a:xfrm>
            <a:off x="5318685" y="5443055"/>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3" name="Rectangle 82"/>
          <p:cNvSpPr/>
          <p:nvPr/>
        </p:nvSpPr>
        <p:spPr>
          <a:xfrm>
            <a:off x="6902411" y="5438258"/>
            <a:ext cx="1431326" cy="246478"/>
          </a:xfrm>
          <a:prstGeom prst="rect">
            <a:avLst/>
          </a:prstGeom>
          <a:solidFill>
            <a:srgbClr val="12663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5" name="Group 115"/>
          <p:cNvGrpSpPr/>
          <p:nvPr/>
        </p:nvGrpSpPr>
        <p:grpSpPr>
          <a:xfrm>
            <a:off x="832485" y="4908437"/>
            <a:ext cx="873181" cy="847750"/>
            <a:chOff x="842253" y="4654443"/>
            <a:chExt cx="873181" cy="847750"/>
          </a:xfrm>
        </p:grpSpPr>
        <p:sp>
          <p:nvSpPr>
            <p:cNvPr id="84" name="Rectangle 83"/>
            <p:cNvSpPr/>
            <p:nvPr/>
          </p:nvSpPr>
          <p:spPr>
            <a:xfrm>
              <a:off x="842253" y="4654443"/>
              <a:ext cx="873181"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1</a:t>
              </a:r>
            </a:p>
            <a:p>
              <a:pPr algn="ctr">
                <a:lnSpc>
                  <a:spcPct val="80000"/>
                </a:lnSpc>
              </a:pPr>
              <a:r>
                <a:rPr lang="en-US" sz="1400" dirty="0" smtClean="0">
                  <a:solidFill>
                    <a:srgbClr val="3E3E3E">
                      <a:lumMod val="40000"/>
                      <a:lumOff val="60000"/>
                    </a:srgbClr>
                  </a:solidFill>
                  <a:latin typeface="Franklin Gothic Medium"/>
                </a:rPr>
                <a:t>Potential</a:t>
              </a:r>
              <a:endParaRPr lang="en-US" sz="1400" dirty="0">
                <a:solidFill>
                  <a:srgbClr val="3E3E3E">
                    <a:lumMod val="40000"/>
                    <a:lumOff val="60000"/>
                  </a:srgbClr>
                </a:solidFill>
                <a:latin typeface="Franklin Gothic Medium"/>
              </a:endParaRPr>
            </a:p>
          </p:txBody>
        </p:sp>
        <p:pic>
          <p:nvPicPr>
            <p:cNvPr id="87" name="Picture 86" descr="steps_ico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9288" y="5125216"/>
              <a:ext cx="420398" cy="376977"/>
            </a:xfrm>
            <a:prstGeom prst="rect">
              <a:avLst/>
            </a:prstGeom>
          </p:spPr>
        </p:pic>
      </p:grpSp>
      <p:sp>
        <p:nvSpPr>
          <p:cNvPr id="88" name="Oval 87"/>
          <p:cNvSpPr/>
          <p:nvPr/>
        </p:nvSpPr>
        <p:spPr>
          <a:xfrm>
            <a:off x="1973433" y="54699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9" name="Oval 88"/>
          <p:cNvSpPr/>
          <p:nvPr/>
        </p:nvSpPr>
        <p:spPr>
          <a:xfrm>
            <a:off x="3561517" y="54686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0" name="Oval 89"/>
          <p:cNvSpPr/>
          <p:nvPr/>
        </p:nvSpPr>
        <p:spPr>
          <a:xfrm>
            <a:off x="5150891" y="5467716"/>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1" name="Oval 90"/>
          <p:cNvSpPr/>
          <p:nvPr/>
        </p:nvSpPr>
        <p:spPr>
          <a:xfrm>
            <a:off x="6725818" y="5471539"/>
            <a:ext cx="195635" cy="195635"/>
          </a:xfrm>
          <a:prstGeom prst="ellipse">
            <a:avLst/>
          </a:prstGeom>
          <a:solidFill>
            <a:srgbClr val="69B134"/>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126"/>
          <p:cNvGrpSpPr/>
          <p:nvPr/>
        </p:nvGrpSpPr>
        <p:grpSpPr>
          <a:xfrm>
            <a:off x="3904993" y="4895990"/>
            <a:ext cx="1088396" cy="860197"/>
            <a:chOff x="3904993" y="4641996"/>
            <a:chExt cx="1088396" cy="860197"/>
          </a:xfrm>
        </p:grpSpPr>
        <p:sp>
          <p:nvSpPr>
            <p:cNvPr id="85" name="Rectangle 84"/>
            <p:cNvSpPr/>
            <p:nvPr/>
          </p:nvSpPr>
          <p:spPr>
            <a:xfrm>
              <a:off x="3904993" y="4641996"/>
              <a:ext cx="1088396"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3</a:t>
              </a:r>
            </a:p>
            <a:p>
              <a:pPr algn="ctr">
                <a:lnSpc>
                  <a:spcPct val="80000"/>
                </a:lnSpc>
              </a:pPr>
              <a:r>
                <a:rPr lang="en-US" sz="1400" dirty="0" smtClean="0">
                  <a:solidFill>
                    <a:srgbClr val="3E3E3E">
                      <a:lumMod val="40000"/>
                      <a:lumOff val="60000"/>
                    </a:srgbClr>
                  </a:solidFill>
                  <a:latin typeface="Franklin Gothic Medium"/>
                </a:rPr>
                <a:t>Refinement</a:t>
              </a:r>
              <a:endParaRPr lang="en-US" sz="1400" dirty="0">
                <a:solidFill>
                  <a:srgbClr val="3E3E3E">
                    <a:lumMod val="40000"/>
                    <a:lumOff val="60000"/>
                  </a:srgbClr>
                </a:solidFill>
                <a:latin typeface="Franklin Gothic Medium"/>
              </a:endParaRPr>
            </a:p>
          </p:txBody>
        </p:sp>
        <p:pic>
          <p:nvPicPr>
            <p:cNvPr id="93" name="Picture 92" descr="step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7660" y="5125216"/>
              <a:ext cx="420399" cy="376977"/>
            </a:xfrm>
            <a:prstGeom prst="rect">
              <a:avLst/>
            </a:prstGeom>
          </p:spPr>
        </p:pic>
      </p:grpSp>
      <p:grpSp>
        <p:nvGrpSpPr>
          <p:cNvPr id="7" name="Group 128"/>
          <p:cNvGrpSpPr/>
          <p:nvPr/>
        </p:nvGrpSpPr>
        <p:grpSpPr>
          <a:xfrm>
            <a:off x="6902412" y="4512480"/>
            <a:ext cx="1431326" cy="1243706"/>
            <a:chOff x="6902412" y="4258486"/>
            <a:chExt cx="1431326" cy="1243706"/>
          </a:xfrm>
        </p:grpSpPr>
        <p:sp>
          <p:nvSpPr>
            <p:cNvPr id="86" name="Rectangle 85"/>
            <p:cNvSpPr/>
            <p:nvPr/>
          </p:nvSpPr>
          <p:spPr>
            <a:xfrm>
              <a:off x="6902412" y="4258486"/>
              <a:ext cx="1431326" cy="926920"/>
            </a:xfrm>
            <a:prstGeom prst="rect">
              <a:avLst/>
            </a:prstGeom>
          </p:spPr>
          <p:txBody>
            <a:bodyPr wrap="square">
              <a:spAutoFit/>
            </a:bodyPr>
            <a:lstStyle/>
            <a:p>
              <a:pPr algn="ctr">
                <a:lnSpc>
                  <a:spcPct val="90000"/>
                </a:lnSpc>
              </a:pPr>
              <a:endParaRPr lang="en-US" sz="1400" dirty="0" smtClean="0">
                <a:solidFill>
                  <a:srgbClr val="3E3E3E">
                    <a:lumMod val="40000"/>
                    <a:lumOff val="60000"/>
                  </a:srgbClr>
                </a:solidFill>
                <a:latin typeface="Franklin Gothic Medium"/>
              </a:endParaRPr>
            </a:p>
            <a:p>
              <a:pPr algn="ctr">
                <a:lnSpc>
                  <a:spcPct val="90000"/>
                </a:lnSpc>
              </a:pPr>
              <a:r>
                <a:rPr lang="en-US" b="1" dirty="0" smtClean="0">
                  <a:solidFill>
                    <a:srgbClr val="3E3E3E">
                      <a:lumMod val="40000"/>
                      <a:lumOff val="60000"/>
                    </a:srgbClr>
                  </a:solidFill>
                  <a:latin typeface="Franklin Gothic Medium"/>
                </a:rPr>
                <a:t>5</a:t>
              </a:r>
              <a:r>
                <a:rPr lang="en-US" sz="1400" dirty="0" smtClean="0">
                  <a:solidFill>
                    <a:srgbClr val="3E3E3E">
                      <a:lumMod val="40000"/>
                      <a:lumOff val="60000"/>
                    </a:srgbClr>
                  </a:solidFill>
                  <a:latin typeface="Franklin Gothic Medium"/>
                </a:rPr>
                <a:t/>
              </a:r>
              <a:br>
                <a:rPr lang="en-US" sz="1400" dirty="0" smtClean="0">
                  <a:solidFill>
                    <a:srgbClr val="3E3E3E">
                      <a:lumMod val="40000"/>
                      <a:lumOff val="60000"/>
                    </a:srgbClr>
                  </a:solidFill>
                  <a:latin typeface="Franklin Gothic Medium"/>
                </a:rPr>
              </a:br>
              <a:r>
                <a:rPr lang="en-US" sz="1400" dirty="0" smtClean="0">
                  <a:solidFill>
                    <a:srgbClr val="3E3E3E">
                      <a:lumMod val="40000"/>
                      <a:lumOff val="60000"/>
                    </a:srgbClr>
                  </a:solidFill>
                  <a:latin typeface="Franklin Gothic Medium"/>
                </a:rPr>
                <a:t>Operations &amp; Maintenance</a:t>
              </a:r>
              <a:endParaRPr lang="en-US" sz="1400" dirty="0">
                <a:solidFill>
                  <a:srgbClr val="3E3E3E">
                    <a:lumMod val="40000"/>
                    <a:lumOff val="60000"/>
                  </a:srgbClr>
                </a:solidFill>
                <a:latin typeface="Franklin Gothic Medium"/>
              </a:endParaRPr>
            </a:p>
          </p:txBody>
        </p:sp>
        <p:pic>
          <p:nvPicPr>
            <p:cNvPr id="95" name="Picture 94" descr="step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4994" y="5150149"/>
              <a:ext cx="392592" cy="352043"/>
            </a:xfrm>
            <a:prstGeom prst="rect">
              <a:avLst/>
            </a:prstGeom>
          </p:spPr>
        </p:pic>
      </p:grpSp>
      <p:grpSp>
        <p:nvGrpSpPr>
          <p:cNvPr id="8" name="Group 125"/>
          <p:cNvGrpSpPr/>
          <p:nvPr/>
        </p:nvGrpSpPr>
        <p:grpSpPr>
          <a:xfrm>
            <a:off x="2503240" y="4883214"/>
            <a:ext cx="712054" cy="872973"/>
            <a:chOff x="2503240" y="4629220"/>
            <a:chExt cx="712054" cy="872973"/>
          </a:xfrm>
        </p:grpSpPr>
        <p:pic>
          <p:nvPicPr>
            <p:cNvPr id="92" name="Picture 91" descr="step2.png"/>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2628435" y="5125216"/>
              <a:ext cx="420399" cy="376977"/>
            </a:xfrm>
            <a:prstGeom prst="rect">
              <a:avLst/>
            </a:prstGeom>
          </p:spPr>
        </p:pic>
        <p:sp>
          <p:nvSpPr>
            <p:cNvPr id="101" name="Rectangle 100"/>
            <p:cNvSpPr/>
            <p:nvPr/>
          </p:nvSpPr>
          <p:spPr>
            <a:xfrm>
              <a:off x="2503240" y="4629220"/>
              <a:ext cx="712054" cy="493468"/>
            </a:xfrm>
            <a:prstGeom prst="rect">
              <a:avLst/>
            </a:prstGeom>
          </p:spPr>
          <p:txBody>
            <a:bodyPr wrap="none">
              <a:spAutoFit/>
            </a:bodyPr>
            <a:lstStyle/>
            <a:p>
              <a:pPr algn="ctr">
                <a:lnSpc>
                  <a:spcPct val="80000"/>
                </a:lnSpc>
              </a:pPr>
              <a:r>
                <a:rPr lang="en-US" b="1" dirty="0">
                  <a:solidFill>
                    <a:srgbClr val="3E3E3E">
                      <a:lumMod val="40000"/>
                      <a:lumOff val="60000"/>
                    </a:srgbClr>
                  </a:solidFill>
                  <a:latin typeface="Franklin Gothic Medium"/>
                </a:rPr>
                <a:t>2</a:t>
              </a:r>
              <a:endParaRPr lang="en-US" b="1" dirty="0" smtClean="0">
                <a:solidFill>
                  <a:srgbClr val="3E3E3E">
                    <a:lumMod val="40000"/>
                    <a:lumOff val="60000"/>
                  </a:srgbClr>
                </a:solidFill>
                <a:latin typeface="Franklin Gothic Medium"/>
              </a:endParaRPr>
            </a:p>
            <a:p>
              <a:pPr algn="ctr">
                <a:lnSpc>
                  <a:spcPct val="80000"/>
                </a:lnSpc>
              </a:pPr>
              <a:r>
                <a:rPr lang="en-US" sz="1400" dirty="0" smtClean="0">
                  <a:solidFill>
                    <a:srgbClr val="3E3E3E">
                      <a:lumMod val="40000"/>
                      <a:lumOff val="60000"/>
                    </a:srgbClr>
                  </a:solidFill>
                  <a:latin typeface="Franklin Gothic Medium"/>
                </a:rPr>
                <a:t>Design</a:t>
              </a:r>
              <a:endParaRPr lang="en-US" sz="1400" dirty="0">
                <a:solidFill>
                  <a:srgbClr val="3E3E3E">
                    <a:lumMod val="40000"/>
                    <a:lumOff val="60000"/>
                  </a:srgbClr>
                </a:solidFill>
                <a:latin typeface="Franklin Gothic Medium"/>
              </a:endParaRPr>
            </a:p>
          </p:txBody>
        </p:sp>
      </p:grpSp>
      <p:grpSp>
        <p:nvGrpSpPr>
          <p:cNvPr id="9" name="Group 127"/>
          <p:cNvGrpSpPr/>
          <p:nvPr/>
        </p:nvGrpSpPr>
        <p:grpSpPr>
          <a:xfrm>
            <a:off x="5321775" y="4883214"/>
            <a:ext cx="1419943" cy="872972"/>
            <a:chOff x="5321775" y="4629220"/>
            <a:chExt cx="1419943" cy="872972"/>
          </a:xfrm>
        </p:grpSpPr>
        <p:pic>
          <p:nvPicPr>
            <p:cNvPr id="94" name="Picture 93" descr="step4.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0156" y="5125215"/>
              <a:ext cx="420398" cy="376977"/>
            </a:xfrm>
            <a:prstGeom prst="rect">
              <a:avLst/>
            </a:prstGeom>
          </p:spPr>
        </p:pic>
        <p:sp>
          <p:nvSpPr>
            <p:cNvPr id="102" name="Rectangle 101"/>
            <p:cNvSpPr/>
            <p:nvPr/>
          </p:nvSpPr>
          <p:spPr>
            <a:xfrm>
              <a:off x="5321775" y="4629220"/>
              <a:ext cx="1419943" cy="493468"/>
            </a:xfrm>
            <a:prstGeom prst="rect">
              <a:avLst/>
            </a:prstGeom>
          </p:spPr>
          <p:txBody>
            <a:bodyPr wrap="none">
              <a:spAutoFit/>
            </a:bodyPr>
            <a:lstStyle/>
            <a:p>
              <a:pPr algn="ctr">
                <a:lnSpc>
                  <a:spcPct val="80000"/>
                </a:lnSpc>
              </a:pPr>
              <a:r>
                <a:rPr lang="en-US" b="1" dirty="0" smtClean="0">
                  <a:solidFill>
                    <a:srgbClr val="3E3E3E">
                      <a:lumMod val="40000"/>
                      <a:lumOff val="60000"/>
                    </a:srgbClr>
                  </a:solidFill>
                  <a:latin typeface="Franklin Gothic Medium"/>
                </a:rPr>
                <a:t>4</a:t>
              </a:r>
            </a:p>
            <a:p>
              <a:pPr algn="ctr">
                <a:lnSpc>
                  <a:spcPct val="80000"/>
                </a:lnSpc>
              </a:pPr>
              <a:r>
                <a:rPr lang="en-US" sz="1400" dirty="0" smtClean="0">
                  <a:solidFill>
                    <a:srgbClr val="3E3E3E">
                      <a:lumMod val="40000"/>
                      <a:lumOff val="60000"/>
                    </a:srgbClr>
                  </a:solidFill>
                  <a:latin typeface="Franklin Gothic Medium"/>
                </a:rPr>
                <a:t>Implementation</a:t>
              </a:r>
              <a:endParaRPr lang="en-US" sz="1400" dirty="0">
                <a:solidFill>
                  <a:srgbClr val="3E3E3E">
                    <a:lumMod val="40000"/>
                    <a:lumOff val="60000"/>
                  </a:srgbClr>
                </a:solidFill>
                <a:latin typeface="Franklin Gothic Medium"/>
              </a:endParaRPr>
            </a:p>
          </p:txBody>
        </p:sp>
      </p:grpSp>
      <p:grpSp>
        <p:nvGrpSpPr>
          <p:cNvPr id="10" name="Group 123"/>
          <p:cNvGrpSpPr/>
          <p:nvPr/>
        </p:nvGrpSpPr>
        <p:grpSpPr>
          <a:xfrm>
            <a:off x="2162752" y="4032415"/>
            <a:ext cx="1390500" cy="2021789"/>
            <a:chOff x="2176738" y="3778421"/>
            <a:chExt cx="1390500" cy="2021789"/>
          </a:xfrm>
        </p:grpSpPr>
        <p:pic>
          <p:nvPicPr>
            <p:cNvPr id="110" name="Picture 109" descr="step2.png"/>
            <p:cNvPicPr>
              <a:picLocks noChangeAspect="1"/>
            </p:cNvPicPr>
            <p:nvPr/>
          </p:nvPicPr>
          <p:blipFill>
            <a:blip r:embed="rId8" cstate="email">
              <a:alphaModFix/>
              <a:extLst>
                <a:ext uri="{28A0092B-C50C-407E-A947-70E740481C1C}">
                  <a14:useLocalDpi xmlns:a14="http://schemas.microsoft.com/office/drawing/2010/main"/>
                </a:ext>
              </a:extLst>
            </a:blip>
            <a:stretch>
              <a:fillRect/>
            </a:stretch>
          </p:blipFill>
          <p:spPr>
            <a:xfrm>
              <a:off x="2176738" y="4553332"/>
              <a:ext cx="1390500" cy="1246878"/>
            </a:xfrm>
            <a:prstGeom prst="rect">
              <a:avLst/>
            </a:prstGeom>
          </p:spPr>
        </p:pic>
        <p:sp>
          <p:nvSpPr>
            <p:cNvPr id="119" name="Rectangle 118"/>
            <p:cNvSpPr/>
            <p:nvPr/>
          </p:nvSpPr>
          <p:spPr>
            <a:xfrm>
              <a:off x="2212818" y="3778421"/>
              <a:ext cx="1276311" cy="806375"/>
            </a:xfrm>
            <a:prstGeom prst="rect">
              <a:avLst/>
            </a:prstGeom>
          </p:spPr>
          <p:txBody>
            <a:bodyPr wrap="none">
              <a:spAutoFit/>
            </a:bodyPr>
            <a:lstStyle/>
            <a:p>
              <a:pPr algn="ctr">
                <a:lnSpc>
                  <a:spcPct val="80000"/>
                </a:lnSpc>
              </a:pPr>
              <a:r>
                <a:rPr lang="en-US" sz="3200" b="1" dirty="0">
                  <a:solidFill>
                    <a:srgbClr val="3E3E3E"/>
                  </a:solidFill>
                  <a:latin typeface="Franklin Gothic Medium"/>
                </a:rPr>
                <a:t>2</a:t>
              </a:r>
              <a:endParaRPr lang="en-US" sz="3200" b="1" dirty="0" smtClean="0">
                <a:solidFill>
                  <a:srgbClr val="3E3E3E"/>
                </a:solidFill>
                <a:latin typeface="Franklin Gothic Medium"/>
              </a:endParaRPr>
            </a:p>
            <a:p>
              <a:pPr algn="ctr">
                <a:lnSpc>
                  <a:spcPct val="80000"/>
                </a:lnSpc>
              </a:pPr>
              <a:r>
                <a:rPr lang="en-US" sz="2600" dirty="0" smtClean="0">
                  <a:solidFill>
                    <a:srgbClr val="3E3E3E"/>
                  </a:solidFill>
                  <a:latin typeface="Franklin Gothic Medium"/>
                </a:rPr>
                <a:t>Options</a:t>
              </a:r>
              <a:endParaRPr lang="en-US" sz="2600" dirty="0">
                <a:solidFill>
                  <a:srgbClr val="3E3E3E"/>
                </a:solidFill>
                <a:latin typeface="Franklin Gothic Medium"/>
              </a:endParaRPr>
            </a:p>
          </p:txBody>
        </p:sp>
      </p:grpSp>
      <p:pic>
        <p:nvPicPr>
          <p:cNvPr id="47" name="Content Placeholder 4" descr="process_wheel.png"/>
          <p:cNvPicPr>
            <a:picLocks noChangeAspect="1"/>
          </p:cNvPicPr>
          <p:nvPr/>
        </p:nvPicPr>
        <p:blipFill rotWithShape="1">
          <a:blip r:embed="rId9" cstate="email">
            <a:extLst>
              <a:ext uri="{28A0092B-C50C-407E-A947-70E740481C1C}">
                <a14:useLocalDpi xmlns:a14="http://schemas.microsoft.com/office/drawing/2010/main"/>
              </a:ext>
            </a:extLst>
          </a:blip>
          <a:srcRect b="-524"/>
          <a:stretch/>
        </p:blipFill>
        <p:spPr>
          <a:xfrm>
            <a:off x="2307606" y="118254"/>
            <a:ext cx="4269572" cy="3662440"/>
          </a:xfrm>
          <a:prstGeom prst="rect">
            <a:avLst/>
          </a:prstGeom>
        </p:spPr>
      </p:pic>
    </p:spTree>
    <p:extLst>
      <p:ext uri="{BB962C8B-B14F-4D97-AF65-F5344CB8AC3E}">
        <p14:creationId xmlns:p14="http://schemas.microsoft.com/office/powerpoint/2010/main" val="25051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p:tgtEl>
                                          <p:spTgt spid="10"/>
                                        </p:tgtEl>
                                        <p:attrNameLst>
                                          <p:attrName>ppt_y</p:attrName>
                                        </p:attrNameLst>
                                      </p:cBhvr>
                                      <p:tavLst>
                                        <p:tav tm="0">
                                          <p:val>
                                            <p:strVal val="#ppt_y+#ppt_h*1.125000"/>
                                          </p:val>
                                        </p:tav>
                                        <p:tav tm="100000">
                                          <p:val>
                                            <p:strVal val="#ppt_y"/>
                                          </p:val>
                                        </p:tav>
                                      </p:tavLst>
                                    </p:anim>
                                    <p:animEffect transition="in" filter="wipe(up)">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8"/>
          <p:cNvSpPr/>
          <p:nvPr/>
        </p:nvSpPr>
        <p:spPr>
          <a:xfrm>
            <a:off x="4953000" y="1825349"/>
            <a:ext cx="2877739" cy="1335168"/>
          </a:xfrm>
          <a:custGeom>
            <a:avLst/>
            <a:gdLst>
              <a:gd name="connsiteX0" fmla="*/ 0 w 2775967"/>
              <a:gd name="connsiteY0" fmla="*/ 0 h 1335168"/>
              <a:gd name="connsiteX1" fmla="*/ 2108383 w 2775967"/>
              <a:gd name="connsiteY1" fmla="*/ 0 h 1335168"/>
              <a:gd name="connsiteX2" fmla="*/ 2775967 w 2775967"/>
              <a:gd name="connsiteY2" fmla="*/ 667584 h 1335168"/>
              <a:gd name="connsiteX3" fmla="*/ 2108383 w 2775967"/>
              <a:gd name="connsiteY3" fmla="*/ 1335168 h 1335168"/>
              <a:gd name="connsiteX4" fmla="*/ 0 w 2775967"/>
              <a:gd name="connsiteY4" fmla="*/ 1335168 h 1335168"/>
              <a:gd name="connsiteX5" fmla="*/ 0 w 2775967"/>
              <a:gd name="connsiteY5" fmla="*/ 0 h 1335168"/>
              <a:gd name="connsiteX0" fmla="*/ 0 w 2507325"/>
              <a:gd name="connsiteY0" fmla="*/ 0 h 1335168"/>
              <a:gd name="connsiteX1" fmla="*/ 2108383 w 2507325"/>
              <a:gd name="connsiteY1" fmla="*/ 0 h 1335168"/>
              <a:gd name="connsiteX2" fmla="*/ 2507325 w 2507325"/>
              <a:gd name="connsiteY2" fmla="*/ 667584 h 1335168"/>
              <a:gd name="connsiteX3" fmla="*/ 2108383 w 2507325"/>
              <a:gd name="connsiteY3" fmla="*/ 1335168 h 1335168"/>
              <a:gd name="connsiteX4" fmla="*/ 0 w 2507325"/>
              <a:gd name="connsiteY4" fmla="*/ 1335168 h 1335168"/>
              <a:gd name="connsiteX5" fmla="*/ 0 w 2507325"/>
              <a:gd name="connsiteY5" fmla="*/ 0 h 1335168"/>
              <a:gd name="connsiteX0" fmla="*/ 0 w 2445074"/>
              <a:gd name="connsiteY0" fmla="*/ 0 h 1335168"/>
              <a:gd name="connsiteX1" fmla="*/ 2108383 w 2445074"/>
              <a:gd name="connsiteY1" fmla="*/ 0 h 1335168"/>
              <a:gd name="connsiteX2" fmla="*/ 2445074 w 2445074"/>
              <a:gd name="connsiteY2" fmla="*/ 675725 h 1335168"/>
              <a:gd name="connsiteX3" fmla="*/ 2108383 w 2445074"/>
              <a:gd name="connsiteY3" fmla="*/ 1335168 h 1335168"/>
              <a:gd name="connsiteX4" fmla="*/ 0 w 2445074"/>
              <a:gd name="connsiteY4" fmla="*/ 1335168 h 1335168"/>
              <a:gd name="connsiteX5" fmla="*/ 0 w 2445074"/>
              <a:gd name="connsiteY5" fmla="*/ 0 h 13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5074" h="1335168">
                <a:moveTo>
                  <a:pt x="0" y="0"/>
                </a:moveTo>
                <a:lnTo>
                  <a:pt x="2108383" y="0"/>
                </a:lnTo>
                <a:lnTo>
                  <a:pt x="2445074" y="675725"/>
                </a:lnTo>
                <a:lnTo>
                  <a:pt x="2108383" y="1335168"/>
                </a:lnTo>
                <a:lnTo>
                  <a:pt x="0" y="1335168"/>
                </a:lnTo>
                <a:lnTo>
                  <a:pt x="0" y="0"/>
                </a:lnTo>
                <a:close/>
              </a:path>
            </a:pathLst>
          </a:custGeom>
          <a:solidFill>
            <a:srgbClr val="BCC8B9"/>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637850" y="1988174"/>
            <a:ext cx="1831649" cy="954107"/>
          </a:xfrm>
          <a:prstGeom prst="rect">
            <a:avLst/>
          </a:prstGeom>
          <a:noFill/>
        </p:spPr>
        <p:txBody>
          <a:bodyPr wrap="square" rtlCol="0">
            <a:spAutoFit/>
          </a:bodyPr>
          <a:lstStyle/>
          <a:p>
            <a:r>
              <a:rPr lang="en-US" sz="2800" dirty="0">
                <a:solidFill>
                  <a:srgbClr val="3E3E3E"/>
                </a:solidFill>
                <a:latin typeface="Franklin Gothic Medium"/>
              </a:rPr>
              <a:t>Negotiate Contracts</a:t>
            </a:r>
          </a:p>
        </p:txBody>
      </p:sp>
      <p:sp>
        <p:nvSpPr>
          <p:cNvPr id="12" name="Pentagon 8"/>
          <p:cNvSpPr/>
          <p:nvPr/>
        </p:nvSpPr>
        <p:spPr>
          <a:xfrm>
            <a:off x="2527659" y="1825349"/>
            <a:ext cx="2877739" cy="1335168"/>
          </a:xfrm>
          <a:custGeom>
            <a:avLst/>
            <a:gdLst>
              <a:gd name="connsiteX0" fmla="*/ 0 w 2775967"/>
              <a:gd name="connsiteY0" fmla="*/ 0 h 1335168"/>
              <a:gd name="connsiteX1" fmla="*/ 2108383 w 2775967"/>
              <a:gd name="connsiteY1" fmla="*/ 0 h 1335168"/>
              <a:gd name="connsiteX2" fmla="*/ 2775967 w 2775967"/>
              <a:gd name="connsiteY2" fmla="*/ 667584 h 1335168"/>
              <a:gd name="connsiteX3" fmla="*/ 2108383 w 2775967"/>
              <a:gd name="connsiteY3" fmla="*/ 1335168 h 1335168"/>
              <a:gd name="connsiteX4" fmla="*/ 0 w 2775967"/>
              <a:gd name="connsiteY4" fmla="*/ 1335168 h 1335168"/>
              <a:gd name="connsiteX5" fmla="*/ 0 w 2775967"/>
              <a:gd name="connsiteY5" fmla="*/ 0 h 1335168"/>
              <a:gd name="connsiteX0" fmla="*/ 0 w 2507325"/>
              <a:gd name="connsiteY0" fmla="*/ 0 h 1335168"/>
              <a:gd name="connsiteX1" fmla="*/ 2108383 w 2507325"/>
              <a:gd name="connsiteY1" fmla="*/ 0 h 1335168"/>
              <a:gd name="connsiteX2" fmla="*/ 2507325 w 2507325"/>
              <a:gd name="connsiteY2" fmla="*/ 667584 h 1335168"/>
              <a:gd name="connsiteX3" fmla="*/ 2108383 w 2507325"/>
              <a:gd name="connsiteY3" fmla="*/ 1335168 h 1335168"/>
              <a:gd name="connsiteX4" fmla="*/ 0 w 2507325"/>
              <a:gd name="connsiteY4" fmla="*/ 1335168 h 1335168"/>
              <a:gd name="connsiteX5" fmla="*/ 0 w 2507325"/>
              <a:gd name="connsiteY5" fmla="*/ 0 h 1335168"/>
              <a:gd name="connsiteX0" fmla="*/ 0 w 2445074"/>
              <a:gd name="connsiteY0" fmla="*/ 0 h 1335168"/>
              <a:gd name="connsiteX1" fmla="*/ 2108383 w 2445074"/>
              <a:gd name="connsiteY1" fmla="*/ 0 h 1335168"/>
              <a:gd name="connsiteX2" fmla="*/ 2445074 w 2445074"/>
              <a:gd name="connsiteY2" fmla="*/ 675725 h 1335168"/>
              <a:gd name="connsiteX3" fmla="*/ 2108383 w 2445074"/>
              <a:gd name="connsiteY3" fmla="*/ 1335168 h 1335168"/>
              <a:gd name="connsiteX4" fmla="*/ 0 w 2445074"/>
              <a:gd name="connsiteY4" fmla="*/ 1335168 h 1335168"/>
              <a:gd name="connsiteX5" fmla="*/ 0 w 2445074"/>
              <a:gd name="connsiteY5" fmla="*/ 0 h 13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5074" h="1335168">
                <a:moveTo>
                  <a:pt x="0" y="0"/>
                </a:moveTo>
                <a:lnTo>
                  <a:pt x="2108383" y="0"/>
                </a:lnTo>
                <a:lnTo>
                  <a:pt x="2445074" y="675725"/>
                </a:lnTo>
                <a:lnTo>
                  <a:pt x="2108383" y="1335168"/>
                </a:lnTo>
                <a:lnTo>
                  <a:pt x="0" y="1335168"/>
                </a:lnTo>
                <a:lnTo>
                  <a:pt x="0" y="0"/>
                </a:lnTo>
                <a:close/>
              </a:path>
            </a:pathLst>
          </a:custGeom>
          <a:solidFill>
            <a:srgbClr val="BCC8B9"/>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3341726" y="1988174"/>
            <a:ext cx="1831649" cy="954107"/>
          </a:xfrm>
          <a:prstGeom prst="rect">
            <a:avLst/>
          </a:prstGeom>
          <a:noFill/>
        </p:spPr>
        <p:txBody>
          <a:bodyPr wrap="square" rtlCol="0">
            <a:spAutoFit/>
          </a:bodyPr>
          <a:lstStyle/>
          <a:p>
            <a:r>
              <a:rPr lang="en-US" sz="2800" dirty="0">
                <a:solidFill>
                  <a:srgbClr val="3E3E3E"/>
                </a:solidFill>
                <a:latin typeface="Franklin Gothic Medium"/>
              </a:rPr>
              <a:t>Make Selection</a:t>
            </a:r>
          </a:p>
        </p:txBody>
      </p:sp>
      <p:sp>
        <p:nvSpPr>
          <p:cNvPr id="9" name="Pentagon 8"/>
          <p:cNvSpPr/>
          <p:nvPr/>
        </p:nvSpPr>
        <p:spPr>
          <a:xfrm>
            <a:off x="504721" y="1825349"/>
            <a:ext cx="2507325" cy="1335168"/>
          </a:xfrm>
          <a:custGeom>
            <a:avLst/>
            <a:gdLst>
              <a:gd name="connsiteX0" fmla="*/ 0 w 2775967"/>
              <a:gd name="connsiteY0" fmla="*/ 0 h 1335168"/>
              <a:gd name="connsiteX1" fmla="*/ 2108383 w 2775967"/>
              <a:gd name="connsiteY1" fmla="*/ 0 h 1335168"/>
              <a:gd name="connsiteX2" fmla="*/ 2775967 w 2775967"/>
              <a:gd name="connsiteY2" fmla="*/ 667584 h 1335168"/>
              <a:gd name="connsiteX3" fmla="*/ 2108383 w 2775967"/>
              <a:gd name="connsiteY3" fmla="*/ 1335168 h 1335168"/>
              <a:gd name="connsiteX4" fmla="*/ 0 w 2775967"/>
              <a:gd name="connsiteY4" fmla="*/ 1335168 h 1335168"/>
              <a:gd name="connsiteX5" fmla="*/ 0 w 2775967"/>
              <a:gd name="connsiteY5" fmla="*/ 0 h 1335168"/>
              <a:gd name="connsiteX0" fmla="*/ 0 w 2507325"/>
              <a:gd name="connsiteY0" fmla="*/ 0 h 1335168"/>
              <a:gd name="connsiteX1" fmla="*/ 2108383 w 2507325"/>
              <a:gd name="connsiteY1" fmla="*/ 0 h 1335168"/>
              <a:gd name="connsiteX2" fmla="*/ 2507325 w 2507325"/>
              <a:gd name="connsiteY2" fmla="*/ 667584 h 1335168"/>
              <a:gd name="connsiteX3" fmla="*/ 2108383 w 2507325"/>
              <a:gd name="connsiteY3" fmla="*/ 1335168 h 1335168"/>
              <a:gd name="connsiteX4" fmla="*/ 0 w 2507325"/>
              <a:gd name="connsiteY4" fmla="*/ 1335168 h 1335168"/>
              <a:gd name="connsiteX5" fmla="*/ 0 w 2507325"/>
              <a:gd name="connsiteY5" fmla="*/ 0 h 13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7325" h="1335168">
                <a:moveTo>
                  <a:pt x="0" y="0"/>
                </a:moveTo>
                <a:lnTo>
                  <a:pt x="2108383" y="0"/>
                </a:lnTo>
                <a:lnTo>
                  <a:pt x="2507325" y="667584"/>
                </a:lnTo>
                <a:lnTo>
                  <a:pt x="2108383" y="1335168"/>
                </a:lnTo>
                <a:lnTo>
                  <a:pt x="0" y="1335168"/>
                </a:lnTo>
                <a:lnTo>
                  <a:pt x="0" y="0"/>
                </a:lnTo>
                <a:close/>
              </a:path>
            </a:pathLst>
          </a:custGeom>
          <a:solidFill>
            <a:srgbClr val="BCC8B9"/>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p:ph type="title"/>
          </p:nvPr>
        </p:nvSpPr>
        <p:spPr>
          <a:xfrm>
            <a:off x="365760" y="175768"/>
            <a:ext cx="7636512" cy="630217"/>
          </a:xfrm>
        </p:spPr>
        <p:txBody>
          <a:bodyPr/>
          <a:lstStyle/>
          <a:p>
            <a:r>
              <a:rPr lang="en-US" dirty="0" smtClean="0"/>
              <a:t>Procurement Process</a:t>
            </a:r>
            <a:endParaRPr lang="en-US" dirty="0"/>
          </a:p>
        </p:txBody>
      </p:sp>
      <p:sp>
        <p:nvSpPr>
          <p:cNvPr id="6" name="TextBox 5"/>
          <p:cNvSpPr txBox="1"/>
          <p:nvPr/>
        </p:nvSpPr>
        <p:spPr>
          <a:xfrm>
            <a:off x="411477" y="1070924"/>
            <a:ext cx="4297267" cy="523220"/>
          </a:xfrm>
          <a:prstGeom prst="rect">
            <a:avLst/>
          </a:prstGeom>
          <a:noFill/>
          <a:ln>
            <a:noFill/>
          </a:ln>
        </p:spPr>
        <p:txBody>
          <a:bodyPr wrap="none" rtlCol="0">
            <a:spAutoFit/>
          </a:bodyPr>
          <a:lstStyle/>
          <a:p>
            <a:r>
              <a:rPr lang="en-US" sz="2800" b="1" dirty="0" smtClean="0">
                <a:solidFill>
                  <a:srgbClr val="3E3E3E"/>
                </a:solidFill>
              </a:rPr>
              <a:t>Commercial-Scale Projects </a:t>
            </a:r>
            <a:endParaRPr lang="en-US" sz="2800" b="1" dirty="0">
              <a:solidFill>
                <a:srgbClr val="3E3E3E"/>
              </a:solidFill>
            </a:endParaRPr>
          </a:p>
        </p:txBody>
      </p:sp>
      <p:sp>
        <p:nvSpPr>
          <p:cNvPr id="7"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30</a:t>
            </a:fld>
            <a:endParaRPr lang="en-US" dirty="0">
              <a:solidFill>
                <a:prstClr val="white"/>
              </a:solidFill>
            </a:endParaRPr>
          </a:p>
        </p:txBody>
      </p:sp>
      <p:sp>
        <p:nvSpPr>
          <p:cNvPr id="2" name="TextBox 1"/>
          <p:cNvSpPr txBox="1"/>
          <p:nvPr/>
        </p:nvSpPr>
        <p:spPr>
          <a:xfrm>
            <a:off x="732660" y="1988174"/>
            <a:ext cx="2169566" cy="954107"/>
          </a:xfrm>
          <a:prstGeom prst="rect">
            <a:avLst/>
          </a:prstGeom>
          <a:noFill/>
        </p:spPr>
        <p:txBody>
          <a:bodyPr wrap="square" rtlCol="0">
            <a:spAutoFit/>
          </a:bodyPr>
          <a:lstStyle/>
          <a:p>
            <a:r>
              <a:rPr lang="en-US" sz="2800" dirty="0">
                <a:solidFill>
                  <a:srgbClr val="3E3E3E"/>
                </a:solidFill>
                <a:latin typeface="Franklin Gothic Medium"/>
              </a:rPr>
              <a:t>Develop </a:t>
            </a:r>
            <a:r>
              <a:rPr lang="en-US" sz="2800" dirty="0" smtClean="0">
                <a:solidFill>
                  <a:srgbClr val="3E3E3E"/>
                </a:solidFill>
                <a:latin typeface="Franklin Gothic Medium"/>
              </a:rPr>
              <a:t>and </a:t>
            </a:r>
            <a:r>
              <a:rPr lang="en-US" sz="2800" dirty="0">
                <a:solidFill>
                  <a:srgbClr val="3E3E3E"/>
                </a:solidFill>
                <a:latin typeface="Franklin Gothic Medium"/>
              </a:rPr>
              <a:t>Issue </a:t>
            </a:r>
            <a:r>
              <a:rPr lang="en-US" sz="2800" dirty="0" smtClean="0">
                <a:solidFill>
                  <a:srgbClr val="3E3E3E"/>
                </a:solidFill>
                <a:latin typeface="Franklin Gothic Medium"/>
              </a:rPr>
              <a:t>RFP</a:t>
            </a:r>
            <a:endParaRPr lang="en-US" sz="2800" dirty="0">
              <a:solidFill>
                <a:srgbClr val="3E3E3E"/>
              </a:solidFill>
              <a:latin typeface="Franklin Gothic Medium"/>
            </a:endParaRPr>
          </a:p>
        </p:txBody>
      </p:sp>
      <p:sp>
        <p:nvSpPr>
          <p:cNvPr id="11" name="Content Placeholder 3"/>
          <p:cNvSpPr txBox="1">
            <a:spLocks/>
          </p:cNvSpPr>
          <p:nvPr/>
        </p:nvSpPr>
        <p:spPr>
          <a:xfrm>
            <a:off x="419345" y="3551145"/>
            <a:ext cx="8279534" cy="526838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rgbClr val="3E3E3E"/>
                </a:solidFill>
              </a:rPr>
              <a:t>Potential Project Partners to Procure</a:t>
            </a:r>
          </a:p>
          <a:p>
            <a:pPr marL="429768" lvl="1" indent="-192024">
              <a:spcBef>
                <a:spcPts val="200"/>
              </a:spcBef>
              <a:buFont typeface="Lucida Grande"/>
              <a:buChar char="–"/>
            </a:pPr>
            <a:r>
              <a:rPr lang="en-US" sz="2400" dirty="0" smtClean="0"/>
              <a:t>Project Developer</a:t>
            </a:r>
          </a:p>
          <a:p>
            <a:pPr marL="429768" lvl="1" indent="-192024">
              <a:spcBef>
                <a:spcPts val="200"/>
              </a:spcBef>
              <a:buFont typeface="Lucida Grande"/>
              <a:buChar char="–"/>
            </a:pPr>
            <a:r>
              <a:rPr lang="en-US" sz="2400" dirty="0" smtClean="0"/>
              <a:t>Engineering Procurement and Construction (EPC) Contractor</a:t>
            </a:r>
          </a:p>
          <a:p>
            <a:pPr marL="429768" lvl="1" indent="-192024">
              <a:spcBef>
                <a:spcPts val="200"/>
              </a:spcBef>
              <a:buFont typeface="Lucida Grande"/>
              <a:buChar char="–"/>
            </a:pPr>
            <a:r>
              <a:rPr lang="en-US" sz="2400" dirty="0" smtClean="0"/>
              <a:t>Environmental Permits Contractor</a:t>
            </a:r>
          </a:p>
          <a:p>
            <a:pPr marL="429768" lvl="1" indent="-192024">
              <a:spcBef>
                <a:spcPts val="200"/>
              </a:spcBef>
              <a:buFont typeface="Lucida Grande"/>
              <a:buChar char="–"/>
            </a:pPr>
            <a:endParaRPr lang="en-US" sz="1600" dirty="0" smtClean="0"/>
          </a:p>
        </p:txBody>
      </p:sp>
    </p:spTree>
    <p:extLst>
      <p:ext uri="{BB962C8B-B14F-4D97-AF65-F5344CB8AC3E}">
        <p14:creationId xmlns:p14="http://schemas.microsoft.com/office/powerpoint/2010/main" val="1462100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1" y="176869"/>
            <a:ext cx="8231563" cy="718497"/>
          </a:xfrm>
        </p:spPr>
        <p:txBody>
          <a:bodyPr>
            <a:normAutofit/>
          </a:bodyPr>
          <a:lstStyle/>
          <a:p>
            <a:r>
              <a:rPr lang="en-US" dirty="0" smtClean="0"/>
              <a:t>Outline of the RFP Process</a:t>
            </a:r>
            <a:endParaRPr lang="en-US" dirty="0">
              <a:solidFill>
                <a:schemeClr val="tx1"/>
              </a:solidFill>
            </a:endParaRPr>
          </a:p>
        </p:txBody>
      </p:sp>
      <p:sp>
        <p:nvSpPr>
          <p:cNvPr id="4" name="Content Placeholder 3"/>
          <p:cNvSpPr>
            <a:spLocks noGrp="1"/>
          </p:cNvSpPr>
          <p:nvPr>
            <p:ph idx="1"/>
          </p:nvPr>
        </p:nvSpPr>
        <p:spPr>
          <a:xfrm>
            <a:off x="419031" y="916955"/>
            <a:ext cx="8279534" cy="5268380"/>
          </a:xfrm>
        </p:spPr>
        <p:txBody>
          <a:bodyPr>
            <a:noAutofit/>
          </a:bodyPr>
          <a:lstStyle/>
          <a:p>
            <a:pPr marL="182880" indent="-201168"/>
            <a:r>
              <a:rPr lang="en-US" sz="2000" dirty="0" smtClean="0">
                <a:latin typeface="+mj-lt"/>
              </a:rPr>
              <a:t>Develop RFP</a:t>
            </a:r>
          </a:p>
          <a:p>
            <a:pPr marL="429768" lvl="1" indent="-192024">
              <a:spcBef>
                <a:spcPts val="200"/>
              </a:spcBef>
              <a:buFont typeface="Lucida Grande"/>
              <a:buChar char="–"/>
            </a:pPr>
            <a:r>
              <a:rPr lang="en-US" sz="1600" dirty="0" smtClean="0"/>
              <a:t>Timeline: 1 month – 1 year (depends on project scale and site complexity)</a:t>
            </a:r>
          </a:p>
          <a:p>
            <a:pPr marL="429768" lvl="1" indent="-192024">
              <a:buFont typeface="Lucida Grande"/>
              <a:buChar char="–"/>
            </a:pPr>
            <a:r>
              <a:rPr lang="en-US" sz="1600" dirty="0" smtClean="0"/>
              <a:t>Who creates the RFP: Project leader, contract officer/lawyer, site manager(s), energy manager and technology expert. RFP writers will receive input from utility, Tribal leaders, and stakeholders</a:t>
            </a:r>
          </a:p>
          <a:p>
            <a:pPr marL="429768" lvl="1" indent="-192024">
              <a:buFont typeface="Lucida Grande"/>
              <a:buChar char="–"/>
            </a:pPr>
            <a:r>
              <a:rPr lang="en-US" sz="1600" dirty="0" smtClean="0"/>
              <a:t>RFP content </a:t>
            </a:r>
          </a:p>
          <a:p>
            <a:pPr marL="182880" indent="-201168">
              <a:spcBef>
                <a:spcPts val="800"/>
              </a:spcBef>
            </a:pPr>
            <a:r>
              <a:rPr lang="en-US" sz="2000" dirty="0" smtClean="0">
                <a:latin typeface="+mj-lt"/>
              </a:rPr>
              <a:t>Issue RFP</a:t>
            </a:r>
          </a:p>
          <a:p>
            <a:pPr marL="429768" lvl="1" indent="-192024">
              <a:spcBef>
                <a:spcPts val="200"/>
              </a:spcBef>
              <a:buFont typeface="Lucida Grande"/>
              <a:buChar char="–"/>
            </a:pPr>
            <a:r>
              <a:rPr lang="en-US" sz="1600" dirty="0" smtClean="0"/>
              <a:t>Tribal networks, federal </a:t>
            </a:r>
            <a:r>
              <a:rPr lang="en-US" sz="1600" dirty="0"/>
              <a:t>n</a:t>
            </a:r>
            <a:r>
              <a:rPr lang="en-US" sz="1600" dirty="0" smtClean="0"/>
              <a:t>etworks and industry </a:t>
            </a:r>
            <a:r>
              <a:rPr lang="en-US" sz="1600" dirty="0"/>
              <a:t>n</a:t>
            </a:r>
            <a:r>
              <a:rPr lang="en-US" sz="1600" dirty="0" smtClean="0"/>
              <a:t>etworks</a:t>
            </a:r>
          </a:p>
          <a:p>
            <a:pPr marL="182880" indent="-201168">
              <a:spcBef>
                <a:spcPts val="800"/>
              </a:spcBef>
            </a:pPr>
            <a:r>
              <a:rPr lang="en-US" sz="2000" dirty="0" smtClean="0">
                <a:latin typeface="+mj-lt"/>
              </a:rPr>
              <a:t>Administer the RFP </a:t>
            </a:r>
          </a:p>
          <a:p>
            <a:pPr marL="429768" lvl="1" indent="-192024">
              <a:spcBef>
                <a:spcPts val="200"/>
              </a:spcBef>
              <a:buFont typeface="Lucida Grande"/>
              <a:buChar char="–"/>
            </a:pPr>
            <a:r>
              <a:rPr lang="en-US" sz="1600" dirty="0" smtClean="0"/>
              <a:t>Proposal meeting(s)</a:t>
            </a:r>
          </a:p>
          <a:p>
            <a:pPr marL="429768" lvl="1" indent="-192024">
              <a:buFont typeface="Lucida Grande"/>
              <a:buChar char="–"/>
            </a:pPr>
            <a:r>
              <a:rPr lang="en-US" sz="1600" dirty="0" smtClean="0"/>
              <a:t>Site tour(s</a:t>
            </a:r>
            <a:r>
              <a:rPr lang="en-US" sz="1600" dirty="0"/>
              <a:t>) – can </a:t>
            </a:r>
            <a:r>
              <a:rPr lang="en-US" sz="1600" dirty="0" smtClean="0"/>
              <a:t>be concurrent with proposal meeting</a:t>
            </a:r>
          </a:p>
          <a:p>
            <a:pPr marL="429768" lvl="1" indent="-192024">
              <a:buFont typeface="Lucida Grande"/>
              <a:buChar char="–"/>
            </a:pPr>
            <a:r>
              <a:rPr lang="en-US" sz="1600" dirty="0" smtClean="0"/>
              <a:t>Q&amp;A process </a:t>
            </a:r>
            <a:r>
              <a:rPr lang="en-US" sz="1600" dirty="0"/>
              <a:t>– ensure </a:t>
            </a:r>
            <a:r>
              <a:rPr lang="en-US" sz="1600" dirty="0" smtClean="0"/>
              <a:t>all developers get same information</a:t>
            </a:r>
          </a:p>
          <a:p>
            <a:pPr marL="182880" indent="-201168">
              <a:spcBef>
                <a:spcPts val="800"/>
              </a:spcBef>
            </a:pPr>
            <a:r>
              <a:rPr lang="en-US" sz="2000" dirty="0" smtClean="0">
                <a:latin typeface="+mj-lt"/>
              </a:rPr>
              <a:t>Evaluate Criteria</a:t>
            </a:r>
          </a:p>
          <a:p>
            <a:pPr marL="429768" lvl="1" indent="-192024">
              <a:spcBef>
                <a:spcPts val="200"/>
              </a:spcBef>
              <a:buFont typeface="Lucida Grande"/>
              <a:buChar char="–"/>
            </a:pPr>
            <a:r>
              <a:rPr lang="en-US" sz="1600" dirty="0" smtClean="0"/>
              <a:t>Should be a clear process with well defined criteria</a:t>
            </a:r>
          </a:p>
          <a:p>
            <a:pPr marL="429768" lvl="1" indent="-192024">
              <a:buFont typeface="Lucida Grande"/>
              <a:buChar char="–"/>
            </a:pPr>
            <a:r>
              <a:rPr lang="en-US" sz="1600" dirty="0" smtClean="0"/>
              <a:t>Evaluation panel recommended to consist of an odd number of members (typically 3 to 7)</a:t>
            </a:r>
          </a:p>
          <a:p>
            <a:pPr marL="182880" indent="-201168">
              <a:spcBef>
                <a:spcPts val="800"/>
              </a:spcBef>
            </a:pPr>
            <a:r>
              <a:rPr lang="en-US" sz="2000" dirty="0" smtClean="0">
                <a:latin typeface="+mj-lt"/>
              </a:rPr>
              <a:t>Award Contract</a:t>
            </a:r>
          </a:p>
          <a:p>
            <a:pPr marL="429768" lvl="1" indent="-192024">
              <a:spcBef>
                <a:spcPts val="200"/>
              </a:spcBef>
              <a:buFont typeface="Lucida Grande"/>
              <a:buChar char="–"/>
            </a:pPr>
            <a:r>
              <a:rPr lang="en-US" sz="1600" dirty="0" smtClean="0"/>
              <a:t>Four approaches</a:t>
            </a:r>
            <a:endParaRPr lang="en-US" sz="1600" dirty="0"/>
          </a:p>
        </p:txBody>
      </p:sp>
      <p:sp>
        <p:nvSpPr>
          <p:cNvPr id="5"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31</a:t>
            </a:fld>
            <a:endParaRPr lang="en-US" dirty="0">
              <a:solidFill>
                <a:prstClr val="white"/>
              </a:solidFill>
            </a:endParaRPr>
          </a:p>
        </p:txBody>
      </p:sp>
    </p:spTree>
    <p:extLst>
      <p:ext uri="{BB962C8B-B14F-4D97-AF65-F5344CB8AC3E}">
        <p14:creationId xmlns:p14="http://schemas.microsoft.com/office/powerpoint/2010/main" val="1388672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7025460" cy="636270"/>
          </a:xfrm>
        </p:spPr>
        <p:txBody>
          <a:bodyPr>
            <a:noAutofit/>
          </a:bodyPr>
          <a:lstStyle/>
          <a:p>
            <a:r>
              <a:rPr lang="en-US" dirty="0" smtClean="0"/>
              <a:t>Develop RFP</a:t>
            </a:r>
            <a:br>
              <a:rPr lang="en-US" dirty="0" smtClean="0"/>
            </a:br>
            <a:endParaRPr lang="en-US" dirty="0">
              <a:solidFill>
                <a:schemeClr val="tx1"/>
              </a:solidFill>
            </a:endParaRPr>
          </a:p>
        </p:txBody>
      </p:sp>
      <p:sp>
        <p:nvSpPr>
          <p:cNvPr id="4" name="Content Placeholder 3"/>
          <p:cNvSpPr>
            <a:spLocks noGrp="1"/>
          </p:cNvSpPr>
          <p:nvPr>
            <p:ph idx="1"/>
          </p:nvPr>
        </p:nvSpPr>
        <p:spPr>
          <a:xfrm>
            <a:off x="375628" y="986732"/>
            <a:ext cx="8862028" cy="4987945"/>
          </a:xfrm>
        </p:spPr>
        <p:txBody>
          <a:bodyPr>
            <a:noAutofit/>
          </a:bodyPr>
          <a:lstStyle/>
          <a:p>
            <a:pPr marL="0" indent="0">
              <a:buNone/>
            </a:pPr>
            <a:r>
              <a:rPr lang="en-US" sz="2300" dirty="0" smtClean="0">
                <a:latin typeface="+mj-lt"/>
              </a:rPr>
              <a:t>Key Elements of the RFP </a:t>
            </a:r>
          </a:p>
          <a:p>
            <a:pPr marL="274320" lvl="1" indent="-365760">
              <a:spcBef>
                <a:spcPts val="1080"/>
              </a:spcBef>
              <a:buSzPct val="160000"/>
              <a:buFont typeface="Franklin Gothic Book" pitchFamily="34" charset="0"/>
              <a:buChar char="□"/>
            </a:pPr>
            <a:r>
              <a:rPr lang="en-US" sz="2100" dirty="0" smtClean="0"/>
              <a:t>Type of procurement: </a:t>
            </a:r>
          </a:p>
          <a:p>
            <a:pPr marL="731520" lvl="2">
              <a:buFont typeface="Courier New" pitchFamily="49" charset="0"/>
              <a:buChar char="o"/>
            </a:pPr>
            <a:r>
              <a:rPr lang="en-US" sz="1700" dirty="0" smtClean="0"/>
              <a:t>Purchase</a:t>
            </a:r>
          </a:p>
          <a:p>
            <a:pPr marL="731520" lvl="2">
              <a:buFont typeface="Courier New" pitchFamily="49" charset="0"/>
              <a:buChar char="o"/>
            </a:pPr>
            <a:r>
              <a:rPr lang="en-US" sz="1700" dirty="0" smtClean="0"/>
              <a:t>PPA </a:t>
            </a:r>
          </a:p>
          <a:p>
            <a:pPr marL="731520" lvl="2">
              <a:buFont typeface="Courier New" pitchFamily="49" charset="0"/>
              <a:buChar char="o"/>
            </a:pPr>
            <a:r>
              <a:rPr lang="en-US" sz="1700" dirty="0" smtClean="0"/>
              <a:t>Other finance structure</a:t>
            </a:r>
          </a:p>
          <a:p>
            <a:pPr marL="274320" lvl="1" indent="-365760">
              <a:spcBef>
                <a:spcPts val="1200"/>
              </a:spcBef>
              <a:buSzPct val="160000"/>
              <a:buFont typeface="Franklin Gothic Book" pitchFamily="34" charset="0"/>
              <a:buChar char="□"/>
            </a:pPr>
            <a:r>
              <a:rPr lang="en-US" sz="2100" dirty="0" smtClean="0"/>
              <a:t>Technical specification (scope of work) </a:t>
            </a:r>
          </a:p>
          <a:p>
            <a:pPr marL="274320" lvl="1" indent="-365760">
              <a:spcBef>
                <a:spcPts val="1200"/>
              </a:spcBef>
              <a:buSzPct val="160000"/>
              <a:buFont typeface="Franklin Gothic Book" pitchFamily="34" charset="0"/>
              <a:buChar char="□"/>
            </a:pPr>
            <a:r>
              <a:rPr lang="en-US" sz="2100" dirty="0" smtClean="0"/>
              <a:t>Criteria for evaluating proposals: 3–5 of most important project aspects</a:t>
            </a:r>
          </a:p>
          <a:p>
            <a:pPr marL="731520" lvl="2">
              <a:buFont typeface="Courier New" pitchFamily="49" charset="0"/>
              <a:buChar char="o"/>
            </a:pPr>
            <a:r>
              <a:rPr lang="en-US" sz="1700" dirty="0" smtClean="0"/>
              <a:t>Proposed project solution that meets specified criteria</a:t>
            </a:r>
          </a:p>
          <a:p>
            <a:pPr marL="731520" lvl="2">
              <a:buFont typeface="Courier New" pitchFamily="49" charset="0"/>
              <a:buChar char="o"/>
            </a:pPr>
            <a:r>
              <a:rPr lang="en-US" sz="1700" dirty="0" smtClean="0"/>
              <a:t>System performance guarantee</a:t>
            </a:r>
          </a:p>
          <a:p>
            <a:pPr marL="731520" lvl="2">
              <a:buFont typeface="Courier New" pitchFamily="49" charset="0"/>
              <a:buChar char="o"/>
            </a:pPr>
            <a:r>
              <a:rPr lang="en-US" sz="1700" dirty="0" smtClean="0"/>
              <a:t>Developer experience, track record and customer satisfaction</a:t>
            </a:r>
          </a:p>
          <a:p>
            <a:pPr marL="731520" lvl="2">
              <a:buFont typeface="Courier New" pitchFamily="49" charset="0"/>
              <a:buChar char="o"/>
            </a:pPr>
            <a:r>
              <a:rPr lang="en-US" sz="1700" dirty="0" smtClean="0"/>
              <a:t>Developer financial health/longevity</a:t>
            </a:r>
          </a:p>
          <a:p>
            <a:pPr marL="731520" lvl="2">
              <a:buFont typeface="Courier New" pitchFamily="49" charset="0"/>
              <a:buChar char="o"/>
            </a:pPr>
            <a:r>
              <a:rPr lang="en-US" sz="1700" dirty="0" smtClean="0"/>
              <a:t>Maintenance plan</a:t>
            </a:r>
          </a:p>
          <a:p>
            <a:pPr marL="731520" lvl="2">
              <a:buFont typeface="Courier New" pitchFamily="49" charset="0"/>
              <a:buChar char="o"/>
            </a:pPr>
            <a:r>
              <a:rPr lang="en-US" sz="1700" dirty="0" smtClean="0"/>
              <a:t>Reasonable timelines</a:t>
            </a:r>
          </a:p>
          <a:p>
            <a:pPr marL="731520" lvl="2">
              <a:buFont typeface="Courier New" pitchFamily="49" charset="0"/>
              <a:buChar char="o"/>
            </a:pPr>
            <a:r>
              <a:rPr lang="en-US" sz="1700" dirty="0" smtClean="0"/>
              <a:t>Other </a:t>
            </a:r>
          </a:p>
        </p:txBody>
      </p:sp>
      <p:sp>
        <p:nvSpPr>
          <p:cNvPr id="5"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32</a:t>
            </a:fld>
            <a:endParaRPr lang="en-US" dirty="0">
              <a:solidFill>
                <a:prstClr val="white"/>
              </a:solidFill>
            </a:endParaRPr>
          </a:p>
        </p:txBody>
      </p:sp>
    </p:spTree>
    <p:extLst>
      <p:ext uri="{BB962C8B-B14F-4D97-AF65-F5344CB8AC3E}">
        <p14:creationId xmlns:p14="http://schemas.microsoft.com/office/powerpoint/2010/main" val="131071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8229600" cy="1146835"/>
          </a:xfrm>
        </p:spPr>
        <p:txBody>
          <a:bodyPr>
            <a:normAutofit/>
          </a:bodyPr>
          <a:lstStyle/>
          <a:p>
            <a:r>
              <a:rPr lang="en-US" dirty="0" smtClean="0"/>
              <a:t>Develop RFP (continued)</a:t>
            </a:r>
            <a:r>
              <a:rPr lang="en-US" dirty="0" smtClean="0">
                <a:latin typeface="+mn-lt"/>
              </a:rPr>
              <a:t/>
            </a:r>
            <a:br>
              <a:rPr lang="en-US" dirty="0" smtClean="0">
                <a:latin typeface="+mn-lt"/>
              </a:rPr>
            </a:br>
            <a:endParaRPr lang="en-US" dirty="0">
              <a:solidFill>
                <a:schemeClr val="tx1"/>
              </a:solidFill>
              <a:latin typeface="+mn-lt"/>
            </a:endParaRPr>
          </a:p>
        </p:txBody>
      </p:sp>
      <p:sp>
        <p:nvSpPr>
          <p:cNvPr id="4" name="Content Placeholder 3"/>
          <p:cNvSpPr>
            <a:spLocks noGrp="1"/>
          </p:cNvSpPr>
          <p:nvPr>
            <p:ph idx="1"/>
          </p:nvPr>
        </p:nvSpPr>
        <p:spPr>
          <a:xfrm>
            <a:off x="374633" y="989054"/>
            <a:ext cx="8003135" cy="5295785"/>
          </a:xfrm>
        </p:spPr>
        <p:txBody>
          <a:bodyPr>
            <a:noAutofit/>
          </a:bodyPr>
          <a:lstStyle/>
          <a:p>
            <a:pPr marL="0" indent="0">
              <a:buNone/>
            </a:pPr>
            <a:r>
              <a:rPr lang="en-US" sz="2300" dirty="0">
                <a:latin typeface="+mj-lt"/>
              </a:rPr>
              <a:t>Key Elements of the RFP </a:t>
            </a:r>
          </a:p>
          <a:p>
            <a:pPr marL="297180" lvl="1" indent="-365760">
              <a:spcBef>
                <a:spcPts val="1080"/>
              </a:spcBef>
              <a:buSzPct val="160000"/>
              <a:buFont typeface="Franklin Gothic Book" pitchFamily="34" charset="0"/>
              <a:buChar char="□"/>
            </a:pPr>
            <a:r>
              <a:rPr lang="en-US" sz="2100" dirty="0" smtClean="0"/>
              <a:t>Description of RFP administration process </a:t>
            </a:r>
          </a:p>
          <a:p>
            <a:pPr marL="731520" lvl="2">
              <a:spcBef>
                <a:spcPts val="300"/>
              </a:spcBef>
              <a:buFont typeface="Courier New" pitchFamily="49" charset="0"/>
              <a:buChar char="o"/>
            </a:pPr>
            <a:r>
              <a:rPr lang="en-US" sz="1700" dirty="0" smtClean="0"/>
              <a:t>Typically 2–5 months </a:t>
            </a:r>
          </a:p>
          <a:p>
            <a:pPr marL="731520" lvl="2">
              <a:spcBef>
                <a:spcPts val="300"/>
              </a:spcBef>
              <a:buFont typeface="Courier New" pitchFamily="49" charset="0"/>
              <a:buChar char="o"/>
            </a:pPr>
            <a:r>
              <a:rPr lang="en-US" sz="1700" dirty="0" smtClean="0"/>
              <a:t>Key dates: proposal meeting(s), sites visit(s), proposal due date</a:t>
            </a:r>
          </a:p>
          <a:p>
            <a:pPr marL="731520" lvl="2">
              <a:spcBef>
                <a:spcPts val="300"/>
              </a:spcBef>
              <a:buFont typeface="Courier New" pitchFamily="49" charset="0"/>
              <a:buChar char="o"/>
            </a:pPr>
            <a:r>
              <a:rPr lang="en-US" sz="1700" dirty="0" smtClean="0"/>
              <a:t>Description of how questions will be handled and answered</a:t>
            </a:r>
          </a:p>
          <a:p>
            <a:pPr marL="297180" lvl="1" indent="-365760">
              <a:spcBef>
                <a:spcPts val="900"/>
              </a:spcBef>
              <a:buSzPct val="160000"/>
              <a:buFont typeface="Franklin Gothic Book" pitchFamily="34" charset="0"/>
              <a:buChar char="□"/>
            </a:pPr>
            <a:r>
              <a:rPr lang="en-US" sz="2100" dirty="0" smtClean="0"/>
              <a:t>Defining responsible parties </a:t>
            </a:r>
          </a:p>
          <a:p>
            <a:pPr marL="731520" lvl="2">
              <a:spcBef>
                <a:spcPts val="300"/>
              </a:spcBef>
              <a:buFont typeface="Courier New" pitchFamily="49" charset="0"/>
              <a:buChar char="o"/>
            </a:pPr>
            <a:r>
              <a:rPr lang="en-US" sz="1700" dirty="0" smtClean="0"/>
              <a:t>Who is responsible for permits </a:t>
            </a:r>
          </a:p>
          <a:p>
            <a:pPr marL="731520" lvl="2">
              <a:spcBef>
                <a:spcPts val="300"/>
              </a:spcBef>
              <a:buFont typeface="Courier New" pitchFamily="49" charset="0"/>
              <a:buChar char="o"/>
            </a:pPr>
            <a:r>
              <a:rPr lang="en-US" sz="1700" dirty="0" smtClean="0"/>
              <a:t>Who is responsible for interconnection agreements</a:t>
            </a:r>
          </a:p>
          <a:p>
            <a:pPr marL="731520" lvl="2">
              <a:spcBef>
                <a:spcPts val="300"/>
              </a:spcBef>
              <a:buFont typeface="Courier New" pitchFamily="49" charset="0"/>
              <a:buChar char="o"/>
            </a:pPr>
            <a:r>
              <a:rPr lang="en-US" sz="1700" dirty="0" smtClean="0"/>
              <a:t>Who is responsible for applying for incentives</a:t>
            </a:r>
          </a:p>
          <a:p>
            <a:pPr marL="297180" lvl="1" indent="-365760">
              <a:spcBef>
                <a:spcPts val="900"/>
              </a:spcBef>
              <a:buSzPct val="160000"/>
              <a:buFont typeface="Franklin Gothic Book" pitchFamily="34" charset="0"/>
              <a:buChar char="□"/>
            </a:pPr>
            <a:r>
              <a:rPr lang="en-US" sz="2100" dirty="0" smtClean="0"/>
              <a:t>Any preferences on parties allowed to submit proposals </a:t>
            </a:r>
          </a:p>
          <a:p>
            <a:pPr marL="731520" lvl="2">
              <a:spcBef>
                <a:spcPts val="300"/>
              </a:spcBef>
              <a:buFont typeface="Courier New" pitchFamily="49" charset="0"/>
              <a:buChar char="o"/>
            </a:pPr>
            <a:r>
              <a:rPr lang="en-US" sz="1700" dirty="0" smtClean="0"/>
              <a:t>Small business</a:t>
            </a:r>
          </a:p>
          <a:p>
            <a:pPr marL="731520" lvl="2">
              <a:spcBef>
                <a:spcPts val="300"/>
              </a:spcBef>
              <a:buFont typeface="Courier New" pitchFamily="49" charset="0"/>
              <a:buChar char="o"/>
            </a:pPr>
            <a:r>
              <a:rPr lang="en-US" sz="1700" dirty="0" smtClean="0"/>
              <a:t>Minority-owned</a:t>
            </a:r>
          </a:p>
          <a:p>
            <a:pPr marL="731520" lvl="2">
              <a:spcBef>
                <a:spcPts val="300"/>
              </a:spcBef>
              <a:buFont typeface="Courier New" pitchFamily="49" charset="0"/>
              <a:buChar char="o"/>
            </a:pPr>
            <a:r>
              <a:rPr lang="en-US" sz="1700" dirty="0" smtClean="0"/>
              <a:t>Other</a:t>
            </a:r>
          </a:p>
          <a:p>
            <a:pPr marL="297180" lvl="1" indent="-365760">
              <a:spcBef>
                <a:spcPts val="900"/>
              </a:spcBef>
              <a:buSzPct val="160000"/>
              <a:buFont typeface="Franklin Gothic Book" pitchFamily="34" charset="0"/>
              <a:buChar char="□"/>
            </a:pPr>
            <a:r>
              <a:rPr lang="en-US" sz="2100" dirty="0" smtClean="0"/>
              <a:t>Land use agreements </a:t>
            </a:r>
          </a:p>
          <a:p>
            <a:pPr marL="731520" lvl="2">
              <a:spcBef>
                <a:spcPts val="300"/>
              </a:spcBef>
              <a:buFont typeface="Courier New" pitchFamily="49" charset="0"/>
              <a:buChar char="o"/>
            </a:pPr>
            <a:r>
              <a:rPr lang="en-US" sz="1700" dirty="0" smtClean="0"/>
              <a:t>Address site access and land use issues as relevant to ownership model</a:t>
            </a:r>
            <a:endParaRPr lang="en-US" sz="1700" dirty="0"/>
          </a:p>
        </p:txBody>
      </p:sp>
      <p:sp>
        <p:nvSpPr>
          <p:cNvPr id="5"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33</a:t>
            </a:fld>
            <a:endParaRPr lang="en-US" dirty="0">
              <a:solidFill>
                <a:prstClr val="white"/>
              </a:solidFill>
            </a:endParaRPr>
          </a:p>
        </p:txBody>
      </p:sp>
    </p:spTree>
    <p:extLst>
      <p:ext uri="{BB962C8B-B14F-4D97-AF65-F5344CB8AC3E}">
        <p14:creationId xmlns:p14="http://schemas.microsoft.com/office/powerpoint/2010/main" val="2940647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7993969" cy="767518"/>
          </a:xfrm>
        </p:spPr>
        <p:txBody>
          <a:bodyPr>
            <a:noAutofit/>
          </a:bodyPr>
          <a:lstStyle/>
          <a:p>
            <a:r>
              <a:rPr lang="en-US" dirty="0" smtClean="0"/>
              <a:t>Technical Specifications</a:t>
            </a:r>
            <a:br>
              <a:rPr lang="en-US" dirty="0" smtClean="0"/>
            </a:br>
            <a:endParaRPr lang="en-US" dirty="0">
              <a:solidFill>
                <a:schemeClr val="tx1"/>
              </a:solidFill>
            </a:endParaRPr>
          </a:p>
        </p:txBody>
      </p:sp>
      <p:sp>
        <p:nvSpPr>
          <p:cNvPr id="4" name="Content Placeholder 3"/>
          <p:cNvSpPr>
            <a:spLocks noGrp="1"/>
          </p:cNvSpPr>
          <p:nvPr>
            <p:ph idx="1"/>
          </p:nvPr>
        </p:nvSpPr>
        <p:spPr>
          <a:xfrm>
            <a:off x="366492" y="1000817"/>
            <a:ext cx="8229600" cy="4829311"/>
          </a:xfrm>
        </p:spPr>
        <p:txBody>
          <a:bodyPr>
            <a:noAutofit/>
          </a:bodyPr>
          <a:lstStyle/>
          <a:p>
            <a:pPr marL="0" indent="0">
              <a:buNone/>
            </a:pPr>
            <a:r>
              <a:rPr lang="en-US" sz="2300" dirty="0">
                <a:latin typeface="+mj-lt"/>
              </a:rPr>
              <a:t>Define Scope of Work </a:t>
            </a:r>
          </a:p>
          <a:p>
            <a:pPr marL="457200" lvl="1" indent="-228600">
              <a:spcBef>
                <a:spcPts val="700"/>
              </a:spcBef>
              <a:buFont typeface="Arial" pitchFamily="34" charset="0"/>
              <a:buChar char="•"/>
            </a:pPr>
            <a:r>
              <a:rPr lang="en-US" sz="2000" dirty="0" smtClean="0"/>
              <a:t>What is the project </a:t>
            </a:r>
            <a:r>
              <a:rPr lang="en-US" sz="2000" dirty="0"/>
              <a:t>s</a:t>
            </a:r>
            <a:r>
              <a:rPr lang="en-US" sz="2000" dirty="0" smtClean="0"/>
              <a:t>cale</a:t>
            </a:r>
          </a:p>
          <a:p>
            <a:pPr marL="457200" lvl="1" indent="-228600">
              <a:spcBef>
                <a:spcPts val="700"/>
              </a:spcBef>
              <a:buFont typeface="Arial" pitchFamily="34" charset="0"/>
              <a:buChar char="•"/>
            </a:pPr>
            <a:r>
              <a:rPr lang="en-US" sz="2000" dirty="0" smtClean="0"/>
              <a:t>Type of RE technology</a:t>
            </a:r>
          </a:p>
          <a:p>
            <a:pPr marL="457200" lvl="1" indent="-228600">
              <a:spcBef>
                <a:spcPts val="700"/>
              </a:spcBef>
              <a:buFont typeface="Arial" pitchFamily="34" charset="0"/>
              <a:buChar char="•"/>
            </a:pPr>
            <a:r>
              <a:rPr lang="en-US" sz="2000" dirty="0" smtClean="0"/>
              <a:t>Site information:</a:t>
            </a:r>
          </a:p>
          <a:p>
            <a:pPr marL="731520" lvl="2">
              <a:spcBef>
                <a:spcPts val="700"/>
              </a:spcBef>
              <a:buFont typeface="Franklin Gothic Book" pitchFamily="34" charset="0"/>
              <a:buChar char="–"/>
            </a:pPr>
            <a:r>
              <a:rPr lang="en-US" sz="1700" dirty="0" smtClean="0"/>
              <a:t>Location</a:t>
            </a:r>
          </a:p>
          <a:p>
            <a:pPr marL="731520" lvl="2">
              <a:spcBef>
                <a:spcPts val="700"/>
              </a:spcBef>
              <a:buFont typeface="Franklin Gothic Book" pitchFamily="34" charset="0"/>
              <a:buChar char="–"/>
            </a:pPr>
            <a:r>
              <a:rPr lang="en-US" sz="1700" dirty="0" smtClean="0"/>
              <a:t>Interconnection requirements as known</a:t>
            </a:r>
          </a:p>
          <a:p>
            <a:pPr marL="731520" lvl="2">
              <a:spcBef>
                <a:spcPts val="700"/>
              </a:spcBef>
              <a:buFont typeface="Franklin Gothic Book" pitchFamily="34" charset="0"/>
              <a:buChar char="–"/>
            </a:pPr>
            <a:r>
              <a:rPr lang="en-US" sz="1700" dirty="0" smtClean="0"/>
              <a:t>Applicable codes and standards</a:t>
            </a:r>
          </a:p>
          <a:p>
            <a:pPr marL="731520" lvl="2">
              <a:spcBef>
                <a:spcPts val="700"/>
              </a:spcBef>
              <a:buFont typeface="Franklin Gothic Book" pitchFamily="34" charset="0"/>
              <a:buChar char="–"/>
            </a:pPr>
            <a:r>
              <a:rPr lang="en-US" sz="1700" dirty="0" smtClean="0"/>
              <a:t>Roof structure, soils, other (as applicable and available)</a:t>
            </a:r>
          </a:p>
          <a:p>
            <a:pPr marL="731520" lvl="2">
              <a:spcBef>
                <a:spcPts val="700"/>
              </a:spcBef>
              <a:buFont typeface="Franklin Gothic Book" pitchFamily="34" charset="0"/>
              <a:buChar char="–"/>
            </a:pPr>
            <a:r>
              <a:rPr lang="en-US" sz="1700" dirty="0" smtClean="0"/>
              <a:t>Site prep: fencing, roads, grading limitations, etc.</a:t>
            </a:r>
          </a:p>
          <a:p>
            <a:pPr marL="731520" lvl="2">
              <a:spcBef>
                <a:spcPts val="700"/>
              </a:spcBef>
              <a:buFont typeface="Franklin Gothic Book" pitchFamily="34" charset="0"/>
              <a:buChar char="–"/>
            </a:pPr>
            <a:r>
              <a:rPr lang="en-US" sz="1700" dirty="0" smtClean="0"/>
              <a:t>Installation requirements: min/max heights of equipment, vegetation mitigation, design standards for structural/electrical</a:t>
            </a:r>
          </a:p>
          <a:p>
            <a:pPr marL="457200" lvl="1" indent="-228600">
              <a:spcBef>
                <a:spcPts val="700"/>
              </a:spcBef>
              <a:buFont typeface="Arial" pitchFamily="34" charset="0"/>
              <a:buChar char="•"/>
            </a:pPr>
            <a:r>
              <a:rPr lang="en-US" sz="2000" dirty="0"/>
              <a:t>Equipment </a:t>
            </a:r>
            <a:r>
              <a:rPr lang="en-US" sz="2000" dirty="0" smtClean="0"/>
              <a:t>minimum </a:t>
            </a:r>
            <a:r>
              <a:rPr lang="en-US" sz="2000" dirty="0"/>
              <a:t>standards and warranties</a:t>
            </a:r>
          </a:p>
          <a:p>
            <a:pPr marL="457200" lvl="1" indent="-228600">
              <a:spcBef>
                <a:spcPts val="700"/>
              </a:spcBef>
              <a:buFont typeface="Arial" pitchFamily="34" charset="0"/>
              <a:buChar char="•"/>
            </a:pPr>
            <a:r>
              <a:rPr lang="en-US" sz="2000" dirty="0"/>
              <a:t>Expected minimum performance (recommended) or capacity</a:t>
            </a:r>
          </a:p>
          <a:p>
            <a:pPr marL="457200" lvl="1" indent="-228600">
              <a:spcBef>
                <a:spcPts val="700"/>
              </a:spcBef>
              <a:buFont typeface="Arial" pitchFamily="34" charset="0"/>
              <a:buChar char="•"/>
            </a:pPr>
            <a:r>
              <a:rPr lang="en-US" sz="2000" dirty="0"/>
              <a:t>Commissioning </a:t>
            </a:r>
            <a:r>
              <a:rPr lang="en-US" sz="2000" dirty="0" smtClean="0"/>
              <a:t>plan</a:t>
            </a:r>
            <a:endParaRPr lang="en-US" sz="2000" dirty="0"/>
          </a:p>
          <a:p>
            <a:pPr lvl="1"/>
            <a:endParaRPr lang="en-US" sz="2400" dirty="0"/>
          </a:p>
        </p:txBody>
      </p:sp>
      <p:sp>
        <p:nvSpPr>
          <p:cNvPr id="5"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34</a:t>
            </a:fld>
            <a:endParaRPr lang="en-US" dirty="0">
              <a:solidFill>
                <a:prstClr val="white"/>
              </a:solidFill>
            </a:endParaRPr>
          </a:p>
        </p:txBody>
      </p:sp>
    </p:spTree>
    <p:extLst>
      <p:ext uri="{BB962C8B-B14F-4D97-AF65-F5344CB8AC3E}">
        <p14:creationId xmlns:p14="http://schemas.microsoft.com/office/powerpoint/2010/main" val="39151040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7611358" cy="702389"/>
          </a:xfrm>
        </p:spPr>
        <p:txBody>
          <a:bodyPr>
            <a:noAutofit/>
          </a:bodyPr>
          <a:lstStyle/>
          <a:p>
            <a:r>
              <a:rPr lang="en-US" dirty="0" smtClean="0"/>
              <a:t>Evaluation Criteria</a:t>
            </a:r>
            <a:br>
              <a:rPr lang="en-US" dirty="0" smtClean="0"/>
            </a:br>
            <a:endParaRPr lang="en-US" dirty="0">
              <a:solidFill>
                <a:schemeClr val="tx1"/>
              </a:solidFill>
            </a:endParaRPr>
          </a:p>
        </p:txBody>
      </p:sp>
      <p:sp>
        <p:nvSpPr>
          <p:cNvPr id="4" name="Content Placeholder 3"/>
          <p:cNvSpPr>
            <a:spLocks noGrp="1"/>
          </p:cNvSpPr>
          <p:nvPr>
            <p:ph idx="1"/>
          </p:nvPr>
        </p:nvSpPr>
        <p:spPr>
          <a:xfrm>
            <a:off x="366492" y="1000811"/>
            <a:ext cx="8229600" cy="4829311"/>
          </a:xfrm>
        </p:spPr>
        <p:txBody>
          <a:bodyPr>
            <a:noAutofit/>
          </a:bodyPr>
          <a:lstStyle/>
          <a:p>
            <a:pPr marL="0" indent="0">
              <a:buNone/>
            </a:pPr>
            <a:r>
              <a:rPr lang="en-US" sz="2300" dirty="0">
                <a:latin typeface="+mj-lt"/>
              </a:rPr>
              <a:t>Two Typical Approaches</a:t>
            </a:r>
          </a:p>
          <a:p>
            <a:pPr marL="457200" lvl="1" indent="-228600">
              <a:spcBef>
                <a:spcPts val="800"/>
              </a:spcBef>
              <a:buFont typeface="Arial" pitchFamily="34" charset="0"/>
              <a:buChar char="•"/>
            </a:pPr>
            <a:r>
              <a:rPr lang="en-US" sz="2200" dirty="0" smtClean="0"/>
              <a:t>Best </a:t>
            </a:r>
            <a:r>
              <a:rPr lang="en-US" sz="2200" dirty="0"/>
              <a:t>v</a:t>
            </a:r>
            <a:r>
              <a:rPr lang="en-US" sz="2200" dirty="0" smtClean="0"/>
              <a:t>alue: </a:t>
            </a:r>
          </a:p>
          <a:p>
            <a:pPr marL="731520" lvl="2">
              <a:spcBef>
                <a:spcPts val="800"/>
              </a:spcBef>
              <a:buFont typeface="Franklin Gothic Book" pitchFamily="34" charset="0"/>
              <a:buChar char="–"/>
            </a:pPr>
            <a:r>
              <a:rPr lang="en-US" sz="1900" dirty="0" smtClean="0"/>
              <a:t>Typically 3–5 criteria with weighting based on importance</a:t>
            </a:r>
          </a:p>
          <a:p>
            <a:pPr marL="731520" lvl="2">
              <a:spcBef>
                <a:spcPts val="800"/>
              </a:spcBef>
              <a:buFont typeface="Franklin Gothic Book" pitchFamily="34" charset="0"/>
              <a:buChar char="–"/>
            </a:pPr>
            <a:r>
              <a:rPr lang="en-US" sz="1900" dirty="0" smtClean="0"/>
              <a:t>Score proposal on each criteria</a:t>
            </a:r>
          </a:p>
          <a:p>
            <a:pPr marL="731520" lvl="2">
              <a:spcBef>
                <a:spcPts val="800"/>
              </a:spcBef>
              <a:buFont typeface="Franklin Gothic Book" pitchFamily="34" charset="0"/>
              <a:buChar char="–"/>
            </a:pPr>
            <a:r>
              <a:rPr lang="en-US" sz="1900" dirty="0" smtClean="0"/>
              <a:t>Somewhat subjective and can lead to contentious, time-consuming evaluations but good method to capture best value </a:t>
            </a:r>
          </a:p>
          <a:p>
            <a:pPr marL="457200" lvl="1" indent="-228600">
              <a:spcBef>
                <a:spcPts val="1728"/>
              </a:spcBef>
              <a:buFont typeface="Arial" pitchFamily="34" charset="0"/>
              <a:buChar char="•"/>
            </a:pPr>
            <a:r>
              <a:rPr lang="en-US" sz="2200" dirty="0" smtClean="0"/>
              <a:t>Low </a:t>
            </a:r>
            <a:r>
              <a:rPr lang="en-US" sz="2200" dirty="0"/>
              <a:t>p</a:t>
            </a:r>
            <a:r>
              <a:rPr lang="en-US" sz="2200" dirty="0" smtClean="0"/>
              <a:t>rice, </a:t>
            </a:r>
            <a:r>
              <a:rPr lang="en-US" sz="2200" dirty="0"/>
              <a:t>t</a:t>
            </a:r>
            <a:r>
              <a:rPr lang="en-US" sz="2200" dirty="0" smtClean="0"/>
              <a:t>echnically acceptable </a:t>
            </a:r>
          </a:p>
          <a:p>
            <a:pPr marL="731520" lvl="2">
              <a:spcBef>
                <a:spcPts val="800"/>
              </a:spcBef>
              <a:buFont typeface="Franklin Gothic Book" pitchFamily="34" charset="0"/>
              <a:buChar char="–"/>
            </a:pPr>
            <a:r>
              <a:rPr lang="en-US" sz="1900" dirty="0" smtClean="0"/>
              <a:t>Proposals initially stripped of pricing/cost information</a:t>
            </a:r>
          </a:p>
          <a:p>
            <a:pPr marL="731520" lvl="2">
              <a:spcBef>
                <a:spcPts val="800"/>
              </a:spcBef>
              <a:buFont typeface="Franklin Gothic Book" pitchFamily="34" charset="0"/>
              <a:buChar char="–"/>
            </a:pPr>
            <a:r>
              <a:rPr lang="en-US" sz="1900" dirty="0" smtClean="0"/>
              <a:t>First evaluation determines proposals that meet technical hurdle</a:t>
            </a:r>
          </a:p>
          <a:p>
            <a:pPr marL="731520" lvl="2">
              <a:spcBef>
                <a:spcPts val="800"/>
              </a:spcBef>
              <a:buFont typeface="Franklin Gothic Book" pitchFamily="34" charset="0"/>
              <a:buChar char="–"/>
            </a:pPr>
            <a:r>
              <a:rPr lang="en-US" sz="1900" dirty="0" smtClean="0"/>
              <a:t>Technically acceptable proposal with lowest cost gets award </a:t>
            </a:r>
          </a:p>
          <a:p>
            <a:pPr marL="731520" lvl="2">
              <a:spcBef>
                <a:spcPts val="800"/>
              </a:spcBef>
              <a:buFont typeface="Franklin Gothic Book" pitchFamily="34" charset="0"/>
              <a:buChar char="–"/>
            </a:pPr>
            <a:r>
              <a:rPr lang="en-US" sz="1900" dirty="0" smtClean="0"/>
              <a:t>More transparent process but may not capture best value</a:t>
            </a:r>
          </a:p>
          <a:p>
            <a:pPr lvl="2">
              <a:buFont typeface="Franklin Gothic Book" pitchFamily="34" charset="0"/>
              <a:buChar char="–"/>
            </a:pPr>
            <a:endParaRPr lang="en-US" sz="2000" dirty="0" smtClean="0"/>
          </a:p>
          <a:p>
            <a:pPr lvl="1">
              <a:buFont typeface="Franklin Gothic Book" pitchFamily="34" charset="0"/>
              <a:buChar char="–"/>
            </a:pPr>
            <a:endParaRPr lang="en-US" dirty="0" smtClean="0"/>
          </a:p>
        </p:txBody>
      </p:sp>
      <p:sp>
        <p:nvSpPr>
          <p:cNvPr id="5"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35</a:t>
            </a:fld>
            <a:endParaRPr lang="en-US" dirty="0">
              <a:solidFill>
                <a:prstClr val="white"/>
              </a:solidFill>
            </a:endParaRPr>
          </a:p>
        </p:txBody>
      </p:sp>
    </p:spTree>
    <p:extLst>
      <p:ext uri="{BB962C8B-B14F-4D97-AF65-F5344CB8AC3E}">
        <p14:creationId xmlns:p14="http://schemas.microsoft.com/office/powerpoint/2010/main" val="2011816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8"/>
            <a:ext cx="7692765" cy="653541"/>
          </a:xfrm>
        </p:spPr>
        <p:txBody>
          <a:bodyPr>
            <a:normAutofit/>
          </a:bodyPr>
          <a:lstStyle/>
          <a:p>
            <a:r>
              <a:rPr lang="en-US" dirty="0" smtClean="0"/>
              <a:t>Award Contract</a:t>
            </a:r>
            <a:endParaRPr lang="en-US" dirty="0">
              <a:solidFill>
                <a:schemeClr val="tx1"/>
              </a:solidFill>
            </a:endParaRPr>
          </a:p>
        </p:txBody>
      </p:sp>
      <p:sp>
        <p:nvSpPr>
          <p:cNvPr id="4" name="Content Placeholder 3"/>
          <p:cNvSpPr>
            <a:spLocks noGrp="1"/>
          </p:cNvSpPr>
          <p:nvPr>
            <p:ph idx="1"/>
          </p:nvPr>
        </p:nvSpPr>
        <p:spPr>
          <a:xfrm>
            <a:off x="366492" y="1000813"/>
            <a:ext cx="8229600" cy="4829311"/>
          </a:xfrm>
        </p:spPr>
        <p:txBody>
          <a:bodyPr>
            <a:noAutofit/>
          </a:bodyPr>
          <a:lstStyle/>
          <a:p>
            <a:pPr marL="0" indent="0">
              <a:buNone/>
            </a:pPr>
            <a:r>
              <a:rPr lang="en-US" sz="2300" dirty="0">
                <a:latin typeface="+mj-lt"/>
              </a:rPr>
              <a:t>Choose O</a:t>
            </a:r>
            <a:r>
              <a:rPr lang="en-US" sz="2300" dirty="0" smtClean="0">
                <a:latin typeface="+mj-lt"/>
              </a:rPr>
              <a:t>ne </a:t>
            </a:r>
            <a:r>
              <a:rPr lang="en-US" sz="2300" dirty="0">
                <a:latin typeface="+mj-lt"/>
              </a:rPr>
              <a:t>of T</a:t>
            </a:r>
            <a:r>
              <a:rPr lang="en-US" sz="2300" dirty="0" smtClean="0">
                <a:latin typeface="+mj-lt"/>
              </a:rPr>
              <a:t>hese Four Typical </a:t>
            </a:r>
            <a:r>
              <a:rPr lang="en-US" sz="2300" dirty="0">
                <a:latin typeface="+mj-lt"/>
              </a:rPr>
              <a:t>Approaches</a:t>
            </a:r>
          </a:p>
          <a:p>
            <a:pPr marL="457200" lvl="1" indent="-228600">
              <a:spcBef>
                <a:spcPts val="800"/>
              </a:spcBef>
              <a:buFont typeface="Arial" pitchFamily="34" charset="0"/>
              <a:buChar char="•"/>
            </a:pPr>
            <a:r>
              <a:rPr lang="en-US" sz="2200" dirty="0" smtClean="0"/>
              <a:t>Award based on </a:t>
            </a:r>
            <a:r>
              <a:rPr lang="en-US" sz="2200" dirty="0"/>
              <a:t>p</a:t>
            </a:r>
            <a:r>
              <a:rPr lang="en-US" sz="2200" dirty="0" smtClean="0"/>
              <a:t>roposal</a:t>
            </a:r>
          </a:p>
          <a:p>
            <a:pPr marL="731520" lvl="2">
              <a:buFont typeface="Franklin Gothic Book" pitchFamily="34" charset="0"/>
              <a:buChar char="–"/>
            </a:pPr>
            <a:r>
              <a:rPr lang="en-US" sz="1900" dirty="0" smtClean="0"/>
              <a:t>Awarded solely on merits of proposal</a:t>
            </a:r>
          </a:p>
          <a:p>
            <a:pPr marL="457200" lvl="1" indent="-228600">
              <a:spcBef>
                <a:spcPts val="2000"/>
              </a:spcBef>
              <a:buFont typeface="Arial" pitchFamily="34" charset="0"/>
              <a:buChar char="•"/>
            </a:pPr>
            <a:r>
              <a:rPr lang="en-US" sz="2200" dirty="0" smtClean="0"/>
              <a:t>Award with discussion</a:t>
            </a:r>
          </a:p>
          <a:p>
            <a:pPr marL="731520" lvl="2">
              <a:buFont typeface="Franklin Gothic Book" pitchFamily="34" charset="0"/>
              <a:buChar char="–"/>
            </a:pPr>
            <a:r>
              <a:rPr lang="en-US" sz="1900" dirty="0" smtClean="0"/>
              <a:t>Awarded on proposal but contingent on clarifying discussions</a:t>
            </a:r>
          </a:p>
          <a:p>
            <a:pPr marL="457200" lvl="1" indent="-228600">
              <a:spcBef>
                <a:spcPts val="2000"/>
              </a:spcBef>
              <a:buFont typeface="Arial" pitchFamily="34" charset="0"/>
              <a:buChar char="•"/>
            </a:pPr>
            <a:r>
              <a:rPr lang="en-US" sz="2200" dirty="0" smtClean="0"/>
              <a:t>Award with discussion and negotiation</a:t>
            </a:r>
          </a:p>
          <a:p>
            <a:pPr marL="731520" lvl="2">
              <a:buFont typeface="Franklin Gothic Book" pitchFamily="34" charset="0"/>
              <a:buChar char="–"/>
            </a:pPr>
            <a:r>
              <a:rPr lang="en-US" sz="1900" dirty="0" smtClean="0"/>
              <a:t>Awarded on proposal but contingent on further negotiation </a:t>
            </a:r>
          </a:p>
          <a:p>
            <a:pPr marL="457200" lvl="1" indent="-228600">
              <a:spcBef>
                <a:spcPts val="2000"/>
              </a:spcBef>
              <a:buFont typeface="Arial" pitchFamily="34" charset="0"/>
              <a:buChar char="•"/>
            </a:pPr>
            <a:r>
              <a:rPr lang="en-US" sz="2200" dirty="0" smtClean="0"/>
              <a:t>Award with best proposal</a:t>
            </a:r>
          </a:p>
          <a:p>
            <a:pPr marL="731520" lvl="2">
              <a:buFont typeface="Franklin Gothic Book" pitchFamily="34" charset="0"/>
              <a:buChar char="–"/>
            </a:pPr>
            <a:r>
              <a:rPr lang="en-US" sz="1900" dirty="0" smtClean="0"/>
              <a:t>Best proposals are short-listed </a:t>
            </a:r>
          </a:p>
          <a:p>
            <a:pPr marL="731520" lvl="2">
              <a:buFont typeface="Franklin Gothic Book" pitchFamily="34" charset="0"/>
              <a:buChar char="–"/>
            </a:pPr>
            <a:r>
              <a:rPr lang="en-US" sz="1900" dirty="0" smtClean="0"/>
              <a:t>Short-listed proposals asked for best final proposal revision</a:t>
            </a:r>
          </a:p>
          <a:p>
            <a:pPr marL="731520" lvl="2">
              <a:buFont typeface="Franklin Gothic Book" pitchFamily="34" charset="0"/>
              <a:buChar char="–"/>
            </a:pPr>
            <a:r>
              <a:rPr lang="en-US" sz="1900" dirty="0" smtClean="0"/>
              <a:t>Award based on final proposal revision</a:t>
            </a:r>
          </a:p>
        </p:txBody>
      </p:sp>
      <p:sp>
        <p:nvSpPr>
          <p:cNvPr id="5"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36</a:t>
            </a:fld>
            <a:endParaRPr lang="en-US" dirty="0">
              <a:solidFill>
                <a:prstClr val="white"/>
              </a:solidFill>
            </a:endParaRPr>
          </a:p>
        </p:txBody>
      </p:sp>
    </p:spTree>
    <p:extLst>
      <p:ext uri="{BB962C8B-B14F-4D97-AF65-F5344CB8AC3E}">
        <p14:creationId xmlns:p14="http://schemas.microsoft.com/office/powerpoint/2010/main" val="4111692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process_wheel.png"/>
          <p:cNvPicPr>
            <a:picLocks noChangeAspect="1"/>
          </p:cNvPicPr>
          <p:nvPr/>
        </p:nvPicPr>
        <p:blipFill rotWithShape="1">
          <a:blip r:embed="rId3" cstate="email">
            <a:extLst>
              <a:ext uri="{28A0092B-C50C-407E-A947-70E740481C1C}">
                <a14:useLocalDpi xmlns:a14="http://schemas.microsoft.com/office/drawing/2010/main"/>
              </a:ext>
            </a:extLst>
          </a:blip>
          <a:srcRect b="-524"/>
          <a:stretch/>
        </p:blipFill>
        <p:spPr>
          <a:xfrm>
            <a:off x="4874428" y="1172464"/>
            <a:ext cx="4269572" cy="3662440"/>
          </a:xfrm>
          <a:prstGeom prst="rect">
            <a:avLst/>
          </a:prstGeom>
        </p:spPr>
      </p:pic>
      <p:sp>
        <p:nvSpPr>
          <p:cNvPr id="4" name="Title 3"/>
          <p:cNvSpPr>
            <a:spLocks noGrp="1"/>
          </p:cNvSpPr>
          <p:nvPr>
            <p:ph type="title"/>
          </p:nvPr>
        </p:nvSpPr>
        <p:spPr/>
        <p:txBody>
          <a:bodyPr/>
          <a:lstStyle/>
          <a:p>
            <a:r>
              <a:rPr lang="en-US" dirty="0" smtClean="0"/>
              <a:t>Post-Procurement  </a:t>
            </a:r>
            <a:endParaRPr lang="en-US" dirty="0"/>
          </a:p>
        </p:txBody>
      </p:sp>
      <p:sp>
        <p:nvSpPr>
          <p:cNvPr id="5"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37</a:t>
            </a:fld>
            <a:endParaRPr lang="en-US" dirty="0">
              <a:solidFill>
                <a:prstClr val="white"/>
              </a:solidFill>
            </a:endParaRPr>
          </a:p>
        </p:txBody>
      </p:sp>
      <p:sp>
        <p:nvSpPr>
          <p:cNvPr id="7" name="Pentagon 8"/>
          <p:cNvSpPr/>
          <p:nvPr/>
        </p:nvSpPr>
        <p:spPr>
          <a:xfrm>
            <a:off x="3247002" y="2930855"/>
            <a:ext cx="1946740" cy="1017659"/>
          </a:xfrm>
          <a:custGeom>
            <a:avLst/>
            <a:gdLst>
              <a:gd name="connsiteX0" fmla="*/ 0 w 2775967"/>
              <a:gd name="connsiteY0" fmla="*/ 0 h 1335168"/>
              <a:gd name="connsiteX1" fmla="*/ 2108383 w 2775967"/>
              <a:gd name="connsiteY1" fmla="*/ 0 h 1335168"/>
              <a:gd name="connsiteX2" fmla="*/ 2775967 w 2775967"/>
              <a:gd name="connsiteY2" fmla="*/ 667584 h 1335168"/>
              <a:gd name="connsiteX3" fmla="*/ 2108383 w 2775967"/>
              <a:gd name="connsiteY3" fmla="*/ 1335168 h 1335168"/>
              <a:gd name="connsiteX4" fmla="*/ 0 w 2775967"/>
              <a:gd name="connsiteY4" fmla="*/ 1335168 h 1335168"/>
              <a:gd name="connsiteX5" fmla="*/ 0 w 2775967"/>
              <a:gd name="connsiteY5" fmla="*/ 0 h 1335168"/>
              <a:gd name="connsiteX0" fmla="*/ 0 w 2507325"/>
              <a:gd name="connsiteY0" fmla="*/ 0 h 1335168"/>
              <a:gd name="connsiteX1" fmla="*/ 2108383 w 2507325"/>
              <a:gd name="connsiteY1" fmla="*/ 0 h 1335168"/>
              <a:gd name="connsiteX2" fmla="*/ 2507325 w 2507325"/>
              <a:gd name="connsiteY2" fmla="*/ 667584 h 1335168"/>
              <a:gd name="connsiteX3" fmla="*/ 2108383 w 2507325"/>
              <a:gd name="connsiteY3" fmla="*/ 1335168 h 1335168"/>
              <a:gd name="connsiteX4" fmla="*/ 0 w 2507325"/>
              <a:gd name="connsiteY4" fmla="*/ 1335168 h 1335168"/>
              <a:gd name="connsiteX5" fmla="*/ 0 w 2507325"/>
              <a:gd name="connsiteY5" fmla="*/ 0 h 1335168"/>
              <a:gd name="connsiteX0" fmla="*/ 0 w 2445074"/>
              <a:gd name="connsiteY0" fmla="*/ 0 h 1335168"/>
              <a:gd name="connsiteX1" fmla="*/ 2108383 w 2445074"/>
              <a:gd name="connsiteY1" fmla="*/ 0 h 1335168"/>
              <a:gd name="connsiteX2" fmla="*/ 2445074 w 2445074"/>
              <a:gd name="connsiteY2" fmla="*/ 675725 h 1335168"/>
              <a:gd name="connsiteX3" fmla="*/ 2108383 w 2445074"/>
              <a:gd name="connsiteY3" fmla="*/ 1335168 h 1335168"/>
              <a:gd name="connsiteX4" fmla="*/ 0 w 2445074"/>
              <a:gd name="connsiteY4" fmla="*/ 1335168 h 1335168"/>
              <a:gd name="connsiteX5" fmla="*/ 0 w 2445074"/>
              <a:gd name="connsiteY5" fmla="*/ 0 h 1335168"/>
              <a:gd name="connsiteX0" fmla="*/ 0 w 2339841"/>
              <a:gd name="connsiteY0" fmla="*/ 0 h 1335168"/>
              <a:gd name="connsiteX1" fmla="*/ 2108383 w 2339841"/>
              <a:gd name="connsiteY1" fmla="*/ 0 h 1335168"/>
              <a:gd name="connsiteX2" fmla="*/ 2339841 w 2339841"/>
              <a:gd name="connsiteY2" fmla="*/ 665533 h 1335168"/>
              <a:gd name="connsiteX3" fmla="*/ 2108383 w 2339841"/>
              <a:gd name="connsiteY3" fmla="*/ 1335168 h 1335168"/>
              <a:gd name="connsiteX4" fmla="*/ 0 w 2339841"/>
              <a:gd name="connsiteY4" fmla="*/ 1335168 h 1335168"/>
              <a:gd name="connsiteX5" fmla="*/ 0 w 2339841"/>
              <a:gd name="connsiteY5" fmla="*/ 0 h 1335168"/>
              <a:gd name="connsiteX0" fmla="*/ 0 w 2291896"/>
              <a:gd name="connsiteY0" fmla="*/ 0 h 1335168"/>
              <a:gd name="connsiteX1" fmla="*/ 2108383 w 2291896"/>
              <a:gd name="connsiteY1" fmla="*/ 0 h 1335168"/>
              <a:gd name="connsiteX2" fmla="*/ 2291896 w 2291896"/>
              <a:gd name="connsiteY2" fmla="*/ 665533 h 1335168"/>
              <a:gd name="connsiteX3" fmla="*/ 2108383 w 2291896"/>
              <a:gd name="connsiteY3" fmla="*/ 1335168 h 1335168"/>
              <a:gd name="connsiteX4" fmla="*/ 0 w 2291896"/>
              <a:gd name="connsiteY4" fmla="*/ 1335168 h 1335168"/>
              <a:gd name="connsiteX5" fmla="*/ 0 w 2291896"/>
              <a:gd name="connsiteY5" fmla="*/ 0 h 13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896" h="1335168">
                <a:moveTo>
                  <a:pt x="0" y="0"/>
                </a:moveTo>
                <a:lnTo>
                  <a:pt x="2108383" y="0"/>
                </a:lnTo>
                <a:lnTo>
                  <a:pt x="2291896" y="665533"/>
                </a:lnTo>
                <a:lnTo>
                  <a:pt x="2108383" y="1335168"/>
                </a:lnTo>
                <a:lnTo>
                  <a:pt x="0" y="1335168"/>
                </a:lnTo>
                <a:lnTo>
                  <a:pt x="0" y="0"/>
                </a:lnTo>
                <a:close/>
              </a:path>
            </a:pathLst>
          </a:custGeom>
          <a:solidFill>
            <a:srgbClr val="BCC8B9"/>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389243" y="2992414"/>
            <a:ext cx="1641682" cy="794064"/>
          </a:xfrm>
          <a:prstGeom prst="rect">
            <a:avLst/>
          </a:prstGeom>
          <a:noFill/>
        </p:spPr>
        <p:txBody>
          <a:bodyPr wrap="square" rtlCol="0">
            <a:spAutoFit/>
          </a:bodyPr>
          <a:lstStyle/>
          <a:p>
            <a:pPr>
              <a:lnSpc>
                <a:spcPct val="95000"/>
              </a:lnSpc>
            </a:pPr>
            <a:r>
              <a:rPr lang="en-US" sz="1600" dirty="0">
                <a:solidFill>
                  <a:srgbClr val="3E3E3E"/>
                </a:solidFill>
                <a:latin typeface="Franklin Gothic Medium"/>
              </a:rPr>
              <a:t>Ongoing Monitoring and Maintenance</a:t>
            </a:r>
          </a:p>
        </p:txBody>
      </p:sp>
      <p:sp>
        <p:nvSpPr>
          <p:cNvPr id="10" name="Pentagon 8"/>
          <p:cNvSpPr/>
          <p:nvPr/>
        </p:nvSpPr>
        <p:spPr>
          <a:xfrm>
            <a:off x="1509666" y="2930855"/>
            <a:ext cx="1730315" cy="1017659"/>
          </a:xfrm>
          <a:custGeom>
            <a:avLst/>
            <a:gdLst>
              <a:gd name="connsiteX0" fmla="*/ 0 w 2775967"/>
              <a:gd name="connsiteY0" fmla="*/ 0 h 1335168"/>
              <a:gd name="connsiteX1" fmla="*/ 2108383 w 2775967"/>
              <a:gd name="connsiteY1" fmla="*/ 0 h 1335168"/>
              <a:gd name="connsiteX2" fmla="*/ 2775967 w 2775967"/>
              <a:gd name="connsiteY2" fmla="*/ 667584 h 1335168"/>
              <a:gd name="connsiteX3" fmla="*/ 2108383 w 2775967"/>
              <a:gd name="connsiteY3" fmla="*/ 1335168 h 1335168"/>
              <a:gd name="connsiteX4" fmla="*/ 0 w 2775967"/>
              <a:gd name="connsiteY4" fmla="*/ 1335168 h 1335168"/>
              <a:gd name="connsiteX5" fmla="*/ 0 w 2775967"/>
              <a:gd name="connsiteY5" fmla="*/ 0 h 1335168"/>
              <a:gd name="connsiteX0" fmla="*/ 0 w 2507325"/>
              <a:gd name="connsiteY0" fmla="*/ 0 h 1335168"/>
              <a:gd name="connsiteX1" fmla="*/ 2108383 w 2507325"/>
              <a:gd name="connsiteY1" fmla="*/ 0 h 1335168"/>
              <a:gd name="connsiteX2" fmla="*/ 2507325 w 2507325"/>
              <a:gd name="connsiteY2" fmla="*/ 667584 h 1335168"/>
              <a:gd name="connsiteX3" fmla="*/ 2108383 w 2507325"/>
              <a:gd name="connsiteY3" fmla="*/ 1335168 h 1335168"/>
              <a:gd name="connsiteX4" fmla="*/ 0 w 2507325"/>
              <a:gd name="connsiteY4" fmla="*/ 1335168 h 1335168"/>
              <a:gd name="connsiteX5" fmla="*/ 0 w 2507325"/>
              <a:gd name="connsiteY5" fmla="*/ 0 h 1335168"/>
              <a:gd name="connsiteX0" fmla="*/ 0 w 2445074"/>
              <a:gd name="connsiteY0" fmla="*/ 0 h 1335168"/>
              <a:gd name="connsiteX1" fmla="*/ 2108383 w 2445074"/>
              <a:gd name="connsiteY1" fmla="*/ 0 h 1335168"/>
              <a:gd name="connsiteX2" fmla="*/ 2445074 w 2445074"/>
              <a:gd name="connsiteY2" fmla="*/ 675725 h 1335168"/>
              <a:gd name="connsiteX3" fmla="*/ 2108383 w 2445074"/>
              <a:gd name="connsiteY3" fmla="*/ 1335168 h 1335168"/>
              <a:gd name="connsiteX4" fmla="*/ 0 w 2445074"/>
              <a:gd name="connsiteY4" fmla="*/ 1335168 h 1335168"/>
              <a:gd name="connsiteX5" fmla="*/ 0 w 2445074"/>
              <a:gd name="connsiteY5" fmla="*/ 0 h 1335168"/>
              <a:gd name="connsiteX0" fmla="*/ 0 w 2309737"/>
              <a:gd name="connsiteY0" fmla="*/ 0 h 1335168"/>
              <a:gd name="connsiteX1" fmla="*/ 2108383 w 2309737"/>
              <a:gd name="connsiteY1" fmla="*/ 0 h 1335168"/>
              <a:gd name="connsiteX2" fmla="*/ 2309737 w 2309737"/>
              <a:gd name="connsiteY2" fmla="*/ 675725 h 1335168"/>
              <a:gd name="connsiteX3" fmla="*/ 2108383 w 2309737"/>
              <a:gd name="connsiteY3" fmla="*/ 1335168 h 1335168"/>
              <a:gd name="connsiteX4" fmla="*/ 0 w 2309737"/>
              <a:gd name="connsiteY4" fmla="*/ 1335168 h 1335168"/>
              <a:gd name="connsiteX5" fmla="*/ 0 w 2309737"/>
              <a:gd name="connsiteY5" fmla="*/ 0 h 13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9737" h="1335168">
                <a:moveTo>
                  <a:pt x="0" y="0"/>
                </a:moveTo>
                <a:lnTo>
                  <a:pt x="2108383" y="0"/>
                </a:lnTo>
                <a:lnTo>
                  <a:pt x="2309737" y="675725"/>
                </a:lnTo>
                <a:lnTo>
                  <a:pt x="2108383" y="1335168"/>
                </a:lnTo>
                <a:lnTo>
                  <a:pt x="0" y="1335168"/>
                </a:lnTo>
                <a:lnTo>
                  <a:pt x="0" y="0"/>
                </a:lnTo>
                <a:close/>
              </a:path>
            </a:pathLst>
          </a:custGeom>
          <a:solidFill>
            <a:srgbClr val="BCC8B9"/>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1609056" y="3155240"/>
            <a:ext cx="1624483" cy="560153"/>
          </a:xfrm>
          <a:prstGeom prst="rect">
            <a:avLst/>
          </a:prstGeom>
          <a:noFill/>
        </p:spPr>
        <p:txBody>
          <a:bodyPr wrap="square" rtlCol="0">
            <a:spAutoFit/>
          </a:bodyPr>
          <a:lstStyle/>
          <a:p>
            <a:pPr>
              <a:lnSpc>
                <a:spcPct val="95000"/>
              </a:lnSpc>
            </a:pPr>
            <a:r>
              <a:rPr lang="en-US" sz="1600" dirty="0">
                <a:solidFill>
                  <a:srgbClr val="3E3E3E"/>
                </a:solidFill>
                <a:latin typeface="Franklin Gothic Medium"/>
              </a:rPr>
              <a:t>Project Gets Commissioned</a:t>
            </a:r>
          </a:p>
        </p:txBody>
      </p:sp>
      <p:sp>
        <p:nvSpPr>
          <p:cNvPr id="12" name="Pentagon 8"/>
          <p:cNvSpPr/>
          <p:nvPr/>
        </p:nvSpPr>
        <p:spPr>
          <a:xfrm>
            <a:off x="102450" y="2930855"/>
            <a:ext cx="1289600" cy="1017659"/>
          </a:xfrm>
          <a:custGeom>
            <a:avLst/>
            <a:gdLst>
              <a:gd name="connsiteX0" fmla="*/ 0 w 2775967"/>
              <a:gd name="connsiteY0" fmla="*/ 0 h 1335168"/>
              <a:gd name="connsiteX1" fmla="*/ 2108383 w 2775967"/>
              <a:gd name="connsiteY1" fmla="*/ 0 h 1335168"/>
              <a:gd name="connsiteX2" fmla="*/ 2775967 w 2775967"/>
              <a:gd name="connsiteY2" fmla="*/ 667584 h 1335168"/>
              <a:gd name="connsiteX3" fmla="*/ 2108383 w 2775967"/>
              <a:gd name="connsiteY3" fmla="*/ 1335168 h 1335168"/>
              <a:gd name="connsiteX4" fmla="*/ 0 w 2775967"/>
              <a:gd name="connsiteY4" fmla="*/ 1335168 h 1335168"/>
              <a:gd name="connsiteX5" fmla="*/ 0 w 2775967"/>
              <a:gd name="connsiteY5" fmla="*/ 0 h 1335168"/>
              <a:gd name="connsiteX0" fmla="*/ 0 w 2507325"/>
              <a:gd name="connsiteY0" fmla="*/ 0 h 1335168"/>
              <a:gd name="connsiteX1" fmla="*/ 2108383 w 2507325"/>
              <a:gd name="connsiteY1" fmla="*/ 0 h 1335168"/>
              <a:gd name="connsiteX2" fmla="*/ 2507325 w 2507325"/>
              <a:gd name="connsiteY2" fmla="*/ 667584 h 1335168"/>
              <a:gd name="connsiteX3" fmla="*/ 2108383 w 2507325"/>
              <a:gd name="connsiteY3" fmla="*/ 1335168 h 1335168"/>
              <a:gd name="connsiteX4" fmla="*/ 0 w 2507325"/>
              <a:gd name="connsiteY4" fmla="*/ 1335168 h 1335168"/>
              <a:gd name="connsiteX5" fmla="*/ 0 w 2507325"/>
              <a:gd name="connsiteY5" fmla="*/ 0 h 1335168"/>
              <a:gd name="connsiteX0" fmla="*/ 0 w 2417241"/>
              <a:gd name="connsiteY0" fmla="*/ 0 h 1335168"/>
              <a:gd name="connsiteX1" fmla="*/ 2108383 w 2417241"/>
              <a:gd name="connsiteY1" fmla="*/ 0 h 1335168"/>
              <a:gd name="connsiteX2" fmla="*/ 2417241 w 2417241"/>
              <a:gd name="connsiteY2" fmla="*/ 667584 h 1335168"/>
              <a:gd name="connsiteX3" fmla="*/ 2108383 w 2417241"/>
              <a:gd name="connsiteY3" fmla="*/ 1335168 h 1335168"/>
              <a:gd name="connsiteX4" fmla="*/ 0 w 2417241"/>
              <a:gd name="connsiteY4" fmla="*/ 1335168 h 1335168"/>
              <a:gd name="connsiteX5" fmla="*/ 0 w 2417241"/>
              <a:gd name="connsiteY5" fmla="*/ 0 h 133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7241" h="1335168">
                <a:moveTo>
                  <a:pt x="0" y="0"/>
                </a:moveTo>
                <a:lnTo>
                  <a:pt x="2108383" y="0"/>
                </a:lnTo>
                <a:lnTo>
                  <a:pt x="2417241" y="667584"/>
                </a:lnTo>
                <a:lnTo>
                  <a:pt x="2108383" y="1335168"/>
                </a:lnTo>
                <a:lnTo>
                  <a:pt x="0" y="1335168"/>
                </a:lnTo>
                <a:lnTo>
                  <a:pt x="0" y="0"/>
                </a:lnTo>
                <a:close/>
              </a:path>
            </a:pathLst>
          </a:custGeom>
          <a:solidFill>
            <a:srgbClr val="BCC8B9"/>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04233" y="3155240"/>
            <a:ext cx="1215982" cy="560153"/>
          </a:xfrm>
          <a:prstGeom prst="rect">
            <a:avLst/>
          </a:prstGeom>
          <a:noFill/>
        </p:spPr>
        <p:txBody>
          <a:bodyPr wrap="square" rtlCol="0">
            <a:spAutoFit/>
          </a:bodyPr>
          <a:lstStyle/>
          <a:p>
            <a:pPr>
              <a:lnSpc>
                <a:spcPct val="95000"/>
              </a:lnSpc>
            </a:pPr>
            <a:r>
              <a:rPr lang="en-US" sz="1600" dirty="0">
                <a:solidFill>
                  <a:srgbClr val="3E3E3E"/>
                </a:solidFill>
                <a:latin typeface="Franklin Gothic Medium"/>
              </a:rPr>
              <a:t>Project Gets Built</a:t>
            </a:r>
          </a:p>
        </p:txBody>
      </p:sp>
    </p:spTree>
    <p:extLst>
      <p:ext uri="{BB962C8B-B14F-4D97-AF65-F5344CB8AC3E}">
        <p14:creationId xmlns:p14="http://schemas.microsoft.com/office/powerpoint/2010/main" val="4049343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36163"/>
            <a:ext cx="5950663" cy="914062"/>
          </a:xfrm>
        </p:spPr>
        <p:txBody>
          <a:bodyPr>
            <a:noAutofit/>
          </a:bodyPr>
          <a:lstStyle/>
          <a:p>
            <a:r>
              <a:rPr lang="en-US" dirty="0" smtClean="0"/>
              <a:t>Summary: Project Procurement and Implementation </a:t>
            </a:r>
            <a:endParaRPr lang="en-US" dirty="0"/>
          </a:p>
        </p:txBody>
      </p:sp>
      <p:sp>
        <p:nvSpPr>
          <p:cNvPr id="3" name="Content Placeholder 2"/>
          <p:cNvSpPr>
            <a:spLocks noGrp="1"/>
          </p:cNvSpPr>
          <p:nvPr>
            <p:ph idx="1"/>
          </p:nvPr>
        </p:nvSpPr>
        <p:spPr>
          <a:xfrm>
            <a:off x="366492" y="1538136"/>
            <a:ext cx="8229600" cy="3362907"/>
          </a:xfrm>
        </p:spPr>
        <p:txBody>
          <a:bodyPr>
            <a:normAutofit/>
          </a:bodyPr>
          <a:lstStyle/>
          <a:p>
            <a:pPr>
              <a:lnSpc>
                <a:spcPct val="105000"/>
              </a:lnSpc>
              <a:spcBef>
                <a:spcPts val="2472"/>
              </a:spcBef>
            </a:pPr>
            <a:r>
              <a:rPr lang="en-US" sz="2800" dirty="0" smtClean="0"/>
              <a:t>Procurement strategy will vary depending on the project scale and financing solution selected</a:t>
            </a:r>
          </a:p>
          <a:p>
            <a:pPr>
              <a:lnSpc>
                <a:spcPct val="105000"/>
              </a:lnSpc>
              <a:spcBef>
                <a:spcPts val="2472"/>
              </a:spcBef>
            </a:pPr>
            <a:r>
              <a:rPr lang="en-US" sz="2800" dirty="0" smtClean="0"/>
              <a:t>Increasingly more complex for larger projects</a:t>
            </a:r>
          </a:p>
          <a:p>
            <a:pPr>
              <a:lnSpc>
                <a:spcPct val="105000"/>
              </a:lnSpc>
              <a:spcBef>
                <a:spcPts val="2472"/>
              </a:spcBef>
            </a:pPr>
            <a:r>
              <a:rPr lang="en-US" sz="2800" dirty="0" smtClean="0"/>
              <a:t>Post procurement issues are critical as these are very long term assets and relationships</a:t>
            </a:r>
            <a:endParaRPr lang="en-US" sz="2800" dirty="0"/>
          </a:p>
        </p:txBody>
      </p:sp>
      <p:sp>
        <p:nvSpPr>
          <p:cNvPr id="4" name="Slide Number Placeholder 3"/>
          <p:cNvSpPr>
            <a:spLocks noGrp="1"/>
          </p:cNvSpPr>
          <p:nvPr>
            <p:ph type="sldNum" sz="quarter" idx="4"/>
          </p:nvPr>
        </p:nvSpPr>
        <p:spPr>
          <a:xfrm>
            <a:off x="8596092" y="6591541"/>
            <a:ext cx="547908" cy="267887"/>
          </a:xfrm>
        </p:spPr>
        <p:txBody>
          <a:bodyPr/>
          <a:lstStyle/>
          <a:p>
            <a:pPr algn="ctr"/>
            <a:fld id="{C0DE57D6-8AFC-2140-9EBE-012C368973AC}" type="slidenum">
              <a:rPr lang="en-US" smtClean="0">
                <a:solidFill>
                  <a:prstClr val="white"/>
                </a:solidFill>
              </a:rPr>
              <a:pPr algn="ctr"/>
              <a:t>38</a:t>
            </a:fld>
            <a:endParaRPr lang="en-US" dirty="0">
              <a:solidFill>
                <a:prstClr val="white"/>
              </a:solidFill>
            </a:endParaRPr>
          </a:p>
        </p:txBody>
      </p:sp>
    </p:spTree>
    <p:extLst>
      <p:ext uri="{BB962C8B-B14F-4D97-AF65-F5344CB8AC3E}">
        <p14:creationId xmlns:p14="http://schemas.microsoft.com/office/powerpoint/2010/main" val="1673506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8229600" cy="676572"/>
          </a:xfrm>
        </p:spPr>
        <p:txBody>
          <a:bodyPr/>
          <a:lstStyle/>
          <a:p>
            <a:r>
              <a:rPr lang="en-US" dirty="0" smtClean="0"/>
              <a:t>Small Group Exercise</a:t>
            </a:r>
            <a:endParaRPr lang="en-US" dirty="0"/>
          </a:p>
        </p:txBody>
      </p:sp>
      <p:sp>
        <p:nvSpPr>
          <p:cNvPr id="3" name="Content Placeholder 2"/>
          <p:cNvSpPr>
            <a:spLocks noGrp="1"/>
          </p:cNvSpPr>
          <p:nvPr>
            <p:ph idx="1"/>
          </p:nvPr>
        </p:nvSpPr>
        <p:spPr>
          <a:xfrm>
            <a:off x="564611" y="1244129"/>
            <a:ext cx="8231519" cy="5176203"/>
          </a:xfrm>
        </p:spPr>
        <p:txBody>
          <a:bodyPr>
            <a:noAutofit/>
          </a:bodyPr>
          <a:lstStyle/>
          <a:p>
            <a:r>
              <a:rPr lang="en-US" sz="2900" dirty="0" smtClean="0"/>
              <a:t>Evaluate the RFP responses provided by identifying overall goals and developing values to help rank responses</a:t>
            </a:r>
            <a:endParaRPr lang="en-US" sz="2900"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39</a:t>
            </a:fld>
            <a:endParaRPr lang="en-US" dirty="0">
              <a:solidFill>
                <a:prstClr val="white"/>
              </a:solidFill>
            </a:endParaRPr>
          </a:p>
        </p:txBody>
      </p:sp>
    </p:spTree>
    <p:extLst>
      <p:ext uri="{BB962C8B-B14F-4D97-AF65-F5344CB8AC3E}">
        <p14:creationId xmlns:p14="http://schemas.microsoft.com/office/powerpoint/2010/main" val="2236905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Final Site Selection</a:t>
            </a:r>
          </a:p>
          <a:p>
            <a:r>
              <a:rPr lang="en-US" dirty="0" smtClean="0"/>
              <a:t>Tribal Role Options</a:t>
            </a:r>
          </a:p>
          <a:p>
            <a:pPr lvl="1"/>
            <a:r>
              <a:rPr lang="en-US" dirty="0" smtClean="0"/>
              <a:t>Business Structure Options</a:t>
            </a:r>
          </a:p>
          <a:p>
            <a:pPr lvl="1"/>
            <a:r>
              <a:rPr lang="en-US" dirty="0" smtClean="0"/>
              <a:t>Project Role Options</a:t>
            </a:r>
          </a:p>
          <a:p>
            <a:pPr lvl="1"/>
            <a:r>
              <a:rPr lang="en-US" dirty="0" smtClean="0"/>
              <a:t>Team Members</a:t>
            </a:r>
          </a:p>
          <a:p>
            <a:r>
              <a:rPr lang="en-US" dirty="0" smtClean="0"/>
              <a:t>Introduction to Financing: Tax Incentives and Up-Front Capital</a:t>
            </a:r>
          </a:p>
          <a:p>
            <a:r>
              <a:rPr lang="en-US" dirty="0" smtClean="0"/>
              <a:t>Partners and Procurement</a:t>
            </a:r>
          </a:p>
          <a:p>
            <a:r>
              <a:rPr lang="en-US" dirty="0" smtClean="0"/>
              <a:t>Permitting </a:t>
            </a:r>
          </a:p>
          <a:p>
            <a:r>
              <a:rPr lang="en-US" dirty="0" smtClean="0"/>
              <a:t>Interconnection and Transmission</a:t>
            </a:r>
          </a:p>
        </p:txBody>
      </p:sp>
      <p:sp>
        <p:nvSpPr>
          <p:cNvPr id="3" name="Slide Number Placeholder 2"/>
          <p:cNvSpPr>
            <a:spLocks noGrp="1"/>
          </p:cNvSpPr>
          <p:nvPr>
            <p:ph type="sldNum" sz="quarter" idx="4"/>
          </p:nvPr>
        </p:nvSpPr>
        <p:spPr/>
        <p:txBody>
          <a:bodyPr/>
          <a:lstStyle/>
          <a:p>
            <a:fld id="{F9C252DC-A164-D04F-A083-01C268BCB08E}" type="slidenum">
              <a:rPr lang="en-US" smtClean="0"/>
              <a:pPr/>
              <a:t>4</a:t>
            </a:fld>
            <a:endParaRPr lang="en-US" dirty="0"/>
          </a:p>
        </p:txBody>
      </p:sp>
    </p:spTree>
    <p:extLst>
      <p:ext uri="{BB962C8B-B14F-4D97-AF65-F5344CB8AC3E}">
        <p14:creationId xmlns:p14="http://schemas.microsoft.com/office/powerpoint/2010/main" val="11278000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082652"/>
            <a:ext cx="7355058" cy="534402"/>
          </a:xfrm>
          <a:prstGeom prst="rect">
            <a:avLst/>
          </a:prstGeom>
          <a:solidFill>
            <a:srgbClr val="008000">
              <a:alpha val="50000"/>
            </a:srgbClr>
          </a:solidFill>
          <a:ln>
            <a:solidFill>
              <a:schemeClr val="accent1"/>
            </a:solidFill>
          </a:ln>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smtClean="0">
                <a:solidFill>
                  <a:prstClr val="white"/>
                </a:solidFill>
              </a:rPr>
              <a:t>Permitting </a:t>
            </a:r>
            <a:endParaRPr lang="en-US" sz="3200" dirty="0">
              <a:solidFill>
                <a:prstClr val="white"/>
              </a:solidFill>
            </a:endParaRPr>
          </a:p>
        </p:txBody>
      </p:sp>
      <p:sp>
        <p:nvSpPr>
          <p:cNvPr id="7" name="Slide Number Placeholder 2"/>
          <p:cNvSpPr txBox="1">
            <a:spLocks/>
          </p:cNvSpPr>
          <p:nvPr/>
        </p:nvSpPr>
        <p:spPr>
          <a:xfrm>
            <a:off x="8596092" y="6591541"/>
            <a:ext cx="547908" cy="267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9C252DC-A164-D04F-A083-01C268BCB08E}" type="slidenum">
              <a:rPr lang="en-US" sz="1000" smtClean="0">
                <a:solidFill>
                  <a:prstClr val="black"/>
                </a:solidFill>
              </a:rPr>
              <a:pPr algn="ctr"/>
              <a:t>40</a:t>
            </a:fld>
            <a:endParaRPr lang="en-US" sz="1000" dirty="0">
              <a:solidFill>
                <a:prstClr val="black"/>
              </a:solidFill>
            </a:endParaRPr>
          </a:p>
        </p:txBody>
      </p:sp>
    </p:spTree>
    <p:extLst>
      <p:ext uri="{BB962C8B-B14F-4D97-AF65-F5344CB8AC3E}">
        <p14:creationId xmlns:p14="http://schemas.microsoft.com/office/powerpoint/2010/main" val="1636745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Permitting</a:t>
            </a:r>
            <a:endParaRPr lang="en-US" dirty="0"/>
          </a:p>
        </p:txBody>
      </p:sp>
      <p:sp>
        <p:nvSpPr>
          <p:cNvPr id="3" name="Content Placeholder 2"/>
          <p:cNvSpPr>
            <a:spLocks noGrp="1"/>
          </p:cNvSpPr>
          <p:nvPr>
            <p:ph idx="1"/>
          </p:nvPr>
        </p:nvSpPr>
        <p:spPr/>
        <p:txBody>
          <a:bodyPr/>
          <a:lstStyle/>
          <a:p>
            <a:r>
              <a:rPr lang="en-US" dirty="0" smtClean="0"/>
              <a:t>Permitting Example – City Level</a:t>
            </a:r>
          </a:p>
          <a:p>
            <a:r>
              <a:rPr lang="en-US" dirty="0" smtClean="0"/>
              <a:t>Permitting Example – Federal Level</a:t>
            </a:r>
          </a:p>
          <a:p>
            <a:r>
              <a:rPr lang="en-US" dirty="0" smtClean="0"/>
              <a:t>Permitting Checklists and Guide Examples</a:t>
            </a:r>
          </a:p>
          <a:p>
            <a:r>
              <a:rPr lang="en-US" dirty="0" smtClean="0"/>
              <a:t>Hiring a Consultant</a:t>
            </a:r>
          </a:p>
          <a:p>
            <a:r>
              <a:rPr lang="en-US" dirty="0" smtClean="0"/>
              <a:t>Common Missteps and Caveats</a:t>
            </a:r>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pPr algn="ctr"/>
              <a:t>41</a:t>
            </a:fld>
            <a:endParaRPr lang="en-US" dirty="0"/>
          </a:p>
        </p:txBody>
      </p:sp>
    </p:spTree>
    <p:extLst>
      <p:ext uri="{BB962C8B-B14F-4D97-AF65-F5344CB8AC3E}">
        <p14:creationId xmlns:p14="http://schemas.microsoft.com/office/powerpoint/2010/main" val="3341990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082652"/>
            <a:ext cx="7355058" cy="534402"/>
          </a:xfrm>
          <a:prstGeom prst="rect">
            <a:avLst/>
          </a:prstGeom>
          <a:solidFill>
            <a:srgbClr val="008000">
              <a:alpha val="50000"/>
            </a:srgbClr>
          </a:solidFill>
          <a:ln>
            <a:solidFill>
              <a:schemeClr val="accent1"/>
            </a:solidFill>
          </a:ln>
        </p:spPr>
        <p:txBody>
          <a:bodyPr vert="horz" lIns="91440" tIns="45720" rIns="91440" bIns="45720" rtlCol="0" anchor="ctr">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smtClean="0">
                <a:solidFill>
                  <a:prstClr val="white"/>
                </a:solidFill>
              </a:rPr>
              <a:t>Interconnection and Transmission </a:t>
            </a:r>
          </a:p>
        </p:txBody>
      </p:sp>
      <p:sp>
        <p:nvSpPr>
          <p:cNvPr id="7" name="Slide Number Placeholder 2"/>
          <p:cNvSpPr txBox="1">
            <a:spLocks/>
          </p:cNvSpPr>
          <p:nvPr/>
        </p:nvSpPr>
        <p:spPr>
          <a:xfrm>
            <a:off x="8596092" y="6591541"/>
            <a:ext cx="547908" cy="267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9C252DC-A164-D04F-A083-01C268BCB08E}" type="slidenum">
              <a:rPr lang="en-US" sz="1000" smtClean="0">
                <a:solidFill>
                  <a:prstClr val="black"/>
                </a:solidFill>
              </a:rPr>
              <a:pPr algn="ctr"/>
              <a:t>42</a:t>
            </a:fld>
            <a:endParaRPr lang="en-US" sz="1000" dirty="0">
              <a:solidFill>
                <a:prstClr val="black"/>
              </a:solidFill>
            </a:endParaRPr>
          </a:p>
        </p:txBody>
      </p:sp>
    </p:spTree>
    <p:extLst>
      <p:ext uri="{BB962C8B-B14F-4D97-AF65-F5344CB8AC3E}">
        <p14:creationId xmlns:p14="http://schemas.microsoft.com/office/powerpoint/2010/main" val="3906212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is Interconnection?</a:t>
            </a:r>
            <a:endParaRPr lang="en-US" dirty="0"/>
          </a:p>
        </p:txBody>
      </p:sp>
      <p:sp>
        <p:nvSpPr>
          <p:cNvPr id="5" name="Content Placeholder 4"/>
          <p:cNvSpPr>
            <a:spLocks noGrp="1"/>
          </p:cNvSpPr>
          <p:nvPr>
            <p:ph idx="1"/>
          </p:nvPr>
        </p:nvSpPr>
        <p:spPr>
          <a:xfrm>
            <a:off x="366492" y="1163637"/>
            <a:ext cx="8371108" cy="4829311"/>
          </a:xfrm>
        </p:spPr>
        <p:txBody>
          <a:bodyPr>
            <a:normAutofit/>
          </a:bodyPr>
          <a:lstStyle/>
          <a:p>
            <a:pPr marL="0" indent="0">
              <a:buNone/>
            </a:pPr>
            <a:r>
              <a:rPr lang="en-US" dirty="0" smtClean="0"/>
              <a:t>“The </a:t>
            </a:r>
            <a:r>
              <a:rPr lang="en-US" dirty="0"/>
              <a:t>technical rules and procedures allowing customers to </a:t>
            </a:r>
            <a:r>
              <a:rPr lang="en-US" dirty="0" smtClean="0"/>
              <a:t>‘plug in’ </a:t>
            </a:r>
            <a:r>
              <a:rPr lang="en-US" dirty="0"/>
              <a:t>to the </a:t>
            </a:r>
            <a:r>
              <a:rPr lang="en-US" dirty="0" smtClean="0"/>
              <a:t>grid.” </a:t>
            </a:r>
            <a:endParaRPr lang="en-US" dirty="0"/>
          </a:p>
          <a:p>
            <a:pPr marL="0" indent="0">
              <a:buNone/>
            </a:pPr>
            <a:endParaRPr lang="en-US" b="1" dirty="0"/>
          </a:p>
          <a:p>
            <a:pPr marL="0" indent="0">
              <a:buNone/>
            </a:pPr>
            <a:endParaRPr lang="en-US" dirty="0"/>
          </a:p>
          <a:p>
            <a:pPr marL="0" indent="0">
              <a:buNone/>
            </a:pPr>
            <a:endParaRPr lang="en-US" sz="1600" i="1" dirty="0" smtClean="0"/>
          </a:p>
          <a:p>
            <a:pPr marL="0" indent="0">
              <a:buNone/>
            </a:pPr>
            <a:endParaRPr lang="en-US" sz="1600" i="1" dirty="0"/>
          </a:p>
          <a:p>
            <a:pPr marL="0" indent="0">
              <a:buNone/>
            </a:pPr>
            <a:endParaRPr lang="en-US" sz="1600" i="1" dirty="0" smtClean="0"/>
          </a:p>
          <a:p>
            <a:pPr marL="0" indent="0">
              <a:buNone/>
            </a:pPr>
            <a:endParaRPr lang="en-US" sz="1600" i="1" dirty="0"/>
          </a:p>
          <a:p>
            <a:pPr marL="0" indent="0">
              <a:buNone/>
            </a:pPr>
            <a:endParaRPr lang="en-US" sz="1600" i="1" dirty="0" smtClean="0"/>
          </a:p>
          <a:p>
            <a:pPr marL="0" indent="0">
              <a:buNone/>
            </a:pPr>
            <a:endParaRPr lang="en-US" sz="1600" i="1" dirty="0"/>
          </a:p>
          <a:p>
            <a:pPr marL="0" indent="0">
              <a:buNone/>
            </a:pPr>
            <a:endParaRPr lang="en-US" sz="1600" i="1" dirty="0" smtClean="0"/>
          </a:p>
          <a:p>
            <a:pPr marL="0" indent="0">
              <a:buNone/>
            </a:pPr>
            <a:r>
              <a:rPr lang="en-US" sz="1600" i="1" dirty="0" smtClean="0"/>
              <a:t>Source: Freeing the Grid 2013. </a:t>
            </a:r>
            <a:r>
              <a:rPr lang="en-US" sz="1600" dirty="0">
                <a:hlinkClick r:id="rId2"/>
              </a:rPr>
              <a:t>http://</a:t>
            </a:r>
            <a:r>
              <a:rPr lang="en-US" sz="1600" dirty="0" smtClean="0">
                <a:hlinkClick r:id="rId2"/>
              </a:rPr>
              <a:t>freeingthegrid.org/wp-content/uploads/2013/11/FTG_2013.pdf</a:t>
            </a:r>
            <a:endParaRPr lang="en-US" sz="1600" dirty="0" smtClean="0"/>
          </a:p>
          <a:p>
            <a:pPr marL="0" indent="0">
              <a:buNone/>
            </a:pPr>
            <a:endParaRPr lang="en-US" sz="1600" i="1" dirty="0"/>
          </a:p>
        </p:txBody>
      </p:sp>
      <p:sp>
        <p:nvSpPr>
          <p:cNvPr id="2" name="Slide Number Placeholder 1"/>
          <p:cNvSpPr>
            <a:spLocks noGrp="1"/>
          </p:cNvSpPr>
          <p:nvPr>
            <p:ph type="sldNum" sz="quarter" idx="4"/>
          </p:nvPr>
        </p:nvSpPr>
        <p:spPr/>
        <p:txBody>
          <a:bodyPr/>
          <a:lstStyle/>
          <a:p>
            <a:pPr algn="ctr"/>
            <a:fld id="{F9C252DC-A164-D04F-A083-01C268BCB08E}" type="slidenum">
              <a:rPr lang="en-US" smtClean="0">
                <a:solidFill>
                  <a:prstClr val="white"/>
                </a:solidFill>
              </a:rPr>
              <a:pPr algn="ctr"/>
              <a:t>43</a:t>
            </a:fld>
            <a:endParaRPr lang="en-US" dirty="0">
              <a:solidFill>
                <a:prstClr val="white"/>
              </a:solidFill>
            </a:endParaRPr>
          </a:p>
        </p:txBody>
      </p:sp>
    </p:spTree>
    <p:extLst>
      <p:ext uri="{BB962C8B-B14F-4D97-AF65-F5344CB8AC3E}">
        <p14:creationId xmlns:p14="http://schemas.microsoft.com/office/powerpoint/2010/main" val="2225128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Interconnection Elements</a:t>
            </a:r>
            <a:endParaRPr lang="en-US" dirty="0"/>
          </a:p>
        </p:txBody>
      </p:sp>
      <p:sp>
        <p:nvSpPr>
          <p:cNvPr id="3" name="Content Placeholder 2"/>
          <p:cNvSpPr>
            <a:spLocks noGrp="1"/>
          </p:cNvSpPr>
          <p:nvPr>
            <p:ph idx="1"/>
          </p:nvPr>
        </p:nvSpPr>
        <p:spPr>
          <a:xfrm>
            <a:off x="728612" y="881143"/>
            <a:ext cx="8229600" cy="5351636"/>
          </a:xfrm>
        </p:spPr>
        <p:txBody>
          <a:bodyPr>
            <a:normAutofit fontScale="92500" lnSpcReduction="20000"/>
          </a:bodyPr>
          <a:lstStyle/>
          <a:p>
            <a:r>
              <a:rPr lang="en-US" dirty="0" smtClean="0"/>
              <a:t>Application</a:t>
            </a:r>
          </a:p>
          <a:p>
            <a:r>
              <a:rPr lang="en-US" dirty="0" smtClean="0"/>
              <a:t>Designated interconnection utility representative </a:t>
            </a:r>
          </a:p>
          <a:p>
            <a:r>
              <a:rPr lang="en-US" dirty="0" smtClean="0"/>
              <a:t>Generator size thresholds</a:t>
            </a:r>
          </a:p>
          <a:p>
            <a:pPr lvl="1"/>
            <a:r>
              <a:rPr lang="en-US" dirty="0" smtClean="0"/>
              <a:t>Different tracks for generators of certain sizes</a:t>
            </a:r>
          </a:p>
          <a:p>
            <a:pPr lvl="1"/>
            <a:r>
              <a:rPr lang="en-US" dirty="0" smtClean="0"/>
              <a:t>Fast-track procedure for systems smaller than a certain size (generally ~2 MW)</a:t>
            </a:r>
          </a:p>
          <a:p>
            <a:pPr lvl="1"/>
            <a:r>
              <a:rPr lang="en-US" dirty="0" smtClean="0"/>
              <a:t>Technical screens, feasibility studies, etc., for larger, more complex systems</a:t>
            </a:r>
          </a:p>
          <a:p>
            <a:r>
              <a:rPr lang="en-US" dirty="0" smtClean="0"/>
              <a:t>Timelines for each step</a:t>
            </a:r>
          </a:p>
          <a:p>
            <a:r>
              <a:rPr lang="en-US" dirty="0" smtClean="0"/>
              <a:t>Standard agreement between utility and customer</a:t>
            </a:r>
            <a:endParaRPr lang="en-US"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44</a:t>
            </a:fld>
            <a:endParaRPr lang="en-US" dirty="0">
              <a:solidFill>
                <a:prstClr val="white"/>
              </a:solidFill>
            </a:endParaRPr>
          </a:p>
        </p:txBody>
      </p:sp>
    </p:spTree>
    <p:extLst>
      <p:ext uri="{BB962C8B-B14F-4D97-AF65-F5344CB8AC3E}">
        <p14:creationId xmlns:p14="http://schemas.microsoft.com/office/powerpoint/2010/main" val="10820320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1" y="176869"/>
            <a:ext cx="8582955" cy="613568"/>
          </a:xfrm>
        </p:spPr>
        <p:txBody>
          <a:bodyPr>
            <a:noAutofit/>
          </a:bodyPr>
          <a:lstStyle/>
          <a:p>
            <a:r>
              <a:rPr lang="en-US" sz="2900" dirty="0" smtClean="0"/>
              <a:t>Database of State Incentives for Renewable Energy</a:t>
            </a:r>
            <a:endParaRPr lang="en-US" sz="2900" dirty="0"/>
          </a:p>
        </p:txBody>
      </p:sp>
      <p:sp>
        <p:nvSpPr>
          <p:cNvPr id="3" name="Content Placeholder 2"/>
          <p:cNvSpPr>
            <a:spLocks noGrp="1"/>
          </p:cNvSpPr>
          <p:nvPr>
            <p:ph idx="1"/>
          </p:nvPr>
        </p:nvSpPr>
        <p:spPr>
          <a:xfrm>
            <a:off x="366492" y="790437"/>
            <a:ext cx="8229600" cy="5202511"/>
          </a:xfrm>
        </p:spPr>
        <p:txBody>
          <a:bodyPr>
            <a:normAutofit/>
          </a:bodyPr>
          <a:lstStyle/>
          <a:p>
            <a:r>
              <a:rPr lang="en-US" sz="2400" dirty="0" smtClean="0"/>
              <a:t>Check DSIRE: </a:t>
            </a:r>
            <a:r>
              <a:rPr lang="en-US" sz="2400" dirty="0" smtClean="0">
                <a:hlinkClick r:id="rId2"/>
              </a:rPr>
              <a:t>http</a:t>
            </a:r>
            <a:r>
              <a:rPr lang="en-US" sz="2400" dirty="0">
                <a:hlinkClick r:id="rId2"/>
              </a:rPr>
              <a:t>://</a:t>
            </a:r>
            <a:r>
              <a:rPr lang="en-US" sz="2400" dirty="0" smtClean="0">
                <a:hlinkClick r:id="rId2"/>
              </a:rPr>
              <a:t>dsireusa.org</a:t>
            </a:r>
            <a:endParaRPr lang="en-US" sz="2400"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pic>
        <p:nvPicPr>
          <p:cNvPr id="4" name="Picture 3" descr="Screen Shot 2013-09-05 at 5.55.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493" y="1319615"/>
            <a:ext cx="6945901" cy="4783584"/>
          </a:xfrm>
          <a:prstGeom prst="rect">
            <a:avLst/>
          </a:prstGeom>
        </p:spPr>
      </p:pic>
      <p:sp>
        <p:nvSpPr>
          <p:cNvPr id="5" name="Oval 4"/>
          <p:cNvSpPr/>
          <p:nvPr/>
        </p:nvSpPr>
        <p:spPr>
          <a:xfrm>
            <a:off x="2488073" y="5157268"/>
            <a:ext cx="2695415" cy="58310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pPr algn="ctr"/>
            <a:fld id="{F9C252DC-A164-D04F-A083-01C268BCB08E}" type="slidenum">
              <a:rPr lang="en-US" smtClean="0">
                <a:solidFill>
                  <a:prstClr val="white"/>
                </a:solidFill>
              </a:rPr>
              <a:pPr algn="ctr"/>
              <a:t>45</a:t>
            </a:fld>
            <a:endParaRPr lang="en-US" dirty="0">
              <a:solidFill>
                <a:prstClr val="white"/>
              </a:solidFill>
            </a:endParaRPr>
          </a:p>
        </p:txBody>
      </p:sp>
    </p:spTree>
    <p:extLst>
      <p:ext uri="{BB962C8B-B14F-4D97-AF65-F5344CB8AC3E}">
        <p14:creationId xmlns:p14="http://schemas.microsoft.com/office/powerpoint/2010/main" val="240383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Text Box"/>
          <p:cNvSpPr txBox="1">
            <a:spLocks noChangeArrowheads="1"/>
          </p:cNvSpPr>
          <p:nvPr/>
        </p:nvSpPr>
        <p:spPr bwMode="auto">
          <a:xfrm>
            <a:off x="549275" y="47101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spcBef>
                <a:spcPct val="65000"/>
              </a:spcBef>
              <a:spcAft>
                <a:spcPct val="25000"/>
              </a:spcAft>
            </a:pPr>
            <a:r>
              <a:rPr lang="en-US" sz="2800" b="1" i="1" dirty="0">
                <a:latin typeface="Tahoma" pitchFamily="-108" charset="0"/>
              </a:rPr>
              <a:t>Interconnection </a:t>
            </a:r>
            <a:r>
              <a:rPr lang="en-US" sz="2800" b="1" i="1" dirty="0" smtClean="0">
                <a:latin typeface="Tahoma" pitchFamily="-108" charset="0"/>
              </a:rPr>
              <a:t>Policies</a:t>
            </a:r>
            <a:r>
              <a:rPr lang="en-US" sz="2800" b="1" i="1" dirty="0" smtClean="0">
                <a:solidFill>
                  <a:schemeClr val="bg1"/>
                </a:solidFill>
                <a:latin typeface="Tahoma" pitchFamily="-108" charset="0"/>
              </a:rPr>
              <a:t>..</a:t>
            </a:r>
            <a:endParaRPr lang="en-US" sz="2800" b="1" i="1" dirty="0">
              <a:latin typeface="Tahoma" pitchFamily="-108" charset="0"/>
            </a:endParaRPr>
          </a:p>
        </p:txBody>
      </p:sp>
      <p:sp>
        <p:nvSpPr>
          <p:cNvPr id="100" name="DSIRE Review Text Box"/>
          <p:cNvSpPr txBox="1">
            <a:spLocks noChangeArrowheads="1"/>
          </p:cNvSpPr>
          <p:nvPr/>
        </p:nvSpPr>
        <p:spPr bwMode="auto">
          <a:xfrm>
            <a:off x="2362200" y="913129"/>
            <a:ext cx="4495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eaLnBrk="1" hangingPunct="1"/>
            <a:r>
              <a:rPr lang="en-US" sz="1300" b="1" dirty="0">
                <a:latin typeface="Tahoma" pitchFamily="-108" charset="0"/>
                <a:hlinkClick r:id="rId3"/>
              </a:rPr>
              <a:t>www.dsireusa.org</a:t>
            </a:r>
            <a:r>
              <a:rPr lang="en-US" sz="1300" b="1" dirty="0">
                <a:latin typeface="Tahoma" pitchFamily="-108" charset="0"/>
              </a:rPr>
              <a:t> / </a:t>
            </a:r>
            <a:r>
              <a:rPr lang="en-US" sz="1300" b="1" dirty="0" smtClean="0">
                <a:latin typeface="Tahoma" pitchFamily="-108" charset="0"/>
              </a:rPr>
              <a:t>February 2013</a:t>
            </a:r>
            <a:r>
              <a:rPr lang="en-US" sz="1300" b="1" dirty="0" smtClean="0">
                <a:solidFill>
                  <a:schemeClr val="bg1"/>
                </a:solidFill>
                <a:latin typeface="Tahoma" pitchFamily="-108" charset="0"/>
              </a:rPr>
              <a:t>..</a:t>
            </a:r>
            <a:endParaRPr lang="en-US" sz="1300" b="1" dirty="0">
              <a:solidFill>
                <a:schemeClr val="bg1"/>
              </a:solidFill>
              <a:latin typeface="Tahoma" pitchFamily="-108" charset="0"/>
            </a:endParaRPr>
          </a:p>
        </p:txBody>
      </p:sp>
      <p:sp>
        <p:nvSpPr>
          <p:cNvPr id="108" name="Summary Text Box"/>
          <p:cNvSpPr txBox="1">
            <a:spLocks noChangeArrowheads="1"/>
          </p:cNvSpPr>
          <p:nvPr/>
        </p:nvSpPr>
        <p:spPr bwMode="auto">
          <a:xfrm>
            <a:off x="7015163" y="4135753"/>
            <a:ext cx="2046505" cy="1446550"/>
          </a:xfrm>
          <a:prstGeom prst="rect">
            <a:avLst/>
          </a:prstGeom>
          <a:solidFill>
            <a:srgbClr val="7F7F7F"/>
          </a:solidFill>
          <a:ln w="9525">
            <a:solidFill>
              <a:schemeClr val="tx1"/>
            </a:solidFill>
            <a:miter lim="800000"/>
            <a:headEnd/>
            <a:tailEnd/>
          </a:ln>
          <a:effectLst>
            <a:outerShdw dist="38100" dir="5400000" algn="t" rotWithShape="0">
              <a:srgbClr val="808080">
                <a:alpha val="39999"/>
              </a:srgbClr>
            </a:outerShdw>
          </a:effectLst>
        </p:spPr>
        <p:txBody>
          <a:bodyPr wrap="square">
            <a:spAutoFit/>
          </a:bodyPr>
          <a:lstStyle/>
          <a:p>
            <a:pPr algn="ctr" fontAlgn="auto">
              <a:spcBef>
                <a:spcPts val="0"/>
              </a:spcBef>
              <a:spcAft>
                <a:spcPts val="0"/>
              </a:spcAft>
              <a:defRPr/>
            </a:pPr>
            <a:r>
              <a:rPr lang="en-US" b="1" dirty="0">
                <a:latin typeface="Tahoma" pitchFamily="1" charset="0"/>
                <a:ea typeface="+mn-ea"/>
              </a:rPr>
              <a:t>43 </a:t>
            </a:r>
            <a:r>
              <a:rPr lang="en-US" b="1" dirty="0" smtClean="0">
                <a:latin typeface="Tahoma" pitchFamily="1" charset="0"/>
                <a:ea typeface="+mn-ea"/>
              </a:rPr>
              <a:t>States</a:t>
            </a:r>
            <a:r>
              <a:rPr lang="en-US" sz="1400" b="1" dirty="0" smtClean="0">
                <a:solidFill>
                  <a:schemeClr val="accent6"/>
                </a:solidFill>
                <a:latin typeface="Tahoma" pitchFamily="1" charset="0"/>
                <a:ea typeface="+mn-ea"/>
              </a:rPr>
              <a:t>,</a:t>
            </a:r>
            <a:r>
              <a:rPr lang="en-US" sz="1400" b="1" dirty="0" smtClean="0">
                <a:latin typeface="Tahoma" pitchFamily="1" charset="0"/>
                <a:ea typeface="+mn-ea"/>
              </a:rPr>
              <a:t> </a:t>
            </a:r>
          </a:p>
          <a:p>
            <a:pPr algn="ctr" fontAlgn="auto">
              <a:spcBef>
                <a:spcPts val="0"/>
              </a:spcBef>
              <a:spcAft>
                <a:spcPts val="0"/>
              </a:spcAft>
              <a:defRPr/>
            </a:pPr>
            <a:r>
              <a:rPr lang="en-US" sz="1400" b="1" dirty="0" smtClean="0">
                <a:latin typeface="Tahoma" pitchFamily="1" charset="0"/>
                <a:ea typeface="+mn-ea"/>
              </a:rPr>
              <a:t>+ Washington DC </a:t>
            </a:r>
          </a:p>
          <a:p>
            <a:pPr algn="ctr" fontAlgn="auto">
              <a:spcBef>
                <a:spcPts val="0"/>
              </a:spcBef>
              <a:spcAft>
                <a:spcPts val="0"/>
              </a:spcAft>
              <a:defRPr/>
            </a:pPr>
            <a:r>
              <a:rPr lang="en-US" sz="1400" b="1" dirty="0" smtClean="0">
                <a:latin typeface="Tahoma" pitchFamily="1" charset="0"/>
                <a:ea typeface="+mn-ea"/>
              </a:rPr>
              <a:t>and Puerto Rico</a:t>
            </a:r>
            <a:r>
              <a:rPr lang="en-US" sz="1400" b="1" dirty="0" smtClean="0">
                <a:solidFill>
                  <a:schemeClr val="accent6"/>
                </a:solidFill>
                <a:latin typeface="Tahoma" pitchFamily="1" charset="0"/>
                <a:ea typeface="+mn-ea"/>
              </a:rPr>
              <a:t>, </a:t>
            </a:r>
          </a:p>
          <a:p>
            <a:pPr algn="ctr" fontAlgn="auto">
              <a:spcBef>
                <a:spcPts val="0"/>
              </a:spcBef>
              <a:spcAft>
                <a:spcPts val="0"/>
              </a:spcAft>
              <a:defRPr/>
            </a:pPr>
            <a:r>
              <a:rPr lang="en-US" sz="1400" b="1" dirty="0" smtClean="0">
                <a:latin typeface="Tahoma" pitchFamily="1" charset="0"/>
                <a:ea typeface="+mn-ea"/>
              </a:rPr>
              <a:t>have </a:t>
            </a:r>
            <a:r>
              <a:rPr lang="en-US" sz="1400" b="1" dirty="0">
                <a:latin typeface="Tahoma" pitchFamily="1" charset="0"/>
                <a:ea typeface="+mn-ea"/>
              </a:rPr>
              <a:t>adopted an interconnection </a:t>
            </a:r>
            <a:r>
              <a:rPr lang="en-US" sz="1400" b="1" dirty="0" smtClean="0">
                <a:latin typeface="Tahoma" pitchFamily="1" charset="0"/>
                <a:ea typeface="+mn-ea"/>
              </a:rPr>
              <a:t>policy</a:t>
            </a:r>
            <a:r>
              <a:rPr lang="en-US" sz="1400" b="1" dirty="0" smtClean="0">
                <a:solidFill>
                  <a:schemeClr val="accent6"/>
                </a:solidFill>
                <a:latin typeface="Tahoma" pitchFamily="1" charset="0"/>
                <a:ea typeface="+mn-ea"/>
              </a:rPr>
              <a:t>.</a:t>
            </a:r>
            <a:endParaRPr lang="en-US" sz="1400" b="1" dirty="0">
              <a:solidFill>
                <a:schemeClr val="accent6"/>
              </a:solidFill>
              <a:latin typeface="Tahoma" pitchFamily="1" charset="0"/>
              <a:ea typeface="+mn-ea"/>
            </a:endParaRPr>
          </a:p>
        </p:txBody>
      </p:sp>
      <p:pic>
        <p:nvPicPr>
          <p:cNvPr id="17418" name="Red Key-----------------------------------------" descr="The following state have state interconnection standards. The system capacity limit, measured in kilowatts, set by each policy is listed along with each state. “No limit” means that there is no stated maximum size for individual systems.  Some interconnection policies apply only to net metered systems." title="Red K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 y="4788216"/>
            <a:ext cx="14081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2" name="Asterik 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60" y="5093016"/>
            <a:ext cx="46640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California" descr="California, no limit" title="California"/>
          <p:cNvGrpSpPr>
            <a:grpSpLocks/>
          </p:cNvGrpSpPr>
          <p:nvPr/>
        </p:nvGrpSpPr>
        <p:grpSpPr bwMode="auto">
          <a:xfrm>
            <a:off x="758825" y="2005329"/>
            <a:ext cx="1133475" cy="1711325"/>
            <a:chOff x="514" y="1479"/>
            <a:chExt cx="717" cy="1163"/>
          </a:xfrm>
          <a:solidFill>
            <a:srgbClr val="C00000"/>
          </a:solidFill>
        </p:grpSpPr>
        <p:sp>
          <p:nvSpPr>
            <p:cNvPr id="4183" name="California" descr="California, no limit." title="California"/>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pPr fontAlgn="auto">
                <a:spcBef>
                  <a:spcPts val="0"/>
                </a:spcBef>
                <a:spcAft>
                  <a:spcPts val="0"/>
                </a:spcAft>
              </a:pPr>
              <a:endParaRPr lang="en-US" dirty="0">
                <a:latin typeface="Arial" pitchFamily="34" charset="0"/>
                <a:ea typeface="+mn-ea"/>
              </a:endParaRPr>
            </a:p>
          </p:txBody>
        </p:sp>
        <p:sp>
          <p:nvSpPr>
            <p:cNvPr id="4187" name="California extra 1 (no alt text)"/>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pPr fontAlgn="auto">
                <a:spcBef>
                  <a:spcPts val="0"/>
                </a:spcBef>
                <a:spcAft>
                  <a:spcPts val="0"/>
                </a:spcAft>
              </a:pPr>
              <a:endParaRPr lang="en-US" dirty="0">
                <a:latin typeface="Arial" pitchFamily="34" charset="0"/>
                <a:ea typeface="+mn-ea"/>
              </a:endParaRPr>
            </a:p>
          </p:txBody>
        </p:sp>
        <p:sp>
          <p:nvSpPr>
            <p:cNvPr id="4186" name="California extra 2 (no alt text)"/>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pPr fontAlgn="auto">
                <a:spcBef>
                  <a:spcPts val="0"/>
                </a:spcBef>
                <a:spcAft>
                  <a:spcPts val="0"/>
                </a:spcAft>
              </a:pPr>
              <a:endParaRPr lang="en-US" dirty="0">
                <a:latin typeface="Arial" pitchFamily="34" charset="0"/>
                <a:ea typeface="+mn-ea"/>
              </a:endParaRPr>
            </a:p>
          </p:txBody>
        </p:sp>
        <p:sp>
          <p:nvSpPr>
            <p:cNvPr id="4185" name="California extra 3 (no alt text)"/>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pPr fontAlgn="auto">
                <a:spcBef>
                  <a:spcPts val="0"/>
                </a:spcBef>
                <a:spcAft>
                  <a:spcPts val="0"/>
                </a:spcAft>
              </a:pPr>
              <a:endParaRPr lang="en-US" dirty="0">
                <a:latin typeface="Arial" pitchFamily="34" charset="0"/>
                <a:ea typeface="+mn-ea"/>
              </a:endParaRPr>
            </a:p>
          </p:txBody>
        </p:sp>
        <p:sp>
          <p:nvSpPr>
            <p:cNvPr id="4184" name="California extra 4 (no alt text)"/>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pPr fontAlgn="auto">
                <a:spcBef>
                  <a:spcPts val="0"/>
                </a:spcBef>
                <a:spcAft>
                  <a:spcPts val="0"/>
                </a:spcAft>
              </a:pPr>
              <a:endParaRPr lang="en-US" dirty="0">
                <a:latin typeface="Arial" pitchFamily="34" charset="0"/>
                <a:ea typeface="+mn-ea"/>
              </a:endParaRPr>
            </a:p>
          </p:txBody>
        </p:sp>
      </p:grpSp>
      <p:sp>
        <p:nvSpPr>
          <p:cNvPr id="4098" name="Colorado" descr="Colorado, 10,000 kilowatt limit." title="Colorado"/>
          <p:cNvSpPr>
            <a:spLocks/>
          </p:cNvSpPr>
          <p:nvPr/>
        </p:nvSpPr>
        <p:spPr bwMode="auto">
          <a:xfrm>
            <a:off x="2646363" y="2492691"/>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4" name="Connecticut" descr="Connecticut, 20,000 kilowatt limit." title="Connecticut"/>
          <p:cNvSpPr>
            <a:spLocks/>
          </p:cNvSpPr>
          <p:nvPr/>
        </p:nvSpPr>
        <p:spPr bwMode="auto">
          <a:xfrm>
            <a:off x="7197725" y="2002154"/>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5" name="Delaware" descr="Delaware, 20,000 kilowatt limit, net metered systems only." title="Delaware"/>
          <p:cNvSpPr>
            <a:spLocks/>
          </p:cNvSpPr>
          <p:nvPr/>
        </p:nvSpPr>
        <p:spPr bwMode="auto">
          <a:xfrm>
            <a:off x="7004050" y="2449829"/>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chemeClr val="accent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9" name="Florida" descr="Florida, 2000 kilowatt limit, net metered systems only" title="Florida"/>
          <p:cNvGrpSpPr/>
          <p:nvPr/>
        </p:nvGrpSpPr>
        <p:grpSpPr>
          <a:xfrm>
            <a:off x="5638800" y="4029391"/>
            <a:ext cx="1235075" cy="987425"/>
            <a:chOff x="5638800" y="4651375"/>
            <a:chExt cx="1235075" cy="987425"/>
          </a:xfrm>
          <a:solidFill>
            <a:srgbClr val="C00000"/>
          </a:solidFill>
        </p:grpSpPr>
        <p:sp>
          <p:nvSpPr>
            <p:cNvPr id="4152" name="Florida" descr="Florida, 2,000 kilowatt limit, net metered systems only." title="Florida"/>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103" name="Florida extra 1 (no alt text)"/>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4" name="Florida  extra 2 (no alt text)"/>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5" name="Florida  extra 3 (no alt text)"/>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6" name="Florida  extra 4 (no alt text)"/>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7" name="Florida  extra 5 (no alt text)"/>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grpSp>
        <p:nvGrpSpPr>
          <p:cNvPr id="3" name="Hawaii" descr="Hawaii, no limit." title="Hawaii"/>
          <p:cNvGrpSpPr>
            <a:grpSpLocks/>
          </p:cNvGrpSpPr>
          <p:nvPr/>
        </p:nvGrpSpPr>
        <p:grpSpPr bwMode="auto">
          <a:xfrm>
            <a:off x="1676400" y="4191316"/>
            <a:ext cx="885825" cy="579438"/>
            <a:chOff x="1710" y="3401"/>
            <a:chExt cx="498" cy="349"/>
          </a:xfrm>
          <a:solidFill>
            <a:srgbClr val="C00000"/>
          </a:solidFill>
        </p:grpSpPr>
        <p:sp>
          <p:nvSpPr>
            <p:cNvPr id="4207" name="Hawaii" descr="Hawaii, no limit." title="Hawaii"/>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8" name="Hawaii extra 1 (no alt text)"/>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09" name="Hawaii extra 2 (no alt text)"/>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0" name="Hawaii extra 3 (no alt text)"/>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1" name="Hawaii extra 4 (no alt text)"/>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2" name="Hawaii extra 5 (no alt text)"/>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3" name="Hawaii extra 6 (no alt text)"/>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214" name="Hawaii extra 7 (no alt text)"/>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sp>
        <p:nvSpPr>
          <p:cNvPr id="4124" name="Illinois" descr="Illinois, no limit." title="Illinois"/>
          <p:cNvSpPr>
            <a:spLocks/>
          </p:cNvSpPr>
          <p:nvPr/>
        </p:nvSpPr>
        <p:spPr bwMode="auto">
          <a:xfrm>
            <a:off x="4970463" y="2267266"/>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94" name="Indiana" descr="Indiana, no limit." title="Indiana"/>
          <p:cNvSpPr>
            <a:spLocks/>
          </p:cNvSpPr>
          <p:nvPr/>
        </p:nvSpPr>
        <p:spPr bwMode="auto">
          <a:xfrm>
            <a:off x="5448300" y="2341879"/>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6" name="Iowa" descr="Iowa, 10,000 kilowatt limit." title="Iowa"/>
          <p:cNvSpPr>
            <a:spLocks/>
          </p:cNvSpPr>
          <p:nvPr/>
        </p:nvSpPr>
        <p:spPr bwMode="auto">
          <a:xfrm>
            <a:off x="4303713" y="2138679"/>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C00000"/>
          </a:solid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9" name="Kentucky" descr="Kentucky, 30 kilowatt limit, net metered systems only." title="Kentucky"/>
          <p:cNvSpPr>
            <a:spLocks/>
          </p:cNvSpPr>
          <p:nvPr/>
        </p:nvSpPr>
        <p:spPr bwMode="auto">
          <a:xfrm>
            <a:off x="5295900" y="2760979"/>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060" name="Maine" descr="Maine, no limit." title="Maine"/>
          <p:cNvSpPr>
            <a:spLocks/>
          </p:cNvSpPr>
          <p:nvPr/>
        </p:nvSpPr>
        <p:spPr bwMode="auto">
          <a:xfrm>
            <a:off x="7348538" y="1079816"/>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08" name="Maryland" descr="Maryland, 10,000 kilowatt limit." title="Maryland"/>
          <p:cNvSpPr>
            <a:spLocks/>
          </p:cNvSpPr>
          <p:nvPr/>
        </p:nvSpPr>
        <p:spPr bwMode="auto">
          <a:xfrm>
            <a:off x="6530975" y="2476816"/>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6" name="Massachusetts" descr="Massachusetts, no limit." title="Massachusetts"/>
          <p:cNvSpPr>
            <a:spLocks/>
          </p:cNvSpPr>
          <p:nvPr/>
        </p:nvSpPr>
        <p:spPr bwMode="auto">
          <a:xfrm>
            <a:off x="7189788" y="1843404"/>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22" name="Michigan" descr="Michigan, no limit" title="Michigan"/>
          <p:cNvGrpSpPr/>
          <p:nvPr/>
        </p:nvGrpSpPr>
        <p:grpSpPr>
          <a:xfrm>
            <a:off x="5033963" y="1406841"/>
            <a:ext cx="1035050" cy="965200"/>
            <a:chOff x="5033963" y="2028825"/>
            <a:chExt cx="1035050" cy="965200"/>
          </a:xfrm>
          <a:solidFill>
            <a:srgbClr val="C00000"/>
          </a:solidFill>
        </p:grpSpPr>
        <p:sp>
          <p:nvSpPr>
            <p:cNvPr id="4144" name="Michigan" descr="Michigan, no limit" title="Michigan"/>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5" name="Michigan extra 1 (no alt text)"/>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97" name="Michigan extra 2 (no alt text)"/>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8" name="Michigan extra 3 (no alt text)"/>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78" name="Minnesota" descr="Minnesota, 10,000 kilowatt limit." title="Minnesota"/>
          <p:cNvSpPr>
            <a:spLocks/>
          </p:cNvSpPr>
          <p:nvPr/>
        </p:nvSpPr>
        <p:spPr bwMode="auto">
          <a:xfrm>
            <a:off x="4221163" y="1232216"/>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41" name="Nevada" descr="Nevada, 20000 kilowatt limit." title="Nevada"/>
          <p:cNvSpPr>
            <a:spLocks/>
          </p:cNvSpPr>
          <p:nvPr/>
        </p:nvSpPr>
        <p:spPr bwMode="auto">
          <a:xfrm>
            <a:off x="1262063" y="2125979"/>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1" name="New Hampshire" descr="New Hampshire, 1000 kilowatt limit, net metered systems only." title="New Hampshire"/>
          <p:cNvSpPr>
            <a:spLocks/>
          </p:cNvSpPr>
          <p:nvPr/>
        </p:nvSpPr>
        <p:spPr bwMode="auto">
          <a:xfrm>
            <a:off x="7264400" y="1476691"/>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111" name="New Jersey" descr="New Jersey, no limit." title="New Jersey"/>
          <p:cNvSpPr>
            <a:spLocks/>
          </p:cNvSpPr>
          <p:nvPr/>
        </p:nvSpPr>
        <p:spPr bwMode="auto">
          <a:xfrm>
            <a:off x="7031038" y="2192654"/>
            <a:ext cx="182562" cy="388937"/>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0" name="New Mexico" descr="New Mexico, 80000 kilowatt limit." title="New Mexico"/>
          <p:cNvSpPr>
            <a:spLocks/>
          </p:cNvSpPr>
          <p:nvPr/>
        </p:nvSpPr>
        <p:spPr bwMode="auto">
          <a:xfrm>
            <a:off x="2538413" y="3135629"/>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2" name="New York" descr="New York, 2000 kilowatt limit." title="New York"/>
          <p:cNvSpPr>
            <a:spLocks/>
          </p:cNvSpPr>
          <p:nvPr/>
        </p:nvSpPr>
        <p:spPr bwMode="auto">
          <a:xfrm>
            <a:off x="6415088" y="1586229"/>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61" name="North Carolina" descr="North Carolina, no limit." title="North Carolina"/>
          <p:cNvSpPr>
            <a:spLocks/>
          </p:cNvSpPr>
          <p:nvPr/>
        </p:nvSpPr>
        <p:spPr bwMode="auto">
          <a:xfrm>
            <a:off x="6018213" y="2976879"/>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9" name="Ohio" descr="Ohio, 20,000 kilowatt limit." title="Ohio"/>
          <p:cNvSpPr>
            <a:spLocks/>
          </p:cNvSpPr>
          <p:nvPr/>
        </p:nvSpPr>
        <p:spPr bwMode="auto">
          <a:xfrm>
            <a:off x="5800725" y="2227579"/>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43" name="Oregon" descr="Oregon, 10000 kilowatt limit" title="Oregon"/>
          <p:cNvSpPr>
            <a:spLocks/>
          </p:cNvSpPr>
          <p:nvPr/>
        </p:nvSpPr>
        <p:spPr bwMode="auto">
          <a:xfrm>
            <a:off x="846138" y="1365566"/>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01" name="Pennsylvania" descr="Pennsylvania, 5,000 kilowatt limit, net metered systems only." title="Pennsylvania"/>
          <p:cNvSpPr>
            <a:spLocks/>
          </p:cNvSpPr>
          <p:nvPr/>
        </p:nvSpPr>
        <p:spPr bwMode="auto">
          <a:xfrm>
            <a:off x="6327775" y="2108516"/>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nvGrpSpPr>
          <p:cNvPr id="4" name="Puerto Rico" descr="Puerto Rico, no limit." title="Puerto Rico"/>
          <p:cNvGrpSpPr>
            <a:grpSpLocks noChangeAspect="1"/>
          </p:cNvGrpSpPr>
          <p:nvPr/>
        </p:nvGrpSpPr>
        <p:grpSpPr>
          <a:xfrm rot="21353281">
            <a:off x="4671316" y="4923499"/>
            <a:ext cx="454943" cy="219913"/>
            <a:chOff x="3429000" y="5715000"/>
            <a:chExt cx="852489" cy="412080"/>
          </a:xfrm>
          <a:solidFill>
            <a:srgbClr val="C00000"/>
          </a:solidFill>
        </p:grpSpPr>
        <p:sp>
          <p:nvSpPr>
            <p:cNvPr id="93" name="Puerto Rico" descr="Puerto Rico, no limit." title="Puerto Rico"/>
            <p:cNvSpPr/>
            <p:nvPr/>
          </p:nvSpPr>
          <p:spPr bwMode="auto">
            <a:xfrm>
              <a:off x="3657600" y="5715000"/>
              <a:ext cx="414337" cy="200025"/>
            </a:xfrm>
            <a:custGeom>
              <a:avLst/>
              <a:gdLst>
                <a:gd name="connsiteX0" fmla="*/ 9525 w 414337"/>
                <a:gd name="connsiteY0" fmla="*/ 0 h 200025"/>
                <a:gd name="connsiteX1" fmla="*/ 100012 w 414337"/>
                <a:gd name="connsiteY1" fmla="*/ 9525 h 200025"/>
                <a:gd name="connsiteX2" fmla="*/ 171450 w 414337"/>
                <a:gd name="connsiteY2" fmla="*/ 4762 h 200025"/>
                <a:gd name="connsiteX3" fmla="*/ 261937 w 414337"/>
                <a:gd name="connsiteY3" fmla="*/ 19050 h 200025"/>
                <a:gd name="connsiteX4" fmla="*/ 276225 w 414337"/>
                <a:gd name="connsiteY4" fmla="*/ 19050 h 200025"/>
                <a:gd name="connsiteX5" fmla="*/ 271462 w 414337"/>
                <a:gd name="connsiteY5" fmla="*/ 4762 h 200025"/>
                <a:gd name="connsiteX6" fmla="*/ 314325 w 414337"/>
                <a:gd name="connsiteY6" fmla="*/ 19050 h 200025"/>
                <a:gd name="connsiteX7" fmla="*/ 361950 w 414337"/>
                <a:gd name="connsiteY7" fmla="*/ 38100 h 200025"/>
                <a:gd name="connsiteX8" fmla="*/ 414337 w 414337"/>
                <a:gd name="connsiteY8" fmla="*/ 47625 h 200025"/>
                <a:gd name="connsiteX9" fmla="*/ 409575 w 414337"/>
                <a:gd name="connsiteY9" fmla="*/ 114300 h 200025"/>
                <a:gd name="connsiteX10" fmla="*/ 352425 w 414337"/>
                <a:gd name="connsiteY10" fmla="*/ 147637 h 200025"/>
                <a:gd name="connsiteX11" fmla="*/ 333375 w 414337"/>
                <a:gd name="connsiteY11" fmla="*/ 171450 h 200025"/>
                <a:gd name="connsiteX12" fmla="*/ 252412 w 414337"/>
                <a:gd name="connsiteY12" fmla="*/ 200025 h 200025"/>
                <a:gd name="connsiteX13" fmla="*/ 223837 w 414337"/>
                <a:gd name="connsiteY13" fmla="*/ 195262 h 200025"/>
                <a:gd name="connsiteX14" fmla="*/ 171450 w 414337"/>
                <a:gd name="connsiteY14" fmla="*/ 190500 h 200025"/>
                <a:gd name="connsiteX15" fmla="*/ 142875 w 414337"/>
                <a:gd name="connsiteY15" fmla="*/ 176212 h 200025"/>
                <a:gd name="connsiteX16" fmla="*/ 95250 w 414337"/>
                <a:gd name="connsiteY16" fmla="*/ 171450 h 200025"/>
                <a:gd name="connsiteX17" fmla="*/ 90487 w 414337"/>
                <a:gd name="connsiteY17" fmla="*/ 180975 h 200025"/>
                <a:gd name="connsiteX18" fmla="*/ 71437 w 414337"/>
                <a:gd name="connsiteY18" fmla="*/ 185737 h 200025"/>
                <a:gd name="connsiteX19" fmla="*/ 28575 w 414337"/>
                <a:gd name="connsiteY19" fmla="*/ 176212 h 200025"/>
                <a:gd name="connsiteX20" fmla="*/ 0 w 414337"/>
                <a:gd name="connsiteY20" fmla="*/ 138112 h 200025"/>
                <a:gd name="connsiteX21" fmla="*/ 9525 w 414337"/>
                <a:gd name="connsiteY21" fmla="*/ 104775 h 200025"/>
                <a:gd name="connsiteX22" fmla="*/ 14287 w 414337"/>
                <a:gd name="connsiteY22" fmla="*/ 76200 h 200025"/>
                <a:gd name="connsiteX23" fmla="*/ 9525 w 414337"/>
                <a:gd name="connsiteY23"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4337" h="200025">
                  <a:moveTo>
                    <a:pt x="9525" y="0"/>
                  </a:moveTo>
                  <a:lnTo>
                    <a:pt x="100012" y="9525"/>
                  </a:lnTo>
                  <a:lnTo>
                    <a:pt x="171450" y="4762"/>
                  </a:lnTo>
                  <a:lnTo>
                    <a:pt x="261937" y="19050"/>
                  </a:lnTo>
                  <a:lnTo>
                    <a:pt x="276225" y="19050"/>
                  </a:lnTo>
                  <a:lnTo>
                    <a:pt x="271462" y="4762"/>
                  </a:lnTo>
                  <a:lnTo>
                    <a:pt x="314325" y="19050"/>
                  </a:lnTo>
                  <a:lnTo>
                    <a:pt x="361950" y="38100"/>
                  </a:lnTo>
                  <a:lnTo>
                    <a:pt x="414337" y="47625"/>
                  </a:lnTo>
                  <a:lnTo>
                    <a:pt x="409575" y="114300"/>
                  </a:lnTo>
                  <a:lnTo>
                    <a:pt x="352425" y="147637"/>
                  </a:lnTo>
                  <a:lnTo>
                    <a:pt x="333375" y="171450"/>
                  </a:lnTo>
                  <a:lnTo>
                    <a:pt x="252412" y="200025"/>
                  </a:lnTo>
                  <a:lnTo>
                    <a:pt x="223837" y="195262"/>
                  </a:lnTo>
                  <a:lnTo>
                    <a:pt x="171450" y="190500"/>
                  </a:lnTo>
                  <a:lnTo>
                    <a:pt x="142875" y="176212"/>
                  </a:lnTo>
                  <a:lnTo>
                    <a:pt x="95250" y="171450"/>
                  </a:lnTo>
                  <a:lnTo>
                    <a:pt x="90487" y="180975"/>
                  </a:lnTo>
                  <a:lnTo>
                    <a:pt x="71437" y="185737"/>
                  </a:lnTo>
                  <a:lnTo>
                    <a:pt x="28575" y="176212"/>
                  </a:lnTo>
                  <a:lnTo>
                    <a:pt x="0" y="138112"/>
                  </a:lnTo>
                  <a:lnTo>
                    <a:pt x="9525" y="104775"/>
                  </a:lnTo>
                  <a:lnTo>
                    <a:pt x="14287" y="76200"/>
                  </a:lnTo>
                  <a:lnTo>
                    <a:pt x="9525" y="0"/>
                  </a:lnTo>
                  <a:close/>
                </a:path>
              </a:pathLst>
            </a:custGeom>
            <a:grpFill/>
            <a:ln w="6350"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94" name="Puerto Rico extra 1 (no alt text)"/>
            <p:cNvSpPr/>
            <p:nvPr/>
          </p:nvSpPr>
          <p:spPr bwMode="auto">
            <a:xfrm>
              <a:off x="4164208" y="6098506"/>
              <a:ext cx="66675" cy="28574"/>
            </a:xfrm>
            <a:custGeom>
              <a:avLst/>
              <a:gdLst>
                <a:gd name="connsiteX0" fmla="*/ 0 w 66675"/>
                <a:gd name="connsiteY0" fmla="*/ 0 h 28575"/>
                <a:gd name="connsiteX1" fmla="*/ 47625 w 66675"/>
                <a:gd name="connsiteY1" fmla="*/ 19050 h 28575"/>
                <a:gd name="connsiteX2" fmla="*/ 66675 w 66675"/>
                <a:gd name="connsiteY2" fmla="*/ 28575 h 28575"/>
                <a:gd name="connsiteX3" fmla="*/ 61912 w 66675"/>
                <a:gd name="connsiteY3" fmla="*/ 14288 h 28575"/>
                <a:gd name="connsiteX4" fmla="*/ 0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0" y="0"/>
                  </a:moveTo>
                  <a:lnTo>
                    <a:pt x="47625" y="19050"/>
                  </a:lnTo>
                  <a:lnTo>
                    <a:pt x="66675" y="28575"/>
                  </a:lnTo>
                  <a:lnTo>
                    <a:pt x="61912" y="14288"/>
                  </a:lnTo>
                  <a:lnTo>
                    <a:pt x="0" y="0"/>
                  </a:lnTo>
                  <a:close/>
                </a:path>
              </a:pathLst>
            </a:custGeom>
            <a:grpFill/>
            <a:ln w="6350"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dirty="0">
                <a:solidFill>
                  <a:prstClr val="black"/>
                </a:solidFill>
                <a:latin typeface="Arial" charset="0"/>
                <a:cs typeface="Arial" charset="0"/>
              </a:endParaRPr>
            </a:p>
          </p:txBody>
        </p:sp>
        <p:sp>
          <p:nvSpPr>
            <p:cNvPr id="95" name="Puerto Rico extra 2 (no alt text)"/>
            <p:cNvSpPr>
              <a:spLocks/>
            </p:cNvSpPr>
            <p:nvPr/>
          </p:nvSpPr>
          <p:spPr bwMode="auto">
            <a:xfrm>
              <a:off x="4242286" y="5780594"/>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96" name="Puerto Rico extra 3 (no alt text)"/>
            <p:cNvSpPr>
              <a:spLocks/>
            </p:cNvSpPr>
            <p:nvPr/>
          </p:nvSpPr>
          <p:spPr bwMode="auto">
            <a:xfrm>
              <a:off x="3429000" y="5791200"/>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grpSp>
        <p:nvGrpSpPr>
          <p:cNvPr id="6" name="Rhode Island" descr="Rhode Island, no limit." title="Rhode Island"/>
          <p:cNvGrpSpPr/>
          <p:nvPr/>
        </p:nvGrpSpPr>
        <p:grpSpPr>
          <a:xfrm>
            <a:off x="7407275" y="1994216"/>
            <a:ext cx="190500" cy="127000"/>
            <a:chOff x="7407275" y="2616200"/>
            <a:chExt cx="190500" cy="127000"/>
          </a:xfrm>
          <a:solidFill>
            <a:srgbClr val="C00000"/>
          </a:solidFill>
        </p:grpSpPr>
        <p:sp>
          <p:nvSpPr>
            <p:cNvPr id="2064" name="Rhode Island" descr="Rhode Island, no limit." title="Rhode Island"/>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grpFill/>
            <a:ln w="6350" cap="rnd">
              <a:solidFill>
                <a:schemeClr val="tx1"/>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58" name="Rhode Island extra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sp>
        <p:nvSpPr>
          <p:cNvPr id="2082" name="South Dakota" descr="South Dakota, 10,000 kilowatt limit." title="South Dakota"/>
          <p:cNvSpPr>
            <a:spLocks/>
          </p:cNvSpPr>
          <p:nvPr/>
        </p:nvSpPr>
        <p:spPr bwMode="auto">
          <a:xfrm>
            <a:off x="3379788" y="1756091"/>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6" name="Texas" descr="Texas, 10,000 kilowatt limit." title="Texas"/>
          <p:cNvSpPr>
            <a:spLocks/>
          </p:cNvSpPr>
          <p:nvPr/>
        </p:nvSpPr>
        <p:spPr bwMode="auto">
          <a:xfrm>
            <a:off x="2889250" y="3276916"/>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118" name="Utah" descr="Utah, 20,000 kilowatt limit." title="Utah"/>
          <p:cNvSpPr>
            <a:spLocks/>
          </p:cNvSpPr>
          <p:nvPr/>
        </p:nvSpPr>
        <p:spPr bwMode="auto">
          <a:xfrm>
            <a:off x="1979613" y="2252979"/>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65" name="Vermont" descr="Vermont, no limit." title="Vermont"/>
          <p:cNvSpPr>
            <a:spLocks/>
          </p:cNvSpPr>
          <p:nvPr/>
        </p:nvSpPr>
        <p:spPr bwMode="auto">
          <a:xfrm>
            <a:off x="7091363" y="1537016"/>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rgbClr val="C00000"/>
          </a:solidFill>
          <a:ln w="6350" cap="rnd">
            <a:solidFill>
              <a:schemeClr val="tx1"/>
            </a:solidFill>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grpSp>
        <p:nvGrpSpPr>
          <p:cNvPr id="7" name="Virginia" descr="Virginia, 20000 kilowatt limit" title="Virginia"/>
          <p:cNvGrpSpPr/>
          <p:nvPr/>
        </p:nvGrpSpPr>
        <p:grpSpPr>
          <a:xfrm>
            <a:off x="6064250" y="2578416"/>
            <a:ext cx="1073150" cy="566738"/>
            <a:chOff x="6064250" y="3200400"/>
            <a:chExt cx="1073150" cy="566738"/>
          </a:xfrm>
          <a:solidFill>
            <a:srgbClr val="C00000"/>
          </a:solidFill>
        </p:grpSpPr>
        <p:sp>
          <p:nvSpPr>
            <p:cNvPr id="4115" name="Virginia" descr="Virginia, 20,000 kilowatt limit." title="Virginia"/>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4116" name="Virginia extra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grp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grpSp>
      <p:grpSp>
        <p:nvGrpSpPr>
          <p:cNvPr id="12" name="Washington" descr="Washington, 20000 kilowatt limit" title="Washington"/>
          <p:cNvGrpSpPr/>
          <p:nvPr/>
        </p:nvGrpSpPr>
        <p:grpSpPr>
          <a:xfrm>
            <a:off x="1055688" y="978216"/>
            <a:ext cx="904875" cy="598488"/>
            <a:chOff x="1055688" y="1600200"/>
            <a:chExt cx="904875" cy="598488"/>
          </a:xfrm>
          <a:solidFill>
            <a:srgbClr val="C00000"/>
          </a:solidFill>
        </p:grpSpPr>
        <p:sp>
          <p:nvSpPr>
            <p:cNvPr id="2071" name="Washington" descr="Washington, 20,000 kilowatt limit." title="Washington"/>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2" name="Washington extra (no alt text)"/>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grp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grpSp>
        <p:nvGrpSpPr>
          <p:cNvPr id="11" name="Washington DC"/>
          <p:cNvGrpSpPr/>
          <p:nvPr/>
        </p:nvGrpSpPr>
        <p:grpSpPr>
          <a:xfrm>
            <a:off x="6861175" y="2626041"/>
            <a:ext cx="796925" cy="333375"/>
            <a:chOff x="6861175" y="3248025"/>
            <a:chExt cx="796925" cy="333375"/>
          </a:xfrm>
        </p:grpSpPr>
        <p:sp>
          <p:nvSpPr>
            <p:cNvPr id="2055" name="Washington D.C." descr="Washington D.C., 10000 limit." title="Washington D.C."/>
            <p:cNvSpPr>
              <a:spLocks/>
            </p:cNvSpPr>
            <p:nvPr/>
          </p:nvSpPr>
          <p:spPr bwMode="auto">
            <a:xfrm>
              <a:off x="6861175" y="3248025"/>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92" name="Line 217"/>
            <p:cNvSpPr>
              <a:spLocks noChangeShapeType="1"/>
            </p:cNvSpPr>
            <p:nvPr/>
          </p:nvSpPr>
          <p:spPr bwMode="auto">
            <a:xfrm flipH="1" flipV="1">
              <a:off x="6866709" y="3252654"/>
              <a:ext cx="457200" cy="152400"/>
            </a:xfrm>
            <a:prstGeom prst="line">
              <a:avLst/>
            </a:prstGeom>
            <a:noFill/>
            <a:ln w="9525">
              <a:solidFill>
                <a:schemeClr val="tx1"/>
              </a:solidFill>
              <a:round/>
              <a:headEnd/>
              <a:tailEnd/>
            </a:ln>
          </p:spPr>
          <p:txBody>
            <a:bodyPr>
              <a:spAutoFit/>
            </a:bodyPr>
            <a:lstStyle/>
            <a:p>
              <a:endParaRPr lang="en-US"/>
            </a:p>
          </p:txBody>
        </p:sp>
        <p:sp>
          <p:nvSpPr>
            <p:cNvPr id="97" name="Oval 201" descr="Washington D C, 10,000 kilowatt limit." title="DC Oval"/>
            <p:cNvSpPr>
              <a:spLocks noChangeArrowheads="1"/>
            </p:cNvSpPr>
            <p:nvPr/>
          </p:nvSpPr>
          <p:spPr bwMode="auto">
            <a:xfrm>
              <a:off x="7323909" y="3328854"/>
              <a:ext cx="228600" cy="228600"/>
            </a:xfrm>
            <a:prstGeom prst="ellipse">
              <a:avLst/>
            </a:prstGeom>
            <a:solidFill>
              <a:srgbClr val="C00000"/>
            </a:solidFill>
            <a:ln w="6350" algn="ctr">
              <a:solidFill>
                <a:schemeClr val="tx1"/>
              </a:solidFill>
              <a:round/>
              <a:headEnd/>
              <a:tailEnd/>
            </a:ln>
          </p:spPr>
          <p:txBody>
            <a:bodyPr/>
            <a:lstStyle/>
            <a:p>
              <a:pPr algn="ctr" eaLnBrk="0" hangingPunct="0">
                <a:spcBef>
                  <a:spcPct val="50000"/>
                </a:spcBef>
              </a:pPr>
              <a:endParaRPr lang="en-US"/>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0275" y="3325813"/>
              <a:ext cx="377825"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69" name="West Virgiinia" descr="West Virginia, 2,000 kilowatt limit." title="West Virginia"/>
          <p:cNvSpPr>
            <a:spLocks/>
          </p:cNvSpPr>
          <p:nvPr/>
        </p:nvSpPr>
        <p:spPr bwMode="auto">
          <a:xfrm>
            <a:off x="6164263" y="2445066"/>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4" name="Wisconsin" descr="Wisconsin, 15,000 kilowatt limit." title="Wisconsin"/>
          <p:cNvSpPr>
            <a:spLocks/>
          </p:cNvSpPr>
          <p:nvPr/>
        </p:nvSpPr>
        <p:spPr bwMode="auto">
          <a:xfrm>
            <a:off x="4746625" y="1589404"/>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solidFill>
            <a:srgbClr val="C00000"/>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pic>
        <p:nvPicPr>
          <p:cNvPr id="17419" name="Orange Key----------------------------------------" descr="The following states have state interconnection guidelines." title="Orange 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926" y="5087367"/>
            <a:ext cx="142716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Alaska" descr="Alaska, 25 kilowatt limit, net metered systems only." title="Alaska"/>
          <p:cNvSpPr>
            <a:spLocks/>
          </p:cNvSpPr>
          <p:nvPr/>
        </p:nvSpPr>
        <p:spPr bwMode="auto">
          <a:xfrm>
            <a:off x="609600" y="3911916"/>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solidFill>
            <a:schemeClr val="accent2"/>
          </a:solidFill>
          <a:ln w="6350">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4" name="Arkansas" descr="Arkansas, 25 or 300 kilowatt limit, net metered systems only." title="Arkansas"/>
          <p:cNvSpPr>
            <a:spLocks/>
          </p:cNvSpPr>
          <p:nvPr/>
        </p:nvSpPr>
        <p:spPr bwMode="auto">
          <a:xfrm>
            <a:off x="4587875" y="3249929"/>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56" name="Georgia" descr="Georgia, 10 or 100 kilowatt limit, net metered systems only." title="Georgia"/>
          <p:cNvSpPr>
            <a:spLocks/>
          </p:cNvSpPr>
          <p:nvPr/>
        </p:nvSpPr>
        <p:spPr bwMode="auto">
          <a:xfrm>
            <a:off x="5842000" y="3388041"/>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chemeClr val="accent2"/>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077" name="Kansas" descr="Kansas, 25 or 200 kilowatt limit, net metered systems only." title="Kansas"/>
          <p:cNvSpPr>
            <a:spLocks/>
          </p:cNvSpPr>
          <p:nvPr/>
        </p:nvSpPr>
        <p:spPr bwMode="auto">
          <a:xfrm>
            <a:off x="3579813" y="2713354"/>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3" name="Louisiana" descr="Louisiana, 25 or 300 kilowatt limit, net metered systems only." title="Louisiana"/>
          <p:cNvSpPr>
            <a:spLocks/>
          </p:cNvSpPr>
          <p:nvPr/>
        </p:nvSpPr>
        <p:spPr bwMode="auto">
          <a:xfrm>
            <a:off x="4692650" y="3821429"/>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9" name="Missouri" descr="Missouri, 100 kilowatt limit, net metered systems only." title="Missouri"/>
          <p:cNvSpPr>
            <a:spLocks/>
          </p:cNvSpPr>
          <p:nvPr/>
        </p:nvSpPr>
        <p:spPr bwMode="auto">
          <a:xfrm>
            <a:off x="4421188" y="2606991"/>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90" name="Montana" descr="Montana, 10,000 kilowatt limit." title="Montana"/>
          <p:cNvSpPr>
            <a:spLocks/>
          </p:cNvSpPr>
          <p:nvPr/>
        </p:nvSpPr>
        <p:spPr bwMode="auto">
          <a:xfrm>
            <a:off x="2044700" y="1127441"/>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1" name="Nebraska" descr="Nebraska, 25 kilowatt limit, net metered systems only." title="Nebraska"/>
          <p:cNvSpPr>
            <a:spLocks/>
          </p:cNvSpPr>
          <p:nvPr/>
        </p:nvSpPr>
        <p:spPr bwMode="auto">
          <a:xfrm>
            <a:off x="3359150" y="2221229"/>
            <a:ext cx="1122363"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12" name="South Carolina" descr="South Carolina, 20 or 100 kilowatt limit." title="South Carolina"/>
          <p:cNvSpPr>
            <a:spLocks/>
          </p:cNvSpPr>
          <p:nvPr/>
        </p:nvSpPr>
        <p:spPr bwMode="auto">
          <a:xfrm>
            <a:off x="6157913" y="3324541"/>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73" name="Wyoming" descr="Wyoming, 25 kilowatt limt, net metered systems only." title="Wyoming"/>
          <p:cNvSpPr>
            <a:spLocks/>
          </p:cNvSpPr>
          <p:nvPr/>
        </p:nvSpPr>
        <p:spPr bwMode="auto">
          <a:xfrm>
            <a:off x="2466975" y="1833879"/>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solidFill>
            <a:schemeClr val="accent2"/>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106" name="Note Text Box"/>
          <p:cNvSpPr txBox="1">
            <a:spLocks noChangeArrowheads="1"/>
          </p:cNvSpPr>
          <p:nvPr/>
        </p:nvSpPr>
        <p:spPr bwMode="auto">
          <a:xfrm>
            <a:off x="0" y="5610541"/>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spcBef>
                <a:spcPct val="50000"/>
              </a:spcBef>
            </a:pPr>
            <a:r>
              <a:rPr lang="en-US" sz="1000" i="1" u="sng" dirty="0">
                <a:latin typeface="Calibri" pitchFamily="-108" charset="0"/>
              </a:rPr>
              <a:t>Notes</a:t>
            </a:r>
            <a:r>
              <a:rPr lang="en-US" sz="1000" i="1" dirty="0">
                <a:latin typeface="Calibri" pitchFamily="-108" charset="0"/>
              </a:rPr>
              <a:t>: Numbers indicate system capacity limit in kW. Some state limits vary by customer type (e.g., </a:t>
            </a:r>
            <a:r>
              <a:rPr lang="en-US" sz="1000" i="1" dirty="0" smtClean="0">
                <a:latin typeface="Calibri" pitchFamily="-108" charset="0"/>
              </a:rPr>
              <a:t>residential versus non-residential</a:t>
            </a:r>
            <a:r>
              <a:rPr lang="en-US" sz="1000" i="1" dirty="0">
                <a:latin typeface="Calibri" pitchFamily="-108" charset="0"/>
              </a:rPr>
              <a:t>).“No limit” means that there is no stated maximum size for individual systems. Other limits may apply. Generally, state interconnection standards apply only to investor-owned utilities. </a:t>
            </a:r>
          </a:p>
        </p:txBody>
      </p:sp>
      <p:grpSp>
        <p:nvGrpSpPr>
          <p:cNvPr id="8" name="Not Listed (no alt text)"/>
          <p:cNvGrpSpPr/>
          <p:nvPr/>
        </p:nvGrpSpPr>
        <p:grpSpPr>
          <a:xfrm>
            <a:off x="1744663" y="1108391"/>
            <a:ext cx="4592637" cy="3148013"/>
            <a:chOff x="1744663" y="1730375"/>
            <a:chExt cx="4592637" cy="3148013"/>
          </a:xfrm>
        </p:grpSpPr>
        <p:sp>
          <p:nvSpPr>
            <p:cNvPr id="4135" name="Arizona" title="Arizona"/>
            <p:cNvSpPr>
              <a:spLocks/>
            </p:cNvSpPr>
            <p:nvPr/>
          </p:nvSpPr>
          <p:spPr bwMode="auto">
            <a:xfrm>
              <a:off x="1744663" y="3671888"/>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chemeClr val="bg1"/>
            </a:solidFill>
            <a:ln w="6350" cap="rnd">
              <a:solidFill>
                <a:schemeClr val="tx1"/>
              </a:solid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101" name="Alabama" title="Alabama"/>
            <p:cNvSpPr>
              <a:spLocks/>
            </p:cNvSpPr>
            <p:nvPr/>
          </p:nvSpPr>
          <p:spPr bwMode="auto">
            <a:xfrm>
              <a:off x="5481638" y="4054475"/>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9" name="Idaho" title="Idaho"/>
            <p:cNvSpPr>
              <a:spLocks/>
            </p:cNvSpPr>
            <p:nvPr/>
          </p:nvSpPr>
          <p:spPr bwMode="auto">
            <a:xfrm>
              <a:off x="1744663" y="1730375"/>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100" name="Mississippi" title="Mississippi"/>
            <p:cNvSpPr>
              <a:spLocks/>
            </p:cNvSpPr>
            <p:nvPr/>
          </p:nvSpPr>
          <p:spPr bwMode="auto">
            <a:xfrm>
              <a:off x="5054600" y="4092575"/>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0" name="North Dakota" title="North Dakota"/>
            <p:cNvSpPr>
              <a:spLocks/>
            </p:cNvSpPr>
            <p:nvPr/>
          </p:nvSpPr>
          <p:spPr bwMode="auto">
            <a:xfrm>
              <a:off x="3406775" y="1898650"/>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85" name="Oklahoma" title="Oklahoma"/>
            <p:cNvSpPr>
              <a:spLocks/>
            </p:cNvSpPr>
            <p:nvPr/>
          </p:nvSpPr>
          <p:spPr bwMode="auto">
            <a:xfrm>
              <a:off x="3451225" y="3813175"/>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066" name="Tennessee" title="Tennessee"/>
            <p:cNvSpPr>
              <a:spLocks/>
            </p:cNvSpPr>
            <p:nvPr/>
          </p:nvSpPr>
          <p:spPr bwMode="auto">
            <a:xfrm>
              <a:off x="5194300" y="3724275"/>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solidFill>
              <a:schemeClr val="bg1"/>
            </a:solidFill>
            <a:ln w="6350" cap="rnd">
              <a:solidFill>
                <a:schemeClr val="tx1"/>
              </a:solidFill>
              <a:round/>
              <a:headEnd/>
              <a:tailEnd/>
            </a:ln>
            <a:extLst/>
          </p:spPr>
          <p:txBody>
            <a:bodyPr/>
            <a:lstStyle/>
            <a:p>
              <a:pPr fontAlgn="base">
                <a:spcBef>
                  <a:spcPct val="0"/>
                </a:spcBef>
                <a:spcAft>
                  <a:spcPct val="0"/>
                </a:spcAft>
              </a:pPr>
              <a:endParaRPr lang="en-US">
                <a:solidFill>
                  <a:prstClr val="black"/>
                </a:solidFill>
                <a:latin typeface="Arial" charset="0"/>
                <a:cs typeface="Arial" charset="0"/>
              </a:endParaRPr>
            </a:p>
          </p:txBody>
        </p:sp>
      </p:grpSp>
      <p:pic>
        <p:nvPicPr>
          <p:cNvPr id="1026" name="Puerto Rico I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7869" y="5144043"/>
            <a:ext cx="8651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7" name="Puerto Rico Bo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897" y="4647202"/>
            <a:ext cx="8969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3" name="Florida Bo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7913" y="4327459"/>
            <a:ext cx="8175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Mai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7121" y="1032985"/>
            <a:ext cx="9144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New Hampshir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3634" y="1244123"/>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Massachusett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2677" y="1442560"/>
            <a:ext cx="9207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Connecticu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9984" y="1661636"/>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Rhode Islan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6015" y="1871185"/>
            <a:ext cx="8778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New Jerse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77284" y="2081529"/>
            <a:ext cx="884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Marylan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2155" y="2292667"/>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Delewar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58233" y="2497454"/>
            <a:ext cx="9334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DC"/>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96333" y="2703829"/>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Virgini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05065" y="2914966"/>
            <a:ext cx="854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North Carolina"/>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80459" y="3121342"/>
            <a:ext cx="9080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South Carolin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05065" y="3317397"/>
            <a:ext cx="8778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Georgi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859026" y="3516629"/>
            <a:ext cx="9699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Vermon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80200" y="1342547"/>
            <a:ext cx="884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New York"/>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73800" y="1824221"/>
            <a:ext cx="7858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ennsylvania"/>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88089" y="2167254"/>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Michigan"/>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52256" y="1968022"/>
            <a:ext cx="8969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Wisconsin"/>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41056" y="1784667"/>
            <a:ext cx="8715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Minnesota"/>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45757" y="1474177"/>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South Dakota"/>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06775" y="1906903"/>
            <a:ext cx="9017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Montana"/>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371897" y="1433829"/>
            <a:ext cx="8651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Washington"/>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82901" y="1109979"/>
            <a:ext cx="8969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Oregon"/>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04978" y="1699735"/>
            <a:ext cx="1011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California"/>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9153" y="2786246"/>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Alaska"/>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96119" y="4186554"/>
            <a:ext cx="6889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Utah"/>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805513" y="2825272"/>
            <a:ext cx="10064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Nevada"/>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27126" y="2444272"/>
            <a:ext cx="8651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New Mexico"/>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551906" y="3557110"/>
            <a:ext cx="8905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Colorado"/>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720975" y="2625247"/>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Kansas"/>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588544" y="2893534"/>
            <a:ext cx="10064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Nebraska"/>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614738" y="2370321"/>
            <a:ext cx="6953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Wyomin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620963" y="2125979"/>
            <a:ext cx="7381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Iowa"/>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311130" y="2292666"/>
            <a:ext cx="8286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Missouri"/>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546600" y="2895917"/>
            <a:ext cx="7683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Arkansas"/>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4477543" y="3481704"/>
            <a:ext cx="9699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Texas"/>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571903" y="4003991"/>
            <a:ext cx="854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Louisiana"/>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561680" y="4031772"/>
            <a:ext cx="950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Kentucky"/>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559424" y="2937191"/>
            <a:ext cx="65246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West Virginia"/>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106498" y="2691129"/>
            <a:ext cx="8540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Illinois"/>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871244" y="2717188"/>
            <a:ext cx="8588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8" name="Indiana"/>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5215731" y="2523647"/>
            <a:ext cx="884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9" name="Ohio"/>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655648" y="2350609"/>
            <a:ext cx="8778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Hawaii"/>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270507" y="4815905"/>
            <a:ext cx="938213"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4"/>
          </p:nvPr>
        </p:nvSpPr>
        <p:spPr/>
        <p:txBody>
          <a:bodyPr/>
          <a:lstStyle/>
          <a:p>
            <a:pPr algn="ctr"/>
            <a:fld id="{F9C252DC-A164-D04F-A083-01C268BCB08E}" type="slidenum">
              <a:rPr lang="en-US" smtClean="0">
                <a:solidFill>
                  <a:prstClr val="white"/>
                </a:solidFill>
              </a:rPr>
              <a:pPr algn="ctr"/>
              <a:t>46</a:t>
            </a:fld>
            <a:endParaRPr lang="en-US" dirty="0">
              <a:solidFill>
                <a:prstClr val="white"/>
              </a:solidFill>
            </a:endParaRPr>
          </a:p>
        </p:txBody>
      </p:sp>
    </p:spTree>
    <p:extLst>
      <p:ext uri="{BB962C8B-B14F-4D97-AF65-F5344CB8AC3E}">
        <p14:creationId xmlns:p14="http://schemas.microsoft.com/office/powerpoint/2010/main" val="2268977047"/>
      </p:ext>
    </p:extLst>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Interconnection </a:t>
            </a:r>
            <a:r>
              <a:rPr lang="en-US" dirty="0" smtClean="0"/>
              <a:t>Agreement</a:t>
            </a:r>
            <a:endParaRPr lang="en-US" dirty="0"/>
          </a:p>
        </p:txBody>
      </p:sp>
      <p:sp>
        <p:nvSpPr>
          <p:cNvPr id="2" name="Slide Number Placeholder 1"/>
          <p:cNvSpPr>
            <a:spLocks noGrp="1"/>
          </p:cNvSpPr>
          <p:nvPr>
            <p:ph type="sldNum" sz="quarter" idx="4"/>
          </p:nvPr>
        </p:nvSpPr>
        <p:spPr/>
        <p:txBody>
          <a:bodyPr/>
          <a:lstStyle/>
          <a:p>
            <a:pPr algn="ctr"/>
            <a:fld id="{C0DE57D6-8AFC-2140-9EBE-012C368973AC}" type="slidenum">
              <a:rPr lang="en-US" smtClean="0">
                <a:solidFill>
                  <a:prstClr val="white"/>
                </a:solidFill>
              </a:rPr>
              <a:pPr algn="ctr"/>
              <a:t>47</a:t>
            </a:fld>
            <a:endParaRPr lang="en-US" dirty="0">
              <a:solidFill>
                <a:prstClr val="white"/>
              </a:solidFill>
            </a:endParaRPr>
          </a:p>
        </p:txBody>
      </p:sp>
      <p:pic>
        <p:nvPicPr>
          <p:cNvPr id="9" name="Content Placeholder 8"/>
          <p:cNvPicPr>
            <a:picLocks noGrp="1" noChangeAspect="1"/>
          </p:cNvPicPr>
          <p:nvPr>
            <p:ph sz="half" idx="1"/>
          </p:nvPr>
        </p:nvPicPr>
        <p:blipFill>
          <a:blip r:embed="rId2"/>
          <a:stretch>
            <a:fillRect/>
          </a:stretch>
        </p:blipFill>
        <p:spPr>
          <a:xfrm>
            <a:off x="456842" y="1163638"/>
            <a:ext cx="3855165" cy="4962525"/>
          </a:xfrm>
          <a:prstGeom prst="rect">
            <a:avLst/>
          </a:prstGeom>
          <a:ln>
            <a:solidFill>
              <a:schemeClr val="tx1">
                <a:lumMod val="50000"/>
              </a:schemeClr>
            </a:solidFill>
          </a:ln>
        </p:spPr>
      </p:pic>
      <p:pic>
        <p:nvPicPr>
          <p:cNvPr id="12" name="Content Placeholder 11"/>
          <p:cNvPicPr>
            <a:picLocks noGrp="1" noChangeAspect="1"/>
          </p:cNvPicPr>
          <p:nvPr>
            <p:ph sz="half" idx="2"/>
          </p:nvPr>
        </p:nvPicPr>
        <p:blipFill>
          <a:blip r:embed="rId3"/>
          <a:stretch>
            <a:fillRect/>
          </a:stretch>
        </p:blipFill>
        <p:spPr>
          <a:xfrm>
            <a:off x="4647842" y="1163638"/>
            <a:ext cx="3855165" cy="4962525"/>
          </a:xfrm>
          <a:prstGeom prst="rect">
            <a:avLst/>
          </a:prstGeom>
          <a:ln>
            <a:solidFill>
              <a:schemeClr val="tx1">
                <a:lumMod val="50000"/>
              </a:schemeClr>
            </a:solidFill>
          </a:ln>
        </p:spPr>
      </p:pic>
      <p:sp>
        <p:nvSpPr>
          <p:cNvPr id="13" name="TextBox 12"/>
          <p:cNvSpPr txBox="1"/>
          <p:nvPr/>
        </p:nvSpPr>
        <p:spPr>
          <a:xfrm>
            <a:off x="684937" y="770982"/>
            <a:ext cx="7591245" cy="461665"/>
          </a:xfrm>
          <a:prstGeom prst="rect">
            <a:avLst/>
          </a:prstGeom>
          <a:noFill/>
        </p:spPr>
        <p:txBody>
          <a:bodyPr wrap="square" rtlCol="0">
            <a:spAutoFit/>
          </a:bodyPr>
          <a:lstStyle/>
          <a:p>
            <a:r>
              <a:rPr lang="en-US" sz="1200" dirty="0">
                <a:hlinkClick r:id="rId4"/>
              </a:rPr>
              <a:t>http://xcelenergy.com/staticfiles/xe/Marketing/Files/NM-Small-Program-%</a:t>
            </a:r>
            <a:r>
              <a:rPr lang="en-US" sz="1200" dirty="0" smtClean="0">
                <a:hlinkClick r:id="rId4"/>
              </a:rPr>
              <a:t>20Interconnection-Agreement.pdf</a:t>
            </a:r>
            <a:endParaRPr lang="en-US" sz="1200" dirty="0" smtClean="0"/>
          </a:p>
          <a:p>
            <a:endParaRPr lang="en-US" sz="1200" dirty="0"/>
          </a:p>
        </p:txBody>
      </p:sp>
    </p:spTree>
    <p:extLst>
      <p:ext uri="{BB962C8B-B14F-4D97-AF65-F5344CB8AC3E}">
        <p14:creationId xmlns:p14="http://schemas.microsoft.com/office/powerpoint/2010/main" val="24631273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Interconnection and Transmission</a:t>
            </a:r>
            <a:endParaRPr lang="en-US" dirty="0"/>
          </a:p>
        </p:txBody>
      </p:sp>
      <p:sp>
        <p:nvSpPr>
          <p:cNvPr id="3" name="Content Placeholder 2"/>
          <p:cNvSpPr>
            <a:spLocks noGrp="1"/>
          </p:cNvSpPr>
          <p:nvPr>
            <p:ph idx="1"/>
          </p:nvPr>
        </p:nvSpPr>
        <p:spPr/>
        <p:txBody>
          <a:bodyPr/>
          <a:lstStyle/>
          <a:p>
            <a:r>
              <a:rPr lang="en-US" dirty="0" smtClean="0"/>
              <a:t>Required Agreements</a:t>
            </a:r>
          </a:p>
          <a:p>
            <a:r>
              <a:rPr lang="en-US" dirty="0" smtClean="0"/>
              <a:t>General Process for Interconnection</a:t>
            </a:r>
          </a:p>
          <a:p>
            <a:r>
              <a:rPr lang="en-US" dirty="0" smtClean="0"/>
              <a:t>How to Find Utility Rules on Interconnection</a:t>
            </a:r>
          </a:p>
          <a:p>
            <a:r>
              <a:rPr lang="en-US" dirty="0" smtClean="0"/>
              <a:t>Common Missteps and Caveats</a:t>
            </a:r>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pPr algn="ctr"/>
              <a:t>48</a:t>
            </a:fld>
            <a:endParaRPr lang="en-US" dirty="0"/>
          </a:p>
        </p:txBody>
      </p:sp>
    </p:spTree>
    <p:extLst>
      <p:ext uri="{BB962C8B-B14F-4D97-AF65-F5344CB8AC3E}">
        <p14:creationId xmlns:p14="http://schemas.microsoft.com/office/powerpoint/2010/main" val="1781710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8229600" cy="676572"/>
          </a:xfrm>
        </p:spPr>
        <p:txBody>
          <a:bodyPr/>
          <a:lstStyle/>
          <a:p>
            <a:r>
              <a:rPr lang="en-US" dirty="0" smtClean="0"/>
              <a:t>Small Group Exercise</a:t>
            </a:r>
            <a:endParaRPr lang="en-US" dirty="0"/>
          </a:p>
        </p:txBody>
      </p:sp>
      <p:sp>
        <p:nvSpPr>
          <p:cNvPr id="3" name="Content Placeholder 2"/>
          <p:cNvSpPr>
            <a:spLocks noGrp="1"/>
          </p:cNvSpPr>
          <p:nvPr>
            <p:ph idx="1"/>
          </p:nvPr>
        </p:nvSpPr>
        <p:spPr>
          <a:xfrm>
            <a:off x="564611" y="1244129"/>
            <a:ext cx="8231519" cy="5176203"/>
          </a:xfrm>
        </p:spPr>
        <p:txBody>
          <a:bodyPr>
            <a:noAutofit/>
          </a:bodyPr>
          <a:lstStyle/>
          <a:p>
            <a:r>
              <a:rPr lang="en-US" sz="2900" dirty="0" smtClean="0"/>
              <a:t>Utility </a:t>
            </a:r>
            <a:r>
              <a:rPr lang="en-US" sz="2900" smtClean="0"/>
              <a:t>scavenger hunt! Identify </a:t>
            </a:r>
            <a:r>
              <a:rPr lang="en-US" sz="2900" dirty="0" smtClean="0"/>
              <a:t>the interconnection rules and process for your identified utility and project size</a:t>
            </a:r>
            <a:endParaRPr lang="en-US" sz="2900"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49</a:t>
            </a:fld>
            <a:endParaRPr lang="en-US" dirty="0">
              <a:solidFill>
                <a:prstClr val="white"/>
              </a:solidFill>
            </a:endParaRPr>
          </a:p>
        </p:txBody>
      </p:sp>
    </p:spTree>
    <p:extLst>
      <p:ext uri="{BB962C8B-B14F-4D97-AF65-F5344CB8AC3E}">
        <p14:creationId xmlns:p14="http://schemas.microsoft.com/office/powerpoint/2010/main" val="2504288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082652"/>
            <a:ext cx="7355058" cy="534402"/>
          </a:xfrm>
          <a:prstGeom prst="rect">
            <a:avLst/>
          </a:prstGeom>
          <a:solidFill>
            <a:srgbClr val="008000">
              <a:alpha val="50000"/>
            </a:srgbClr>
          </a:solidFill>
          <a:ln>
            <a:solidFill>
              <a:schemeClr val="accent1"/>
            </a:solidFill>
          </a:ln>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smtClean="0">
                <a:solidFill>
                  <a:prstClr val="white"/>
                </a:solidFill>
              </a:rPr>
              <a:t>Final site selection</a:t>
            </a:r>
            <a:endParaRPr lang="en-US" sz="3200" dirty="0">
              <a:solidFill>
                <a:prstClr val="white"/>
              </a:solidFill>
            </a:endParaRPr>
          </a:p>
        </p:txBody>
      </p:sp>
      <p:sp>
        <p:nvSpPr>
          <p:cNvPr id="7" name="Slide Number Placeholder 2"/>
          <p:cNvSpPr txBox="1">
            <a:spLocks/>
          </p:cNvSpPr>
          <p:nvPr/>
        </p:nvSpPr>
        <p:spPr>
          <a:xfrm>
            <a:off x="8596092" y="6591541"/>
            <a:ext cx="547908" cy="267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9C252DC-A164-D04F-A083-01C268BCB08E}" type="slidenum">
              <a:rPr lang="en-US" sz="1000" smtClean="0">
                <a:solidFill>
                  <a:prstClr val="black"/>
                </a:solidFill>
              </a:rPr>
              <a:pPr algn="ctr"/>
              <a:t>5</a:t>
            </a:fld>
            <a:endParaRPr lang="en-US" sz="1000" dirty="0">
              <a:solidFill>
                <a:prstClr val="black"/>
              </a:solidFill>
            </a:endParaRPr>
          </a:p>
        </p:txBody>
      </p:sp>
    </p:spTree>
    <p:extLst>
      <p:ext uri="{BB962C8B-B14F-4D97-AF65-F5344CB8AC3E}">
        <p14:creationId xmlns:p14="http://schemas.microsoft.com/office/powerpoint/2010/main" val="431579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64819"/>
            <a:ext cx="8229600" cy="987552"/>
          </a:xfrm>
        </p:spPr>
        <p:txBody>
          <a:bodyPr>
            <a:normAutofit/>
          </a:bodyPr>
          <a:lstStyle/>
          <a:p>
            <a:r>
              <a:rPr lang="en-US" dirty="0" smtClean="0"/>
              <a:t>Commercial-Scale Project Risks </a:t>
            </a:r>
            <a:r>
              <a:rPr lang="en-US" dirty="0"/>
              <a:t>– Post Step 2</a:t>
            </a:r>
          </a:p>
        </p:txBody>
      </p:sp>
      <p:sp>
        <p:nvSpPr>
          <p:cNvPr id="6" name="Slide Number Placeholder 5"/>
          <p:cNvSpPr>
            <a:spLocks noGrp="1"/>
          </p:cNvSpPr>
          <p:nvPr>
            <p:ph type="sldNum" sz="quarter" idx="4"/>
          </p:nvPr>
        </p:nvSpPr>
        <p:spPr/>
        <p:txBody>
          <a:bodyPr/>
          <a:lstStyle/>
          <a:p>
            <a:pPr algn="ctr"/>
            <a:fld id="{C0DE57D6-8AFC-2140-9EBE-012C368973AC}" type="slidenum">
              <a:rPr lang="en-US" smtClean="0">
                <a:solidFill>
                  <a:prstClr val="white"/>
                </a:solidFill>
              </a:rPr>
              <a:pPr algn="ctr"/>
              <a:t>50</a:t>
            </a:fld>
            <a:endParaRPr lang="en-US"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04656703"/>
              </p:ext>
            </p:extLst>
          </p:nvPr>
        </p:nvGraphicFramePr>
        <p:xfrm>
          <a:off x="283334" y="777700"/>
          <a:ext cx="8641726" cy="5405120"/>
        </p:xfrm>
        <a:graphic>
          <a:graphicData uri="http://schemas.openxmlformats.org/drawingml/2006/table">
            <a:tbl>
              <a:tblPr firstRow="1" bandRow="1">
                <a:tableStyleId>{B301B821-A1FF-4177-AEE7-76D212191A09}</a:tableStyleId>
              </a:tblPr>
              <a:tblGrid>
                <a:gridCol w="1545466"/>
                <a:gridCol w="5125792"/>
                <a:gridCol w="1970468"/>
              </a:tblGrid>
              <a:tr h="423859">
                <a:tc>
                  <a:txBody>
                    <a:bodyPr/>
                    <a:lstStyle/>
                    <a:p>
                      <a:pPr algn="ctr"/>
                      <a:endParaRPr lang="en-US" sz="1600" b="0" dirty="0">
                        <a:solidFill>
                          <a:schemeClr val="tx1"/>
                        </a:solidFill>
                        <a:latin typeface="+mj-lt"/>
                      </a:endParaRPr>
                    </a:p>
                  </a:txBody>
                  <a:tcPr marL="182880" marT="54864" marB="54864">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latin typeface="+mj-lt"/>
                        </a:rPr>
                        <a:t>Risks</a:t>
                      </a:r>
                      <a:endParaRPr lang="en-US" sz="1600" b="0" dirty="0">
                        <a:solidFill>
                          <a:schemeClr val="tx1"/>
                        </a:solidFill>
                        <a:latin typeface="+mj-lt"/>
                      </a:endParaRPr>
                    </a:p>
                  </a:txBody>
                  <a:tcPr marL="182880" marT="54864" marB="54864"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0" dirty="0" smtClean="0">
                          <a:solidFill>
                            <a:schemeClr val="bg1"/>
                          </a:solidFill>
                          <a:latin typeface="+mj-lt"/>
                        </a:rPr>
                        <a:t>Risk Assessment Post</a:t>
                      </a:r>
                      <a:r>
                        <a:rPr lang="en-US" sz="1600" b="0" baseline="0" dirty="0" smtClean="0">
                          <a:solidFill>
                            <a:schemeClr val="bg1"/>
                          </a:solidFill>
                          <a:latin typeface="+mj-lt"/>
                        </a:rPr>
                        <a:t> Step 2</a:t>
                      </a:r>
                      <a:endParaRPr lang="en-US" sz="1600" b="0" dirty="0">
                        <a:solidFill>
                          <a:schemeClr val="bg1"/>
                        </a:solidFill>
                        <a:latin typeface="+mj-lt"/>
                      </a:endParaRPr>
                    </a:p>
                  </a:txBody>
                  <a:tcPr marL="182880" marT="54864" marB="54864"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796298">
                <a:tc>
                  <a:txBody>
                    <a:bodyPr/>
                    <a:lstStyle/>
                    <a:p>
                      <a:pPr>
                        <a:lnSpc>
                          <a:spcPts val="1800"/>
                        </a:lnSpc>
                      </a:pPr>
                      <a:r>
                        <a:rPr lang="en-US" sz="1700" b="0" dirty="0" smtClean="0">
                          <a:latin typeface="+mj-lt"/>
                        </a:rPr>
                        <a:t>Development</a:t>
                      </a:r>
                      <a:endParaRPr lang="en-US" sz="1700" b="0" dirty="0">
                        <a:latin typeface="+mj-lt"/>
                      </a:endParaRPr>
                    </a:p>
                  </a:txBody>
                  <a:tcPr marL="182880" marT="36576" marB="36576"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Poor</a:t>
                      </a:r>
                      <a:r>
                        <a:rPr lang="en-US" sz="1400" baseline="0" dirty="0" smtClean="0"/>
                        <a:t> or no</a:t>
                      </a:r>
                      <a:r>
                        <a:rPr lang="en-US" sz="1400" dirty="0" smtClean="0"/>
                        <a:t> renewable energy resource assessment</a:t>
                      </a:r>
                    </a:p>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Not</a:t>
                      </a:r>
                      <a:r>
                        <a:rPr lang="en-US" sz="1400" baseline="0" dirty="0" smtClean="0"/>
                        <a:t> i</a:t>
                      </a:r>
                      <a:r>
                        <a:rPr lang="en-US" sz="1400" dirty="0" smtClean="0"/>
                        <a:t>dentifying all possible costs</a:t>
                      </a:r>
                    </a:p>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Unrealistic estimation of all costs</a:t>
                      </a:r>
                    </a:p>
                    <a:p>
                      <a:pPr marL="182880" marR="0" lvl="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Community push-back and competing land use</a:t>
                      </a:r>
                      <a:endParaRPr lang="en-US" sz="1400" dirty="0" smtClean="0"/>
                    </a:p>
                  </a:txBody>
                  <a:tcPr marL="182880" marR="0" marT="36576" marB="36576"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Finalized resource</a:t>
                      </a:r>
                    </a:p>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txBody>
                  <a:tcPr marL="182880" marR="0" marT="36576" marB="36576"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290210">
                <a:tc>
                  <a:txBody>
                    <a:bodyPr/>
                    <a:lstStyle/>
                    <a:p>
                      <a:pPr marL="0" marR="0" indent="0" algn="l" defTabSz="457200" rtl="0" eaLnBrk="1" fontAlgn="auto" latinLnBrk="0" hangingPunct="1">
                        <a:lnSpc>
                          <a:spcPts val="1800"/>
                        </a:lnSpc>
                        <a:spcBef>
                          <a:spcPts val="0"/>
                        </a:spcBef>
                        <a:spcAft>
                          <a:spcPts val="0"/>
                        </a:spcAft>
                        <a:buClrTx/>
                        <a:buSzTx/>
                        <a:buFontTx/>
                        <a:buNone/>
                        <a:tabLst/>
                        <a:defRPr/>
                      </a:pPr>
                      <a:r>
                        <a:rPr lang="en-US" sz="1700" b="0" dirty="0" smtClean="0">
                          <a:latin typeface="+mj-lt"/>
                        </a:rPr>
                        <a:t>Site</a:t>
                      </a:r>
                      <a:endParaRPr lang="en-US" sz="1700" b="0" dirty="0">
                        <a:latin typeface="+mj-lt"/>
                      </a:endParaRPr>
                    </a:p>
                  </a:txBody>
                  <a:tcPr marL="182880" marT="36576" marB="36576"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Site access</a:t>
                      </a:r>
                      <a:r>
                        <a:rPr lang="en-US" sz="1400" baseline="0" dirty="0" smtClean="0"/>
                        <a:t> and right of way</a:t>
                      </a:r>
                      <a:r>
                        <a:rPr lang="en-US" sz="1400" dirty="0" smtClean="0"/>
                        <a:t> </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Not in my backyard</a:t>
                      </a:r>
                      <a:r>
                        <a:rPr lang="en-US" sz="1400" baseline="0" dirty="0" smtClean="0"/>
                        <a:t> (</a:t>
                      </a:r>
                      <a:r>
                        <a:rPr lang="en-US" sz="1400" dirty="0" smtClean="0"/>
                        <a:t>NIMBY)/build absolutely nothing </a:t>
                      </a:r>
                      <a:br>
                        <a:rPr lang="en-US" sz="1400" dirty="0" smtClean="0"/>
                      </a:br>
                      <a:r>
                        <a:rPr lang="en-US" sz="1400" dirty="0" smtClean="0"/>
                        <a:t>anywhere (BANANA)</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Transmission constraints/siting new transmission</a:t>
                      </a:r>
                    </a:p>
                  </a:txBody>
                  <a:tcPr marL="182880" marR="0" marT="36576" marB="36576"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p>
                      <a:pPr marL="27432" marR="0" lvl="0" indent="0" algn="l" defTabSz="457200" rtl="0" eaLnBrk="1" fontAlgn="auto" latinLnBrk="0" hangingPunct="1">
                        <a:lnSpc>
                          <a:spcPts val="1600"/>
                        </a:lnSpc>
                        <a:spcBef>
                          <a:spcPts val="0"/>
                        </a:spcBef>
                        <a:spcAft>
                          <a:spcPts val="200"/>
                        </a:spcAft>
                        <a:buClrTx/>
                        <a:buSzTx/>
                        <a:buFont typeface="Arial"/>
                        <a:buNone/>
                        <a:tabLst/>
                        <a:defRPr/>
                      </a:pPr>
                      <a:endParaRPr lang="en-US" sz="1400" u="sng" kern="1200" dirty="0" smtClean="0">
                        <a:solidFill>
                          <a:schemeClr val="dk1"/>
                        </a:solidFill>
                        <a:latin typeface="+mn-lt"/>
                        <a:ea typeface="+mn-ea"/>
                        <a:cs typeface="+mn-cs"/>
                      </a:endParaRPr>
                    </a:p>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txBody>
                  <a:tcPr marL="182880" marR="0" marT="36576" marB="36576"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294925">
                <a:tc>
                  <a:txBody>
                    <a:bodyPr/>
                    <a:lstStyle/>
                    <a:p>
                      <a:pPr>
                        <a:lnSpc>
                          <a:spcPts val="1800"/>
                        </a:lnSpc>
                      </a:pPr>
                      <a:r>
                        <a:rPr lang="en-US" sz="1700" b="0" dirty="0" smtClean="0">
                          <a:latin typeface="+mj-lt"/>
                        </a:rPr>
                        <a:t>Permitting</a:t>
                      </a:r>
                      <a:endParaRPr lang="en-US" sz="1700" b="0" dirty="0">
                        <a:latin typeface="+mj-lt"/>
                      </a:endParaRPr>
                    </a:p>
                  </a:txBody>
                  <a:tcPr marL="182880" marT="36576" marB="36576"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Tribe-adopted codes and permitting</a:t>
                      </a:r>
                      <a:r>
                        <a:rPr lang="en-US" sz="1400" baseline="0" dirty="0" smtClean="0"/>
                        <a:t> requirements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Utility interconnection requirements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Interconnection may require new transmission, possible NEPA</a:t>
                      </a:r>
                      <a:endParaRPr lang="en-US" sz="1400" dirty="0" smtClean="0"/>
                    </a:p>
                  </a:txBody>
                  <a:tcPr marL="182880" marR="0" marT="36576" marB="36576"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High risk, reduced</a:t>
                      </a:r>
                    </a:p>
                  </a:txBody>
                  <a:tcPr marL="182880" marR="0" marT="36576" marB="36576"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pPr>
                        <a:lnSpc>
                          <a:spcPts val="1800"/>
                        </a:lnSpc>
                      </a:pPr>
                      <a:r>
                        <a:rPr lang="en-US" sz="1700" b="0" dirty="0" smtClean="0">
                          <a:latin typeface="+mj-lt"/>
                        </a:rPr>
                        <a:t>Finance</a:t>
                      </a:r>
                      <a:endParaRPr lang="en-US" sz="1700" b="0" dirty="0">
                        <a:latin typeface="+mj-lt"/>
                      </a:endParaRPr>
                    </a:p>
                  </a:txBody>
                  <a:tcPr marL="182880" marT="36576" marB="36576"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Capital</a:t>
                      </a:r>
                      <a:r>
                        <a:rPr lang="en-US" sz="1400" baseline="0" dirty="0" smtClean="0"/>
                        <a:t> availability</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Incentive availability risk </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baseline="0" dirty="0" smtClean="0"/>
                        <a:t>Credit-worthy purchaser of generated energy</a:t>
                      </a:r>
                    </a:p>
                  </a:txBody>
                  <a:tcPr marL="182880" marR="0" marT="36576" marB="36576"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High risk, reduced</a:t>
                      </a:r>
                    </a:p>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Reduced</a:t>
                      </a:r>
                    </a:p>
                  </a:txBody>
                  <a:tcPr marL="182880" marR="0" marT="36576" marB="36576"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r h="501373">
                <a:tc>
                  <a:txBody>
                    <a:bodyPr/>
                    <a:lstStyle/>
                    <a:p>
                      <a:pPr>
                        <a:lnSpc>
                          <a:spcPts val="1800"/>
                        </a:lnSpc>
                      </a:pPr>
                      <a:r>
                        <a:rPr lang="en-US" sz="1700" b="0" dirty="0" smtClean="0">
                          <a:latin typeface="+mj-lt"/>
                        </a:rPr>
                        <a:t>Construction/</a:t>
                      </a:r>
                    </a:p>
                    <a:p>
                      <a:pPr>
                        <a:lnSpc>
                          <a:spcPts val="1800"/>
                        </a:lnSpc>
                      </a:pPr>
                      <a:r>
                        <a:rPr lang="en-US" sz="1700" b="0" dirty="0" smtClean="0">
                          <a:latin typeface="+mj-lt"/>
                        </a:rPr>
                        <a:t>Completion </a:t>
                      </a:r>
                      <a:endParaRPr lang="en-US" sz="1700" b="0" dirty="0">
                        <a:latin typeface="+mj-lt"/>
                      </a:endParaRPr>
                    </a:p>
                  </a:txBody>
                  <a:tcPr marL="182880" marT="36576" marB="36576"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EPC difficulties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Cost overruns</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Schedule </a:t>
                      </a:r>
                    </a:p>
                  </a:txBody>
                  <a:tcPr marL="182880" marR="0" marT="36576" marB="36576"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c>
                  <a:txBody>
                    <a:bodyPr/>
                    <a:lstStyle/>
                    <a:p>
                      <a:pPr marL="27432" marR="0" lvl="0" indent="0" algn="l" defTabSz="457200" rtl="0" eaLnBrk="1" fontAlgn="auto" latinLnBrk="0" hangingPunct="1">
                        <a:lnSpc>
                          <a:spcPts val="1600"/>
                        </a:lnSpc>
                        <a:spcBef>
                          <a:spcPts val="0"/>
                        </a:spcBef>
                        <a:spcAft>
                          <a:spcPts val="200"/>
                        </a:spcAft>
                        <a:buClrTx/>
                        <a:buSzTx/>
                        <a:buFont typeface="Arial"/>
                        <a:buNone/>
                        <a:tabLst/>
                        <a:defRPr/>
                      </a:pPr>
                      <a:r>
                        <a:rPr lang="en-US" sz="1400" u="sng" kern="1200" dirty="0" smtClean="0">
                          <a:solidFill>
                            <a:schemeClr val="dk1"/>
                          </a:solidFill>
                          <a:latin typeface="+mn-lt"/>
                          <a:ea typeface="+mn-ea"/>
                          <a:cs typeface="+mn-cs"/>
                        </a:rPr>
                        <a:t>Low; allocate to EPC</a:t>
                      </a:r>
                      <a:br>
                        <a:rPr lang="en-US" sz="1400" u="sng" kern="1200" dirty="0" smtClean="0">
                          <a:solidFill>
                            <a:schemeClr val="dk1"/>
                          </a:solidFill>
                          <a:latin typeface="+mn-lt"/>
                          <a:ea typeface="+mn-ea"/>
                          <a:cs typeface="+mn-cs"/>
                        </a:rPr>
                      </a:br>
                      <a:r>
                        <a:rPr lang="en-US" sz="1400" u="sng" kern="1200" dirty="0" smtClean="0">
                          <a:solidFill>
                            <a:schemeClr val="dk1"/>
                          </a:solidFill>
                          <a:latin typeface="+mn-lt"/>
                          <a:ea typeface="+mn-ea"/>
                          <a:cs typeface="+mn-cs"/>
                        </a:rPr>
                        <a:t>or developer</a:t>
                      </a:r>
                    </a:p>
                  </a:txBody>
                  <a:tcPr marL="182880" marR="0" marT="36576" marB="36576"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7EAE8"/>
                    </a:solidFill>
                  </a:tcPr>
                </a:tc>
              </a:tr>
              <a:tr h="0">
                <a:tc>
                  <a:txBody>
                    <a:bodyPr/>
                    <a:lstStyle/>
                    <a:p>
                      <a:pPr>
                        <a:lnSpc>
                          <a:spcPts val="1800"/>
                        </a:lnSpc>
                      </a:pPr>
                      <a:r>
                        <a:rPr lang="en-US" sz="1700" b="0" dirty="0" smtClean="0">
                          <a:latin typeface="+mj-lt"/>
                        </a:rPr>
                        <a:t>Operating </a:t>
                      </a:r>
                      <a:endParaRPr lang="en-US" sz="1700" b="0" dirty="0">
                        <a:latin typeface="+mj-lt"/>
                      </a:endParaRPr>
                    </a:p>
                  </a:txBody>
                  <a:tcPr marL="182880" marT="36576" marB="36576" anchor="ct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Output shortfall from expected</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Technology O&amp;M</a:t>
                      </a:r>
                    </a:p>
                    <a:p>
                      <a:pPr marL="182880" marR="0" indent="-155448" algn="l" defTabSz="457200" rtl="0" eaLnBrk="1" fontAlgn="auto" latinLnBrk="0" hangingPunct="1">
                        <a:lnSpc>
                          <a:spcPts val="1600"/>
                        </a:lnSpc>
                        <a:spcBef>
                          <a:spcPts val="0"/>
                        </a:spcBef>
                        <a:spcAft>
                          <a:spcPts val="100"/>
                        </a:spcAft>
                        <a:buClrTx/>
                        <a:buSzTx/>
                        <a:buFont typeface="Arial" pitchFamily="34" charset="0"/>
                        <a:buChar char="•"/>
                        <a:tabLst/>
                        <a:defRPr/>
                      </a:pPr>
                      <a:r>
                        <a:rPr lang="en-US" sz="1400" dirty="0" smtClean="0"/>
                        <a:t>Maintaining transmission access and possible curtailment</a:t>
                      </a:r>
                    </a:p>
                  </a:txBody>
                  <a:tcPr marL="182880" marR="0" marT="36576" marB="36576"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c>
                  <a:txBody>
                    <a:bodyPr/>
                    <a:lstStyle/>
                    <a:p>
                      <a:pPr marL="27432" marR="0" indent="0" algn="l" defTabSz="457200" rtl="0" eaLnBrk="1" fontAlgn="auto" latinLnBrk="0" hangingPunct="1">
                        <a:lnSpc>
                          <a:spcPts val="1600"/>
                        </a:lnSpc>
                        <a:spcBef>
                          <a:spcPts val="0"/>
                        </a:spcBef>
                        <a:spcAft>
                          <a:spcPts val="200"/>
                        </a:spcAft>
                        <a:buClrTx/>
                        <a:buSzTx/>
                        <a:buFont typeface="Arial" pitchFamily="34" charset="0"/>
                        <a:buNone/>
                        <a:tabLst/>
                        <a:defRPr/>
                      </a:pPr>
                      <a:r>
                        <a:rPr lang="en-US" sz="1400" kern="1200" dirty="0" smtClean="0">
                          <a:solidFill>
                            <a:schemeClr val="dk1"/>
                          </a:solidFill>
                          <a:latin typeface="+mn-lt"/>
                          <a:ea typeface="+mn-ea"/>
                          <a:cs typeface="+mn-cs"/>
                        </a:rPr>
                        <a:t>Assumed low, mitigable, or allocatable</a:t>
                      </a:r>
                    </a:p>
                  </a:txBody>
                  <a:tcPr marL="182880" marR="0" marT="36576" marB="36576"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CD3CE"/>
                    </a:solidFill>
                  </a:tcPr>
                </a:tc>
              </a:tr>
            </a:tbl>
          </a:graphicData>
        </a:graphic>
      </p:graphicFrame>
      <p:sp>
        <p:nvSpPr>
          <p:cNvPr id="5" name="TextBox 4"/>
          <p:cNvSpPr txBox="1"/>
          <p:nvPr/>
        </p:nvSpPr>
        <p:spPr>
          <a:xfrm>
            <a:off x="2886121" y="6376087"/>
            <a:ext cx="6293433" cy="215444"/>
          </a:xfrm>
          <a:prstGeom prst="rect">
            <a:avLst/>
          </a:prstGeom>
          <a:noFill/>
        </p:spPr>
        <p:txBody>
          <a:bodyPr wrap="square" rtlCol="0">
            <a:spAutoFit/>
          </a:bodyPr>
          <a:lstStyle/>
          <a:p>
            <a:r>
              <a:rPr lang="en-US" sz="800" dirty="0" smtClean="0">
                <a:solidFill>
                  <a:prstClr val="white"/>
                </a:solidFill>
              </a:rPr>
              <a:t>Sources: Adapted from Holland &amp; Hart, RE Project Development &amp; Finance &amp; Infocast, Advanced RE Project Finance &amp; Analysis </a:t>
            </a:r>
          </a:p>
        </p:txBody>
      </p:sp>
      <p:sp>
        <p:nvSpPr>
          <p:cNvPr id="7" name="TextBox 6"/>
          <p:cNvSpPr txBox="1"/>
          <p:nvPr/>
        </p:nvSpPr>
        <p:spPr>
          <a:xfrm>
            <a:off x="2874252" y="6538413"/>
            <a:ext cx="4471603" cy="215444"/>
          </a:xfrm>
          <a:prstGeom prst="rect">
            <a:avLst/>
          </a:prstGeom>
          <a:noFill/>
        </p:spPr>
        <p:txBody>
          <a:bodyPr wrap="square" rtlCol="0">
            <a:spAutoFit/>
          </a:bodyPr>
          <a:lstStyle/>
          <a:p>
            <a:r>
              <a:rPr lang="en-US" sz="800" dirty="0" smtClean="0">
                <a:solidFill>
                  <a:prstClr val="white"/>
                </a:solidFill>
              </a:rPr>
              <a:t>NOTE: Underlining signifies that the </a:t>
            </a:r>
            <a:r>
              <a:rPr lang="en-US" sz="800" dirty="0">
                <a:solidFill>
                  <a:prstClr val="white"/>
                </a:solidFill>
              </a:rPr>
              <a:t>risk assessment </a:t>
            </a:r>
            <a:r>
              <a:rPr lang="en-US" sz="800" dirty="0" smtClean="0">
                <a:solidFill>
                  <a:prstClr val="white"/>
                </a:solidFill>
              </a:rPr>
              <a:t>outcome changes during </a:t>
            </a:r>
            <a:r>
              <a:rPr lang="en-US" sz="800" dirty="0">
                <a:solidFill>
                  <a:prstClr val="white"/>
                </a:solidFill>
              </a:rPr>
              <a:t>the step at </a:t>
            </a:r>
            <a:r>
              <a:rPr lang="en-US" sz="800" dirty="0" smtClean="0">
                <a:solidFill>
                  <a:prstClr val="white"/>
                </a:solidFill>
              </a:rPr>
              <a:t>hand.</a:t>
            </a:r>
            <a:endParaRPr lang="en-US" sz="800" dirty="0">
              <a:solidFill>
                <a:prstClr val="white"/>
              </a:solidFill>
            </a:endParaRPr>
          </a:p>
        </p:txBody>
      </p:sp>
    </p:spTree>
    <p:extLst>
      <p:ext uri="{BB962C8B-B14F-4D97-AF65-F5344CB8AC3E}">
        <p14:creationId xmlns:p14="http://schemas.microsoft.com/office/powerpoint/2010/main" val="2339956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8229600" cy="676572"/>
          </a:xfrm>
        </p:spPr>
        <p:txBody>
          <a:bodyPr/>
          <a:lstStyle/>
          <a:p>
            <a:r>
              <a:rPr lang="en-US" dirty="0" smtClean="0"/>
              <a:t>Small Group Exercise</a:t>
            </a:r>
            <a:endParaRPr lang="en-US" dirty="0"/>
          </a:p>
        </p:txBody>
      </p:sp>
      <p:sp>
        <p:nvSpPr>
          <p:cNvPr id="3" name="Content Placeholder 2"/>
          <p:cNvSpPr>
            <a:spLocks noGrp="1"/>
          </p:cNvSpPr>
          <p:nvPr>
            <p:ph idx="1"/>
          </p:nvPr>
        </p:nvSpPr>
        <p:spPr>
          <a:xfrm>
            <a:off x="564611" y="1244129"/>
            <a:ext cx="8231519" cy="5176203"/>
          </a:xfrm>
        </p:spPr>
        <p:txBody>
          <a:bodyPr>
            <a:noAutofit/>
          </a:bodyPr>
          <a:lstStyle/>
          <a:p>
            <a:r>
              <a:rPr lang="en-US" sz="2900" dirty="0" smtClean="0"/>
              <a:t>Review permitting, utility rules and SAM output to choose a single site to pursue</a:t>
            </a:r>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6</a:t>
            </a:fld>
            <a:endParaRPr lang="en-US" dirty="0">
              <a:solidFill>
                <a:prstClr val="white"/>
              </a:solidFill>
            </a:endParaRPr>
          </a:p>
        </p:txBody>
      </p:sp>
    </p:spTree>
    <p:extLst>
      <p:ext uri="{BB962C8B-B14F-4D97-AF65-F5344CB8AC3E}">
        <p14:creationId xmlns:p14="http://schemas.microsoft.com/office/powerpoint/2010/main" val="1891134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0" b="5628"/>
          <a:stretch/>
        </p:blipFill>
        <p:spPr>
          <a:xfrm>
            <a:off x="0" y="306084"/>
            <a:ext cx="9144000" cy="6003821"/>
          </a:xfrm>
          <a:prstGeom prst="rect">
            <a:avLst/>
          </a:prstGeom>
        </p:spPr>
      </p:pic>
      <p:sp>
        <p:nvSpPr>
          <p:cNvPr id="6" name="Title 1"/>
          <p:cNvSpPr txBox="1">
            <a:spLocks/>
          </p:cNvSpPr>
          <p:nvPr/>
        </p:nvSpPr>
        <p:spPr>
          <a:xfrm>
            <a:off x="894471" y="5082652"/>
            <a:ext cx="7355058" cy="534402"/>
          </a:xfrm>
          <a:prstGeom prst="rect">
            <a:avLst/>
          </a:prstGeom>
          <a:solidFill>
            <a:srgbClr val="008000">
              <a:alpha val="50000"/>
            </a:srgbClr>
          </a:solidFill>
          <a:ln>
            <a:solidFill>
              <a:schemeClr val="accent1"/>
            </a:solidFill>
          </a:ln>
        </p:spPr>
        <p:txBody>
          <a:bodyPr vert="horz" lIns="91440" tIns="45720" rIns="91440" bIns="45720" rtlCol="0" anchor="t">
            <a:normAutofit fontScale="97500" lnSpcReduction="10000"/>
          </a:bodyPr>
          <a:lstStyle>
            <a:lvl1pPr algn="l" defTabSz="457200" rtl="0" eaLnBrk="1" latinLnBrk="0" hangingPunct="1">
              <a:spcBef>
                <a:spcPct val="0"/>
              </a:spcBef>
              <a:buNone/>
              <a:defRPr sz="4000" b="1" kern="1200" cap="all">
                <a:solidFill>
                  <a:schemeClr val="accent1"/>
                </a:solidFill>
                <a:latin typeface="+mj-lt"/>
                <a:ea typeface="+mj-ea"/>
                <a:cs typeface="+mj-cs"/>
              </a:defRPr>
            </a:lvl1pPr>
          </a:lstStyle>
          <a:p>
            <a:pPr algn="ctr"/>
            <a:r>
              <a:rPr lang="en-US" sz="3200" dirty="0" smtClean="0">
                <a:solidFill>
                  <a:prstClr val="white"/>
                </a:solidFill>
              </a:rPr>
              <a:t>Business Structure options</a:t>
            </a:r>
            <a:endParaRPr lang="en-US" sz="3200" dirty="0">
              <a:solidFill>
                <a:prstClr val="white"/>
              </a:solidFill>
            </a:endParaRPr>
          </a:p>
        </p:txBody>
      </p:sp>
      <p:sp>
        <p:nvSpPr>
          <p:cNvPr id="7" name="Slide Number Placeholder 2"/>
          <p:cNvSpPr txBox="1">
            <a:spLocks/>
          </p:cNvSpPr>
          <p:nvPr/>
        </p:nvSpPr>
        <p:spPr>
          <a:xfrm>
            <a:off x="8596092" y="6591541"/>
            <a:ext cx="547908" cy="267887"/>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9C252DC-A164-D04F-A083-01C268BCB08E}" type="slidenum">
              <a:rPr lang="en-US" sz="1000" smtClean="0">
                <a:solidFill>
                  <a:prstClr val="black"/>
                </a:solidFill>
              </a:rPr>
              <a:pPr algn="ctr"/>
              <a:t>7</a:t>
            </a:fld>
            <a:endParaRPr lang="en-US" sz="1000" dirty="0">
              <a:solidFill>
                <a:prstClr val="black"/>
              </a:solidFill>
            </a:endParaRPr>
          </a:p>
        </p:txBody>
      </p:sp>
    </p:spTree>
    <p:extLst>
      <p:ext uri="{BB962C8B-B14F-4D97-AF65-F5344CB8AC3E}">
        <p14:creationId xmlns:p14="http://schemas.microsoft.com/office/powerpoint/2010/main" val="2539410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nrel.gov/data/pix/Jpegs/20893.jpg"/>
          <p:cNvPicPr>
            <a:picLocks noChangeAspect="1" noChangeArrowheads="1"/>
          </p:cNvPicPr>
          <p:nvPr/>
        </p:nvPicPr>
        <p:blipFill rotWithShape="1">
          <a:blip r:embed="rId3" cstate="print"/>
          <a:srcRect b="13906"/>
          <a:stretch/>
        </p:blipFill>
        <p:spPr bwMode="auto">
          <a:xfrm>
            <a:off x="4565440" y="1860437"/>
            <a:ext cx="3638439" cy="4199049"/>
          </a:xfrm>
          <a:prstGeom prst="rect">
            <a:avLst/>
          </a:prstGeom>
          <a:noFill/>
        </p:spPr>
      </p:pic>
      <p:sp>
        <p:nvSpPr>
          <p:cNvPr id="8" name="Title 1"/>
          <p:cNvSpPr txBox="1">
            <a:spLocks/>
          </p:cNvSpPr>
          <p:nvPr/>
        </p:nvSpPr>
        <p:spPr>
          <a:xfrm>
            <a:off x="384254" y="185749"/>
            <a:ext cx="6986895" cy="1093048"/>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kern="1200">
                <a:solidFill>
                  <a:schemeClr val="accent1"/>
                </a:solidFill>
                <a:latin typeface="+mj-lt"/>
                <a:ea typeface="+mj-ea"/>
                <a:cs typeface="+mj-cs"/>
              </a:defRPr>
            </a:lvl1pPr>
          </a:lstStyle>
          <a:p>
            <a:r>
              <a:rPr lang="en-US" dirty="0">
                <a:solidFill>
                  <a:srgbClr val="106636"/>
                </a:solidFill>
              </a:rPr>
              <a:t>Importance of Choosing the Right Business Structure </a:t>
            </a:r>
          </a:p>
        </p:txBody>
      </p:sp>
      <p:sp>
        <p:nvSpPr>
          <p:cNvPr id="3" name="TextBox 2"/>
          <p:cNvSpPr txBox="1"/>
          <p:nvPr/>
        </p:nvSpPr>
        <p:spPr>
          <a:xfrm>
            <a:off x="461807" y="1696185"/>
            <a:ext cx="3552362" cy="3809754"/>
          </a:xfrm>
          <a:prstGeom prst="rect">
            <a:avLst/>
          </a:prstGeom>
          <a:noFill/>
        </p:spPr>
        <p:txBody>
          <a:bodyPr wrap="square" lIns="0" rIns="0" bIns="0" rtlCol="0">
            <a:noAutofit/>
          </a:bodyPr>
          <a:lstStyle/>
          <a:p>
            <a:pPr marL="274320" indent="-274320">
              <a:spcAft>
                <a:spcPts val="2400"/>
              </a:spcAft>
              <a:buFont typeface="Arial"/>
              <a:buChar char="•"/>
            </a:pPr>
            <a:r>
              <a:rPr lang="en-US" sz="2800" dirty="0">
                <a:solidFill>
                  <a:srgbClr val="5C5C5C"/>
                </a:solidFill>
                <a:latin typeface="Franklin Gothic Medium"/>
              </a:rPr>
              <a:t>Protect </a:t>
            </a:r>
            <a:r>
              <a:rPr lang="en-US" sz="2800" dirty="0" smtClean="0">
                <a:solidFill>
                  <a:srgbClr val="5C5C5C"/>
                </a:solidFill>
                <a:latin typeface="Franklin Gothic Medium"/>
              </a:rPr>
              <a:t>Tribal assets</a:t>
            </a:r>
          </a:p>
          <a:p>
            <a:pPr marL="274320" indent="-274320">
              <a:spcAft>
                <a:spcPts val="2400"/>
              </a:spcAft>
              <a:buFont typeface="Arial"/>
              <a:buChar char="•"/>
            </a:pPr>
            <a:r>
              <a:rPr lang="en-US" sz="2800" dirty="0">
                <a:solidFill>
                  <a:srgbClr val="5C5C5C"/>
                </a:solidFill>
                <a:latin typeface="Franklin Gothic Medium"/>
              </a:rPr>
              <a:t>Preserve </a:t>
            </a:r>
            <a:r>
              <a:rPr lang="en-US" sz="2800" dirty="0" smtClean="0">
                <a:solidFill>
                  <a:srgbClr val="5C5C5C"/>
                </a:solidFill>
                <a:latin typeface="Franklin Gothic Medium"/>
              </a:rPr>
              <a:t>Tribal sovereignty</a:t>
            </a:r>
          </a:p>
          <a:p>
            <a:pPr marL="274320" indent="-274320">
              <a:spcAft>
                <a:spcPts val="2400"/>
              </a:spcAft>
              <a:buFont typeface="Arial"/>
              <a:buChar char="•"/>
            </a:pPr>
            <a:r>
              <a:rPr lang="en-US" sz="2800" dirty="0">
                <a:solidFill>
                  <a:srgbClr val="5C5C5C"/>
                </a:solidFill>
                <a:latin typeface="Franklin Gothic Medium"/>
              </a:rPr>
              <a:t>Minimize p</a:t>
            </a:r>
            <a:r>
              <a:rPr lang="en-US" sz="2800" dirty="0" smtClean="0">
                <a:solidFill>
                  <a:srgbClr val="5C5C5C"/>
                </a:solidFill>
                <a:latin typeface="Franklin Gothic Medium"/>
              </a:rPr>
              <a:t>otential liability</a:t>
            </a:r>
            <a:endParaRPr lang="en-US" sz="2800" dirty="0">
              <a:solidFill>
                <a:srgbClr val="5C5C5C"/>
              </a:solidFill>
              <a:latin typeface="Franklin Gothic Medium"/>
            </a:endParaRPr>
          </a:p>
        </p:txBody>
      </p:sp>
      <p:sp>
        <p:nvSpPr>
          <p:cNvPr id="9" name="Slide Number Placeholder 2"/>
          <p:cNvSpPr>
            <a:spLocks noGrp="1"/>
          </p:cNvSpPr>
          <p:nvPr>
            <p:ph type="sldNum" sz="quarter" idx="4"/>
          </p:nvPr>
        </p:nvSpPr>
        <p:spPr>
          <a:xfrm>
            <a:off x="8596092" y="6591541"/>
            <a:ext cx="547908" cy="267887"/>
          </a:xfrm>
        </p:spPr>
        <p:txBody>
          <a:bodyPr/>
          <a:lstStyle/>
          <a:p>
            <a:pPr algn="ctr"/>
            <a:fld id="{F9C252DC-A164-D04F-A083-01C268BCB08E}" type="slidenum">
              <a:rPr lang="en-US" smtClean="0">
                <a:solidFill>
                  <a:prstClr val="white"/>
                </a:solidFill>
              </a:rPr>
              <a:pPr algn="ctr"/>
              <a:t>8</a:t>
            </a:fld>
            <a:endParaRPr lang="en-US" dirty="0">
              <a:solidFill>
                <a:prstClr val="white"/>
              </a:solidFill>
            </a:endParaRPr>
          </a:p>
        </p:txBody>
      </p:sp>
      <p:sp>
        <p:nvSpPr>
          <p:cNvPr id="2" name="Rectangle 1"/>
          <p:cNvSpPr/>
          <p:nvPr/>
        </p:nvSpPr>
        <p:spPr>
          <a:xfrm>
            <a:off x="6531400" y="6050092"/>
            <a:ext cx="1734770" cy="215444"/>
          </a:xfrm>
          <a:prstGeom prst="rect">
            <a:avLst/>
          </a:prstGeom>
        </p:spPr>
        <p:txBody>
          <a:bodyPr wrap="none">
            <a:spAutoFit/>
          </a:bodyPr>
          <a:lstStyle/>
          <a:p>
            <a:pPr algn="r"/>
            <a:r>
              <a:rPr lang="en-US" sz="800" dirty="0">
                <a:solidFill>
                  <a:srgbClr val="3E3E3E"/>
                </a:solidFill>
              </a:rPr>
              <a:t>Photo by </a:t>
            </a:r>
            <a:r>
              <a:rPr lang="en-US" sz="800" dirty="0" smtClean="0">
                <a:solidFill>
                  <a:srgbClr val="3E3E3E"/>
                </a:solidFill>
              </a:rPr>
              <a:t>Brian Hirsch, </a:t>
            </a:r>
            <a:r>
              <a:rPr lang="en-US" sz="800" dirty="0">
                <a:solidFill>
                  <a:srgbClr val="3E3E3E"/>
                </a:solidFill>
              </a:rPr>
              <a:t>NREL 20893</a:t>
            </a:r>
          </a:p>
        </p:txBody>
      </p:sp>
    </p:spTree>
    <p:extLst>
      <p:ext uri="{BB962C8B-B14F-4D97-AF65-F5344CB8AC3E}">
        <p14:creationId xmlns:p14="http://schemas.microsoft.com/office/powerpoint/2010/main" val="1597344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92" y="176869"/>
            <a:ext cx="8229600" cy="676572"/>
          </a:xfrm>
        </p:spPr>
        <p:txBody>
          <a:bodyPr/>
          <a:lstStyle/>
          <a:p>
            <a:r>
              <a:rPr lang="en-US" dirty="0" smtClean="0"/>
              <a:t>Business Structure Options for Tribes</a:t>
            </a:r>
            <a:endParaRPr lang="en-US" dirty="0"/>
          </a:p>
        </p:txBody>
      </p:sp>
      <p:sp>
        <p:nvSpPr>
          <p:cNvPr id="3" name="Content Placeholder 2"/>
          <p:cNvSpPr>
            <a:spLocks noGrp="1"/>
          </p:cNvSpPr>
          <p:nvPr>
            <p:ph idx="1"/>
          </p:nvPr>
        </p:nvSpPr>
        <p:spPr>
          <a:xfrm>
            <a:off x="336012" y="940117"/>
            <a:ext cx="7588788" cy="5176203"/>
          </a:xfrm>
        </p:spPr>
        <p:txBody>
          <a:bodyPr>
            <a:noAutofit/>
          </a:bodyPr>
          <a:lstStyle/>
          <a:p>
            <a:r>
              <a:rPr lang="en-US" sz="2900" dirty="0" smtClean="0"/>
              <a:t>Tribal government entities</a:t>
            </a:r>
          </a:p>
          <a:p>
            <a:pPr lvl="1"/>
            <a:r>
              <a:rPr lang="en-US" sz="2400" dirty="0" smtClean="0"/>
              <a:t>Unincorporated instrumentalities</a:t>
            </a:r>
          </a:p>
          <a:p>
            <a:pPr lvl="1"/>
            <a:r>
              <a:rPr lang="en-US" sz="2400" dirty="0" smtClean="0"/>
              <a:t>Political subdivisions</a:t>
            </a:r>
          </a:p>
          <a:p>
            <a:pPr>
              <a:spcBef>
                <a:spcPts val="1700"/>
              </a:spcBef>
            </a:pPr>
            <a:r>
              <a:rPr lang="en-US" sz="2900" dirty="0" smtClean="0"/>
              <a:t>Section 17 corporations</a:t>
            </a:r>
          </a:p>
          <a:p>
            <a:pPr>
              <a:spcBef>
                <a:spcPts val="1700"/>
              </a:spcBef>
            </a:pPr>
            <a:r>
              <a:rPr lang="en-US" sz="2900" dirty="0" smtClean="0"/>
              <a:t>Tribally chartered corporations</a:t>
            </a:r>
          </a:p>
          <a:p>
            <a:pPr>
              <a:spcBef>
                <a:spcPts val="1700"/>
              </a:spcBef>
            </a:pPr>
            <a:r>
              <a:rPr lang="en-US" sz="2900" dirty="0" smtClean="0"/>
              <a:t>State law entities</a:t>
            </a:r>
          </a:p>
          <a:p>
            <a:pPr lvl="1"/>
            <a:r>
              <a:rPr lang="en-US" sz="2400" dirty="0" smtClean="0"/>
              <a:t>State law corporations</a:t>
            </a:r>
          </a:p>
          <a:p>
            <a:pPr lvl="1"/>
            <a:r>
              <a:rPr lang="en-US" sz="2400" dirty="0" smtClean="0"/>
              <a:t>Limited liability companies (LLCs)</a:t>
            </a:r>
          </a:p>
          <a:p>
            <a:pPr>
              <a:spcBef>
                <a:spcPts val="1700"/>
              </a:spcBef>
            </a:pPr>
            <a:r>
              <a:rPr lang="en-US" sz="2900" dirty="0" smtClean="0"/>
              <a:t>Joint venture</a:t>
            </a:r>
            <a:endParaRPr lang="en-US" sz="2900" dirty="0"/>
          </a:p>
        </p:txBody>
      </p:sp>
      <p:sp>
        <p:nvSpPr>
          <p:cNvPr id="4" name="Slide Number Placeholder 3"/>
          <p:cNvSpPr>
            <a:spLocks noGrp="1"/>
          </p:cNvSpPr>
          <p:nvPr>
            <p:ph type="sldNum" sz="quarter" idx="4"/>
          </p:nvPr>
        </p:nvSpPr>
        <p:spPr/>
        <p:txBody>
          <a:bodyPr/>
          <a:lstStyle/>
          <a:p>
            <a:pPr algn="ctr"/>
            <a:fld id="{F9C252DC-A164-D04F-A083-01C268BCB08E}" type="slidenum">
              <a:rPr lang="en-US" smtClean="0">
                <a:solidFill>
                  <a:prstClr val="white"/>
                </a:solidFill>
              </a:rPr>
              <a:pPr algn="ctr"/>
              <a:t>9</a:t>
            </a:fld>
            <a:endParaRPr lang="en-US" dirty="0">
              <a:solidFill>
                <a:prstClr val="white"/>
              </a:solidFill>
            </a:endParaRPr>
          </a:p>
        </p:txBody>
      </p:sp>
    </p:spTree>
    <p:extLst>
      <p:ext uri="{BB962C8B-B14F-4D97-AF65-F5344CB8AC3E}">
        <p14:creationId xmlns:p14="http://schemas.microsoft.com/office/powerpoint/2010/main" val="1242769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_PPT_template">
  <a:themeElements>
    <a:clrScheme name="OIE_3">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2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3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4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5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6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7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8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9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0_ie_template_photos_curriculum_000">
  <a:themeElements>
    <a:clrScheme name="Custom 6">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3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4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5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6_ie_template_photos4">
  <a:themeElements>
    <a:clrScheme name="Custom 7">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106636"/>
      </a:hlink>
      <a:folHlink>
        <a:srgbClr val="1066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ie_template_photos_curriculum_000">
  <a:themeElements>
    <a:clrScheme name="Custom 5">
      <a:dk1>
        <a:srgbClr val="3E3E3E"/>
      </a:dk1>
      <a:lt1>
        <a:sysClr val="window" lastClr="FFFFFF"/>
      </a:lt1>
      <a:dk2>
        <a:srgbClr val="1F497D"/>
      </a:dk2>
      <a:lt2>
        <a:srgbClr val="EEECE1"/>
      </a:lt2>
      <a:accent1>
        <a:srgbClr val="106636"/>
      </a:accent1>
      <a:accent2>
        <a:srgbClr val="0054A4"/>
      </a:accent2>
      <a:accent3>
        <a:srgbClr val="FFD457"/>
      </a:accent3>
      <a:accent4>
        <a:srgbClr val="BF311A"/>
      </a:accent4>
      <a:accent5>
        <a:srgbClr val="024C25"/>
      </a:accent5>
      <a:accent6>
        <a:srgbClr val="004782"/>
      </a:accent6>
      <a:hlink>
        <a:srgbClr val="006536"/>
      </a:hlink>
      <a:folHlink>
        <a:srgbClr val="00653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Catergory xmlns="67b9c190-bb3f-4675-8a95-756bfc930a2e">Education</Catergory>
    <SubtaskIdentifier xmlns="dfca1058-69fe-42c3-b2a8-6e8b91bcc688" xsi:nil="true"/>
    <PublicationID xmlns="dfca1058-69fe-42c3-b2a8-6e8b91bcc688" xsi:nil="true"/>
    <Approved xmlns="dfca1058-69fe-42c3-b2a8-6e8b91bcc688">Yes</Approved>
    <PublicationTitle xmlns="dfca1058-69fe-42c3-b2a8-6e8b91bcc688" xsi:nil="true"/>
    <ChargeCode xmlns="dfca1058-69fe-42c3-b2a8-6e8b91bcc688" xsi:nil="true"/>
    <AgreementTitle xmlns="dfca1058-69fe-42c3-b2a8-6e8b91bcc688" xsi:nil="true"/>
    <ProjectTitle xmlns="dfca1058-69fe-42c3-b2a8-6e8b91bcc688" xsi:nil="true"/>
    <DeliverableType xmlns="dfca1058-69fe-42c3-b2a8-6e8b91bcc688">Template</DeliverableType>
    <ProjectLead xmlns="dfca1058-69fe-42c3-b2a8-6e8b91bcc688">
      <UserInfo>
        <DisplayName/>
        <AccountId xsi:nil="true"/>
        <AccountType/>
      </UserInfo>
    </ProjectLead>
    <Author0 xmlns="67b9c190-bb3f-4675-8a95-756bfc930a2e">Sullivan, Rachel </Author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DocAve xmlns="http://www.AvePoint.com/sharepoint2007/v5/contenttype/list" CTID="0x01010039ACD67A235A7A4E915A68B0C5C0F59B"/>
</file>

<file path=customXml/item4.xml><?xml version="1.0" encoding="utf-8"?>
<ct:contentTypeSchema xmlns:ct="http://schemas.microsoft.com/office/2006/metadata/contentType" xmlns:ma="http://schemas.microsoft.com/office/2006/metadata/properties/metaAttributes" ct:_="" ma:_="" ma:contentTypeName="Document" ma:contentTypeID="0x010100AFF0B5660B43014FBCC1B012084F1918" ma:contentTypeVersion="25" ma:contentTypeDescription="Create a new document." ma:contentTypeScope="" ma:versionID="362e2387819325dbd6ce3c129e1248b2">
  <xsd:schema xmlns:xsd="http://www.w3.org/2001/XMLSchema" xmlns:xs="http://www.w3.org/2001/XMLSchema" xmlns:p="http://schemas.microsoft.com/office/2006/metadata/properties" xmlns:ns2="dfca1058-69fe-42c3-b2a8-6e8b91bcc688" xmlns:ns3="67b9c190-bb3f-4675-8a95-756bfc930a2e" targetNamespace="http://schemas.microsoft.com/office/2006/metadata/properties" ma:root="true" ma:fieldsID="4287b6985db9b70455a230a982d72633" ns2:_="" ns3:_="">
    <xsd:import namespace="dfca1058-69fe-42c3-b2a8-6e8b91bcc688"/>
    <xsd:import namespace="67b9c190-bb3f-4675-8a95-756bfc930a2e"/>
    <xsd:element name="properties">
      <xsd:complexType>
        <xsd:sequence>
          <xsd:element name="documentManagement">
            <xsd:complexType>
              <xsd:all>
                <xsd:element ref="ns2:Approved" minOccurs="0"/>
                <xsd:element ref="ns2:DeliverableType" minOccurs="0"/>
                <xsd:element ref="ns2:ChargeCode" minOccurs="0"/>
                <xsd:element ref="ns2:PublicationTitle" minOccurs="0"/>
                <xsd:element ref="ns2:PublicationID" minOccurs="0"/>
                <xsd:element ref="ns2:ProjectLead" minOccurs="0"/>
                <xsd:element ref="ns2:SubtaskIdentifier" minOccurs="0"/>
                <xsd:element ref="ns2:ProjectTitle" minOccurs="0"/>
                <xsd:element ref="ns2:AgreementTitle" minOccurs="0"/>
                <xsd:element ref="ns3:Catergory"/>
                <xsd:element ref="ns3:Autho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a1058-69fe-42c3-b2a8-6e8b91bcc688" elementFormDefault="qualified">
    <xsd:import namespace="http://schemas.microsoft.com/office/2006/documentManagement/types"/>
    <xsd:import namespace="http://schemas.microsoft.com/office/infopath/2007/PartnerControls"/>
    <xsd:element name="Approved" ma:index="3" nillable="true" ma:displayName="Approved" ma:default="No" ma:format="RadioButtons" ma:internalName="Approved" ma:readOnly="false">
      <xsd:simpleType>
        <xsd:restriction base="dms:Choice">
          <xsd:enumeration value="Yes"/>
          <xsd:enumeration value="No"/>
        </xsd:restriction>
      </xsd:simpleType>
    </xsd:element>
    <xsd:element name="DeliverableType" ma:index="4" nillable="true" ma:displayName="PublicationType" ma:internalName="DeliverableType" ma:readOnly="false">
      <xsd:simpleType>
        <xsd:restriction base="dms:Text">
          <xsd:maxLength value="255"/>
        </xsd:restriction>
      </xsd:simpleType>
    </xsd:element>
    <xsd:element name="ChargeCode" ma:index="5" nillable="true" ma:displayName="ChargeCode" ma:internalName="ChargeCode" ma:readOnly="false">
      <xsd:simpleType>
        <xsd:restriction base="dms:Text">
          <xsd:maxLength value="255"/>
        </xsd:restriction>
      </xsd:simpleType>
    </xsd:element>
    <xsd:element name="PublicationTitle" ma:index="6" nillable="true" ma:displayName="PublicationTitle" ma:internalName="PublicationTitle" ma:readOnly="false">
      <xsd:simpleType>
        <xsd:restriction base="dms:Text">
          <xsd:maxLength value="255"/>
        </xsd:restriction>
      </xsd:simpleType>
    </xsd:element>
    <xsd:element name="PublicationID" ma:index="7" nillable="true" ma:displayName="PublicationID" ma:internalName="PublicationID" ma:readOnly="false">
      <xsd:simpleType>
        <xsd:restriction base="dms:Text">
          <xsd:maxLength value="255"/>
        </xsd:restriction>
      </xsd:simpleType>
    </xsd:element>
    <xsd:element name="ProjectLead" ma:index="8" nillable="true" ma:displayName="ProjectLead" ma:hidden="true" ma:list="UserInfo" ma:SharePointGroup="0" ma:internalName="ProjectLea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ubtaskIdentifier" ma:index="13" nillable="true" ma:displayName="SubtaskIdentifier" ma:hidden="true" ma:internalName="SubtaskIdentifier" ma:readOnly="false">
      <xsd:simpleType>
        <xsd:restriction base="dms:Text">
          <xsd:maxLength value="255"/>
        </xsd:restriction>
      </xsd:simpleType>
    </xsd:element>
    <xsd:element name="ProjectTitle" ma:index="14" nillable="true" ma:displayName="ProjectTitle" ma:hidden="true" ma:internalName="ProjectTitle" ma:readOnly="false">
      <xsd:simpleType>
        <xsd:restriction base="dms:Text">
          <xsd:maxLength value="255"/>
        </xsd:restriction>
      </xsd:simpleType>
    </xsd:element>
    <xsd:element name="AgreementTitle" ma:index="16" nillable="true" ma:displayName="AgreementTitle" ma:hidden="true" ma:internalName="Agreement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b9c190-bb3f-4675-8a95-756bfc930a2e" elementFormDefault="qualified">
    <xsd:import namespace="http://schemas.microsoft.com/office/2006/documentManagement/types"/>
    <xsd:import namespace="http://schemas.microsoft.com/office/infopath/2007/PartnerControls"/>
    <xsd:element name="Catergory" ma:index="21" ma:displayName="Category" ma:format="RadioButtons" ma:internalName="Catergory">
      <xsd:simpleType>
        <xsd:restriction base="dms:Choice">
          <xsd:enumeration value="Monthly Reports"/>
          <xsd:enumeration value="Start"/>
          <xsd:enumeration value="Start-AK"/>
          <xsd:enumeration value="Education"/>
          <xsd:enumeration value="Education Document Library"/>
          <xsd:enumeration value="Transmission"/>
          <xsd:enumeration value="Direct Technical Assistance"/>
          <xsd:enumeration value="Communications"/>
          <xsd:enumeration value="Expo TA"/>
          <xsd:enumeration value="Project Administration"/>
          <xsd:enumeration value="Presentations"/>
          <xsd:enumeration value="Graphics"/>
          <xsd:enumeration value="Outreach Docs &amp; Newsletters"/>
          <xsd:enumeration value="Templates &amp; Guidelines"/>
        </xsd:restriction>
      </xsd:simpleType>
    </xsd:element>
    <xsd:element name="Author0" ma:index="22" nillable="true" ma:displayName="Author" ma:description="Last, First"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D391FD-A29C-4FE5-9C2A-314F11300EB8}">
  <ds:schemaRefs>
    <ds:schemaRef ds:uri="http://purl.org/dc/dcmitype/"/>
    <ds:schemaRef ds:uri="http://schemas.microsoft.com/office/2006/documentManagement/types"/>
    <ds:schemaRef ds:uri="http://www.w3.org/XML/1998/namespace"/>
    <ds:schemaRef ds:uri="http://schemas.microsoft.com/office/2006/metadata/properties"/>
    <ds:schemaRef ds:uri="http://purl.org/dc/terms/"/>
    <ds:schemaRef ds:uri="67b9c190-bb3f-4675-8a95-756bfc930a2e"/>
    <ds:schemaRef ds:uri="http://schemas.microsoft.com/office/infopath/2007/PartnerControls"/>
    <ds:schemaRef ds:uri="http://purl.org/dc/elements/1.1/"/>
    <ds:schemaRef ds:uri="http://schemas.openxmlformats.org/package/2006/metadata/core-properties"/>
    <ds:schemaRef ds:uri="dfca1058-69fe-42c3-b2a8-6e8b91bcc688"/>
  </ds:schemaRefs>
</ds:datastoreItem>
</file>

<file path=customXml/itemProps2.xml><?xml version="1.0" encoding="utf-8"?>
<ds:datastoreItem xmlns:ds="http://schemas.openxmlformats.org/officeDocument/2006/customXml" ds:itemID="{92DCCD84-1E41-43BF-857A-41B41E108F00}">
  <ds:schemaRefs>
    <ds:schemaRef ds:uri="http://schemas.microsoft.com/sharepoint/v3/contenttype/forms"/>
  </ds:schemaRefs>
</ds:datastoreItem>
</file>

<file path=customXml/itemProps3.xml><?xml version="1.0" encoding="utf-8"?>
<ds:datastoreItem xmlns:ds="http://schemas.openxmlformats.org/officeDocument/2006/customXml" ds:itemID="{E9F9FC71-B01A-461F-B8A5-205FDE1C74CD}">
  <ds:schemaRefs>
    <ds:schemaRef ds:uri="http://www.AvePoint.com/sharepoint2007/v5/contenttype/list"/>
  </ds:schemaRefs>
</ds:datastoreItem>
</file>

<file path=customXml/itemProps4.xml><?xml version="1.0" encoding="utf-8"?>
<ds:datastoreItem xmlns:ds="http://schemas.openxmlformats.org/officeDocument/2006/customXml" ds:itemID="{0B409514-1FA8-4101-86F9-CCFED3F3A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a1058-69fe-42c3-b2a8-6e8b91bcc688"/>
    <ds:schemaRef ds:uri="67b9c190-bb3f-4675-8a95-756bfc930a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IE_PPT_template</Template>
  <TotalTime>496</TotalTime>
  <Words>5410</Words>
  <Application>Microsoft Office PowerPoint</Application>
  <PresentationFormat>On-screen Show (4:3)</PresentationFormat>
  <Paragraphs>692</Paragraphs>
  <Slides>50</Slides>
  <Notes>46</Notes>
  <HiddenSlides>0</HiddenSlides>
  <MMClips>0</MMClips>
  <ScaleCrop>false</ScaleCrop>
  <HeadingPairs>
    <vt:vector size="4" baseType="variant">
      <vt:variant>
        <vt:lpstr>Theme</vt:lpstr>
      </vt:variant>
      <vt:variant>
        <vt:i4>28</vt:i4>
      </vt:variant>
      <vt:variant>
        <vt:lpstr>Slide Titles</vt:lpstr>
      </vt:variant>
      <vt:variant>
        <vt:i4>50</vt:i4>
      </vt:variant>
    </vt:vector>
  </HeadingPairs>
  <TitlesOfParts>
    <vt:vector size="78" baseType="lpstr">
      <vt:lpstr>IE_PPT_template</vt:lpstr>
      <vt:lpstr>ie_template_photos4</vt:lpstr>
      <vt:lpstr>ie_template_photos_curriculum_000</vt:lpstr>
      <vt:lpstr>1_ie_template_photos_curriculum_000</vt:lpstr>
      <vt:lpstr>2_ie_template_photos_curriculum_000</vt:lpstr>
      <vt:lpstr>3_ie_template_photos_curriculum_000</vt:lpstr>
      <vt:lpstr>4_ie_template_photos_curriculum_000</vt:lpstr>
      <vt:lpstr>5_ie_template_photos_curriculum_000</vt:lpstr>
      <vt:lpstr>6_ie_template_photos_curriculum_000</vt:lpstr>
      <vt:lpstr>7_ie_template_photos_curriculum_000</vt:lpstr>
      <vt:lpstr>8_ie_template_photos_curriculum_000</vt:lpstr>
      <vt:lpstr>9_ie_template_photos_curriculum_000</vt:lpstr>
      <vt:lpstr>10_ie_template_photos_curriculum_000</vt:lpstr>
      <vt:lpstr>12_ie_template_photos_curriculum_000</vt:lpstr>
      <vt:lpstr>13_ie_template_photos_curriculum_000</vt:lpstr>
      <vt:lpstr>14_ie_template_photos_curriculum_000</vt:lpstr>
      <vt:lpstr>15_ie_template_photos_curriculum_000</vt:lpstr>
      <vt:lpstr>16_ie_template_photos_curriculum_000</vt:lpstr>
      <vt:lpstr>17_ie_template_photos_curriculum_000</vt:lpstr>
      <vt:lpstr>18_ie_template_photos_curriculum_000</vt:lpstr>
      <vt:lpstr>19_ie_template_photos_curriculum_000</vt:lpstr>
      <vt:lpstr>20_ie_template_photos_curriculum_000</vt:lpstr>
      <vt:lpstr>1_ie_template_photos4</vt:lpstr>
      <vt:lpstr>2_ie_template_photos4</vt:lpstr>
      <vt:lpstr>3_ie_template_photos4</vt:lpstr>
      <vt:lpstr>4_ie_template_photos4</vt:lpstr>
      <vt:lpstr>5_ie_template_photos4</vt:lpstr>
      <vt:lpstr>6_ie_template_photos4</vt:lpstr>
      <vt:lpstr>Step 2: Project Options </vt:lpstr>
      <vt:lpstr>Small Group Exercise</vt:lpstr>
      <vt:lpstr> </vt:lpstr>
      <vt:lpstr>Agenda</vt:lpstr>
      <vt:lpstr>PowerPoint Presentation</vt:lpstr>
      <vt:lpstr>Small Group Exercise</vt:lpstr>
      <vt:lpstr>PowerPoint Presentation</vt:lpstr>
      <vt:lpstr>PowerPoint Presentation</vt:lpstr>
      <vt:lpstr>Business Structure Options for Tribes</vt:lpstr>
      <vt:lpstr>Business Structure: Tribal Government Entities</vt:lpstr>
      <vt:lpstr>Business Structure: Section 17 Corporations</vt:lpstr>
      <vt:lpstr>Business Structure: Tribally Chartered Corporations</vt:lpstr>
      <vt:lpstr>Business Structure: State Law Entities</vt:lpstr>
      <vt:lpstr>Business Structure: Joint Venture – LLCs or Limited Partnerships</vt:lpstr>
      <vt:lpstr> Evaluating the Options</vt:lpstr>
      <vt:lpstr>PowerPoint Presentation</vt:lpstr>
      <vt:lpstr>Key Concept: Tribal Role Options</vt:lpstr>
      <vt:lpstr>PowerPoint Presentation</vt:lpstr>
      <vt:lpstr>Potential Team Members</vt:lpstr>
      <vt:lpstr>Key Success Component</vt:lpstr>
      <vt:lpstr>Project Champion’s Role</vt:lpstr>
      <vt:lpstr>Small Group Exercise</vt:lpstr>
      <vt:lpstr>PowerPoint Presentation</vt:lpstr>
      <vt:lpstr>Key Concept: Tax-Equity Partnerships</vt:lpstr>
      <vt:lpstr>So Why Seek a Tax-Equity Finance Partner?</vt:lpstr>
      <vt:lpstr>Key Concept: Tax-Equity Partnership – Federal Tax Incentives</vt:lpstr>
      <vt:lpstr>Step 2: Project Options and Strategies</vt:lpstr>
      <vt:lpstr>Small Group Exercise</vt:lpstr>
      <vt:lpstr>PowerPoint Presentation</vt:lpstr>
      <vt:lpstr>Procurement Process</vt:lpstr>
      <vt:lpstr>Outline of the RFP Process</vt:lpstr>
      <vt:lpstr>Develop RFP </vt:lpstr>
      <vt:lpstr>Develop RFP (continued) </vt:lpstr>
      <vt:lpstr>Technical Specifications </vt:lpstr>
      <vt:lpstr>Evaluation Criteria </vt:lpstr>
      <vt:lpstr>Award Contract</vt:lpstr>
      <vt:lpstr>Post-Procurement  </vt:lpstr>
      <vt:lpstr>Summary: Project Procurement and Implementation </vt:lpstr>
      <vt:lpstr>Small Group Exercise</vt:lpstr>
      <vt:lpstr>PowerPoint Presentation</vt:lpstr>
      <vt:lpstr>Permitting</vt:lpstr>
      <vt:lpstr>PowerPoint Presentation</vt:lpstr>
      <vt:lpstr>What is Interconnection?</vt:lpstr>
      <vt:lpstr>Common Interconnection Elements</vt:lpstr>
      <vt:lpstr>Database of State Incentives for Renewable Energy</vt:lpstr>
      <vt:lpstr>PowerPoint Presentation</vt:lpstr>
      <vt:lpstr>Sample Interconnection Agreement</vt:lpstr>
      <vt:lpstr>Interconnection and Transmission</vt:lpstr>
      <vt:lpstr>Small Group Exercise</vt:lpstr>
      <vt:lpstr>Commercial-Scale Project Risks – Post Step 2</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Country Solar Energy Potential Estimates &amp; DOE IE Updates</dc:title>
  <dc:creator>Percival, Kamie</dc:creator>
  <cp:lastModifiedBy>SAPC</cp:lastModifiedBy>
  <cp:revision>45</cp:revision>
  <cp:lastPrinted>2013-06-20T18:28:18Z</cp:lastPrinted>
  <dcterms:created xsi:type="dcterms:W3CDTF">2013-06-20T17:06:04Z</dcterms:created>
  <dcterms:modified xsi:type="dcterms:W3CDTF">2014-07-23T22:20:20Z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0x010100AFF0B5660B43014FBCC1B012084F1918</vt:lpwstr>
  </property>
  <property fmtid="{D5CDD505-2E9C-101B-9397-08002B2CF9AE}" pid="3" name="WorkflowCreationPath">
    <vt:lpwstr>f7284fd4-b946-4100-af85-a9d9ad9aac0f,3;f7284fd4-b946-4100-af85-a9d9ad9aac0f,5;f7284fd4-b946-4100-af85-a9d9ad9aac0f,7;</vt:lpwstr>
  </property>
  <property fmtid="{D5CDD505-2E9C-101B-9397-08002B2CF9AE}" pid="4" name="WorkflowChangePath">
    <vt:lpwstr>f7284fd4-b946-4100-af85-a9d9ad9aac0f,6;f7284fd4-b946-4100-af85-a9d9ad9aac0f,9;f7284fd4-b946-4100-af85-a9d9ad9aac0f,12;f7284fd4-b946-4100-af85-a9d9ad9aac0f,3;</vt:lpwstr>
  </property>
</Properties>
</file>