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0.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1.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16.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7.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8.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19.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20.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83" r:id="rId7"/>
    <p:sldMasterId id="2147483695" r:id="rId8"/>
    <p:sldMasterId id="2147483718" r:id="rId9"/>
    <p:sldMasterId id="2147483730" r:id="rId10"/>
    <p:sldMasterId id="2147483753" r:id="rId11"/>
    <p:sldMasterId id="2147483848" r:id="rId12"/>
    <p:sldMasterId id="2147484040" r:id="rId13"/>
    <p:sldMasterId id="2147484063" r:id="rId14"/>
    <p:sldMasterId id="2147484086" r:id="rId15"/>
    <p:sldMasterId id="2147484098" r:id="rId16"/>
    <p:sldMasterId id="2147484110" r:id="rId17"/>
    <p:sldMasterId id="2147484134" r:id="rId18"/>
    <p:sldMasterId id="2147484158" r:id="rId19"/>
    <p:sldMasterId id="2147484182" r:id="rId20"/>
    <p:sldMasterId id="2147484206" r:id="rId21"/>
    <p:sldMasterId id="2147484230" r:id="rId22"/>
    <p:sldMasterId id="2147484254" r:id="rId23"/>
    <p:sldMasterId id="2147484278" r:id="rId24"/>
    <p:sldMasterId id="2147484302" r:id="rId25"/>
  </p:sldMasterIdLst>
  <p:notesMasterIdLst>
    <p:notesMasterId r:id="rId51"/>
  </p:notesMasterIdLst>
  <p:handoutMasterIdLst>
    <p:handoutMasterId r:id="rId52"/>
  </p:handoutMasterIdLst>
  <p:sldIdLst>
    <p:sldId id="268" r:id="rId26"/>
    <p:sldId id="270" r:id="rId27"/>
    <p:sldId id="271" r:id="rId28"/>
    <p:sldId id="272" r:id="rId29"/>
    <p:sldId id="273" r:id="rId30"/>
    <p:sldId id="274" r:id="rId31"/>
    <p:sldId id="275" r:id="rId32"/>
    <p:sldId id="276" r:id="rId33"/>
    <p:sldId id="277" r:id="rId34"/>
    <p:sldId id="278" r:id="rId35"/>
    <p:sldId id="279" r:id="rId36"/>
    <p:sldId id="295" r:id="rId37"/>
    <p:sldId id="296" r:id="rId38"/>
    <p:sldId id="293" r:id="rId39"/>
    <p:sldId id="294" r:id="rId40"/>
    <p:sldId id="283" r:id="rId41"/>
    <p:sldId id="297" r:id="rId42"/>
    <p:sldId id="298" r:id="rId43"/>
    <p:sldId id="299" r:id="rId44"/>
    <p:sldId id="300" r:id="rId45"/>
    <p:sldId id="301" r:id="rId46"/>
    <p:sldId id="302" r:id="rId47"/>
    <p:sldId id="303" r:id="rId48"/>
    <p:sldId id="291" r:id="rId49"/>
    <p:sldId id="29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95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7.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DDB33-2C65-C748-8D4D-AA0163C36FED}" type="doc">
      <dgm:prSet loTypeId="urn:microsoft.com/office/officeart/2005/8/layout/cycle3" loCatId="" qsTypeId="urn:microsoft.com/office/officeart/2005/8/quickstyle/simple2" qsCatId="simple" csTypeId="urn:microsoft.com/office/officeart/2005/8/colors/accent1_2" csCatId="accent1" phldr="1"/>
      <dgm:spPr/>
      <dgm:t>
        <a:bodyPr/>
        <a:lstStyle/>
        <a:p>
          <a:endParaRPr lang="en-US"/>
        </a:p>
      </dgm:t>
    </dgm:pt>
    <dgm:pt modelId="{512A6B4C-7B74-9B4A-B3D6-652AD24FD171}">
      <dgm:prSet phldrT="[Text]" custT="1"/>
      <dgm:spPr/>
      <dgm:t>
        <a:bodyPr/>
        <a:lstStyle/>
        <a:p>
          <a:r>
            <a:rPr lang="en-US" sz="1600" b="1" dirty="0" smtClean="0"/>
            <a:t>Identify/Convene Stakeholders</a:t>
          </a:r>
        </a:p>
      </dgm:t>
    </dgm:pt>
    <dgm:pt modelId="{25588B46-832A-884A-884F-69AF4F6C36E2}" type="parTrans" cxnId="{79E441AD-CB25-0A45-8C6C-AC53C1AC37FA}">
      <dgm:prSet/>
      <dgm:spPr/>
      <dgm:t>
        <a:bodyPr/>
        <a:lstStyle/>
        <a:p>
          <a:endParaRPr lang="en-US"/>
        </a:p>
      </dgm:t>
    </dgm:pt>
    <dgm:pt modelId="{E04FC978-CE55-5F4B-9F8F-4EB116FB7B0D}" type="sibTrans" cxnId="{79E441AD-CB25-0A45-8C6C-AC53C1AC37FA}">
      <dgm:prSet/>
      <dgm:spPr/>
      <dgm:t>
        <a:bodyPr/>
        <a:lstStyle/>
        <a:p>
          <a:endParaRPr lang="en-US"/>
        </a:p>
      </dgm:t>
    </dgm:pt>
    <dgm:pt modelId="{864516DD-9210-C246-BA98-7A30BD9BF9B0}">
      <dgm:prSet phldrT="[Text]" custT="1"/>
      <dgm:spPr/>
      <dgm:t>
        <a:bodyPr/>
        <a:lstStyle/>
        <a:p>
          <a:r>
            <a:rPr lang="en-US" sz="1600" b="1" dirty="0" smtClean="0"/>
            <a:t>Form Leadership Team</a:t>
          </a:r>
          <a:endParaRPr lang="en-US" sz="1600" b="1" dirty="0"/>
        </a:p>
      </dgm:t>
    </dgm:pt>
    <dgm:pt modelId="{A37CCFCD-6A94-2248-AC4A-28764E8A90C4}" type="parTrans" cxnId="{535C5A71-D495-6343-A1DE-8511ECE2D1FD}">
      <dgm:prSet/>
      <dgm:spPr/>
      <dgm:t>
        <a:bodyPr/>
        <a:lstStyle/>
        <a:p>
          <a:endParaRPr lang="en-US"/>
        </a:p>
      </dgm:t>
    </dgm:pt>
    <dgm:pt modelId="{3485E32E-19A8-6349-BB4B-2392E1DEB289}" type="sibTrans" cxnId="{535C5A71-D495-6343-A1DE-8511ECE2D1FD}">
      <dgm:prSet/>
      <dgm:spPr/>
      <dgm:t>
        <a:bodyPr/>
        <a:lstStyle/>
        <a:p>
          <a:endParaRPr lang="en-US"/>
        </a:p>
      </dgm:t>
    </dgm:pt>
    <dgm:pt modelId="{3060B2C8-7215-D443-AC26-F2EE1554D6E8}">
      <dgm:prSet phldrT="[Text]" custT="1"/>
      <dgm:spPr/>
      <dgm:t>
        <a:bodyPr/>
        <a:lstStyle/>
        <a:p>
          <a:r>
            <a:rPr lang="en-US" sz="1600" b="1" dirty="0" smtClean="0"/>
            <a:t>Compile Energy Plan</a:t>
          </a:r>
        </a:p>
      </dgm:t>
    </dgm:pt>
    <dgm:pt modelId="{6147A141-5F08-D342-A139-6EAC17AB82A7}" type="parTrans" cxnId="{308FA7F5-03E2-7844-ACA0-6C2346637935}">
      <dgm:prSet/>
      <dgm:spPr/>
      <dgm:t>
        <a:bodyPr/>
        <a:lstStyle/>
        <a:p>
          <a:endParaRPr lang="en-US"/>
        </a:p>
      </dgm:t>
    </dgm:pt>
    <dgm:pt modelId="{8FF3EC26-7959-444E-849A-BD3402BD37A0}" type="sibTrans" cxnId="{308FA7F5-03E2-7844-ACA0-6C2346637935}">
      <dgm:prSet/>
      <dgm:spPr/>
      <dgm:t>
        <a:bodyPr/>
        <a:lstStyle/>
        <a:p>
          <a:endParaRPr lang="en-US"/>
        </a:p>
      </dgm:t>
    </dgm:pt>
    <dgm:pt modelId="{1A18E72E-53DC-8240-90E5-254DC55B82F4}">
      <dgm:prSet phldrT="[Text]" custT="1"/>
      <dgm:spPr/>
      <dgm:t>
        <a:bodyPr/>
        <a:lstStyle/>
        <a:p>
          <a:r>
            <a:rPr lang="en-US" sz="1600" b="1" dirty="0" smtClean="0"/>
            <a:t>Develop Energy Vision</a:t>
          </a:r>
          <a:endParaRPr lang="en-US" sz="1600" b="1" dirty="0"/>
        </a:p>
      </dgm:t>
    </dgm:pt>
    <dgm:pt modelId="{142EE8EB-0DD1-A742-846E-6A0F4279D88B}" type="parTrans" cxnId="{9C2F9D71-C06C-0545-80BA-E11E79B3AD49}">
      <dgm:prSet/>
      <dgm:spPr/>
      <dgm:t>
        <a:bodyPr/>
        <a:lstStyle/>
        <a:p>
          <a:endParaRPr lang="en-US"/>
        </a:p>
      </dgm:t>
    </dgm:pt>
    <dgm:pt modelId="{084CC9E3-7713-2B49-94DD-6FD5DB8CE43E}" type="sibTrans" cxnId="{9C2F9D71-C06C-0545-80BA-E11E79B3AD49}">
      <dgm:prSet/>
      <dgm:spPr/>
      <dgm:t>
        <a:bodyPr/>
        <a:lstStyle/>
        <a:p>
          <a:endParaRPr lang="en-US"/>
        </a:p>
      </dgm:t>
    </dgm:pt>
    <dgm:pt modelId="{6ADBEA2E-153E-C844-B649-1547BE97DE28}">
      <dgm:prSet phldrT="[Text]" custT="1"/>
      <dgm:spPr/>
      <dgm:t>
        <a:bodyPr/>
        <a:lstStyle/>
        <a:p>
          <a:r>
            <a:rPr lang="en-US" sz="1600" b="1" dirty="0" smtClean="0"/>
            <a:t>Assess Energy Needs and Resources</a:t>
          </a:r>
        </a:p>
      </dgm:t>
    </dgm:pt>
    <dgm:pt modelId="{CABEA797-2D51-1F42-A600-98BFE8985CCD}" type="parTrans" cxnId="{DEA876F3-0DF3-C144-84E2-77309ED7F7A5}">
      <dgm:prSet/>
      <dgm:spPr/>
      <dgm:t>
        <a:bodyPr/>
        <a:lstStyle/>
        <a:p>
          <a:endParaRPr lang="en-US"/>
        </a:p>
      </dgm:t>
    </dgm:pt>
    <dgm:pt modelId="{7D2FC150-1B47-C244-B6B5-3143DCEBA840}" type="sibTrans" cxnId="{DEA876F3-0DF3-C144-84E2-77309ED7F7A5}">
      <dgm:prSet/>
      <dgm:spPr/>
      <dgm:t>
        <a:bodyPr/>
        <a:lstStyle/>
        <a:p>
          <a:endParaRPr lang="en-US"/>
        </a:p>
      </dgm:t>
    </dgm:pt>
    <dgm:pt modelId="{CBFD2A6C-A4C0-C943-8C44-CAB2950BBF7A}">
      <dgm:prSet phldrT="[Text]" custT="1"/>
      <dgm:spPr/>
      <dgm:t>
        <a:bodyPr/>
        <a:lstStyle/>
        <a:p>
          <a:r>
            <a:rPr lang="en-US" sz="1600" b="1" dirty="0" smtClean="0"/>
            <a:t>Develop Specific Goals</a:t>
          </a:r>
          <a:endParaRPr lang="en-US" sz="1600" b="1" dirty="0"/>
        </a:p>
      </dgm:t>
    </dgm:pt>
    <dgm:pt modelId="{B96BE175-D1F8-5C4D-AABE-1F912673BE22}" type="parTrans" cxnId="{39DF7DF7-798E-6947-8335-7A4475291E92}">
      <dgm:prSet/>
      <dgm:spPr/>
      <dgm:t>
        <a:bodyPr/>
        <a:lstStyle/>
        <a:p>
          <a:endParaRPr lang="en-US"/>
        </a:p>
      </dgm:t>
    </dgm:pt>
    <dgm:pt modelId="{D2747C1E-8089-E447-A002-F37CD3728407}" type="sibTrans" cxnId="{39DF7DF7-798E-6947-8335-7A4475291E92}">
      <dgm:prSet/>
      <dgm:spPr/>
      <dgm:t>
        <a:bodyPr/>
        <a:lstStyle/>
        <a:p>
          <a:endParaRPr lang="en-US"/>
        </a:p>
      </dgm:t>
    </dgm:pt>
    <dgm:pt modelId="{6500B0D1-3898-FA44-BE4D-9E00469B3DF4}">
      <dgm:prSet phldrT="[Text]" custT="1"/>
      <dgm:spPr/>
      <dgm:t>
        <a:bodyPr/>
        <a:lstStyle/>
        <a:p>
          <a:r>
            <a:rPr lang="en-US" sz="1600" b="1" dirty="0" smtClean="0"/>
            <a:t>Prioritize Projects &amp; Programs</a:t>
          </a:r>
          <a:endParaRPr lang="en-US" sz="1600" b="1" dirty="0"/>
        </a:p>
      </dgm:t>
    </dgm:pt>
    <dgm:pt modelId="{8AF4E208-00EC-4B44-96BC-03590657CA65}" type="parTrans" cxnId="{B27C62FB-76F7-454E-96EC-9076026B8162}">
      <dgm:prSet/>
      <dgm:spPr/>
      <dgm:t>
        <a:bodyPr/>
        <a:lstStyle/>
        <a:p>
          <a:endParaRPr lang="en-US"/>
        </a:p>
      </dgm:t>
    </dgm:pt>
    <dgm:pt modelId="{AE397BBE-8D14-E548-B1D8-93718D68AC4F}" type="sibTrans" cxnId="{B27C62FB-76F7-454E-96EC-9076026B8162}">
      <dgm:prSet/>
      <dgm:spPr/>
      <dgm:t>
        <a:bodyPr/>
        <a:lstStyle/>
        <a:p>
          <a:endParaRPr lang="en-US"/>
        </a:p>
      </dgm:t>
    </dgm:pt>
    <dgm:pt modelId="{56084932-8D89-5944-B40B-FDADC829721F}">
      <dgm:prSet phldrT="[Text]" custT="1"/>
      <dgm:spPr/>
      <dgm:t>
        <a:bodyPr/>
        <a:lstStyle/>
        <a:p>
          <a:r>
            <a:rPr lang="en-US" sz="1600" b="1" dirty="0" smtClean="0"/>
            <a:t>Identify Financing Options</a:t>
          </a:r>
        </a:p>
      </dgm:t>
    </dgm:pt>
    <dgm:pt modelId="{142C5CAF-700C-E04F-8BFB-297A32700D31}" type="parTrans" cxnId="{B97A1986-9169-E440-A072-28C236993FB7}">
      <dgm:prSet/>
      <dgm:spPr/>
      <dgm:t>
        <a:bodyPr/>
        <a:lstStyle/>
        <a:p>
          <a:endParaRPr lang="en-US"/>
        </a:p>
      </dgm:t>
    </dgm:pt>
    <dgm:pt modelId="{95CDE450-C14B-E443-AEE9-47B424597BA6}" type="sibTrans" cxnId="{B97A1986-9169-E440-A072-28C236993FB7}">
      <dgm:prSet/>
      <dgm:spPr/>
      <dgm:t>
        <a:bodyPr/>
        <a:lstStyle/>
        <a:p>
          <a:endParaRPr lang="en-US"/>
        </a:p>
      </dgm:t>
    </dgm:pt>
    <dgm:pt modelId="{32DA02E7-1CB8-804A-A60A-17C529CB47B2}">
      <dgm:prSet phldrT="[Text]" custT="1"/>
      <dgm:spPr/>
      <dgm:t>
        <a:bodyPr/>
        <a:lstStyle/>
        <a:p>
          <a:r>
            <a:rPr lang="en-US" sz="1600" b="1" dirty="0" smtClean="0"/>
            <a:t> Measurement &amp; Verification (M&amp;V) and Plan Alterations</a:t>
          </a:r>
        </a:p>
      </dgm:t>
    </dgm:pt>
    <dgm:pt modelId="{189D16AC-61E7-D84C-8FFC-A00027E9C182}" type="parTrans" cxnId="{7DDB6125-BABE-584E-B992-73A9DDB807FA}">
      <dgm:prSet/>
      <dgm:spPr/>
      <dgm:t>
        <a:bodyPr/>
        <a:lstStyle/>
        <a:p>
          <a:endParaRPr lang="en-US"/>
        </a:p>
      </dgm:t>
    </dgm:pt>
    <dgm:pt modelId="{F340FF57-DD9D-424B-B33D-6F8946790165}" type="sibTrans" cxnId="{7DDB6125-BABE-584E-B992-73A9DDB807FA}">
      <dgm:prSet/>
      <dgm:spPr/>
      <dgm:t>
        <a:bodyPr/>
        <a:lstStyle/>
        <a:p>
          <a:endParaRPr lang="en-US"/>
        </a:p>
      </dgm:t>
    </dgm:pt>
    <dgm:pt modelId="{7C29B3D5-D9CD-CB42-824D-597DA783BF84}" type="pres">
      <dgm:prSet presAssocID="{2B4DDB33-2C65-C748-8D4D-AA0163C36FED}" presName="Name0" presStyleCnt="0">
        <dgm:presLayoutVars>
          <dgm:dir/>
          <dgm:resizeHandles val="exact"/>
        </dgm:presLayoutVars>
      </dgm:prSet>
      <dgm:spPr/>
      <dgm:t>
        <a:bodyPr/>
        <a:lstStyle/>
        <a:p>
          <a:endParaRPr lang="en-US"/>
        </a:p>
      </dgm:t>
    </dgm:pt>
    <dgm:pt modelId="{E4494C3B-2CF8-E04B-87F9-6F22F99E218C}" type="pres">
      <dgm:prSet presAssocID="{2B4DDB33-2C65-C748-8D4D-AA0163C36FED}" presName="cycle" presStyleCnt="0"/>
      <dgm:spPr/>
      <dgm:t>
        <a:bodyPr/>
        <a:lstStyle/>
        <a:p>
          <a:endParaRPr lang="en-US"/>
        </a:p>
      </dgm:t>
    </dgm:pt>
    <dgm:pt modelId="{E1B0C1C7-24FE-9648-960E-21B4C64D51CD}" type="pres">
      <dgm:prSet presAssocID="{512A6B4C-7B74-9B4A-B3D6-652AD24FD171}" presName="nodeFirstNode" presStyleLbl="node1" presStyleIdx="0" presStyleCnt="9" custScaleX="150819" custScaleY="119131" custRadScaleRad="97209" custRadScaleInc="13256">
        <dgm:presLayoutVars>
          <dgm:bulletEnabled val="1"/>
        </dgm:presLayoutVars>
      </dgm:prSet>
      <dgm:spPr/>
      <dgm:t>
        <a:bodyPr/>
        <a:lstStyle/>
        <a:p>
          <a:endParaRPr lang="en-US"/>
        </a:p>
      </dgm:t>
    </dgm:pt>
    <dgm:pt modelId="{DD09B1DB-1F24-7344-BD60-209D264C86F6}" type="pres">
      <dgm:prSet presAssocID="{E04FC978-CE55-5F4B-9F8F-4EB116FB7B0D}" presName="sibTransFirstNode" presStyleLbl="bgShp" presStyleIdx="0" presStyleCnt="1"/>
      <dgm:spPr/>
      <dgm:t>
        <a:bodyPr/>
        <a:lstStyle/>
        <a:p>
          <a:endParaRPr lang="en-US"/>
        </a:p>
      </dgm:t>
    </dgm:pt>
    <dgm:pt modelId="{08140153-41C0-1747-AE16-8E466489C675}" type="pres">
      <dgm:prSet presAssocID="{864516DD-9210-C246-BA98-7A30BD9BF9B0}" presName="nodeFollowingNodes" presStyleLbl="node1" presStyleIdx="1" presStyleCnt="9" custScaleX="145232" custScaleY="106586" custRadScaleRad="120232" custRadScaleInc="52865">
        <dgm:presLayoutVars>
          <dgm:bulletEnabled val="1"/>
        </dgm:presLayoutVars>
      </dgm:prSet>
      <dgm:spPr/>
      <dgm:t>
        <a:bodyPr/>
        <a:lstStyle/>
        <a:p>
          <a:endParaRPr lang="en-US"/>
        </a:p>
      </dgm:t>
    </dgm:pt>
    <dgm:pt modelId="{952350A2-C732-2C4A-A747-22CADA5A7DD6}" type="pres">
      <dgm:prSet presAssocID="{1A18E72E-53DC-8240-90E5-254DC55B82F4}" presName="nodeFollowingNodes" presStyleLbl="node1" presStyleIdx="2" presStyleCnt="9" custScaleX="149370" custScaleY="98535" custRadScaleRad="124399" custRadScaleInc="10744">
        <dgm:presLayoutVars>
          <dgm:bulletEnabled val="1"/>
        </dgm:presLayoutVars>
      </dgm:prSet>
      <dgm:spPr/>
      <dgm:t>
        <a:bodyPr/>
        <a:lstStyle/>
        <a:p>
          <a:endParaRPr lang="en-US"/>
        </a:p>
      </dgm:t>
    </dgm:pt>
    <dgm:pt modelId="{3B684793-07D6-4345-8798-7A8115CCBAE5}" type="pres">
      <dgm:prSet presAssocID="{6ADBEA2E-153E-C844-B649-1547BE97DE28}" presName="nodeFollowingNodes" presStyleLbl="node1" presStyleIdx="3" presStyleCnt="9" custScaleX="155252" custScaleY="104885" custRadScaleRad="117759" custRadScaleInc="-28623">
        <dgm:presLayoutVars>
          <dgm:bulletEnabled val="1"/>
        </dgm:presLayoutVars>
      </dgm:prSet>
      <dgm:spPr/>
      <dgm:t>
        <a:bodyPr/>
        <a:lstStyle/>
        <a:p>
          <a:endParaRPr lang="en-US"/>
        </a:p>
      </dgm:t>
    </dgm:pt>
    <dgm:pt modelId="{E6C8102A-FC8E-AF4E-ADDB-9896531387FC}" type="pres">
      <dgm:prSet presAssocID="{CBFD2A6C-A4C0-C943-8C44-CAB2950BBF7A}" presName="nodeFollowingNodes" presStyleLbl="node1" presStyleIdx="4" presStyleCnt="9" custScaleX="177530" custScaleY="98895" custRadScaleRad="117244" custRadScaleInc="-62422">
        <dgm:presLayoutVars>
          <dgm:bulletEnabled val="1"/>
        </dgm:presLayoutVars>
      </dgm:prSet>
      <dgm:spPr/>
      <dgm:t>
        <a:bodyPr/>
        <a:lstStyle/>
        <a:p>
          <a:endParaRPr lang="en-US"/>
        </a:p>
      </dgm:t>
    </dgm:pt>
    <dgm:pt modelId="{1B6E259F-A4DE-CD43-8628-5292E2FFBCDF}" type="pres">
      <dgm:prSet presAssocID="{6500B0D1-3898-FA44-BE4D-9E00469B3DF4}" presName="nodeFollowingNodes" presStyleLbl="node1" presStyleIdx="5" presStyleCnt="9" custScaleX="173845" custScaleY="98872" custRadScaleRad="104813" custRadScaleInc="38993">
        <dgm:presLayoutVars>
          <dgm:bulletEnabled val="1"/>
        </dgm:presLayoutVars>
      </dgm:prSet>
      <dgm:spPr/>
      <dgm:t>
        <a:bodyPr/>
        <a:lstStyle/>
        <a:p>
          <a:endParaRPr lang="en-US"/>
        </a:p>
      </dgm:t>
    </dgm:pt>
    <dgm:pt modelId="{DEAD1013-F3C5-E344-A9F9-A76E515EC9D2}" type="pres">
      <dgm:prSet presAssocID="{56084932-8D89-5944-B40B-FDADC829721F}" presName="nodeFollowingNodes" presStyleLbl="node1" presStyleIdx="6" presStyleCnt="9" custScaleX="155399" custScaleY="120937" custRadScaleRad="122143" custRadScaleInc="33622">
        <dgm:presLayoutVars>
          <dgm:bulletEnabled val="1"/>
        </dgm:presLayoutVars>
      </dgm:prSet>
      <dgm:spPr/>
      <dgm:t>
        <a:bodyPr/>
        <a:lstStyle/>
        <a:p>
          <a:endParaRPr lang="en-US"/>
        </a:p>
      </dgm:t>
    </dgm:pt>
    <dgm:pt modelId="{D3B7BF92-2E68-384D-926E-0A161436C3CD}" type="pres">
      <dgm:prSet presAssocID="{3060B2C8-7215-D443-AC26-F2EE1554D6E8}" presName="nodeFollowingNodes" presStyleLbl="node1" presStyleIdx="7" presStyleCnt="9" custScaleX="158235" custScaleY="92905" custRadScaleRad="122601" custRadScaleInc="-9803">
        <dgm:presLayoutVars>
          <dgm:bulletEnabled val="1"/>
        </dgm:presLayoutVars>
      </dgm:prSet>
      <dgm:spPr/>
      <dgm:t>
        <a:bodyPr/>
        <a:lstStyle/>
        <a:p>
          <a:endParaRPr lang="en-US"/>
        </a:p>
      </dgm:t>
    </dgm:pt>
    <dgm:pt modelId="{9A619084-C22A-9142-A28D-A1B2796C351E}" type="pres">
      <dgm:prSet presAssocID="{32DA02E7-1CB8-804A-A60A-17C529CB47B2}" presName="nodeFollowingNodes" presStyleLbl="node1" presStyleIdx="8" presStyleCnt="9" custScaleX="153178" custScaleY="124997" custRadScaleRad="115287" custRadScaleInc="-49474">
        <dgm:presLayoutVars>
          <dgm:bulletEnabled val="1"/>
        </dgm:presLayoutVars>
      </dgm:prSet>
      <dgm:spPr/>
      <dgm:t>
        <a:bodyPr/>
        <a:lstStyle/>
        <a:p>
          <a:endParaRPr lang="en-US"/>
        </a:p>
      </dgm:t>
    </dgm:pt>
  </dgm:ptLst>
  <dgm:cxnLst>
    <dgm:cxn modelId="{39DF7DF7-798E-6947-8335-7A4475291E92}" srcId="{2B4DDB33-2C65-C748-8D4D-AA0163C36FED}" destId="{CBFD2A6C-A4C0-C943-8C44-CAB2950BBF7A}" srcOrd="4" destOrd="0" parTransId="{B96BE175-D1F8-5C4D-AABE-1F912673BE22}" sibTransId="{D2747C1E-8089-E447-A002-F37CD3728407}"/>
    <dgm:cxn modelId="{AE9FD090-01F3-4228-8312-D38DAA158B06}" type="presOf" srcId="{2B4DDB33-2C65-C748-8D4D-AA0163C36FED}" destId="{7C29B3D5-D9CD-CB42-824D-597DA783BF84}" srcOrd="0" destOrd="0" presId="urn:microsoft.com/office/officeart/2005/8/layout/cycle3"/>
    <dgm:cxn modelId="{2EDD048F-690B-4885-A9A9-5A4D1BAFEEE6}" type="presOf" srcId="{E04FC978-CE55-5F4B-9F8F-4EB116FB7B0D}" destId="{DD09B1DB-1F24-7344-BD60-209D264C86F6}" srcOrd="0" destOrd="0" presId="urn:microsoft.com/office/officeart/2005/8/layout/cycle3"/>
    <dgm:cxn modelId="{F5EEE73A-3705-4176-B07F-89FCA65DBBAA}" type="presOf" srcId="{864516DD-9210-C246-BA98-7A30BD9BF9B0}" destId="{08140153-41C0-1747-AE16-8E466489C675}" srcOrd="0" destOrd="0" presId="urn:microsoft.com/office/officeart/2005/8/layout/cycle3"/>
    <dgm:cxn modelId="{19CDEBF7-B03C-47BE-A47C-0E998931DCB4}" type="presOf" srcId="{56084932-8D89-5944-B40B-FDADC829721F}" destId="{DEAD1013-F3C5-E344-A9F9-A76E515EC9D2}" srcOrd="0" destOrd="0" presId="urn:microsoft.com/office/officeart/2005/8/layout/cycle3"/>
    <dgm:cxn modelId="{0FBB7483-70DC-41CD-ADDE-B4155045D28D}" type="presOf" srcId="{3060B2C8-7215-D443-AC26-F2EE1554D6E8}" destId="{D3B7BF92-2E68-384D-926E-0A161436C3CD}" srcOrd="0" destOrd="0" presId="urn:microsoft.com/office/officeart/2005/8/layout/cycle3"/>
    <dgm:cxn modelId="{308FA7F5-03E2-7844-ACA0-6C2346637935}" srcId="{2B4DDB33-2C65-C748-8D4D-AA0163C36FED}" destId="{3060B2C8-7215-D443-AC26-F2EE1554D6E8}" srcOrd="7" destOrd="0" parTransId="{6147A141-5F08-D342-A139-6EAC17AB82A7}" sibTransId="{8FF3EC26-7959-444E-849A-BD3402BD37A0}"/>
    <dgm:cxn modelId="{264D9102-7774-4B6B-BDF3-9A732380327B}" type="presOf" srcId="{1A18E72E-53DC-8240-90E5-254DC55B82F4}" destId="{952350A2-C732-2C4A-A747-22CADA5A7DD6}" srcOrd="0" destOrd="0" presId="urn:microsoft.com/office/officeart/2005/8/layout/cycle3"/>
    <dgm:cxn modelId="{7DDB6125-BABE-584E-B992-73A9DDB807FA}" srcId="{2B4DDB33-2C65-C748-8D4D-AA0163C36FED}" destId="{32DA02E7-1CB8-804A-A60A-17C529CB47B2}" srcOrd="8" destOrd="0" parTransId="{189D16AC-61E7-D84C-8FFC-A00027E9C182}" sibTransId="{F340FF57-DD9D-424B-B33D-6F8946790165}"/>
    <dgm:cxn modelId="{E00B79CD-3C9A-412E-93BF-CB4319836D35}" type="presOf" srcId="{6500B0D1-3898-FA44-BE4D-9E00469B3DF4}" destId="{1B6E259F-A4DE-CD43-8628-5292E2FFBCDF}" srcOrd="0" destOrd="0" presId="urn:microsoft.com/office/officeart/2005/8/layout/cycle3"/>
    <dgm:cxn modelId="{DEA876F3-0DF3-C144-84E2-77309ED7F7A5}" srcId="{2B4DDB33-2C65-C748-8D4D-AA0163C36FED}" destId="{6ADBEA2E-153E-C844-B649-1547BE97DE28}" srcOrd="3" destOrd="0" parTransId="{CABEA797-2D51-1F42-A600-98BFE8985CCD}" sibTransId="{7D2FC150-1B47-C244-B6B5-3143DCEBA840}"/>
    <dgm:cxn modelId="{17E60398-4913-4209-96EE-35774F61DC81}" type="presOf" srcId="{6ADBEA2E-153E-C844-B649-1547BE97DE28}" destId="{3B684793-07D6-4345-8798-7A8115CCBAE5}" srcOrd="0" destOrd="0" presId="urn:microsoft.com/office/officeart/2005/8/layout/cycle3"/>
    <dgm:cxn modelId="{535C5A71-D495-6343-A1DE-8511ECE2D1FD}" srcId="{2B4DDB33-2C65-C748-8D4D-AA0163C36FED}" destId="{864516DD-9210-C246-BA98-7A30BD9BF9B0}" srcOrd="1" destOrd="0" parTransId="{A37CCFCD-6A94-2248-AC4A-28764E8A90C4}" sibTransId="{3485E32E-19A8-6349-BB4B-2392E1DEB289}"/>
    <dgm:cxn modelId="{2F865881-28AB-48B9-986A-89C7C6E7CE67}" type="presOf" srcId="{512A6B4C-7B74-9B4A-B3D6-652AD24FD171}" destId="{E1B0C1C7-24FE-9648-960E-21B4C64D51CD}" srcOrd="0" destOrd="0" presId="urn:microsoft.com/office/officeart/2005/8/layout/cycle3"/>
    <dgm:cxn modelId="{9C2F9D71-C06C-0545-80BA-E11E79B3AD49}" srcId="{2B4DDB33-2C65-C748-8D4D-AA0163C36FED}" destId="{1A18E72E-53DC-8240-90E5-254DC55B82F4}" srcOrd="2" destOrd="0" parTransId="{142EE8EB-0DD1-A742-846E-6A0F4279D88B}" sibTransId="{084CC9E3-7713-2B49-94DD-6FD5DB8CE43E}"/>
    <dgm:cxn modelId="{B27C62FB-76F7-454E-96EC-9076026B8162}" srcId="{2B4DDB33-2C65-C748-8D4D-AA0163C36FED}" destId="{6500B0D1-3898-FA44-BE4D-9E00469B3DF4}" srcOrd="5" destOrd="0" parTransId="{8AF4E208-00EC-4B44-96BC-03590657CA65}" sibTransId="{AE397BBE-8D14-E548-B1D8-93718D68AC4F}"/>
    <dgm:cxn modelId="{79E441AD-CB25-0A45-8C6C-AC53C1AC37FA}" srcId="{2B4DDB33-2C65-C748-8D4D-AA0163C36FED}" destId="{512A6B4C-7B74-9B4A-B3D6-652AD24FD171}" srcOrd="0" destOrd="0" parTransId="{25588B46-832A-884A-884F-69AF4F6C36E2}" sibTransId="{E04FC978-CE55-5F4B-9F8F-4EB116FB7B0D}"/>
    <dgm:cxn modelId="{B97A1986-9169-E440-A072-28C236993FB7}" srcId="{2B4DDB33-2C65-C748-8D4D-AA0163C36FED}" destId="{56084932-8D89-5944-B40B-FDADC829721F}" srcOrd="6" destOrd="0" parTransId="{142C5CAF-700C-E04F-8BFB-297A32700D31}" sibTransId="{95CDE450-C14B-E443-AEE9-47B424597BA6}"/>
    <dgm:cxn modelId="{B61295AE-F89A-4DA3-B113-C302365DEC84}" type="presOf" srcId="{CBFD2A6C-A4C0-C943-8C44-CAB2950BBF7A}" destId="{E6C8102A-FC8E-AF4E-ADDB-9896531387FC}" srcOrd="0" destOrd="0" presId="urn:microsoft.com/office/officeart/2005/8/layout/cycle3"/>
    <dgm:cxn modelId="{8515EBF4-6141-4464-B8D1-CA0D55CFD927}" type="presOf" srcId="{32DA02E7-1CB8-804A-A60A-17C529CB47B2}" destId="{9A619084-C22A-9142-A28D-A1B2796C351E}" srcOrd="0" destOrd="0" presId="urn:microsoft.com/office/officeart/2005/8/layout/cycle3"/>
    <dgm:cxn modelId="{430753F4-C1EE-4780-9A54-38DA04D94184}" type="presParOf" srcId="{7C29B3D5-D9CD-CB42-824D-597DA783BF84}" destId="{E4494C3B-2CF8-E04B-87F9-6F22F99E218C}" srcOrd="0" destOrd="0" presId="urn:microsoft.com/office/officeart/2005/8/layout/cycle3"/>
    <dgm:cxn modelId="{7D55BF8F-1EEF-4B97-95BC-04CE95B41353}" type="presParOf" srcId="{E4494C3B-2CF8-E04B-87F9-6F22F99E218C}" destId="{E1B0C1C7-24FE-9648-960E-21B4C64D51CD}" srcOrd="0" destOrd="0" presId="urn:microsoft.com/office/officeart/2005/8/layout/cycle3"/>
    <dgm:cxn modelId="{39504440-8F18-43B5-8A3A-5E0B094506EC}" type="presParOf" srcId="{E4494C3B-2CF8-E04B-87F9-6F22F99E218C}" destId="{DD09B1DB-1F24-7344-BD60-209D264C86F6}" srcOrd="1" destOrd="0" presId="urn:microsoft.com/office/officeart/2005/8/layout/cycle3"/>
    <dgm:cxn modelId="{22512000-8D31-4C57-94EF-658051EBDC35}" type="presParOf" srcId="{E4494C3B-2CF8-E04B-87F9-6F22F99E218C}" destId="{08140153-41C0-1747-AE16-8E466489C675}" srcOrd="2" destOrd="0" presId="urn:microsoft.com/office/officeart/2005/8/layout/cycle3"/>
    <dgm:cxn modelId="{43723760-A116-4A88-8FA4-5F5108AA1377}" type="presParOf" srcId="{E4494C3B-2CF8-E04B-87F9-6F22F99E218C}" destId="{952350A2-C732-2C4A-A747-22CADA5A7DD6}" srcOrd="3" destOrd="0" presId="urn:microsoft.com/office/officeart/2005/8/layout/cycle3"/>
    <dgm:cxn modelId="{31F89874-6C04-4F8F-91C6-8D79AA4BEB36}" type="presParOf" srcId="{E4494C3B-2CF8-E04B-87F9-6F22F99E218C}" destId="{3B684793-07D6-4345-8798-7A8115CCBAE5}" srcOrd="4" destOrd="0" presId="urn:microsoft.com/office/officeart/2005/8/layout/cycle3"/>
    <dgm:cxn modelId="{B9C64F6D-C4C0-4389-B71C-507642431CCC}" type="presParOf" srcId="{E4494C3B-2CF8-E04B-87F9-6F22F99E218C}" destId="{E6C8102A-FC8E-AF4E-ADDB-9896531387FC}" srcOrd="5" destOrd="0" presId="urn:microsoft.com/office/officeart/2005/8/layout/cycle3"/>
    <dgm:cxn modelId="{C0814858-FF21-4F5E-B379-25F5405010BD}" type="presParOf" srcId="{E4494C3B-2CF8-E04B-87F9-6F22F99E218C}" destId="{1B6E259F-A4DE-CD43-8628-5292E2FFBCDF}" srcOrd="6" destOrd="0" presId="urn:microsoft.com/office/officeart/2005/8/layout/cycle3"/>
    <dgm:cxn modelId="{2228EA70-4F32-4572-99D5-EF38E6DDE425}" type="presParOf" srcId="{E4494C3B-2CF8-E04B-87F9-6F22F99E218C}" destId="{DEAD1013-F3C5-E344-A9F9-A76E515EC9D2}" srcOrd="7" destOrd="0" presId="urn:microsoft.com/office/officeart/2005/8/layout/cycle3"/>
    <dgm:cxn modelId="{A4B9C362-B105-43BE-B023-1019623AD735}" type="presParOf" srcId="{E4494C3B-2CF8-E04B-87F9-6F22F99E218C}" destId="{D3B7BF92-2E68-384D-926E-0A161436C3CD}" srcOrd="8" destOrd="0" presId="urn:microsoft.com/office/officeart/2005/8/layout/cycle3"/>
    <dgm:cxn modelId="{777B4BA8-7B71-4FC4-A85B-5489ED5A4F77}" type="presParOf" srcId="{E4494C3B-2CF8-E04B-87F9-6F22F99E218C}" destId="{9A619084-C22A-9142-A28D-A1B2796C351E}" srcOrd="9"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B1DB-1F24-7344-BD60-209D264C86F6}">
      <dsp:nvSpPr>
        <dsp:cNvPr id="0" name=""/>
        <dsp:cNvSpPr/>
      </dsp:nvSpPr>
      <dsp:spPr>
        <a:xfrm>
          <a:off x="1604913" y="-89517"/>
          <a:ext cx="5399518" cy="5399518"/>
        </a:xfrm>
        <a:prstGeom prst="circularArrow">
          <a:avLst>
            <a:gd name="adj1" fmla="val 5544"/>
            <a:gd name="adj2" fmla="val 330680"/>
            <a:gd name="adj3" fmla="val 14157226"/>
            <a:gd name="adj4" fmla="val 1715801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0C1C7-24FE-9648-960E-21B4C64D51CD}">
      <dsp:nvSpPr>
        <dsp:cNvPr id="0" name=""/>
        <dsp:cNvSpPr/>
      </dsp:nvSpPr>
      <dsp:spPr>
        <a:xfrm>
          <a:off x="3254119" y="43404"/>
          <a:ext cx="2101108" cy="82982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Identify/Convene Stakeholders</a:t>
          </a:r>
        </a:p>
      </dsp:txBody>
      <dsp:txXfrm>
        <a:off x="3294628" y="83913"/>
        <a:ext cx="2020090" cy="748808"/>
      </dsp:txXfrm>
    </dsp:sp>
    <dsp:sp modelId="{08140153-41C0-1747-AE16-8E466489C675}">
      <dsp:nvSpPr>
        <dsp:cNvPr id="0" name=""/>
        <dsp:cNvSpPr/>
      </dsp:nvSpPr>
      <dsp:spPr>
        <a:xfrm>
          <a:off x="5480605" y="893097"/>
          <a:ext cx="2023273" cy="74244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Form Leadership Team</a:t>
          </a:r>
          <a:endParaRPr lang="en-US" sz="1600" b="1" kern="1200" dirty="0"/>
        </a:p>
      </dsp:txBody>
      <dsp:txXfrm>
        <a:off x="5516848" y="929340"/>
        <a:ext cx="1950787" cy="669955"/>
      </dsp:txXfrm>
    </dsp:sp>
    <dsp:sp modelId="{952350A2-C732-2C4A-A747-22CADA5A7DD6}">
      <dsp:nvSpPr>
        <dsp:cNvPr id="0" name=""/>
        <dsp:cNvSpPr/>
      </dsp:nvSpPr>
      <dsp:spPr>
        <a:xfrm>
          <a:off x="5925980" y="2039701"/>
          <a:ext cx="2080921" cy="6863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Develop Energy Vision</a:t>
          </a:r>
          <a:endParaRPr lang="en-US" sz="1600" b="1" kern="1200" dirty="0"/>
        </a:p>
      </dsp:txBody>
      <dsp:txXfrm>
        <a:off x="5959485" y="2073206"/>
        <a:ext cx="2013911" cy="619351"/>
      </dsp:txXfrm>
    </dsp:sp>
    <dsp:sp modelId="{3B684793-07D6-4345-8798-7A8115CCBAE5}">
      <dsp:nvSpPr>
        <dsp:cNvPr id="0" name=""/>
        <dsp:cNvSpPr/>
      </dsp:nvSpPr>
      <dsp:spPr>
        <a:xfrm>
          <a:off x="5589874" y="3237399"/>
          <a:ext cx="2162865" cy="73059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Assess Energy Needs and Resources</a:t>
          </a:r>
        </a:p>
      </dsp:txBody>
      <dsp:txXfrm>
        <a:off x="5625539" y="3273064"/>
        <a:ext cx="2091535" cy="659263"/>
      </dsp:txXfrm>
    </dsp:sp>
    <dsp:sp modelId="{E6C8102A-FC8E-AF4E-ADDB-9896531387FC}">
      <dsp:nvSpPr>
        <dsp:cNvPr id="0" name=""/>
        <dsp:cNvSpPr/>
      </dsp:nvSpPr>
      <dsp:spPr>
        <a:xfrm>
          <a:off x="4704709" y="4335688"/>
          <a:ext cx="2473227" cy="68886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Develop Specific Goals</a:t>
          </a:r>
          <a:endParaRPr lang="en-US" sz="1600" b="1" kern="1200" dirty="0"/>
        </a:p>
      </dsp:txBody>
      <dsp:txXfrm>
        <a:off x="4738337" y="4369316"/>
        <a:ext cx="2405971" cy="621613"/>
      </dsp:txXfrm>
    </dsp:sp>
    <dsp:sp modelId="{1B6E259F-A4DE-CD43-8628-5292E2FFBCDF}">
      <dsp:nvSpPr>
        <dsp:cNvPr id="0" name=""/>
        <dsp:cNvSpPr/>
      </dsp:nvSpPr>
      <dsp:spPr>
        <a:xfrm>
          <a:off x="1556656" y="4344412"/>
          <a:ext cx="2421890" cy="68870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Prioritize Projects &amp; Programs</a:t>
          </a:r>
          <a:endParaRPr lang="en-US" sz="1600" b="1" kern="1200" dirty="0"/>
        </a:p>
      </dsp:txBody>
      <dsp:txXfrm>
        <a:off x="1590276" y="4378032"/>
        <a:ext cx="2354650" cy="621468"/>
      </dsp:txXfrm>
    </dsp:sp>
    <dsp:sp modelId="{DEAD1013-F3C5-E344-A9F9-A76E515EC9D2}">
      <dsp:nvSpPr>
        <dsp:cNvPr id="0" name=""/>
        <dsp:cNvSpPr/>
      </dsp:nvSpPr>
      <dsp:spPr>
        <a:xfrm>
          <a:off x="359657" y="3131891"/>
          <a:ext cx="2164913" cy="84240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Identify Financing Options</a:t>
          </a:r>
        </a:p>
      </dsp:txBody>
      <dsp:txXfrm>
        <a:off x="400780" y="3173014"/>
        <a:ext cx="2082667" cy="760160"/>
      </dsp:txXfrm>
    </dsp:sp>
    <dsp:sp modelId="{D3B7BF92-2E68-384D-926E-0A161436C3CD}">
      <dsp:nvSpPr>
        <dsp:cNvPr id="0" name=""/>
        <dsp:cNvSpPr/>
      </dsp:nvSpPr>
      <dsp:spPr>
        <a:xfrm>
          <a:off x="211264" y="2047142"/>
          <a:ext cx="2204422" cy="64714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Compile Energy Plan</a:t>
          </a:r>
        </a:p>
      </dsp:txBody>
      <dsp:txXfrm>
        <a:off x="242855" y="2078733"/>
        <a:ext cx="2141240" cy="583962"/>
      </dsp:txXfrm>
    </dsp:sp>
    <dsp:sp modelId="{9A619084-C22A-9142-A28D-A1B2796C351E}">
      <dsp:nvSpPr>
        <dsp:cNvPr id="0" name=""/>
        <dsp:cNvSpPr/>
      </dsp:nvSpPr>
      <dsp:spPr>
        <a:xfrm>
          <a:off x="804941" y="839381"/>
          <a:ext cx="2133971" cy="87068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Measurement &amp; Verification (M&amp;V) and Plan Alterations</a:t>
          </a:r>
        </a:p>
      </dsp:txBody>
      <dsp:txXfrm>
        <a:off x="847444" y="881884"/>
        <a:ext cx="2048965" cy="78568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66CD1C-C709-B34A-A022-D69A8CFEEB15}" type="datetimeFigureOut">
              <a:rPr lang="en-US" smtClean="0"/>
              <a:pPr/>
              <a:t>7/22/2014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1DA7E-87B9-A34C-90D6-954C86615188}" type="datetimeFigureOut">
              <a:rPr lang="en-US" smtClean="0"/>
              <a:pPr/>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I’ll talk in more detail about the project development process.</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Electric</a:t>
            </a:r>
            <a:r>
              <a:rPr lang="en-US" baseline="0" dirty="0" smtClean="0"/>
              <a:t> power systems are real-time energy delivery systems. Real-time means that power is generated, transported, and supplied the moment you turn on a switch. Generators must produce energy as a consumer calls for it. </a:t>
            </a:r>
            <a:r>
              <a:rPr lang="en-US" dirty="0" smtClean="0"/>
              <a:t>Two</a:t>
            </a:r>
            <a:r>
              <a:rPr lang="en-US" baseline="0" dirty="0" smtClean="0"/>
              <a:t> representations of the electricity grid are shown on this slide. Both figures show the basic building blocks of the electricity grid. The diagram on the top shows the basic system components while the one on the bottom shows an electrical schematic diagram of the same system. The production of electrical energy starts with generation. A generating station transforms other sources of energy into electrical energy. The electrical energy is then transformed at a transmission substation before being transported long distances over high voltage transmission lines. As I will detail later in this presentation, high voltage power lines are needed to efficiently transport the energy over long distances between the generation source and the industrial, commercial, and residential customers. Distribution substations transform the high-voltage energy into lower-voltage energy that is more suitable for delivery to its final destinations.</a:t>
            </a:r>
            <a:endParaRPr lang="en-US" dirty="0" smtClean="0"/>
          </a:p>
        </p:txBody>
      </p:sp>
      <p:sp>
        <p:nvSpPr>
          <p:cNvPr id="286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8C408C-B308-4AC5-90F0-138773890A18}" type="slidenum">
              <a:rPr lang="en-US" smtClean="0">
                <a:solidFill>
                  <a:prstClr val="black"/>
                </a:solidFill>
              </a:rPr>
              <a:pPr fontAlgn="base">
                <a:spcBef>
                  <a:spcPct val="0"/>
                </a:spcBef>
                <a:spcAft>
                  <a:spcPct val="0"/>
                </a:spcAft>
              </a:pPr>
              <a:t>14</a:t>
            </a:fld>
            <a:endParaRPr lang="en-US"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TextEdit="1"/>
          </p:cNvSpPr>
          <p:nvPr>
            <p:ph type="sldImg"/>
          </p:nvPr>
        </p:nvSpPr>
        <p:spPr bwMode="auto">
          <a:noFill/>
          <a:ln>
            <a:solidFill>
              <a:srgbClr val="000000"/>
            </a:solidFill>
            <a:miter lim="800000"/>
            <a:headEnd/>
            <a:tailEnd/>
          </a:ln>
        </p:spPr>
      </p:sp>
      <p:sp>
        <p:nvSpPr>
          <p:cNvPr id="347139" name="Rectangle 3"/>
          <p:cNvSpPr>
            <a:spLocks noGrp="1"/>
          </p:cNvSpPr>
          <p:nvPr>
            <p:ph type="body" idx="1"/>
          </p:nvPr>
        </p:nvSpPr>
        <p:spPr bwMode="auto">
          <a:noFill/>
        </p:spPr>
        <p:txBody>
          <a:bodyPr wrap="square" numCol="1" anchor="t" anchorCtr="0" compatLnSpc="1">
            <a:prstTxWarp prst="textNoShape">
              <a:avLst/>
            </a:prstTxWarp>
          </a:bodyPr>
          <a:lstStyle/>
          <a:p>
            <a:pPr marL="168244" indent="-168244" defTabSz="448650">
              <a:buFont typeface="Arial" pitchFamily="34" charset="0"/>
              <a:buChar char="•"/>
              <a:defRPr/>
            </a:pPr>
            <a:r>
              <a:rPr lang="en-US" b="0" u="none" dirty="0" smtClean="0"/>
              <a:t>The vast interconnection of high</a:t>
            </a:r>
            <a:r>
              <a:rPr lang="en-US" b="0" u="none" baseline="0" dirty="0" smtClean="0"/>
              <a:t> voltage transmission lines across the United States is pictured.</a:t>
            </a:r>
          </a:p>
          <a:p>
            <a:pPr marL="168244" indent="-168244" defTabSz="448650">
              <a:buFont typeface="Arial" pitchFamily="34" charset="0"/>
              <a:buChar char="•"/>
              <a:defRPr/>
            </a:pPr>
            <a:r>
              <a:rPr lang="en-US" b="0" u="none" baseline="0" dirty="0" smtClean="0"/>
              <a:t>The table on the right side of the slide shows the typical transmission and subtransmission voltages used.</a:t>
            </a:r>
          </a:p>
          <a:p>
            <a:pPr marL="168244" indent="-168244" defTabSz="448650">
              <a:buFont typeface="Arial" pitchFamily="34" charset="0"/>
              <a:buChar char="•"/>
              <a:defRPr/>
            </a:pPr>
            <a:r>
              <a:rPr lang="en-US" b="0" u="none" baseline="0" dirty="0" smtClean="0"/>
              <a:t>Subtransmission voltages are used to transport energy over medium distances (i.e., across large populated areas).</a:t>
            </a:r>
          </a:p>
          <a:p>
            <a:pPr>
              <a:defRPr/>
            </a:pPr>
            <a:r>
              <a:rPr lang="en-US" dirty="0" smtClean="0"/>
              <a:t>Why do we use high-voltage transmission lines?</a:t>
            </a:r>
          </a:p>
          <a:p>
            <a:pPr>
              <a:defRPr/>
            </a:pPr>
            <a:r>
              <a:rPr lang="en-US" dirty="0" smtClean="0"/>
              <a:t>High-Voltage transmission lines transport power over long distances efficiently. </a:t>
            </a:r>
          </a:p>
          <a:p>
            <a:pPr marL="168244" indent="-168244">
              <a:buFont typeface="Arial" pitchFamily="34" charset="0"/>
              <a:buChar char="•"/>
              <a:defRPr/>
            </a:pPr>
            <a:r>
              <a:rPr lang="en-US" dirty="0" smtClean="0"/>
              <a:t>High voltage transmission takes advantage of the power equation: (Power = Voltage x Current).</a:t>
            </a:r>
          </a:p>
          <a:p>
            <a:pPr marL="168244" indent="-168244">
              <a:buFont typeface="Arial" pitchFamily="34" charset="0"/>
              <a:buChar char="•"/>
              <a:defRPr/>
            </a:pPr>
            <a:r>
              <a:rPr lang="en-US" dirty="0" smtClean="0"/>
              <a:t>If the voltage is high then the electrical current is reduced so smaller wires can be used.</a:t>
            </a:r>
          </a:p>
          <a:p>
            <a:pPr marL="168244" indent="-168244">
              <a:buFont typeface="Arial" pitchFamily="34" charset="0"/>
              <a:buChar char="•"/>
              <a:defRPr/>
            </a:pPr>
            <a:r>
              <a:rPr lang="en-US" dirty="0" smtClean="0"/>
              <a:t>The losses associated</a:t>
            </a:r>
            <a:r>
              <a:rPr lang="en-US" baseline="0" dirty="0" smtClean="0"/>
              <a:t> with the t</a:t>
            </a:r>
            <a:r>
              <a:rPr lang="en-US" dirty="0" smtClean="0"/>
              <a:t>ransportation</a:t>
            </a:r>
            <a:r>
              <a:rPr lang="en-US" baseline="0" dirty="0" smtClean="0"/>
              <a:t> of electrical energy</a:t>
            </a:r>
            <a:r>
              <a:rPr lang="en-US" dirty="0" smtClean="0"/>
              <a:t> are a function of the square of the current flowing in the conductors. In other words,</a:t>
            </a:r>
            <a:r>
              <a:rPr lang="en-US" baseline="0" dirty="0" smtClean="0"/>
              <a:t> we should strive to t</a:t>
            </a:r>
            <a:r>
              <a:rPr lang="en-US" dirty="0" smtClean="0"/>
              <a:t>ransmit power at the highest practical voltage to minimize losses</a:t>
            </a:r>
          </a:p>
          <a:p>
            <a:pPr marL="168244" indent="-168244" defTabSz="448650">
              <a:buFont typeface="Arial" pitchFamily="34" charset="0"/>
              <a:buChar char="•"/>
              <a:defRPr/>
            </a:pPr>
            <a:r>
              <a:rPr lang="en-US" b="0" u="none" baseline="0" dirty="0" smtClean="0"/>
              <a:t>Various tower structures pictured. Lattice, wood, and tubular steel.  </a:t>
            </a:r>
          </a:p>
          <a:p>
            <a:pPr marL="168244" indent="-168244" defTabSz="448650">
              <a:buFont typeface="Arial" pitchFamily="34" charset="0"/>
              <a:buChar char="•"/>
              <a:defRPr/>
            </a:pPr>
            <a:r>
              <a:rPr lang="en-US" b="0" u="none" baseline="0" dirty="0" smtClean="0"/>
              <a:t>Transmission lines are supported by insulators to prevent flashover to the towers. Notice that as the voltage level goes up the number of insulators in the string increases too.</a:t>
            </a:r>
            <a:endParaRPr lang="en-US" b="0" u="none" dirty="0" smtClean="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16</a:t>
            </a:fld>
            <a:endParaRPr lang="en-US" dirty="0" smtClean="0"/>
          </a:p>
          <a:p>
            <a:r>
              <a:rPr lang="en-US" dirty="0" smtClean="0"/>
              <a:t>Now lets</a:t>
            </a:r>
            <a:r>
              <a:rPr lang="en-US" baseline="0" dirty="0" smtClean="0"/>
              <a:t> move on to step 2 in the process: project options!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8964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17</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To narrow your project options, you need to:</a:t>
            </a:r>
          </a:p>
          <a:p>
            <a:pPr marL="832104" lvl="1" indent="-228600">
              <a:spcAft>
                <a:spcPts val="500"/>
              </a:spcAft>
              <a:buFont typeface="Arial" pitchFamily="34" charset="0"/>
              <a:buChar char="•"/>
            </a:pPr>
            <a:r>
              <a:rPr lang="en-US" sz="2000" dirty="0" smtClean="0"/>
              <a:t>Identify final resource and project location</a:t>
            </a:r>
          </a:p>
          <a:p>
            <a:pPr marL="832104" lvl="1" indent="-228600">
              <a:spcAft>
                <a:spcPts val="500"/>
              </a:spcAft>
              <a:buFont typeface="Arial" pitchFamily="34" charset="0"/>
              <a:buChar char="•"/>
            </a:pPr>
            <a:r>
              <a:rPr lang="en-US" sz="2000" dirty="0" smtClean="0"/>
              <a:t>Understand ownership structures/Tribal role and risk allocations</a:t>
            </a:r>
          </a:p>
          <a:p>
            <a:pPr marL="832104" lvl="1" indent="-228600">
              <a:spcAft>
                <a:spcPts val="200"/>
              </a:spcAft>
              <a:buFont typeface="Arial" pitchFamily="34" charset="0"/>
              <a:buChar char="•"/>
            </a:pPr>
            <a:r>
              <a:rPr lang="en-US" sz="2000" dirty="0" smtClean="0"/>
              <a:t>Narrow financing options	</a:t>
            </a:r>
          </a:p>
          <a:p>
            <a:pPr marL="1078992" lvl="2" indent="-228600">
              <a:spcAft>
                <a:spcPts val="500"/>
              </a:spcAft>
              <a:buFont typeface="Lucida Grande"/>
              <a:buChar char="–"/>
            </a:pPr>
            <a:r>
              <a:rPr lang="en-US" dirty="0" smtClean="0"/>
              <a:t>Clarify tax-equity involvement (which is very likely for commercial scale)</a:t>
            </a:r>
          </a:p>
          <a:p>
            <a:pPr marL="832104" lvl="1" indent="-228600">
              <a:spcAft>
                <a:spcPts val="500"/>
              </a:spcAft>
              <a:buFont typeface="Arial" pitchFamily="34" charset="0"/>
              <a:buChar char="•"/>
            </a:pPr>
            <a:r>
              <a:rPr lang="en-US" sz="2000" dirty="0" smtClean="0"/>
              <a:t>Initiate EPC procurement process	</a:t>
            </a:r>
          </a:p>
          <a:p>
            <a:pPr marL="832104" lvl="1" indent="-228600">
              <a:spcAft>
                <a:spcPts val="1600"/>
              </a:spcAft>
              <a:buFont typeface="Arial" pitchFamily="34" charset="0"/>
              <a:buChar char="•"/>
            </a:pPr>
            <a:r>
              <a:rPr lang="en-US" sz="2000" dirty="0" smtClean="0"/>
              <a:t>Understand and plan for permitting, interconnection (and transmission)</a:t>
            </a: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The advanced courses have more detail on each of these tasks. In the next few slides, I’ll get into a few of the most critical concepts that you</a:t>
            </a:r>
            <a:r>
              <a:rPr lang="en-US" sz="1200" kern="1200" baseline="0" dirty="0" smtClean="0">
                <a:solidFill>
                  <a:schemeClr val="tx1"/>
                </a:solidFill>
                <a:latin typeface="+mn-lt"/>
                <a:ea typeface="+mn-ea"/>
                <a:cs typeface="+mn-cs"/>
              </a:rPr>
              <a:t> need </a:t>
            </a:r>
            <a:r>
              <a:rPr lang="en-US" sz="1200" kern="1200" dirty="0" smtClean="0">
                <a:solidFill>
                  <a:schemeClr val="tx1"/>
                </a:solidFill>
                <a:latin typeface="+mn-lt"/>
                <a:ea typeface="+mn-ea"/>
                <a:cs typeface="+mn-cs"/>
              </a:rPr>
              <a:t>to understand at a high level. </a:t>
            </a:r>
          </a:p>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The idea is to come out of each step being able to make the decision that the project is one that you can continue to</a:t>
            </a:r>
            <a:r>
              <a:rPr lang="en-US" sz="1200" kern="1200" baseline="0" dirty="0" smtClean="0">
                <a:solidFill>
                  <a:schemeClr val="tx1"/>
                </a:solidFill>
                <a:latin typeface="+mn-lt"/>
                <a:ea typeface="+mn-ea"/>
                <a:cs typeface="+mn-cs"/>
              </a:rPr>
              <a:t> develop</a:t>
            </a:r>
            <a:r>
              <a:rPr lang="en-US" sz="1200" kern="1200" dirty="0" smtClean="0">
                <a:solidFill>
                  <a:schemeClr val="tx1"/>
                </a:solidFill>
                <a:latin typeface="+mn-lt"/>
                <a:ea typeface="+mn-ea"/>
                <a:cs typeface="+mn-cs"/>
              </a:rPr>
              <a:t>. Up to this point, you’ve invested a lot of time and a little money. In the next steps you’ll probably be investing a lot more money, and it’s important at the end of this step to take stock of whether or not the project is</a:t>
            </a:r>
            <a:r>
              <a:rPr lang="en-US" sz="1200" kern="1200" baseline="0" dirty="0" smtClean="0">
                <a:solidFill>
                  <a:schemeClr val="tx1"/>
                </a:solidFill>
                <a:latin typeface="+mn-lt"/>
                <a:ea typeface="+mn-ea"/>
                <a:cs typeface="+mn-cs"/>
              </a:rPr>
              <a:t> viable and meets your Tribes goals of developing the project</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4598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18</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we move to step 3 in the process:</a:t>
            </a:r>
            <a:r>
              <a:rPr lang="en-US" baseline="0" dirty="0" smtClean="0"/>
              <a:t>  project refinement</a:t>
            </a:r>
            <a:endParaRPr lang="en-US"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2306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19</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In this step, there are a lot of decisions to be made by the Tribal leaders. For example: </a:t>
            </a:r>
          </a:p>
          <a:p>
            <a:pPr marL="548640" lvl="2" indent="-91440">
              <a:buFont typeface="Arial" pitchFamily="34" charset="0"/>
              <a:buChar char="•"/>
            </a:pPr>
            <a:r>
              <a:rPr lang="en-US" sz="1200" kern="1200" dirty="0" smtClean="0">
                <a:solidFill>
                  <a:schemeClr val="tx1"/>
                </a:solidFill>
                <a:latin typeface="+mn-lt"/>
                <a:ea typeface="+mn-ea"/>
                <a:cs typeface="+mn-cs"/>
              </a:rPr>
              <a:t>Who</a:t>
            </a:r>
            <a:r>
              <a:rPr lang="en-US" sz="1200" kern="1200" baseline="0" dirty="0" smtClean="0">
                <a:solidFill>
                  <a:schemeClr val="tx1"/>
                </a:solidFill>
                <a:latin typeface="+mn-lt"/>
                <a:ea typeface="+mn-ea"/>
                <a:cs typeface="+mn-cs"/>
              </a:rPr>
              <a:t> will be the</a:t>
            </a:r>
            <a:r>
              <a:rPr lang="en-US" sz="1200" kern="1200" dirty="0" smtClean="0">
                <a:solidFill>
                  <a:schemeClr val="tx1"/>
                </a:solidFill>
                <a:latin typeface="+mn-lt"/>
                <a:ea typeface="+mn-ea"/>
                <a:cs typeface="+mn-cs"/>
              </a:rPr>
              <a:t> project developer? And</a:t>
            </a:r>
            <a:r>
              <a:rPr lang="en-US" sz="1200" kern="1200" baseline="0" dirty="0" smtClean="0">
                <a:solidFill>
                  <a:schemeClr val="tx1"/>
                </a:solidFill>
                <a:latin typeface="+mn-lt"/>
                <a:ea typeface="+mn-ea"/>
                <a:cs typeface="+mn-cs"/>
              </a:rPr>
              <a:t> how will you select them</a:t>
            </a:r>
            <a:r>
              <a:rPr lang="en-US" sz="1200" kern="1200" dirty="0" smtClean="0">
                <a:solidFill>
                  <a:schemeClr val="tx1"/>
                </a:solidFill>
                <a:latin typeface="+mn-lt"/>
                <a:ea typeface="+mn-ea"/>
                <a:cs typeface="+mn-cs"/>
              </a:rPr>
              <a:t>? This is done through a procurement process, and we</a:t>
            </a:r>
            <a:r>
              <a:rPr lang="en-US" sz="1200" kern="1200" baseline="0" dirty="0" smtClean="0">
                <a:solidFill>
                  <a:schemeClr val="tx1"/>
                </a:solidFill>
                <a:latin typeface="+mn-lt"/>
                <a:ea typeface="+mn-ea"/>
                <a:cs typeface="+mn-cs"/>
              </a:rPr>
              <a:t> talk more about this in our </a:t>
            </a:r>
            <a:r>
              <a:rPr lang="en-US" sz="1200" kern="1200" dirty="0" smtClean="0">
                <a:solidFill>
                  <a:schemeClr val="tx1"/>
                </a:solidFill>
                <a:latin typeface="+mn-lt"/>
                <a:ea typeface="+mn-ea"/>
                <a:cs typeface="+mn-cs"/>
              </a:rPr>
              <a:t>advanced series of courses.</a:t>
            </a:r>
            <a:r>
              <a:rPr lang="en-US" sz="1200" kern="1200" baseline="0" dirty="0" smtClean="0">
                <a:solidFill>
                  <a:schemeClr val="tx1"/>
                </a:solidFill>
                <a:latin typeface="+mn-lt"/>
                <a:ea typeface="+mn-ea"/>
                <a:cs typeface="+mn-cs"/>
              </a:rPr>
              <a:t> Also, the DOE Office of Indian Energy </a:t>
            </a:r>
            <a:r>
              <a:rPr lang="en-US" sz="1200" kern="1200" dirty="0" smtClean="0">
                <a:solidFill>
                  <a:schemeClr val="tx1"/>
                </a:solidFill>
                <a:latin typeface="+mn-lt"/>
                <a:ea typeface="+mn-ea"/>
                <a:cs typeface="+mn-cs"/>
              </a:rPr>
              <a:t>resource library contains links to useful</a:t>
            </a:r>
            <a:r>
              <a:rPr lang="en-US" sz="1200" kern="1200" baseline="0" dirty="0" smtClean="0">
                <a:solidFill>
                  <a:schemeClr val="tx1"/>
                </a:solidFill>
                <a:latin typeface="+mn-lt"/>
                <a:ea typeface="+mn-ea"/>
                <a:cs typeface="+mn-cs"/>
              </a:rPr>
              <a:t> documents that </a:t>
            </a:r>
            <a:r>
              <a:rPr lang="en-US" sz="1200" kern="1200" dirty="0" smtClean="0">
                <a:solidFill>
                  <a:schemeClr val="tx1"/>
                </a:solidFill>
                <a:latin typeface="+mn-lt"/>
                <a:ea typeface="+mn-ea"/>
                <a:cs typeface="+mn-cs"/>
              </a:rPr>
              <a:t>can assist in the design and roll out of these procurement efforts, so that you are most likely to get a good deal. </a:t>
            </a:r>
          </a:p>
          <a:p>
            <a:pPr marL="548640" lvl="2" indent="-91440">
              <a:buFont typeface="Arial" pitchFamily="34" charset="0"/>
              <a:buChar char="•"/>
            </a:pPr>
            <a:r>
              <a:rPr lang="en-US" sz="1200" kern="1200" dirty="0" smtClean="0">
                <a:solidFill>
                  <a:schemeClr val="tx1"/>
                </a:solidFill>
                <a:latin typeface="+mn-lt"/>
                <a:ea typeface="+mn-ea"/>
                <a:cs typeface="+mn-cs"/>
              </a:rPr>
              <a:t>Are the permits in motion? This can also be the job of the developer (if</a:t>
            </a:r>
            <a:r>
              <a:rPr lang="en-US" sz="1200" kern="1200" baseline="0" dirty="0" smtClean="0">
                <a:solidFill>
                  <a:schemeClr val="tx1"/>
                </a:solidFill>
                <a:latin typeface="+mn-lt"/>
                <a:ea typeface="+mn-ea"/>
                <a:cs typeface="+mn-cs"/>
              </a:rPr>
              <a:t> it isn’t the Tribe), and will most likely require hiring professionals knowledgeable in state, local and Tribal laws</a:t>
            </a:r>
            <a:r>
              <a:rPr lang="en-US" sz="1200" kern="1200" dirty="0" smtClean="0">
                <a:solidFill>
                  <a:schemeClr val="tx1"/>
                </a:solidFill>
                <a:latin typeface="+mn-lt"/>
                <a:ea typeface="+mn-ea"/>
                <a:cs typeface="+mn-cs"/>
              </a:rPr>
              <a:t>.</a:t>
            </a:r>
          </a:p>
          <a:p>
            <a:pPr marL="548640" lvl="2" indent="-91440">
              <a:buFont typeface="Arial" pitchFamily="34" charset="0"/>
              <a:buChar char="•"/>
            </a:pPr>
            <a:r>
              <a:rPr lang="en-US" sz="1200" kern="1200" dirty="0" smtClean="0">
                <a:solidFill>
                  <a:schemeClr val="tx1"/>
                </a:solidFill>
                <a:latin typeface="+mn-lt"/>
                <a:ea typeface="+mn-ea"/>
                <a:cs typeface="+mn-cs"/>
              </a:rPr>
              <a:t>What are the real, brass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tacks costs and financing options for this project (that’s developed by the staff), and which one will you go with (determined by the leadership)? </a:t>
            </a:r>
          </a:p>
          <a:p>
            <a:pPr marL="91440" indent="-9144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20</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now turning</a:t>
            </a:r>
            <a:r>
              <a:rPr lang="en-US" baseline="0" dirty="0" smtClean="0"/>
              <a:t> to the 4</a:t>
            </a:r>
            <a:r>
              <a:rPr lang="en-US" baseline="30000" dirty="0" smtClean="0"/>
              <a:t>th</a:t>
            </a:r>
            <a:r>
              <a:rPr lang="en-US" baseline="0" dirty="0" smtClean="0"/>
              <a:t> step in the process, the implementation phase.  </a:t>
            </a:r>
            <a:endParaRPr lang="en-US"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3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21</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In this step, which can be among the longer of the steps, you finalize all the partnerships and technology agreements, complete the interconnection with the utility, and get all the financing in order and executed so you can build the project.</a:t>
            </a:r>
          </a:p>
          <a:p>
            <a:pPr marL="91440" lvl="0" indent="-91440">
              <a:buFont typeface="Arial" pitchFamily="34" charset="0"/>
              <a:buChar char="•"/>
            </a:pPr>
            <a:r>
              <a:rPr lang="en-US" sz="1200" kern="1200" dirty="0" smtClean="0">
                <a:solidFill>
                  <a:schemeClr val="tx1"/>
                </a:solidFill>
                <a:latin typeface="+mn-lt"/>
                <a:ea typeface="+mn-ea"/>
                <a:cs typeface="+mn-cs"/>
              </a:rPr>
              <a:t>When the project implementation is done, which is often done by the developer, the renewable</a:t>
            </a:r>
            <a:r>
              <a:rPr lang="en-US" sz="1200" kern="1200" baseline="0" dirty="0" smtClean="0">
                <a:solidFill>
                  <a:schemeClr val="tx1"/>
                </a:solidFill>
                <a:latin typeface="+mn-lt"/>
                <a:ea typeface="+mn-ea"/>
                <a:cs typeface="+mn-cs"/>
              </a:rPr>
              <a:t> power project is </a:t>
            </a:r>
            <a:r>
              <a:rPr lang="en-US" sz="1200" kern="1200" dirty="0" smtClean="0">
                <a:solidFill>
                  <a:schemeClr val="tx1"/>
                </a:solidFill>
                <a:latin typeface="+mn-lt"/>
                <a:ea typeface="+mn-ea"/>
                <a:cs typeface="+mn-cs"/>
              </a:rPr>
              <a:t>commissioned and operation begins.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22</a:t>
            </a:fld>
            <a:endParaRPr lang="en-US" dirty="0" smtClean="0"/>
          </a:p>
          <a:p>
            <a:r>
              <a:rPr lang="en-US" dirty="0" smtClean="0"/>
              <a:t>Now lets turn</a:t>
            </a:r>
            <a:r>
              <a:rPr lang="en-US" baseline="0" dirty="0" smtClean="0"/>
              <a:t> to the long term care of the project:  the operations and maintenance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this step is the longest of them all because it spans the entire life of the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8660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23</a:t>
            </a:fld>
            <a:endParaRPr lang="en-US" dirty="0" smtClean="0"/>
          </a:p>
          <a:p>
            <a:r>
              <a:rPr lang="en-US" dirty="0" smtClean="0"/>
              <a:t>Operations</a:t>
            </a:r>
            <a:r>
              <a:rPr lang="en-US" baseline="0" dirty="0" smtClean="0"/>
              <a:t> and maintenance, also called O&amp;M, is the long term care of the renewable energy project to ensure maximum operating efficiency and availability. </a:t>
            </a:r>
          </a:p>
          <a:p>
            <a:endParaRPr lang="en-US" baseline="0" dirty="0" smtClean="0"/>
          </a:p>
          <a:p>
            <a:r>
              <a:rPr lang="en-US" baseline="0" dirty="0" smtClean="0"/>
              <a:t>Depending on the role selected by the Tribe, the renewable energy asset may be managed by a qualified 3</a:t>
            </a:r>
            <a:r>
              <a:rPr lang="en-US" baseline="30000" dirty="0" smtClean="0"/>
              <a:t>rd</a:t>
            </a:r>
            <a:r>
              <a:rPr lang="en-US" baseline="0" dirty="0" smtClean="0"/>
              <a:t> party or the Tribe itself.  </a:t>
            </a:r>
          </a:p>
          <a:p>
            <a:pPr marL="91440" lvl="0" indent="-91440">
              <a:buFont typeface="Arial" pitchFamily="34" charset="0"/>
              <a:buChar char="•"/>
            </a:pP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O&amp;M costs for renewable power plants tends to be much less than fossil plants because there typically is no fuel cost (the exception is biomass). However, there are other maintenance costs to consider, including: </a:t>
            </a:r>
          </a:p>
          <a:p>
            <a:pPr marL="365760" indent="-228600">
              <a:spcBef>
                <a:spcPts val="0"/>
              </a:spcBef>
              <a:buFont typeface="Arial" pitchFamily="34" charset="0"/>
              <a:buChar char="•"/>
            </a:pPr>
            <a:r>
              <a:rPr lang="en-US" sz="1200" dirty="0" smtClean="0"/>
              <a:t>Equipment maintenance and upkeep (including using water to clean PV panels)</a:t>
            </a:r>
          </a:p>
          <a:p>
            <a:pPr marL="365760" indent="-228600">
              <a:spcBef>
                <a:spcPts val="0"/>
              </a:spcBef>
              <a:buFont typeface="Arial" pitchFamily="34" charset="0"/>
              <a:buChar char="•"/>
            </a:pPr>
            <a:r>
              <a:rPr lang="en-US" sz="1200" dirty="0" smtClean="0"/>
              <a:t>Gearbox replacement (Wind turbine); or inverter replacement for solar</a:t>
            </a:r>
          </a:p>
          <a:p>
            <a:pPr marL="365760" indent="-228600">
              <a:spcBef>
                <a:spcPts val="0"/>
              </a:spcBef>
              <a:buFont typeface="Arial" pitchFamily="34" charset="0"/>
              <a:buChar char="•"/>
            </a:pPr>
            <a:r>
              <a:rPr lang="en-US" sz="1200" dirty="0" smtClean="0"/>
              <a:t>Insurance</a:t>
            </a:r>
          </a:p>
          <a:p>
            <a:pPr marL="365760" indent="-228600">
              <a:spcBef>
                <a:spcPts val="0"/>
              </a:spcBef>
              <a:buFont typeface="Arial" pitchFamily="34" charset="0"/>
              <a:buChar char="•"/>
            </a:pPr>
            <a:r>
              <a:rPr lang="en-US" sz="1200" dirty="0" smtClean="0"/>
              <a:t>Labor and staffing</a:t>
            </a:r>
          </a:p>
          <a:p>
            <a:pPr marL="365760" indent="-228600">
              <a:spcBef>
                <a:spcPts val="0"/>
              </a:spcBef>
              <a:buFont typeface="Arial" pitchFamily="34" charset="0"/>
              <a:buChar char="•"/>
            </a:pPr>
            <a:r>
              <a:rPr lang="en-US" sz="1200" dirty="0" smtClean="0"/>
              <a:t>Extended warranty agreements</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have a partner.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 factors</a:t>
            </a:r>
            <a:r>
              <a:rPr lang="en-US" baseline="0" dirty="0" smtClean="0"/>
              <a:t> – Great Communications – Broad Communications</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Now that the facility is operating and being maintained, you may think that’s it’s a done deal, but it’s not! </a:t>
            </a:r>
          </a:p>
          <a:p>
            <a:pPr marL="91440" lvl="0" indent="-91440">
              <a:buFont typeface="Arial" pitchFamily="34" charset="0"/>
              <a:buChar char="•"/>
            </a:pPr>
            <a:r>
              <a:rPr lang="en-US" sz="1200" kern="1200" dirty="0" smtClean="0">
                <a:solidFill>
                  <a:schemeClr val="tx1"/>
                </a:solidFill>
                <a:latin typeface="+mn-lt"/>
                <a:ea typeface="+mn-ea"/>
                <a:cs typeface="+mn-cs"/>
              </a:rPr>
              <a:t>It’s now a part of your energy and financial portfolio. Integrating this project into your energy planning process is critical to making sure that what you learned from this project is carried into future projects. </a:t>
            </a:r>
          </a:p>
          <a:p>
            <a:pPr marL="91440" lvl="0" indent="-91440">
              <a:buFont typeface="Arial" pitchFamily="34" charset="0"/>
              <a:buChar char="•"/>
            </a:pPr>
            <a:r>
              <a:rPr lang="en-US" sz="1200" kern="1200" dirty="0" smtClean="0">
                <a:solidFill>
                  <a:schemeClr val="tx1"/>
                </a:solidFill>
                <a:latin typeface="+mn-lt"/>
                <a:ea typeface="+mn-ea"/>
                <a:cs typeface="+mn-cs"/>
              </a:rPr>
              <a:t>From there, you can follow this same cycle</a:t>
            </a:r>
            <a:r>
              <a:rPr lang="en-US" sz="1200" kern="1200" baseline="0" dirty="0" smtClean="0">
                <a:solidFill>
                  <a:schemeClr val="tx1"/>
                </a:solidFill>
                <a:latin typeface="+mn-lt"/>
                <a:ea typeface="+mn-ea"/>
                <a:cs typeface="+mn-cs"/>
              </a:rPr>
              <a:t> as you approach </a:t>
            </a:r>
            <a:r>
              <a:rPr lang="en-US" sz="1200" kern="1200" dirty="0" smtClean="0">
                <a:solidFill>
                  <a:schemeClr val="tx1"/>
                </a:solidFill>
                <a:latin typeface="+mn-lt"/>
                <a:ea typeface="+mn-ea"/>
                <a:cs typeface="+mn-cs"/>
              </a:rPr>
              <a:t>additional potential projects that you’ve identified in your comprehensive</a:t>
            </a:r>
            <a:r>
              <a:rPr lang="en-US" sz="1200" kern="1200" baseline="0" dirty="0" smtClean="0">
                <a:solidFill>
                  <a:schemeClr val="tx1"/>
                </a:solidFill>
                <a:latin typeface="+mn-lt"/>
                <a:ea typeface="+mn-ea"/>
                <a:cs typeface="+mn-cs"/>
              </a:rPr>
              <a:t> energy plan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has been a VERY high level overview of this project development framework. It’s very important to remember that this process is iterative and involves increasing refinement of information in order to know if the project is going to achieve the Tribe’s goals.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I’ll talk in more detail about the project development process.</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I’ll talk in more detail about the project development process.</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Here you’ll see the process we use in these courses to outline the project development process. This process was developed by the DOE Office of Indian Energy and is based on our experience in project development.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There are a number of different frameworks out there, and this is one that we have had experience with being successful in Tribal project development. </a:t>
            </a:r>
          </a:p>
          <a:p>
            <a:pPr marL="171450" indent="-171450">
              <a:buFont typeface="Arial"/>
              <a:buChar char="•"/>
            </a:pPr>
            <a:r>
              <a:rPr lang="en-US" baseline="0" dirty="0" smtClean="0"/>
              <a:t>We developed this one because it’s based on decision points: what are the decisions that need to be made and by which decision maker (Tribal leader or project manager), and what information is necessary to make those decisions? </a:t>
            </a:r>
          </a:p>
          <a:p>
            <a:pPr marL="171450" indent="-171450">
              <a:buFont typeface="Arial"/>
              <a:buChar char="•"/>
            </a:pPr>
            <a:r>
              <a:rPr lang="en-US" baseline="0" dirty="0" smtClean="0"/>
              <a:t>We also wanted to illustrate that there are a number of points in the project development process at which you can take an offramp and decide not to pursue the project. </a:t>
            </a:r>
          </a:p>
          <a:p>
            <a:pPr marL="171450" indent="-171450">
              <a:buFont typeface="Arial"/>
              <a:buChar char="•"/>
            </a:pPr>
            <a:r>
              <a:rPr lang="en-US" baseline="0" dirty="0" smtClean="0"/>
              <a:t>Because this is a process, we’ve added in steps. It is important to understand, though, that the process of developing a project is actually iterative. You invest a little time or money to determine if there is potential, and if there is, you move onto the next step. There you invest a little more money and time to get more detailed information about the project and its impacts. At every point, you have an opportunity to stop the project, with minimal investment. Note that development costs do ramp up once you move on from the early development stage.</a:t>
            </a:r>
          </a:p>
          <a:p>
            <a:pPr marL="171450" indent="-171450">
              <a:buFont typeface="Arial"/>
              <a:buChar char="•"/>
            </a:pPr>
            <a:r>
              <a:rPr lang="en-US" baseline="0" dirty="0" smtClean="0"/>
              <a:t>That’s an important thing to remember here: if at any stage, you are getting information that indicates that your project is not going to meet your goal, it is a valid decision to decide to delay or rethink. You want to make sure that your goals are clear from the beginning to make sure that you don’t forever put projects on hold.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6860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12</a:t>
            </a:fld>
            <a:endParaRPr lang="en-US" dirty="0" smtClean="0"/>
          </a:p>
          <a:p>
            <a:pPr marL="171450" indent="-171450">
              <a:buFont typeface="Arial" pitchFamily="34" charset="0"/>
              <a:buChar char="•"/>
            </a:pPr>
            <a:r>
              <a:rPr lang="en-US" dirty="0" smtClean="0"/>
              <a:t>Here I</a:t>
            </a:r>
            <a:r>
              <a:rPr lang="en-US" baseline="0" dirty="0" smtClean="0"/>
              <a:t> am showing you the project development and financing strategy.  Another way to think of this is as a five-step project development process.  It will be used throughout this presentation to highlight where a certain activity or effort falls into the big picture of developing a RE project.</a:t>
            </a:r>
          </a:p>
          <a:p>
            <a:pPr marL="171450" indent="-171450">
              <a:buFont typeface="Arial" pitchFamily="34" charset="0"/>
              <a:buChar char="•"/>
            </a:pPr>
            <a:r>
              <a:rPr lang="en-US" baseline="0" dirty="0" smtClean="0"/>
              <a:t>You will notice that this process is depicted as both a circle and as a straight line.  This is because when developing a RE project, you may encounter both repetitive processes (as in the circle representation) and sequential processes (as in the line representation).  For example, sometimes you may evaluate a project and eventually reach a decision to not proceed on the project any further.  At this point you will begin the process anew for another type of development or a variation on the project.  On the other hand, there are can be milestones to be met before proceeding to the next phase of development.  It is important to have the whole picture in mind not just the step immediately before you, as different processes will proceed at different paces, depending on where your project is located.  </a:t>
            </a:r>
          </a:p>
          <a:p>
            <a:pPr marL="171450" indent="-171450">
              <a:buFont typeface="Arial" pitchFamily="34" charset="0"/>
              <a:buChar char="•"/>
            </a:pPr>
            <a:r>
              <a:rPr lang="en-US" baseline="0" dirty="0" smtClean="0"/>
              <a:t>Broadly speaking, we have categorized five steps in the process which will be discussed in detail in the remainder of the presentation.  These are:</a:t>
            </a:r>
          </a:p>
          <a:p>
            <a:pPr marL="628650" lvl="1" indent="-171450">
              <a:buFont typeface="Arial" pitchFamily="34" charset="0"/>
              <a:buChar char="•"/>
            </a:pPr>
            <a:r>
              <a:rPr lang="en-US" baseline="0" dirty="0" smtClean="0"/>
              <a:t>Project Potential</a:t>
            </a:r>
          </a:p>
          <a:p>
            <a:pPr marL="628650" lvl="1" indent="-171450">
              <a:buFont typeface="Arial" pitchFamily="34" charset="0"/>
              <a:buChar char="•"/>
            </a:pPr>
            <a:r>
              <a:rPr lang="en-US" baseline="0" dirty="0" smtClean="0"/>
              <a:t>Project Options</a:t>
            </a:r>
          </a:p>
          <a:p>
            <a:pPr marL="628650" lvl="1" indent="-171450">
              <a:buFont typeface="Arial" pitchFamily="34" charset="0"/>
              <a:buChar char="•"/>
            </a:pPr>
            <a:r>
              <a:rPr lang="en-US" baseline="0" dirty="0" smtClean="0"/>
              <a:t>Refinement</a:t>
            </a:r>
          </a:p>
          <a:p>
            <a:pPr marL="628650" lvl="1" indent="-171450">
              <a:buFont typeface="Arial" pitchFamily="34" charset="0"/>
              <a:buChar char="•"/>
            </a:pPr>
            <a:r>
              <a:rPr lang="en-US" baseline="0" dirty="0" smtClean="0"/>
              <a:t>Project Implementation</a:t>
            </a:r>
          </a:p>
          <a:p>
            <a:pPr marL="628650" lvl="1" indent="-171450">
              <a:buFont typeface="Arial" pitchFamily="34" charset="0"/>
              <a:buChar char="•"/>
            </a:pPr>
            <a:r>
              <a:rPr lang="en-US" baseline="0" dirty="0" smtClean="0"/>
              <a:t>Operations and Maintenance  </a:t>
            </a: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7040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13</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When determining the potential, the key question to answer is: Is there a viable project? </a:t>
            </a:r>
          </a:p>
          <a:p>
            <a:pPr marL="91440" lvl="0" indent="-91440">
              <a:buFont typeface="Arial" pitchFamily="34" charset="0"/>
              <a:buChar char="•"/>
            </a:pPr>
            <a:r>
              <a:rPr lang="en-US" sz="1200" kern="1200" dirty="0" smtClean="0">
                <a:solidFill>
                  <a:schemeClr val="tx1"/>
                </a:solidFill>
                <a:latin typeface="+mn-lt"/>
                <a:ea typeface="+mn-ea"/>
                <a:cs typeface="+mn-cs"/>
              </a:rPr>
              <a:t>Analyze what are the risks</a:t>
            </a:r>
            <a:r>
              <a:rPr lang="en-US" sz="1200" kern="1200" baseline="0" dirty="0" smtClean="0">
                <a:solidFill>
                  <a:schemeClr val="tx1"/>
                </a:solidFill>
                <a:latin typeface="+mn-lt"/>
                <a:ea typeface="+mn-ea"/>
                <a:cs typeface="+mn-cs"/>
              </a:rPr>
              <a:t> in the project that could potentially kill the project (so called high level fatal flaw review)</a:t>
            </a:r>
          </a:p>
          <a:p>
            <a:pPr marL="548640" lvl="1" indent="-91440">
              <a:buFont typeface="Arial" pitchFamily="34" charset="0"/>
              <a:buChar char="•"/>
            </a:pPr>
            <a:r>
              <a:rPr lang="en-US" sz="1200" kern="1200" baseline="0" dirty="0" smtClean="0">
                <a:solidFill>
                  <a:schemeClr val="tx1"/>
                </a:solidFill>
                <a:latin typeface="+mn-lt"/>
                <a:ea typeface="+mn-ea"/>
                <a:cs typeface="+mn-cs"/>
              </a:rPr>
              <a:t>Examples:  securing the site, confirming the energy resource, estimating the project economics, determining the markets and potential pathways, and assembling the right team or the human capital</a:t>
            </a: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For example: you want to look for an appropriate site for the project. You may have several potential sites, but also have some areas that are really off limits for development of this kind of project. It’s important to know where the boundaries are. As</a:t>
            </a:r>
            <a:r>
              <a:rPr lang="en-US" sz="1200" kern="1200" baseline="0" dirty="0" smtClean="0">
                <a:solidFill>
                  <a:schemeClr val="tx1"/>
                </a:solidFill>
                <a:latin typeface="+mn-lt"/>
                <a:ea typeface="+mn-ea"/>
                <a:cs typeface="+mn-cs"/>
              </a:rPr>
              <a:t> part of our curriculum, the DOE Office of Indian Energy has developed a series of on-demand </a:t>
            </a:r>
            <a:r>
              <a:rPr lang="en-US" sz="1200" kern="1200" dirty="0" smtClean="0">
                <a:solidFill>
                  <a:schemeClr val="tx1"/>
                </a:solidFill>
                <a:latin typeface="+mn-lt"/>
                <a:ea typeface="+mn-ea"/>
                <a:cs typeface="+mn-cs"/>
              </a:rPr>
              <a:t>courses on foundational renewable energy topics that you can watch at any time. One of these course </a:t>
            </a:r>
            <a:r>
              <a:rPr lang="en-US" sz="1200" kern="1200" baseline="0" dirty="0" smtClean="0">
                <a:solidFill>
                  <a:schemeClr val="tx1"/>
                </a:solidFill>
                <a:latin typeface="+mn-lt"/>
                <a:ea typeface="+mn-ea"/>
                <a:cs typeface="+mn-cs"/>
              </a:rPr>
              <a:t>goes over “</a:t>
            </a:r>
            <a:r>
              <a:rPr lang="en-US" sz="1200" kern="1200" dirty="0" smtClean="0">
                <a:solidFill>
                  <a:schemeClr val="tx1"/>
                </a:solidFill>
                <a:latin typeface="+mn-lt"/>
                <a:ea typeface="+mn-ea"/>
                <a:cs typeface="+mn-cs"/>
              </a:rPr>
              <a:t>Assessing</a:t>
            </a:r>
            <a:r>
              <a:rPr lang="en-US" sz="1200" kern="1200" baseline="0" dirty="0" smtClean="0">
                <a:solidFill>
                  <a:schemeClr val="tx1"/>
                </a:solidFill>
                <a:latin typeface="+mn-lt"/>
                <a:ea typeface="+mn-ea"/>
                <a:cs typeface="+mn-cs"/>
              </a:rPr>
              <a:t> Energy Resources,” which would be helpful during this step of the process because it provides information on tools you can use to identify potential project sites. </a:t>
            </a:r>
          </a:p>
          <a:p>
            <a:pPr marL="91440" lvl="0" indent="-91440">
              <a:buFont typeface="Arial" pitchFamily="34" charset="0"/>
              <a:buChar char="•"/>
            </a:pPr>
            <a:r>
              <a:rPr lang="en-US" sz="1200" kern="1200" baseline="0" dirty="0" smtClean="0">
                <a:solidFill>
                  <a:schemeClr val="tx1"/>
                </a:solidFill>
                <a:latin typeface="+mn-lt"/>
                <a:ea typeface="+mn-ea"/>
                <a:cs typeface="+mn-cs"/>
              </a:rPr>
              <a:t>Part of the process for determining if there is a viable project is to determine a few main points:</a:t>
            </a:r>
            <a:endParaRPr lang="en-US" dirty="0" smtClean="0"/>
          </a:p>
          <a:p>
            <a:pPr algn="ctr">
              <a:buNone/>
            </a:pPr>
            <a:r>
              <a:rPr lang="en-US" sz="1200" b="1" i="1" dirty="0" smtClean="0"/>
              <a:t>To whom can you sell electricity? </a:t>
            </a:r>
          </a:p>
          <a:p>
            <a:pPr algn="ctr">
              <a:buNone/>
            </a:pPr>
            <a:r>
              <a:rPr lang="en-US" sz="1200" b="1" i="1" dirty="0" smtClean="0"/>
              <a:t>How much will that entity pay for electricity?</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13</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7.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7.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1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7.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8.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8.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8.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13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8.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13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8.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8.xml"/><Relationship Id="rId4" Type="http://schemas.openxmlformats.org/officeDocument/2006/relationships/image" Target="../media/image4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8.xml"/><Relationship Id="rId4" Type="http://schemas.openxmlformats.org/officeDocument/2006/relationships/image" Target="../media/image44.pn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9.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55.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9.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5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9.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25.pn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7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7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0.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7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0.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0.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3.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2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3.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2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3.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22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3.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2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3.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3.xml"/><Relationship Id="rId4" Type="http://schemas.openxmlformats.org/officeDocument/2006/relationships/image" Target="../media/image44.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3.xml"/><Relationship Id="rId4" Type="http://schemas.openxmlformats.org/officeDocument/2006/relationships/image" Target="../media/image44.png"/></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4.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2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4.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2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4.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244.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4.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24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4.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4.xml"/><Relationship Id="rId4" Type="http://schemas.openxmlformats.org/officeDocument/2006/relationships/image" Target="../media/image44.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4.xml"/><Relationship Id="rId4" Type="http://schemas.openxmlformats.org/officeDocument/2006/relationships/image" Target="../media/image4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5.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2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5.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5.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26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5.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26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5.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5.xml"/><Relationship Id="rId4" Type="http://schemas.openxmlformats.org/officeDocument/2006/relationships/image" Target="../media/image44.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5.xml"/><Relationship Id="rId4" Type="http://schemas.openxmlformats.org/officeDocument/2006/relationships/image" Target="../media/image44.png"/></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6.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6.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6.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6.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29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6.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6.xml"/><Relationship Id="rId4" Type="http://schemas.openxmlformats.org/officeDocument/2006/relationships/image" Target="../media/image44.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6.xml"/><Relationship Id="rId4" Type="http://schemas.openxmlformats.org/officeDocument/2006/relationships/image" Target="../media/image44.png"/></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7.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3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7.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3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7.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313.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7.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3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7.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7.xml"/><Relationship Id="rId4" Type="http://schemas.openxmlformats.org/officeDocument/2006/relationships/image" Target="../media/image44.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7.xml"/><Relationship Id="rId4" Type="http://schemas.openxmlformats.org/officeDocument/2006/relationships/image" Target="../media/image44.png"/></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8.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3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8.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3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8.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33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8.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33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8.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8.xml"/><Relationship Id="rId4" Type="http://schemas.openxmlformats.org/officeDocument/2006/relationships/image" Target="../media/image44.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8.xml"/><Relationship Id="rId4" Type="http://schemas.openxmlformats.org/officeDocument/2006/relationships/image" Target="../media/image44.png"/></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19.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35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19.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3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19.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359.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9.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19.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9.xml"/><Relationship Id="rId4" Type="http://schemas.openxmlformats.org/officeDocument/2006/relationships/image" Target="../media/image44.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19.xml"/><Relationship Id="rId4" Type="http://schemas.openxmlformats.org/officeDocument/2006/relationships/image" Target="../media/image44.png"/></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9.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20.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20.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38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20.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38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20.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38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20.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0.xml"/><Relationship Id="rId4" Type="http://schemas.openxmlformats.org/officeDocument/2006/relationships/image" Target="../media/image44.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0.xml"/><Relationship Id="rId4" Type="http://schemas.openxmlformats.org/officeDocument/2006/relationships/image" Target="../media/image44.png"/></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0.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20.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png"/><Relationship Id="rId7" Type="http://schemas.microsoft.com/office/2007/relationships/hdphoto" Target="../media/hdphoto20.wdp"/><Relationship Id="rId2" Type="http://schemas.openxmlformats.org/officeDocument/2006/relationships/image" Target="../media/image36.png"/><Relationship Id="rId1" Type="http://schemas.openxmlformats.org/officeDocument/2006/relationships/slideMaster" Target="../slideMasters/slideMaster21.xml"/><Relationship Id="rId6" Type="http://schemas.openxmlformats.org/officeDocument/2006/relationships/image" Target="../media/image16.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1.wdp"/></Relationships>
</file>

<file path=ppt/slideLayouts/_rels/slideLayout40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Master" Target="../slideMasters/slideMaster21.xml"/><Relationship Id="rId6" Type="http://schemas.openxmlformats.org/officeDocument/2006/relationships/image" Target="../media/image16.png"/><Relationship Id="rId11" Type="http://schemas.microsoft.com/office/2007/relationships/hdphoto" Target="../media/hdphoto12.wdp"/><Relationship Id="rId5" Type="http://schemas.openxmlformats.org/officeDocument/2006/relationships/image" Target="../media/image39.pn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4.wdp"/></Relationships>
</file>

<file path=ppt/slideLayouts/_rels/slideLayout40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Master" Target="../slideMasters/slideMaster21.xml"/><Relationship Id="rId6" Type="http://schemas.microsoft.com/office/2007/relationships/hdphoto" Target="../media/hdphoto26.wdp"/><Relationship Id="rId11" Type="http://schemas.microsoft.com/office/2007/relationships/hdphoto" Target="../media/hdphoto27.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5.wdp"/><Relationship Id="rId9" Type="http://schemas.microsoft.com/office/2007/relationships/hdphoto" Target="../media/hdphoto7.wdp"/></Relationships>
</file>

<file path=ppt/slideLayouts/_rels/slideLayout405.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21.xml"/><Relationship Id="rId6" Type="http://schemas.microsoft.com/office/2007/relationships/hdphoto" Target="../media/hdphoto26.wdp"/><Relationship Id="rId11" Type="http://schemas.microsoft.com/office/2007/relationships/hdphoto" Target="../media/hdphoto2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6.wdp"/><Relationship Id="rId9" Type="http://schemas.openxmlformats.org/officeDocument/2006/relationships/image" Target="../media/image41.png"/></Relationships>
</file>

<file path=ppt/slideLayouts/_rels/slideLayout40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Master" Target="../slideMasters/slideMaster21.xml"/><Relationship Id="rId6" Type="http://schemas.microsoft.com/office/2007/relationships/hdphoto" Target="../media/hdphoto29.wdp"/><Relationship Id="rId11" Type="http://schemas.openxmlformats.org/officeDocument/2006/relationships/image" Target="../media/image42.png"/><Relationship Id="rId5" Type="http://schemas.openxmlformats.org/officeDocument/2006/relationships/image" Target="../media/image15.png"/><Relationship Id="rId10" Type="http://schemas.microsoft.com/office/2007/relationships/hdphoto" Target="../media/hdphoto30.wdp"/><Relationship Id="rId4" Type="http://schemas.microsoft.com/office/2007/relationships/hdphoto" Target="../media/hdphoto25.wdp"/><Relationship Id="rId9" Type="http://schemas.openxmlformats.org/officeDocument/2006/relationships/image" Target="../media/image17.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1.xml"/><Relationship Id="rId4" Type="http://schemas.openxmlformats.org/officeDocument/2006/relationships/image" Target="../media/image4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Master" Target="../slideMasters/slideMaster21.xml"/><Relationship Id="rId4" Type="http://schemas.openxmlformats.org/officeDocument/2006/relationships/image" Target="../media/image44.png"/></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4.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55.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6.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88.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6.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6.xml"/><Relationship Id="rId6" Type="http://schemas.microsoft.com/office/2007/relationships/hdphoto" Target="../media/hdphoto17.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25.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97690239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916941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81268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05104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949278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223626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673272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190139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9246184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7935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0141416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38560766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60218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20444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18760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026349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753205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691262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95413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010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69798336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84669029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121349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82502341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8553462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73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815465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941680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1675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521680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14859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861481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002600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480877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9663123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0463078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571308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396908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6364238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662948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614255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818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14080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8468370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950899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415068393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313653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677313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67581507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971495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662365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189902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3019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778637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05924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718955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60595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815102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7160937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3006717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32821092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8892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58387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7526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684479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6055130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875975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595190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615778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574343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4411815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6641041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8979844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736270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64111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223442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910115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14423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217434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865806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487556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7529567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9589733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4948757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32483693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2072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9646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55428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942693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1674155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523560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412801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83634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117516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12958930"/>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82943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a:t>
            </a:r>
            <a:r>
              <a:rPr lang="en-US" dirty="0" err="1" smtClean="0"/>
              <a:t>PotentialEstimates</a:t>
            </a:r>
            <a:r>
              <a:rPr lang="en-US" dirty="0" smtClean="0"/>
              <a:t>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60561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117704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178152850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5035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5518017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76677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704716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37214190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Tree>
    <p:extLst>
      <p:ext uri="{BB962C8B-B14F-4D97-AF65-F5344CB8AC3E}">
        <p14:creationId xmlns:p14="http://schemas.microsoft.com/office/powerpoint/2010/main" val="14148116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2849906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dirty="0"/>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4243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dirty="0"/>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0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07172227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a:t>
            </a:r>
            <a:r>
              <a:rPr lang="en-US" dirty="0" err="1" smtClean="0"/>
              <a:t>PotentialEstimates</a:t>
            </a:r>
            <a:r>
              <a:rPr lang="en-US" dirty="0" smtClean="0"/>
              <a:t>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54022394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164923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9452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999706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674099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838736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601037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Tree>
    <p:extLst>
      <p:ext uri="{BB962C8B-B14F-4D97-AF65-F5344CB8AC3E}">
        <p14:creationId xmlns:p14="http://schemas.microsoft.com/office/powerpoint/2010/main" val="13804555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6975311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dirty="0"/>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96105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8440306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dirty="0"/>
          </a:p>
        </p:txBody>
      </p:sp>
      <p:pic>
        <p:nvPicPr>
          <p:cNvPr id="10" name="Picture 9" descr="doe_oie_wordmark_horiz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3902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10099042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474026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9083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60634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2820200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085892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472048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2497978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9190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256631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898923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398919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65132581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59019114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49975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9674154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838538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322344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959548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97109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35082879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2737034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04407056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0321288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503627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4443915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8281838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0976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83299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681684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90061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620512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7722048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6512768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1015573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699068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649643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7719308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3492136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608033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9337578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77434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64023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77597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115051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198506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812070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666900192"/>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51718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16925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419616947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63275843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277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3654297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830401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080643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169972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367765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17310946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74412760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9976187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83466352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00198611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192915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53095273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7588482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43301118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948136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877377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096251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275099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3563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525304555"/>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4448194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7998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4772703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2531138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84441532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0571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0751464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9076643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3449302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662233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8434626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46756987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6633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9798915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64597031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1901776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0915929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925092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82805124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186572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281802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087893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234450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63060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642647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531995438"/>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25936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343735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54169559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96101588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9721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4130360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46020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4084244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4402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708309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36003404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7392643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25609002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3306247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29046132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402193161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672663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59374252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231174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01241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441311434"/>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484266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780179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18976185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126073914"/>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96371195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26172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52697183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5930209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44619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74314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4929882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863497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377256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1690234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8661483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86991985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82925315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68466935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30079676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15439340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1042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a:t>
            </a:r>
            <a:r>
              <a:rPr lang="en-US" dirty="0" err="1" smtClean="0"/>
              <a:t>PotentialEstimates</a:t>
            </a:r>
            <a:r>
              <a:rPr lang="en-US" dirty="0" smtClean="0"/>
              <a:t>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33934092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46192049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0232019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521298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8340589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65619732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0369542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920493361"/>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96516691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112551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3164970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6247190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05366231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63982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314600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142935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5179036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3110125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48490740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63390187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96987488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3835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25887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5863222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53968579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4428979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09727846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0776142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8339993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3664560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4459934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73460532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586281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070934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9692218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962408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4135153917"/>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80990068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19145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312764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1783948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6345067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5570393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703773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155312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6037207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70381343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91306072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4352417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73941395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9107420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40458361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478819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657955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93250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914632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64734576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1972426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359745070"/>
      </p:ext>
    </p:extLst>
  </p:cSld>
  <p:clrMapOvr>
    <a:masterClrMapping/>
  </p:clrMapOvr>
  <p:transition>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83659688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603926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048265048"/>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23470075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88293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4126643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126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39615675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0173603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9305829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08568200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77296564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20344991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5843245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21932176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180131685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282962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719866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Tree>
    <p:extLst>
      <p:ext uri="{BB962C8B-B14F-4D97-AF65-F5344CB8AC3E}">
        <p14:creationId xmlns:p14="http://schemas.microsoft.com/office/powerpoint/2010/main" val="240242354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3248432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8557226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179706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4992705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7545264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549080944"/>
      </p:ext>
    </p:extLst>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84818205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1567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996639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10" name="Picture 9" descr="doe_oie_wordmark_horiz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7865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10" name="Picture 9" descr="doe_oie_wordmark_horiz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989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4548789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86615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7427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76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5373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9144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84734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7966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35050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83974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75181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528833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09152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6254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8272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849971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00338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9274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81998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771924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974209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63297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a:t>
            </a:r>
            <a:r>
              <a:rPr lang="en-US" dirty="0" err="1" smtClean="0"/>
              <a:t>PotentialEstimates</a:t>
            </a:r>
            <a:r>
              <a:rPr lang="en-US" dirty="0" smtClean="0"/>
              <a:t>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38472257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1203043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39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6835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422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2861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753566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spTree>
    <p:extLst>
      <p:ext uri="{BB962C8B-B14F-4D97-AF65-F5344CB8AC3E}">
        <p14:creationId xmlns:p14="http://schemas.microsoft.com/office/powerpoint/2010/main" val="4249272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doe_ie_wordmark_larg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5981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10" name="Picture 9" descr="doe_oie_wordmark_horiz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0615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10" name="Picture 9" descr="doe_oie_wordmark_horiz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390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39766788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415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80769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70331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52146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318129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283694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21162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446814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1451579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75000"/>
                  </a:srgbClr>
                </a:solidFill>
                <a:latin typeface="Franklin Gothic Medium"/>
              </a:rPr>
              <a:t>Implementation</a:t>
            </a:r>
            <a:endParaRPr lang="en-US" sz="1400" b="1" dirty="0">
              <a:solidFill>
                <a:srgbClr val="3E3E3E">
                  <a:lumMod val="75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969073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75000"/>
                  </a:srgbClr>
                </a:solidFill>
                <a:latin typeface="Franklin Gothic Medium"/>
              </a:rPr>
              <a:t>Operations &amp; Maintenance</a:t>
            </a:r>
            <a:endParaRPr lang="en-US" sz="1400" b="1" dirty="0">
              <a:solidFill>
                <a:srgbClr val="3E3E3E">
                  <a:lumMod val="75000"/>
                </a:srgbClr>
              </a:solidFill>
              <a:latin typeface="Franklin Gothic Medium"/>
            </a:endParaRPr>
          </a:p>
        </p:txBody>
      </p:sp>
    </p:spTree>
    <p:extLst>
      <p:ext uri="{BB962C8B-B14F-4D97-AF65-F5344CB8AC3E}">
        <p14:creationId xmlns:p14="http://schemas.microsoft.com/office/powerpoint/2010/main" val="130689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869224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13085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946435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8699409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83408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851180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024310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784660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9284004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20097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10.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1.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2.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theme" Target="../theme/theme13.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 Type="http://schemas.openxmlformats.org/officeDocument/2006/relationships/slideLayout" Target="../slideLayouts/slideLayout236.xml"/><Relationship Id="rId21" Type="http://schemas.openxmlformats.org/officeDocument/2006/relationships/slideLayout" Target="../slideLayouts/slideLayout254.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24" Type="http://schemas.openxmlformats.org/officeDocument/2006/relationships/theme" Target="../theme/theme1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theme" Target="../theme/theme15.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theme" Target="../theme/theme16.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slideLayout" Target="../slideLayouts/slideLayout320.xml"/><Relationship Id="rId3" Type="http://schemas.openxmlformats.org/officeDocument/2006/relationships/slideLayout" Target="../slideLayouts/slideLayout305.xml"/><Relationship Id="rId21" Type="http://schemas.openxmlformats.org/officeDocument/2006/relationships/slideLayout" Target="../slideLayouts/slideLayout323.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20" Type="http://schemas.openxmlformats.org/officeDocument/2006/relationships/slideLayout" Target="../slideLayouts/slideLayout322.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24" Type="http://schemas.openxmlformats.org/officeDocument/2006/relationships/theme" Target="../theme/theme17.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23" Type="http://schemas.openxmlformats.org/officeDocument/2006/relationships/slideLayout" Target="../slideLayouts/slideLayout325.xml"/><Relationship Id="rId10" Type="http://schemas.openxmlformats.org/officeDocument/2006/relationships/slideLayout" Target="../slideLayouts/slideLayout312.xml"/><Relationship Id="rId19" Type="http://schemas.openxmlformats.org/officeDocument/2006/relationships/slideLayout" Target="../slideLayouts/slideLayout321.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 Id="rId22" Type="http://schemas.openxmlformats.org/officeDocument/2006/relationships/slideLayout" Target="../slideLayouts/slideLayout32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slideLayout" Target="../slideLayouts/slideLayout338.xml"/><Relationship Id="rId18" Type="http://schemas.openxmlformats.org/officeDocument/2006/relationships/slideLayout" Target="../slideLayouts/slideLayout343.xml"/><Relationship Id="rId3" Type="http://schemas.openxmlformats.org/officeDocument/2006/relationships/slideLayout" Target="../slideLayouts/slideLayout328.xml"/><Relationship Id="rId21" Type="http://schemas.openxmlformats.org/officeDocument/2006/relationships/slideLayout" Target="../slideLayouts/slideLayout346.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17" Type="http://schemas.openxmlformats.org/officeDocument/2006/relationships/slideLayout" Target="../slideLayouts/slideLayout342.xml"/><Relationship Id="rId2" Type="http://schemas.openxmlformats.org/officeDocument/2006/relationships/slideLayout" Target="../slideLayouts/slideLayout327.xml"/><Relationship Id="rId16" Type="http://schemas.openxmlformats.org/officeDocument/2006/relationships/slideLayout" Target="../slideLayouts/slideLayout341.xml"/><Relationship Id="rId20" Type="http://schemas.openxmlformats.org/officeDocument/2006/relationships/slideLayout" Target="../slideLayouts/slideLayout345.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24" Type="http://schemas.openxmlformats.org/officeDocument/2006/relationships/theme" Target="../theme/theme18.xml"/><Relationship Id="rId5" Type="http://schemas.openxmlformats.org/officeDocument/2006/relationships/slideLayout" Target="../slideLayouts/slideLayout330.xml"/><Relationship Id="rId15" Type="http://schemas.openxmlformats.org/officeDocument/2006/relationships/slideLayout" Target="../slideLayouts/slideLayout340.xml"/><Relationship Id="rId23" Type="http://schemas.openxmlformats.org/officeDocument/2006/relationships/slideLayout" Target="../slideLayouts/slideLayout348.xml"/><Relationship Id="rId10" Type="http://schemas.openxmlformats.org/officeDocument/2006/relationships/slideLayout" Target="../slideLayouts/slideLayout335.xml"/><Relationship Id="rId19" Type="http://schemas.openxmlformats.org/officeDocument/2006/relationships/slideLayout" Target="../slideLayouts/slideLayout344.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slideLayout" Target="../slideLayouts/slideLayout339.xml"/><Relationship Id="rId22" Type="http://schemas.openxmlformats.org/officeDocument/2006/relationships/slideLayout" Target="../slideLayouts/slideLayout34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slideLayout" Target="../slideLayouts/slideLayout366.xml"/><Relationship Id="rId3" Type="http://schemas.openxmlformats.org/officeDocument/2006/relationships/slideLayout" Target="../slideLayouts/slideLayout351.xml"/><Relationship Id="rId21" Type="http://schemas.openxmlformats.org/officeDocument/2006/relationships/slideLayout" Target="../slideLayouts/slideLayout369.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slideLayout" Target="../slideLayouts/slideLayout368.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theme" Target="../theme/theme19.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23" Type="http://schemas.openxmlformats.org/officeDocument/2006/relationships/slideLayout" Target="../slideLayouts/slideLayout371.xml"/><Relationship Id="rId10" Type="http://schemas.openxmlformats.org/officeDocument/2006/relationships/slideLayout" Target="../slideLayouts/slideLayout358.xml"/><Relationship Id="rId19" Type="http://schemas.openxmlformats.org/officeDocument/2006/relationships/slideLayout" Target="../slideLayouts/slideLayout367.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 Id="rId22" Type="http://schemas.openxmlformats.org/officeDocument/2006/relationships/slideLayout" Target="../slideLayouts/slideLayout3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slideLayout" Target="../slideLayouts/slideLayout384.xml"/><Relationship Id="rId18" Type="http://schemas.openxmlformats.org/officeDocument/2006/relationships/slideLayout" Target="../slideLayouts/slideLayout389.xml"/><Relationship Id="rId3" Type="http://schemas.openxmlformats.org/officeDocument/2006/relationships/slideLayout" Target="../slideLayouts/slideLayout374.xml"/><Relationship Id="rId21" Type="http://schemas.openxmlformats.org/officeDocument/2006/relationships/slideLayout" Target="../slideLayouts/slideLayout392.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17" Type="http://schemas.openxmlformats.org/officeDocument/2006/relationships/slideLayout" Target="../slideLayouts/slideLayout388.xml"/><Relationship Id="rId2" Type="http://schemas.openxmlformats.org/officeDocument/2006/relationships/slideLayout" Target="../slideLayouts/slideLayout373.xml"/><Relationship Id="rId16" Type="http://schemas.openxmlformats.org/officeDocument/2006/relationships/slideLayout" Target="../slideLayouts/slideLayout387.xml"/><Relationship Id="rId20" Type="http://schemas.openxmlformats.org/officeDocument/2006/relationships/slideLayout" Target="../slideLayouts/slideLayout391.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24" Type="http://schemas.openxmlformats.org/officeDocument/2006/relationships/theme" Target="../theme/theme20.xml"/><Relationship Id="rId5" Type="http://schemas.openxmlformats.org/officeDocument/2006/relationships/slideLayout" Target="../slideLayouts/slideLayout376.xml"/><Relationship Id="rId15" Type="http://schemas.openxmlformats.org/officeDocument/2006/relationships/slideLayout" Target="../slideLayouts/slideLayout386.xml"/><Relationship Id="rId23" Type="http://schemas.openxmlformats.org/officeDocument/2006/relationships/slideLayout" Target="../slideLayouts/slideLayout394.xml"/><Relationship Id="rId10" Type="http://schemas.openxmlformats.org/officeDocument/2006/relationships/slideLayout" Target="../slideLayouts/slideLayout381.xml"/><Relationship Id="rId19" Type="http://schemas.openxmlformats.org/officeDocument/2006/relationships/slideLayout" Target="../slideLayouts/slideLayout390.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slideLayout" Target="../slideLayouts/slideLayout385.xml"/><Relationship Id="rId22" Type="http://schemas.openxmlformats.org/officeDocument/2006/relationships/slideLayout" Target="../slideLayouts/slideLayout39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slideLayout" Target="../slideLayouts/slideLayout407.xml"/><Relationship Id="rId18" Type="http://schemas.openxmlformats.org/officeDocument/2006/relationships/slideLayout" Target="../slideLayouts/slideLayout412.xml"/><Relationship Id="rId3" Type="http://schemas.openxmlformats.org/officeDocument/2006/relationships/slideLayout" Target="../slideLayouts/slideLayout397.xml"/><Relationship Id="rId21" Type="http://schemas.openxmlformats.org/officeDocument/2006/relationships/slideLayout" Target="../slideLayouts/slideLayout415.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slideLayout" Target="../slideLayouts/slideLayout411.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0" Type="http://schemas.openxmlformats.org/officeDocument/2006/relationships/slideLayout" Target="../slideLayouts/slideLayout414.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theme" Target="../theme/theme21.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23" Type="http://schemas.openxmlformats.org/officeDocument/2006/relationships/slideLayout" Target="../slideLayouts/slideLayout417.xml"/><Relationship Id="rId10" Type="http://schemas.openxmlformats.org/officeDocument/2006/relationships/slideLayout" Target="../slideLayouts/slideLayout404.xml"/><Relationship Id="rId19" Type="http://schemas.openxmlformats.org/officeDocument/2006/relationships/slideLayout" Target="../slideLayouts/slideLayout413.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 Id="rId22" Type="http://schemas.openxmlformats.org/officeDocument/2006/relationships/slideLayout" Target="../slideLayouts/slideLayout4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6.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theme" Target="../theme/theme8.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07450554"/>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 id="2147484085"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404130126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14458306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59160800"/>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 id="2147484133"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730948029"/>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374715964"/>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 id="2147484181"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28362733"/>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799247146"/>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 id="2147484221" r:id="rId15"/>
    <p:sldLayoutId id="2147484222" r:id="rId16"/>
    <p:sldLayoutId id="2147484223" r:id="rId17"/>
    <p:sldLayoutId id="2147484224" r:id="rId18"/>
    <p:sldLayoutId id="2147484225" r:id="rId19"/>
    <p:sldLayoutId id="2147484226" r:id="rId20"/>
    <p:sldLayoutId id="2147484227" r:id="rId21"/>
    <p:sldLayoutId id="2147484228" r:id="rId22"/>
    <p:sldLayoutId id="2147484229"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233114166"/>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60042186"/>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 id="2147484275" r:id="rId21"/>
    <p:sldLayoutId id="2147484276" r:id="rId22"/>
    <p:sldLayoutId id="2147484277"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0934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32723449"/>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9325520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16948406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34487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5391461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0144318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15570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219609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4050488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1.xml"/></Relationships>
</file>

<file path=ppt/slides/_rels/slide14.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0.xml"/><Relationship Id="rId1" Type="http://schemas.openxmlformats.org/officeDocument/2006/relationships/slideLayout" Target="../slideLayouts/slideLayout190.xml"/></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01.xml"/><Relationship Id="rId6" Type="http://schemas.openxmlformats.org/officeDocument/2006/relationships/hyperlink" Target="http://www.osha.gov/SLTC/etools/electric_power/illustrated_glossary/index.html" TargetMode="External"/><Relationship Id="rId5" Type="http://schemas.openxmlformats.org/officeDocument/2006/relationships/image" Target="../media/image68.jpeg"/><Relationship Id="rId4" Type="http://schemas.openxmlformats.org/officeDocument/2006/relationships/image" Target="../media/image67.jpe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4.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hyperlink" Target="http://www.energy.gov/indianenergy/resources/education-and-training" TargetMode="External"/><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4.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8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4.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2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9.xml"/></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4.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7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4.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406.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72.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51.emf"/><Relationship Id="rId11" Type="http://schemas.openxmlformats.org/officeDocument/2006/relationships/image" Target="../media/image56.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Renewable Energy Project Development and Finance Framework: The 5 Step Process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Tree>
    <p:extLst>
      <p:ext uri="{BB962C8B-B14F-4D97-AF65-F5344CB8AC3E}">
        <p14:creationId xmlns:p14="http://schemas.microsoft.com/office/powerpoint/2010/main" val="15980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1.jpg"/>
          <p:cNvPicPr>
            <a:picLocks noChangeAspect="1"/>
          </p:cNvPicPr>
          <p:nvPr/>
        </p:nvPicPr>
        <p:blipFill rotWithShape="1">
          <a:blip r:embed="rId3" cstate="email">
            <a:extLst>
              <a:ext uri="{28A0092B-C50C-407E-A947-70E740481C1C}">
                <a14:useLocalDpi xmlns:a14="http://schemas.microsoft.com/office/drawing/2010/main"/>
              </a:ext>
            </a:extLst>
          </a:blip>
          <a:srcRect l="-3663"/>
          <a:stretch/>
        </p:blipFill>
        <p:spPr>
          <a:xfrm>
            <a:off x="-368299" y="312748"/>
            <a:ext cx="9512300" cy="5998136"/>
          </a:xfrm>
          <a:prstGeom prst="rect">
            <a:avLst/>
          </a:prstGeom>
        </p:spPr>
      </p:pic>
      <p:sp>
        <p:nvSpPr>
          <p:cNvPr id="5" name="Rectangle 4"/>
          <p:cNvSpPr/>
          <p:nvPr/>
        </p:nvSpPr>
        <p:spPr>
          <a:xfrm>
            <a:off x="906463" y="4572000"/>
            <a:ext cx="7659687" cy="850900"/>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887413" y="4610101"/>
            <a:ext cx="7772400" cy="673100"/>
          </a:xfrm>
          <a:prstGeom prst="rect">
            <a:avLst/>
          </a:prstGeom>
          <a:ln>
            <a:noFill/>
          </a:ln>
        </p:spPr>
        <p:txBody>
          <a:bodyPr vert="horz" lIns="91440" tIns="45720" rIns="91440" bIns="45720" rtlCol="0" anchor="t">
            <a:normAutofit fontScale="75000" lnSpcReduction="2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r>
              <a:rPr lang="en-US" dirty="0" smtClean="0">
                <a:solidFill>
                  <a:prstClr val="white"/>
                </a:solidFill>
              </a:rPr>
              <a:t>5 Step Project Development </a:t>
            </a:r>
            <a:r>
              <a:rPr lang="en-US" dirty="0" err="1" smtClean="0">
                <a:solidFill>
                  <a:prstClr val="white"/>
                </a:solidFill>
              </a:rPr>
              <a:t>PRocess</a:t>
            </a:r>
            <a:endParaRPr lang="en-US" dirty="0">
              <a:solidFill>
                <a:prstClr val="white"/>
              </a:solidFill>
            </a:endParaRPr>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srgbClr val="3E3E3E"/>
                </a:solidFill>
              </a:rPr>
              <a:pPr algn="ctr"/>
              <a:t>10</a:t>
            </a:fld>
            <a:endParaRPr lang="en-US" dirty="0">
              <a:solidFill>
                <a:srgbClr val="3E3E3E"/>
              </a:solidFill>
            </a:endParaRPr>
          </a:p>
        </p:txBody>
      </p:sp>
    </p:spTree>
    <p:extLst>
      <p:ext uri="{BB962C8B-B14F-4D97-AF65-F5344CB8AC3E}">
        <p14:creationId xmlns:p14="http://schemas.microsoft.com/office/powerpoint/2010/main" val="28146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27 at 4.32.50 PM.png"/>
          <p:cNvPicPr>
            <a:picLocks noChangeAspect="1"/>
          </p:cNvPicPr>
          <p:nvPr/>
        </p:nvPicPr>
        <p:blipFill>
          <a:blip r:embed="rId3" cstate="email">
            <a:alphaModFix amt="16000"/>
            <a:extLst>
              <a:ext uri="{28A0092B-C50C-407E-A947-70E740481C1C}">
                <a14:useLocalDpi xmlns:a14="http://schemas.microsoft.com/office/drawing/2010/main"/>
              </a:ext>
            </a:extLst>
          </a:blip>
          <a:stretch>
            <a:fillRect/>
          </a:stretch>
        </p:blipFill>
        <p:spPr>
          <a:xfrm>
            <a:off x="4756584" y="787400"/>
            <a:ext cx="4482101" cy="4737100"/>
          </a:xfrm>
          <a:prstGeom prst="rect">
            <a:avLst/>
          </a:prstGeom>
        </p:spPr>
      </p:pic>
      <p:sp>
        <p:nvSpPr>
          <p:cNvPr id="2" name="Title 1"/>
          <p:cNvSpPr>
            <a:spLocks noGrp="1"/>
          </p:cNvSpPr>
          <p:nvPr>
            <p:ph type="title"/>
          </p:nvPr>
        </p:nvSpPr>
        <p:spPr/>
        <p:txBody>
          <a:bodyPr/>
          <a:lstStyle/>
          <a:p>
            <a:r>
              <a:rPr lang="en-US" dirty="0" smtClean="0"/>
              <a:t>Project Development Process: </a:t>
            </a:r>
            <a:r>
              <a:rPr lang="en-US" dirty="0" smtClean="0">
                <a:solidFill>
                  <a:srgbClr val="5D5F5F"/>
                </a:solidFill>
              </a:rPr>
              <a:t>What Is </a:t>
            </a:r>
            <a:r>
              <a:rPr lang="en-US" dirty="0">
                <a:solidFill>
                  <a:srgbClr val="5D5F5F"/>
                </a:solidFill>
              </a:rPr>
              <a:t>I</a:t>
            </a:r>
            <a:r>
              <a:rPr lang="en-US" dirty="0" smtClean="0">
                <a:solidFill>
                  <a:srgbClr val="5D5F5F"/>
                </a:solidFill>
              </a:rPr>
              <a:t>t?</a:t>
            </a:r>
            <a:endParaRPr lang="en-US" dirty="0">
              <a:solidFill>
                <a:srgbClr val="5D5F5F"/>
              </a:solidFill>
            </a:endParaRPr>
          </a:p>
        </p:txBody>
      </p:sp>
      <p:sp>
        <p:nvSpPr>
          <p:cNvPr id="3" name="Content Placeholder 2"/>
          <p:cNvSpPr>
            <a:spLocks noGrp="1"/>
          </p:cNvSpPr>
          <p:nvPr>
            <p:ph idx="1"/>
          </p:nvPr>
        </p:nvSpPr>
        <p:spPr/>
        <p:txBody>
          <a:bodyPr/>
          <a:lstStyle/>
          <a:p>
            <a:pPr marL="0" indent="0">
              <a:buNone/>
            </a:pPr>
            <a:endParaRPr lang="en-US" dirty="0" smtClean="0"/>
          </a:p>
          <a:p>
            <a:r>
              <a:rPr lang="en-US" dirty="0" smtClean="0"/>
              <a:t>Framework based on </a:t>
            </a:r>
            <a:r>
              <a:rPr lang="en-US" b="1" dirty="0" smtClean="0"/>
              <a:t>experience</a:t>
            </a:r>
          </a:p>
          <a:p>
            <a:r>
              <a:rPr lang="en-US" dirty="0" smtClean="0"/>
              <a:t>Focuses on key </a:t>
            </a:r>
            <a:r>
              <a:rPr lang="en-US" b="1" dirty="0" smtClean="0"/>
              <a:t>decision points</a:t>
            </a:r>
          </a:p>
          <a:p>
            <a:r>
              <a:rPr lang="en-US" dirty="0" smtClean="0"/>
              <a:t>Shows that project development is </a:t>
            </a:r>
            <a:r>
              <a:rPr lang="en-US" b="1" dirty="0" smtClean="0"/>
              <a:t>iterative</a:t>
            </a:r>
          </a:p>
          <a:p>
            <a:r>
              <a:rPr lang="en-US" dirty="0" smtClean="0"/>
              <a:t>Emphasizes that delaying or deciding against a project that does not meet current </a:t>
            </a:r>
            <a:r>
              <a:rPr lang="en-US" b="1" dirty="0" smtClean="0"/>
              <a:t>goals</a:t>
            </a:r>
            <a:r>
              <a:rPr lang="en-US" dirty="0" smtClean="0"/>
              <a:t> is a viable outcome and option</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11</a:t>
            </a:fld>
            <a:endParaRPr lang="en-US" dirty="0">
              <a:solidFill>
                <a:prstClr val="white"/>
              </a:solidFill>
            </a:endParaRPr>
          </a:p>
        </p:txBody>
      </p:sp>
    </p:spTree>
    <p:extLst>
      <p:ext uri="{BB962C8B-B14F-4D97-AF65-F5344CB8AC3E}">
        <p14:creationId xmlns:p14="http://schemas.microsoft.com/office/powerpoint/2010/main" val="330634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12</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6"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7" name="Group 125"/>
          <p:cNvGrpSpPr/>
          <p:nvPr/>
        </p:nvGrpSpPr>
        <p:grpSpPr>
          <a:xfrm>
            <a:off x="2473586" y="4883214"/>
            <a:ext cx="771366" cy="872973"/>
            <a:chOff x="2473586" y="4629220"/>
            <a:chExt cx="771366"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586"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9" name="Group 124"/>
          <p:cNvGrpSpPr/>
          <p:nvPr/>
        </p:nvGrpSpPr>
        <p:grpSpPr>
          <a:xfrm>
            <a:off x="535497" y="4031103"/>
            <a:ext cx="1463336" cy="2012025"/>
            <a:chOff x="-2210615" y="3777109"/>
            <a:chExt cx="1463336" cy="2012025"/>
          </a:xfrm>
        </p:grpSpPr>
        <p:sp>
          <p:nvSpPr>
            <p:cNvPr id="107" name="Rectangle 106"/>
            <p:cNvSpPr/>
            <p:nvPr/>
          </p:nvSpPr>
          <p:spPr>
            <a:xfrm>
              <a:off x="-2210615" y="3777109"/>
              <a:ext cx="1463336" cy="819712"/>
            </a:xfrm>
            <a:prstGeom prst="rect">
              <a:avLst/>
            </a:prstGeom>
          </p:spPr>
          <p:txBody>
            <a:bodyPr wrap="none">
              <a:spAutoFit/>
            </a:bodyPr>
            <a:lstStyle/>
            <a:p>
              <a:pPr algn="ctr">
                <a:lnSpc>
                  <a:spcPct val="80000"/>
                </a:lnSpc>
              </a:pPr>
              <a:r>
                <a:rPr lang="en-US" sz="3200" b="1" dirty="0" smtClean="0">
                  <a:solidFill>
                    <a:srgbClr val="3E3E3E">
                      <a:lumMod val="75000"/>
                    </a:srgbClr>
                  </a:solidFill>
                  <a:latin typeface="Franklin Gothic Medium"/>
                </a:rPr>
                <a:t>1</a:t>
              </a:r>
            </a:p>
            <a:p>
              <a:pPr algn="ctr">
                <a:lnSpc>
                  <a:spcPct val="80000"/>
                </a:lnSpc>
              </a:pPr>
              <a:r>
                <a:rPr lang="en-US" sz="2600" dirty="0" smtClean="0">
                  <a:solidFill>
                    <a:srgbClr val="3E3E3E">
                      <a:lumMod val="75000"/>
                    </a:srgbClr>
                  </a:solidFill>
                  <a:latin typeface="Franklin Gothic Medium"/>
                </a:rPr>
                <a:t>Potential</a:t>
              </a:r>
              <a:endParaRPr lang="en-US" sz="2600" dirty="0">
                <a:solidFill>
                  <a:srgbClr val="3E3E3E">
                    <a:lumMod val="75000"/>
                  </a:srgbClr>
                </a:solidFill>
                <a:latin typeface="Franklin Gothic Medium"/>
              </a:endParaRPr>
            </a:p>
          </p:txBody>
        </p:sp>
        <p:pic>
          <p:nvPicPr>
            <p:cNvPr id="108" name="Picture 107" descr="steps_icon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84448" y="4548602"/>
              <a:ext cx="1383420" cy="1240532"/>
            </a:xfrm>
            <a:prstGeom prst="rect">
              <a:avLst/>
            </a:prstGeom>
          </p:spPr>
        </p:pic>
      </p:grpSp>
      <p:pic>
        <p:nvPicPr>
          <p:cNvPr id="131"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172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p:tgtEl>
                                          <p:spTgt spid="9"/>
                                        </p:tgtEl>
                                        <p:attrNameLst>
                                          <p:attrName>ppt_y</p:attrName>
                                        </p:attrNameLst>
                                      </p:cBhvr>
                                      <p:tavLst>
                                        <p:tav tm="0">
                                          <p:val>
                                            <p:strVal val="#ppt_y+#ppt_h*1.125000"/>
                                          </p:val>
                                        </p:tav>
                                        <p:tav tm="100000">
                                          <p:val>
                                            <p:strVal val="#ppt_y"/>
                                          </p:val>
                                        </p:tav>
                                      </p:tavLst>
                                    </p:anim>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a:t>
            </a:r>
            <a:r>
              <a:rPr lang="en-US" dirty="0"/>
              <a:t>Site, Scale, </a:t>
            </a:r>
            <a:r>
              <a:rPr lang="en-US" dirty="0" smtClean="0"/>
              <a:t>Resource and Market Potential</a:t>
            </a:r>
            <a:endParaRPr lang="en-US" dirty="0">
              <a:solidFill>
                <a:srgbClr val="5D5F5F"/>
              </a:solidFill>
            </a:endParaRP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solidFill>
                  <a:prstClr val="white"/>
                </a:solidFill>
              </a:rPr>
              <a:pPr algn="ctr"/>
              <a:t>13</a:t>
            </a:fld>
            <a:endParaRPr lang="en-US" dirty="0">
              <a:solidFill>
                <a:prstClr val="white"/>
              </a:solidFill>
            </a:endParaRPr>
          </a:p>
        </p:txBody>
      </p:sp>
      <p:sp>
        <p:nvSpPr>
          <p:cNvPr id="4" name="Rectangle 3"/>
          <p:cNvSpPr/>
          <p:nvPr/>
        </p:nvSpPr>
        <p:spPr>
          <a:xfrm>
            <a:off x="411786" y="1594033"/>
            <a:ext cx="8271125" cy="4548195"/>
          </a:xfrm>
          <a:prstGeom prst="rect">
            <a:avLst/>
          </a:prstGeom>
        </p:spPr>
        <p:txBody>
          <a:bodyPr wrap="square">
            <a:noAutofit/>
          </a:bodyPr>
          <a:lstStyle/>
          <a:p>
            <a:pPr marL="514350" indent="-457200">
              <a:lnSpc>
                <a:spcPct val="110000"/>
              </a:lnSpc>
            </a:pPr>
            <a:endParaRPr lang="en-US" sz="1000" u="sng" dirty="0" smtClean="0">
              <a:solidFill>
                <a:srgbClr val="3E3E3E"/>
              </a:solidFill>
            </a:endParaRPr>
          </a:p>
          <a:p>
            <a:pPr marL="514350" indent="-457200">
              <a:lnSpc>
                <a:spcPct val="110000"/>
              </a:lnSpc>
            </a:pPr>
            <a:r>
              <a:rPr lang="en-US" dirty="0" smtClean="0">
                <a:solidFill>
                  <a:srgbClr val="3E3E3E"/>
                </a:solidFill>
                <a:latin typeface="Franklin Gothic Medium"/>
              </a:rPr>
              <a:t>Purpose</a:t>
            </a:r>
            <a:r>
              <a:rPr lang="en-US" dirty="0" smtClean="0">
                <a:solidFill>
                  <a:srgbClr val="3E3E3E"/>
                </a:solidFill>
              </a:rPr>
              <a:t>: </a:t>
            </a:r>
            <a:r>
              <a:rPr lang="en-US" dirty="0">
                <a:solidFill>
                  <a:srgbClr val="3E3E3E"/>
                </a:solidFill>
              </a:rPr>
              <a:t>Determine whether basic elements for a successful project are in place</a:t>
            </a:r>
          </a:p>
          <a:p>
            <a:pPr marL="514350" indent="-457200">
              <a:lnSpc>
                <a:spcPct val="110000"/>
              </a:lnSpc>
            </a:pPr>
            <a:endParaRPr lang="en-US" sz="1000" u="sng" dirty="0" smtClean="0">
              <a:solidFill>
                <a:srgbClr val="3E3E3E"/>
              </a:solidFill>
            </a:endParaRPr>
          </a:p>
          <a:p>
            <a:pPr marL="514350" indent="-457200">
              <a:lnSpc>
                <a:spcPct val="110000"/>
              </a:lnSpc>
            </a:pPr>
            <a:r>
              <a:rPr lang="en-US" dirty="0" smtClean="0">
                <a:solidFill>
                  <a:srgbClr val="3E3E3E"/>
                </a:solidFill>
                <a:latin typeface="Franklin Gothic Medium"/>
              </a:rPr>
              <a:t>Tasks</a:t>
            </a:r>
            <a:r>
              <a:rPr lang="en-US" dirty="0" smtClean="0">
                <a:solidFill>
                  <a:srgbClr val="3E3E3E"/>
                </a:solidFill>
              </a:rPr>
              <a:t>:</a:t>
            </a:r>
          </a:p>
          <a:p>
            <a:pPr marL="365760" indent="-182880">
              <a:lnSpc>
                <a:spcPct val="110000"/>
              </a:lnSpc>
              <a:spcAft>
                <a:spcPts val="300"/>
              </a:spcAft>
              <a:buFont typeface="Arial" pitchFamily="34" charset="0"/>
              <a:buChar char="•"/>
            </a:pPr>
            <a:r>
              <a:rPr lang="en-US" dirty="0" smtClean="0">
                <a:solidFill>
                  <a:srgbClr val="3E3E3E"/>
                </a:solidFill>
              </a:rPr>
              <a:t>Identify possible </a:t>
            </a:r>
            <a:r>
              <a:rPr lang="en-US" b="1" dirty="0" smtClean="0">
                <a:solidFill>
                  <a:srgbClr val="3E3E3E"/>
                </a:solidFill>
              </a:rPr>
              <a:t>sites</a:t>
            </a:r>
            <a:r>
              <a:rPr lang="en-US" dirty="0" smtClean="0">
                <a:solidFill>
                  <a:srgbClr val="3E3E3E"/>
                </a:solidFill>
              </a:rPr>
              <a:t> for project locations</a:t>
            </a:r>
          </a:p>
          <a:p>
            <a:pPr marL="365760" indent="-182880">
              <a:lnSpc>
                <a:spcPct val="110000"/>
              </a:lnSpc>
              <a:spcAft>
                <a:spcPts val="300"/>
              </a:spcAft>
              <a:buFont typeface="Arial" pitchFamily="34" charset="0"/>
              <a:buChar char="•"/>
            </a:pPr>
            <a:r>
              <a:rPr lang="en-US" dirty="0" smtClean="0">
                <a:solidFill>
                  <a:srgbClr val="3E3E3E"/>
                </a:solidFill>
              </a:rPr>
              <a:t>Confirm renewable energy </a:t>
            </a:r>
            <a:r>
              <a:rPr lang="en-US" b="1" dirty="0" smtClean="0">
                <a:solidFill>
                  <a:srgbClr val="3E3E3E"/>
                </a:solidFill>
              </a:rPr>
              <a:t>resource</a:t>
            </a:r>
          </a:p>
          <a:p>
            <a:pPr marL="365760" indent="-182880">
              <a:lnSpc>
                <a:spcPct val="110000"/>
              </a:lnSpc>
              <a:spcAft>
                <a:spcPts val="300"/>
              </a:spcAft>
              <a:buFont typeface="Arial" pitchFamily="34" charset="0"/>
              <a:buChar char="•"/>
            </a:pPr>
            <a:r>
              <a:rPr lang="en-US" dirty="0" smtClean="0">
                <a:solidFill>
                  <a:srgbClr val="3E3E3E"/>
                </a:solidFill>
              </a:rPr>
              <a:t>Review Tribal facility electric cost data, regulations, and </a:t>
            </a:r>
            <a:r>
              <a:rPr lang="en-US" dirty="0">
                <a:solidFill>
                  <a:srgbClr val="3E3E3E"/>
                </a:solidFill>
              </a:rPr>
              <a:t>transmission and </a:t>
            </a:r>
            <a:r>
              <a:rPr lang="en-US" dirty="0" smtClean="0">
                <a:solidFill>
                  <a:srgbClr val="3E3E3E"/>
                </a:solidFill>
              </a:rPr>
              <a:t>interconnection requirements</a:t>
            </a:r>
          </a:p>
          <a:p>
            <a:pPr marL="365760" indent="-182880">
              <a:lnSpc>
                <a:spcPct val="110000"/>
              </a:lnSpc>
              <a:buFont typeface="Arial" pitchFamily="34" charset="0"/>
              <a:buChar char="•"/>
            </a:pPr>
            <a:r>
              <a:rPr lang="en-US" dirty="0" smtClean="0">
                <a:solidFill>
                  <a:srgbClr val="3E3E3E"/>
                </a:solidFill>
              </a:rPr>
              <a:t>Evaluate potential </a:t>
            </a:r>
            <a:r>
              <a:rPr lang="en-US" b="1" dirty="0" smtClean="0">
                <a:solidFill>
                  <a:srgbClr val="3E3E3E"/>
                </a:solidFill>
              </a:rPr>
              <a:t>markets and paths </a:t>
            </a:r>
            <a:r>
              <a:rPr lang="en-US" dirty="0">
                <a:solidFill>
                  <a:srgbClr val="3E3E3E"/>
                </a:solidFill>
              </a:rPr>
              <a:t>for renewable sales; identify potential </a:t>
            </a:r>
            <a:r>
              <a:rPr lang="en-US" dirty="0" smtClean="0">
                <a:solidFill>
                  <a:srgbClr val="3E3E3E"/>
                </a:solidFill>
              </a:rPr>
              <a:t>partners/</a:t>
            </a:r>
            <a:r>
              <a:rPr lang="en-US" b="1" dirty="0" smtClean="0">
                <a:solidFill>
                  <a:srgbClr val="3E3E3E"/>
                </a:solidFill>
              </a:rPr>
              <a:t>off-takers </a:t>
            </a:r>
            <a:r>
              <a:rPr lang="en-US" dirty="0" smtClean="0">
                <a:solidFill>
                  <a:srgbClr val="3E3E3E"/>
                </a:solidFill>
              </a:rPr>
              <a:t>to </a:t>
            </a:r>
            <a:r>
              <a:rPr lang="en-US" dirty="0">
                <a:solidFill>
                  <a:srgbClr val="3E3E3E"/>
                </a:solidFill>
              </a:rPr>
              <a:t>sell the </a:t>
            </a:r>
            <a:r>
              <a:rPr lang="en-US" dirty="0" smtClean="0">
                <a:solidFill>
                  <a:srgbClr val="3E3E3E"/>
                </a:solidFill>
              </a:rPr>
              <a:t>project</a:t>
            </a:r>
            <a:r>
              <a:rPr lang="en-US" dirty="0">
                <a:solidFill>
                  <a:srgbClr val="3E3E3E"/>
                </a:solidFill>
              </a:rPr>
              <a:t>’s </a:t>
            </a:r>
            <a:r>
              <a:rPr lang="en-US" dirty="0" smtClean="0">
                <a:solidFill>
                  <a:srgbClr val="3E3E3E"/>
                </a:solidFill>
              </a:rPr>
              <a:t>power </a:t>
            </a:r>
          </a:p>
          <a:p>
            <a:pPr marL="365760" indent="-182880">
              <a:buFont typeface="Arial" pitchFamily="34" charset="0"/>
              <a:buChar char="•"/>
            </a:pPr>
            <a:r>
              <a:rPr lang="en-US" dirty="0">
                <a:solidFill>
                  <a:srgbClr val="3E3E3E"/>
                </a:solidFill>
              </a:rPr>
              <a:t>Assemble or communicate with the right team, those in positions or with knowledge to facilitate, approve, champion the project</a:t>
            </a:r>
          </a:p>
          <a:p>
            <a:endParaRPr lang="en-US" sz="1000" dirty="0" smtClean="0">
              <a:solidFill>
                <a:srgbClr val="3E3E3E"/>
              </a:solidFill>
            </a:endParaRPr>
          </a:p>
          <a:p>
            <a:r>
              <a:rPr lang="en-US" sz="2000" dirty="0" smtClean="0">
                <a:solidFill>
                  <a:srgbClr val="3E3E3E"/>
                </a:solidFill>
              </a:rPr>
              <a:t>	   Analyze risks: financing, permitting, construction costs</a:t>
            </a:r>
          </a:p>
          <a:p>
            <a:r>
              <a:rPr lang="en-US" sz="1000" dirty="0" smtClean="0">
                <a:solidFill>
                  <a:srgbClr val="3E3E3E"/>
                </a:solidFill>
              </a:rPr>
              <a:t>	  </a:t>
            </a:r>
            <a:endParaRPr lang="en-US" sz="1000" dirty="0">
              <a:solidFill>
                <a:srgbClr val="3E3E3E"/>
              </a:solidFill>
            </a:endParaRPr>
          </a:p>
          <a:p>
            <a:r>
              <a:rPr lang="en-US" sz="2000" dirty="0" smtClean="0">
                <a:solidFill>
                  <a:srgbClr val="3E3E3E"/>
                </a:solidFill>
              </a:rPr>
              <a:t> 	   Analyze utility rules: interconnection and transmission</a:t>
            </a:r>
          </a:p>
        </p:txBody>
      </p:sp>
      <p:sp>
        <p:nvSpPr>
          <p:cNvPr id="7" name="Right Arrow 6"/>
          <p:cNvSpPr/>
          <p:nvPr/>
        </p:nvSpPr>
        <p:spPr>
          <a:xfrm>
            <a:off x="178420" y="5242894"/>
            <a:ext cx="897683" cy="25844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ight Arrow 7"/>
          <p:cNvSpPr/>
          <p:nvPr/>
        </p:nvSpPr>
        <p:spPr>
          <a:xfrm>
            <a:off x="178420" y="5699978"/>
            <a:ext cx="897683" cy="25844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9784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p:nvPr>
        </p:nvSpPr>
        <p:spPr/>
        <p:txBody>
          <a:bodyPr/>
          <a:lstStyle/>
          <a:p>
            <a:pPr eaLnBrk="1" hangingPunct="1"/>
            <a:r>
              <a:rPr lang="en-US" dirty="0" smtClean="0"/>
              <a:t>The Electricity Grid (Overview)</a:t>
            </a:r>
          </a:p>
        </p:txBody>
      </p:sp>
      <p:pic>
        <p:nvPicPr>
          <p:cNvPr id="63490" name="Picture 17"/>
          <p:cNvPicPr>
            <a:picLocks noGrp="1" noChangeAspect="1" noChangeArrowheads="1"/>
          </p:cNvPicPr>
          <p:nvPr>
            <p:ph idx="1"/>
          </p:nvPr>
        </p:nvPicPr>
        <p:blipFill>
          <a:blip r:embed="rId3" cstate="print"/>
          <a:stretch>
            <a:fillRect/>
          </a:stretch>
        </p:blipFill>
        <p:spPr>
          <a:xfrm>
            <a:off x="712992" y="1163638"/>
            <a:ext cx="7537041" cy="4829175"/>
          </a:xfrm>
        </p:spPr>
      </p:pic>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14</a:t>
            </a:fld>
            <a:endParaRPr lang="en-US" dirty="0">
              <a:solidFill>
                <a:prstClr val="white"/>
              </a:solidFill>
            </a:endParaRPr>
          </a:p>
        </p:txBody>
      </p:sp>
    </p:spTree>
    <p:extLst>
      <p:ext uri="{BB962C8B-B14F-4D97-AF65-F5344CB8AC3E}">
        <p14:creationId xmlns:p14="http://schemas.microsoft.com/office/powerpoint/2010/main" val="329868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Electricity Transmission System</a:t>
            </a:r>
            <a:endParaRPr lang="en-US" dirty="0"/>
          </a:p>
        </p:txBody>
      </p:sp>
      <p:sp>
        <p:nvSpPr>
          <p:cNvPr id="12" name="Slide Number Placeholder 11"/>
          <p:cNvSpPr>
            <a:spLocks noGrp="1"/>
          </p:cNvSpPr>
          <p:nvPr>
            <p:ph type="sldNum" sz="quarter" idx="4"/>
          </p:nvPr>
        </p:nvSpPr>
        <p:spPr/>
        <p:txBody>
          <a:bodyPr/>
          <a:lstStyle/>
          <a:p>
            <a:pPr algn="ctr"/>
            <a:fld id="{F9C252DC-A164-D04F-A083-01C268BCB08E}" type="slidenum">
              <a:rPr lang="en-US" smtClean="0">
                <a:solidFill>
                  <a:prstClr val="white"/>
                </a:solidFill>
              </a:rPr>
              <a:pPr algn="ctr"/>
              <a:t>15</a:t>
            </a:fld>
            <a:endParaRPr lang="en-US" dirty="0">
              <a:solidFill>
                <a:prstClr val="white"/>
              </a:solidFill>
            </a:endParaRPr>
          </a:p>
        </p:txBody>
      </p:sp>
      <p:pic>
        <p:nvPicPr>
          <p:cNvPr id="123908" name="Picture 2" descr="http://247wallst.files.wordpress.com/2010/05/uspowergrid-05-03-10-e1272905054348.jpg?w=600&amp;h=393"/>
          <p:cNvPicPr>
            <a:picLocks noChangeAspect="1" noChangeArrowheads="1"/>
          </p:cNvPicPr>
          <p:nvPr/>
        </p:nvPicPr>
        <p:blipFill>
          <a:blip r:embed="rId3" cstate="print"/>
          <a:srcRect/>
          <a:stretch>
            <a:fillRect/>
          </a:stretch>
        </p:blipFill>
        <p:spPr bwMode="auto">
          <a:xfrm>
            <a:off x="382182" y="1025323"/>
            <a:ext cx="3693619" cy="2419212"/>
          </a:xfrm>
          <a:prstGeom prst="rect">
            <a:avLst/>
          </a:prstGeom>
          <a:noFill/>
          <a:ln w="9525">
            <a:noFill/>
            <a:miter lim="800000"/>
            <a:headEnd/>
            <a:tailEnd/>
          </a:ln>
        </p:spPr>
      </p:pic>
      <p:pic>
        <p:nvPicPr>
          <p:cNvPr id="5122" name="Picture 2" descr="Figure 3. 345 kv transmission 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23405"/>
            <a:ext cx="28575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gure 6. 230 kv wood transmission line to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010" y="3832462"/>
            <a:ext cx="2552700" cy="1914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023438"/>
            <a:ext cx="8648256" cy="276999"/>
          </a:xfrm>
          <a:prstGeom prst="rect">
            <a:avLst/>
          </a:prstGeom>
        </p:spPr>
        <p:txBody>
          <a:bodyPr wrap="square">
            <a:spAutoFit/>
          </a:bodyPr>
          <a:lstStyle/>
          <a:p>
            <a:r>
              <a:rPr lang="en-US" sz="1200" dirty="0" smtClean="0">
                <a:solidFill>
                  <a:srgbClr val="3E3E3E"/>
                </a:solidFill>
              </a:rPr>
              <a:t>Source: </a:t>
            </a:r>
            <a:r>
              <a:rPr lang="en-US" sz="1200" dirty="0" smtClean="0">
                <a:solidFill>
                  <a:srgbClr val="3E3E3E"/>
                </a:solidFill>
                <a:hlinkClick r:id="rId6"/>
              </a:rPr>
              <a:t>http</a:t>
            </a:r>
            <a:r>
              <a:rPr lang="en-US" sz="1200" dirty="0">
                <a:solidFill>
                  <a:srgbClr val="3E3E3E"/>
                </a:solidFill>
                <a:hlinkClick r:id="rId6"/>
              </a:rPr>
              <a:t>://</a:t>
            </a:r>
            <a:r>
              <a:rPr lang="en-US" sz="1200" dirty="0" smtClean="0">
                <a:solidFill>
                  <a:srgbClr val="3E3E3E"/>
                </a:solidFill>
                <a:hlinkClick r:id="rId6"/>
              </a:rPr>
              <a:t>www.osha.gov/SLTC/etools/electric_power/illustrated_glossary/transmission_lines.html</a:t>
            </a:r>
            <a:endParaRPr lang="en-US" sz="1200" dirty="0">
              <a:solidFill>
                <a:srgbClr val="3E3E3E"/>
              </a:solidFill>
            </a:endParaRPr>
          </a:p>
        </p:txBody>
      </p:sp>
      <p:sp>
        <p:nvSpPr>
          <p:cNvPr id="3" name="TextBox 2"/>
          <p:cNvSpPr txBox="1"/>
          <p:nvPr/>
        </p:nvSpPr>
        <p:spPr>
          <a:xfrm>
            <a:off x="1482601" y="5716747"/>
            <a:ext cx="809837" cy="338554"/>
          </a:xfrm>
          <a:prstGeom prst="rect">
            <a:avLst/>
          </a:prstGeom>
          <a:noFill/>
        </p:spPr>
        <p:txBody>
          <a:bodyPr wrap="none" rtlCol="0">
            <a:spAutoFit/>
          </a:bodyPr>
          <a:lstStyle/>
          <a:p>
            <a:r>
              <a:rPr lang="en-US" sz="1600" dirty="0" smtClean="0">
                <a:solidFill>
                  <a:srgbClr val="3E3E3E"/>
                </a:solidFill>
              </a:rPr>
              <a:t>345 kV</a:t>
            </a:r>
            <a:endParaRPr lang="en-US" sz="1600" dirty="0">
              <a:solidFill>
                <a:srgbClr val="3E3E3E"/>
              </a:solidFill>
            </a:endParaRPr>
          </a:p>
        </p:txBody>
      </p:sp>
      <p:sp>
        <p:nvSpPr>
          <p:cNvPr id="10" name="TextBox 9"/>
          <p:cNvSpPr txBox="1"/>
          <p:nvPr/>
        </p:nvSpPr>
        <p:spPr>
          <a:xfrm>
            <a:off x="4551441" y="5707690"/>
            <a:ext cx="809837" cy="338554"/>
          </a:xfrm>
          <a:prstGeom prst="rect">
            <a:avLst/>
          </a:prstGeom>
          <a:noFill/>
        </p:spPr>
        <p:txBody>
          <a:bodyPr wrap="none" rtlCol="0">
            <a:spAutoFit/>
          </a:bodyPr>
          <a:lstStyle/>
          <a:p>
            <a:r>
              <a:rPr lang="en-US" sz="1600" dirty="0" smtClean="0">
                <a:solidFill>
                  <a:srgbClr val="3E3E3E"/>
                </a:solidFill>
              </a:rPr>
              <a:t>230 kV</a:t>
            </a:r>
            <a:endParaRPr lang="en-US" sz="1600" dirty="0">
              <a:solidFill>
                <a:srgbClr val="3E3E3E"/>
              </a:solidFill>
            </a:endParaRPr>
          </a:p>
        </p:txBody>
      </p:sp>
      <p:sp>
        <p:nvSpPr>
          <p:cNvPr id="11" name="TextBox 10"/>
          <p:cNvSpPr txBox="1"/>
          <p:nvPr/>
        </p:nvSpPr>
        <p:spPr>
          <a:xfrm>
            <a:off x="6852243" y="1454529"/>
            <a:ext cx="2191482" cy="3908762"/>
          </a:xfrm>
          <a:prstGeom prst="rect">
            <a:avLst/>
          </a:prstGeom>
          <a:noFill/>
        </p:spPr>
        <p:txBody>
          <a:bodyPr wrap="square" rtlCol="0">
            <a:spAutoFit/>
          </a:bodyPr>
          <a:lstStyle/>
          <a:p>
            <a:pPr>
              <a:defRPr/>
            </a:pPr>
            <a:r>
              <a:rPr lang="en-US" sz="2000" b="1" dirty="0" smtClean="0">
                <a:solidFill>
                  <a:srgbClr val="3E3E3E"/>
                </a:solidFill>
              </a:rPr>
              <a:t>Transmission</a:t>
            </a:r>
          </a:p>
          <a:p>
            <a:pPr>
              <a:defRPr/>
            </a:pPr>
            <a:r>
              <a:rPr lang="en-US" sz="2000" b="1" dirty="0" smtClean="0">
                <a:solidFill>
                  <a:srgbClr val="3E3E3E"/>
                </a:solidFill>
              </a:rPr>
              <a:t>Voltage Levels</a:t>
            </a:r>
          </a:p>
          <a:p>
            <a:pPr>
              <a:defRPr/>
            </a:pPr>
            <a:endParaRPr lang="en-US" sz="1600" dirty="0">
              <a:solidFill>
                <a:srgbClr val="3E3E3E"/>
              </a:solidFill>
            </a:endParaRPr>
          </a:p>
          <a:p>
            <a:pPr>
              <a:defRPr/>
            </a:pPr>
            <a:r>
              <a:rPr lang="en-US" sz="1600" u="sng" dirty="0" smtClean="0">
                <a:solidFill>
                  <a:srgbClr val="3E3E3E"/>
                </a:solidFill>
              </a:rPr>
              <a:t>Transmission</a:t>
            </a:r>
            <a:r>
              <a:rPr lang="en-US" sz="1600" dirty="0" smtClean="0">
                <a:solidFill>
                  <a:srgbClr val="3E3E3E"/>
                </a:solidFill>
              </a:rPr>
              <a:t> </a:t>
            </a:r>
            <a:endParaRPr lang="en-US" sz="1600" dirty="0">
              <a:solidFill>
                <a:srgbClr val="3E3E3E"/>
              </a:solidFill>
            </a:endParaRPr>
          </a:p>
          <a:p>
            <a:pPr>
              <a:buFont typeface="Arial" pitchFamily="34" charset="0"/>
              <a:buChar char="•"/>
              <a:defRPr/>
            </a:pPr>
            <a:r>
              <a:rPr lang="en-US" sz="1600" dirty="0" smtClean="0">
                <a:solidFill>
                  <a:srgbClr val="3E3E3E"/>
                </a:solidFill>
              </a:rPr>
              <a:t> 230 kilovolt (kV)</a:t>
            </a:r>
            <a:endParaRPr lang="en-US" sz="1600" dirty="0">
              <a:solidFill>
                <a:srgbClr val="3E3E3E"/>
              </a:solidFill>
            </a:endParaRPr>
          </a:p>
          <a:p>
            <a:pPr>
              <a:buFont typeface="Arial" pitchFamily="34" charset="0"/>
              <a:buChar char="•"/>
              <a:defRPr/>
            </a:pPr>
            <a:r>
              <a:rPr lang="en-US" sz="1600" dirty="0" smtClean="0">
                <a:solidFill>
                  <a:srgbClr val="3E3E3E"/>
                </a:solidFill>
              </a:rPr>
              <a:t> 345 </a:t>
            </a:r>
            <a:r>
              <a:rPr lang="en-US" sz="1600" dirty="0">
                <a:solidFill>
                  <a:srgbClr val="3E3E3E"/>
                </a:solidFill>
              </a:rPr>
              <a:t>kV</a:t>
            </a:r>
          </a:p>
          <a:p>
            <a:pPr>
              <a:buFont typeface="Arial" pitchFamily="34" charset="0"/>
              <a:buChar char="•"/>
              <a:defRPr/>
            </a:pPr>
            <a:r>
              <a:rPr lang="en-US" sz="1600" dirty="0" smtClean="0">
                <a:solidFill>
                  <a:srgbClr val="3E3E3E"/>
                </a:solidFill>
              </a:rPr>
              <a:t> 500 </a:t>
            </a:r>
            <a:r>
              <a:rPr lang="en-US" sz="1600" dirty="0">
                <a:solidFill>
                  <a:srgbClr val="3E3E3E"/>
                </a:solidFill>
              </a:rPr>
              <a:t>kV</a:t>
            </a:r>
          </a:p>
          <a:p>
            <a:pPr>
              <a:buFont typeface="Arial" pitchFamily="34" charset="0"/>
              <a:buChar char="•"/>
              <a:defRPr/>
            </a:pPr>
            <a:r>
              <a:rPr lang="en-US" sz="1600" dirty="0" smtClean="0">
                <a:solidFill>
                  <a:srgbClr val="3E3E3E"/>
                </a:solidFill>
              </a:rPr>
              <a:t> 765 </a:t>
            </a:r>
            <a:r>
              <a:rPr lang="en-US" sz="1600" dirty="0">
                <a:solidFill>
                  <a:srgbClr val="3E3E3E"/>
                </a:solidFill>
              </a:rPr>
              <a:t>kV</a:t>
            </a:r>
          </a:p>
          <a:p>
            <a:pPr>
              <a:buFont typeface="Arial" pitchFamily="34" charset="0"/>
              <a:buChar char="•"/>
              <a:defRPr/>
            </a:pPr>
            <a:r>
              <a:rPr lang="en-US" sz="1600" dirty="0" smtClean="0">
                <a:solidFill>
                  <a:srgbClr val="3E3E3E"/>
                </a:solidFill>
              </a:rPr>
              <a:t> 1,000 </a:t>
            </a:r>
            <a:r>
              <a:rPr lang="en-US" sz="1600" dirty="0">
                <a:solidFill>
                  <a:srgbClr val="3E3E3E"/>
                </a:solidFill>
              </a:rPr>
              <a:t>kV and </a:t>
            </a:r>
            <a:r>
              <a:rPr lang="en-US" sz="1600" dirty="0" smtClean="0">
                <a:solidFill>
                  <a:srgbClr val="3E3E3E"/>
                </a:solidFill>
              </a:rPr>
              <a:t>above</a:t>
            </a:r>
          </a:p>
          <a:p>
            <a:pPr>
              <a:buFont typeface="Arial" pitchFamily="34" charset="0"/>
              <a:buChar char="•"/>
              <a:defRPr/>
            </a:pPr>
            <a:endParaRPr lang="en-US" sz="1600" dirty="0">
              <a:solidFill>
                <a:srgbClr val="3E3E3E"/>
              </a:solidFill>
            </a:endParaRPr>
          </a:p>
          <a:p>
            <a:pPr>
              <a:defRPr/>
            </a:pPr>
            <a:r>
              <a:rPr lang="en-US" sz="1600" u="sng" dirty="0" smtClean="0">
                <a:solidFill>
                  <a:srgbClr val="3E3E3E"/>
                </a:solidFill>
              </a:rPr>
              <a:t>Sub-transmission</a:t>
            </a:r>
            <a:endParaRPr lang="en-US" sz="1600" u="sng" dirty="0">
              <a:solidFill>
                <a:srgbClr val="3E3E3E"/>
              </a:solidFill>
            </a:endParaRPr>
          </a:p>
          <a:p>
            <a:pPr>
              <a:buFont typeface="Arial" pitchFamily="34" charset="0"/>
              <a:buChar char="•"/>
              <a:defRPr/>
            </a:pPr>
            <a:r>
              <a:rPr lang="en-US" sz="1600" dirty="0" smtClean="0">
                <a:solidFill>
                  <a:srgbClr val="3E3E3E"/>
                </a:solidFill>
              </a:rPr>
              <a:t> 69 </a:t>
            </a:r>
            <a:r>
              <a:rPr lang="en-US" sz="1600" dirty="0">
                <a:solidFill>
                  <a:srgbClr val="3E3E3E"/>
                </a:solidFill>
              </a:rPr>
              <a:t>kV</a:t>
            </a:r>
          </a:p>
          <a:p>
            <a:pPr>
              <a:buFont typeface="Arial" pitchFamily="34" charset="0"/>
              <a:buChar char="•"/>
              <a:defRPr/>
            </a:pPr>
            <a:r>
              <a:rPr lang="en-US" sz="1600" dirty="0" smtClean="0">
                <a:solidFill>
                  <a:srgbClr val="3E3E3E"/>
                </a:solidFill>
              </a:rPr>
              <a:t> 115 </a:t>
            </a:r>
            <a:r>
              <a:rPr lang="en-US" sz="1600" dirty="0">
                <a:solidFill>
                  <a:srgbClr val="3E3E3E"/>
                </a:solidFill>
              </a:rPr>
              <a:t>kV </a:t>
            </a:r>
          </a:p>
          <a:p>
            <a:pPr>
              <a:buFont typeface="Arial" pitchFamily="34" charset="0"/>
              <a:buChar char="•"/>
              <a:defRPr/>
            </a:pPr>
            <a:r>
              <a:rPr lang="en-US" sz="1600" dirty="0" smtClean="0">
                <a:solidFill>
                  <a:srgbClr val="3E3E3E"/>
                </a:solidFill>
              </a:rPr>
              <a:t> 138 </a:t>
            </a:r>
            <a:r>
              <a:rPr lang="en-US" sz="1600" dirty="0">
                <a:solidFill>
                  <a:srgbClr val="3E3E3E"/>
                </a:solidFill>
              </a:rPr>
              <a:t>kV</a:t>
            </a:r>
          </a:p>
          <a:p>
            <a:endParaRPr lang="en-US" sz="1600" dirty="0">
              <a:solidFill>
                <a:srgbClr val="3E3E3E"/>
              </a:solidFill>
            </a:endParaRPr>
          </a:p>
        </p:txBody>
      </p:sp>
      <p:pic>
        <p:nvPicPr>
          <p:cNvPr id="5" name="Picture 4"/>
          <p:cNvPicPr>
            <a:picLocks noChangeAspect="1"/>
          </p:cNvPicPr>
          <p:nvPr/>
        </p:nvPicPr>
        <p:blipFill>
          <a:blip r:embed="rId7"/>
          <a:stretch>
            <a:fillRect/>
          </a:stretch>
        </p:blipFill>
        <p:spPr>
          <a:xfrm>
            <a:off x="4649754" y="974923"/>
            <a:ext cx="1246350" cy="2412290"/>
          </a:xfrm>
          <a:prstGeom prst="rect">
            <a:avLst/>
          </a:prstGeom>
        </p:spPr>
      </p:pic>
      <p:sp>
        <p:nvSpPr>
          <p:cNvPr id="14" name="TextBox 13"/>
          <p:cNvSpPr txBox="1"/>
          <p:nvPr/>
        </p:nvSpPr>
        <p:spPr>
          <a:xfrm>
            <a:off x="4905419" y="3347496"/>
            <a:ext cx="689512" cy="338554"/>
          </a:xfrm>
          <a:prstGeom prst="rect">
            <a:avLst/>
          </a:prstGeom>
          <a:noFill/>
        </p:spPr>
        <p:txBody>
          <a:bodyPr wrap="none" rtlCol="0">
            <a:spAutoFit/>
          </a:bodyPr>
          <a:lstStyle/>
          <a:p>
            <a:r>
              <a:rPr lang="en-US" sz="1600" dirty="0" smtClean="0">
                <a:solidFill>
                  <a:srgbClr val="3E3E3E"/>
                </a:solidFill>
              </a:rPr>
              <a:t>69 kV</a:t>
            </a:r>
            <a:endParaRPr lang="en-US" sz="1600" dirty="0">
              <a:solidFill>
                <a:srgbClr val="3E3E3E"/>
              </a:solidFill>
            </a:endParaRPr>
          </a:p>
        </p:txBody>
      </p:sp>
    </p:spTree>
    <p:extLst>
      <p:ext uri="{BB962C8B-B14F-4D97-AF65-F5344CB8AC3E}">
        <p14:creationId xmlns:p14="http://schemas.microsoft.com/office/powerpoint/2010/main" val="151312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16</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7"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8" name="Group 125"/>
          <p:cNvGrpSpPr/>
          <p:nvPr/>
        </p:nvGrpSpPr>
        <p:grpSpPr>
          <a:xfrm>
            <a:off x="2503240" y="4883214"/>
            <a:ext cx="712054" cy="872973"/>
            <a:chOff x="2503240" y="4629220"/>
            <a:chExt cx="712054"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503240" y="4629220"/>
              <a:ext cx="712054" cy="493468"/>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Design</a:t>
              </a:r>
              <a:endParaRPr lang="en-US" sz="1400" dirty="0">
                <a:solidFill>
                  <a:srgbClr val="3E3E3E">
                    <a:lumMod val="40000"/>
                    <a:lumOff val="60000"/>
                  </a:srgbClr>
                </a:solidFill>
                <a:latin typeface="Franklin Gothic Medium"/>
              </a:endParaRPr>
            </a:p>
          </p:txBody>
        </p:sp>
      </p:grpSp>
      <p:grpSp>
        <p:nvGrpSpPr>
          <p:cNvPr id="9"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0" name="Group 123"/>
          <p:cNvGrpSpPr/>
          <p:nvPr/>
        </p:nvGrpSpPr>
        <p:grpSpPr>
          <a:xfrm>
            <a:off x="2162752" y="4032415"/>
            <a:ext cx="1390500" cy="2021789"/>
            <a:chOff x="2176738" y="3778421"/>
            <a:chExt cx="1390500" cy="2021789"/>
          </a:xfrm>
        </p:grpSpPr>
        <p:pic>
          <p:nvPicPr>
            <p:cNvPr id="110" name="Picture 109" descr="step2.png"/>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2176738" y="4553332"/>
              <a:ext cx="1390500" cy="1246878"/>
            </a:xfrm>
            <a:prstGeom prst="rect">
              <a:avLst/>
            </a:prstGeom>
          </p:spPr>
        </p:pic>
        <p:sp>
          <p:nvSpPr>
            <p:cNvPr id="119" name="Rectangle 118"/>
            <p:cNvSpPr/>
            <p:nvPr/>
          </p:nvSpPr>
          <p:spPr>
            <a:xfrm>
              <a:off x="2212818" y="3778421"/>
              <a:ext cx="1276311" cy="806375"/>
            </a:xfrm>
            <a:prstGeom prst="rect">
              <a:avLst/>
            </a:prstGeom>
          </p:spPr>
          <p:txBody>
            <a:bodyPr wrap="none">
              <a:spAutoFit/>
            </a:bodyPr>
            <a:lstStyle/>
            <a:p>
              <a:pPr algn="ctr">
                <a:lnSpc>
                  <a:spcPct val="80000"/>
                </a:lnSpc>
              </a:pPr>
              <a:r>
                <a:rPr lang="en-US" sz="3200" b="1" dirty="0">
                  <a:solidFill>
                    <a:srgbClr val="3E3E3E"/>
                  </a:solidFill>
                  <a:latin typeface="Franklin Gothic Medium"/>
                </a:rPr>
                <a:t>2</a:t>
              </a:r>
              <a:endParaRPr lang="en-US" sz="3200" b="1" dirty="0" smtClean="0">
                <a:solidFill>
                  <a:srgbClr val="3E3E3E"/>
                </a:solidFill>
                <a:latin typeface="Franklin Gothic Medium"/>
              </a:endParaRPr>
            </a:p>
            <a:p>
              <a:pPr algn="ctr">
                <a:lnSpc>
                  <a:spcPct val="80000"/>
                </a:lnSpc>
              </a:pPr>
              <a:r>
                <a:rPr lang="en-US" sz="2600" dirty="0" smtClean="0">
                  <a:solidFill>
                    <a:srgbClr val="3E3E3E"/>
                  </a:solidFill>
                  <a:latin typeface="Franklin Gothic Medium"/>
                </a:rPr>
                <a:t>Options</a:t>
              </a:r>
              <a:endParaRPr lang="en-US" sz="2600" dirty="0">
                <a:solidFill>
                  <a:srgbClr val="3E3E3E"/>
                </a:solidFill>
                <a:latin typeface="Franklin Gothic Medium"/>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4623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ppt_h*1.125000"/>
                                          </p:val>
                                        </p:tav>
                                        <p:tav tm="100000">
                                          <p:val>
                                            <p:strVal val="#ppt_y"/>
                                          </p:val>
                                        </p:tav>
                                      </p:tavLst>
                                    </p:anim>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Project </a:t>
            </a:r>
            <a:r>
              <a:rPr lang="en-US" dirty="0"/>
              <a:t>Ownership and Regulatory </a:t>
            </a:r>
            <a:r>
              <a:rPr lang="en-US" dirty="0" smtClean="0"/>
              <a:t>Options</a:t>
            </a:r>
            <a:endParaRPr lang="en-US" dirty="0">
              <a:solidFill>
                <a:srgbClr val="5D5F5F"/>
              </a:solidFill>
            </a:endParaRP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solidFill>
                  <a:prstClr val="white"/>
                </a:solidFill>
              </a:rPr>
              <a:pPr algn="ctr"/>
              <a:t>17</a:t>
            </a:fld>
            <a:endParaRPr lang="en-US" dirty="0">
              <a:solidFill>
                <a:prstClr val="white"/>
              </a:solidFill>
            </a:endParaRPr>
          </a:p>
        </p:txBody>
      </p:sp>
      <p:sp>
        <p:nvSpPr>
          <p:cNvPr id="6" name="TextBox 5"/>
          <p:cNvSpPr txBox="1"/>
          <p:nvPr/>
        </p:nvSpPr>
        <p:spPr>
          <a:xfrm>
            <a:off x="332764" y="1829167"/>
            <a:ext cx="8592911" cy="4370427"/>
          </a:xfrm>
          <a:prstGeom prst="rect">
            <a:avLst/>
          </a:prstGeom>
          <a:noFill/>
        </p:spPr>
        <p:txBody>
          <a:bodyPr wrap="square" rtlCol="0">
            <a:spAutoFit/>
          </a:bodyPr>
          <a:lstStyle/>
          <a:p>
            <a:pPr>
              <a:spcAft>
                <a:spcPts val="1600"/>
              </a:spcAft>
            </a:pPr>
            <a:r>
              <a:rPr lang="en-US" sz="1900" dirty="0" smtClean="0">
                <a:solidFill>
                  <a:srgbClr val="3E3E3E"/>
                </a:solidFill>
                <a:latin typeface="Franklin Gothic Medium"/>
              </a:rPr>
              <a:t>Purpose:</a:t>
            </a:r>
            <a:r>
              <a:rPr lang="en-US" sz="1900" dirty="0">
                <a:solidFill>
                  <a:srgbClr val="3E3E3E"/>
                </a:solidFill>
                <a:latin typeface="Franklin Gothic Medium"/>
              </a:rPr>
              <a:t> </a:t>
            </a:r>
            <a:r>
              <a:rPr lang="en-US" sz="1900" dirty="0" smtClean="0">
                <a:solidFill>
                  <a:srgbClr val="3E3E3E"/>
                </a:solidFill>
              </a:rPr>
              <a:t>Determine </a:t>
            </a:r>
            <a:r>
              <a:rPr lang="en-US" sz="1900" dirty="0">
                <a:solidFill>
                  <a:srgbClr val="3E3E3E"/>
                </a:solidFill>
              </a:rPr>
              <a:t>ownership structure and determine permitting considerations</a:t>
            </a:r>
          </a:p>
          <a:p>
            <a:pPr marL="285750" indent="-285750"/>
            <a:r>
              <a:rPr lang="en-US" sz="1900" dirty="0" smtClean="0">
                <a:solidFill>
                  <a:srgbClr val="3E3E3E"/>
                </a:solidFill>
                <a:latin typeface="Franklin Gothic Medium"/>
              </a:rPr>
              <a:t>Tasks:</a:t>
            </a:r>
            <a:r>
              <a:rPr lang="en-US" sz="1900" dirty="0" smtClean="0">
                <a:solidFill>
                  <a:srgbClr val="3E3E3E"/>
                </a:solidFill>
              </a:rPr>
              <a:t>	</a:t>
            </a:r>
          </a:p>
          <a:p>
            <a:pPr marL="374904" indent="-228600">
              <a:spcAft>
                <a:spcPts val="500"/>
              </a:spcAft>
              <a:buFont typeface="Arial" pitchFamily="34" charset="0"/>
              <a:buChar char="•"/>
            </a:pPr>
            <a:r>
              <a:rPr lang="en-US" sz="1900" dirty="0" smtClean="0">
                <a:solidFill>
                  <a:srgbClr val="3E3E3E"/>
                </a:solidFill>
              </a:rPr>
              <a:t>Identify final resource </a:t>
            </a:r>
            <a:r>
              <a:rPr lang="en-US" sz="1900" dirty="0">
                <a:solidFill>
                  <a:srgbClr val="3E3E3E"/>
                </a:solidFill>
              </a:rPr>
              <a:t>and project location</a:t>
            </a:r>
          </a:p>
          <a:p>
            <a:pPr marL="374904" indent="-228600">
              <a:spcAft>
                <a:spcPts val="500"/>
              </a:spcAft>
              <a:buFont typeface="Arial" pitchFamily="34" charset="0"/>
              <a:buChar char="•"/>
            </a:pPr>
            <a:r>
              <a:rPr lang="en-US" sz="1900" dirty="0">
                <a:solidFill>
                  <a:srgbClr val="3E3E3E"/>
                </a:solidFill>
              </a:rPr>
              <a:t>Understand</a:t>
            </a:r>
            <a:r>
              <a:rPr lang="en-US" sz="1900" dirty="0" smtClean="0">
                <a:solidFill>
                  <a:srgbClr val="FF0000"/>
                </a:solidFill>
              </a:rPr>
              <a:t> </a:t>
            </a:r>
            <a:r>
              <a:rPr lang="en-US" sz="1900" dirty="0">
                <a:solidFill>
                  <a:srgbClr val="3E3E3E"/>
                </a:solidFill>
              </a:rPr>
              <a:t>ownership </a:t>
            </a:r>
            <a:r>
              <a:rPr lang="en-US" sz="1900" dirty="0" smtClean="0">
                <a:solidFill>
                  <a:srgbClr val="3E3E3E"/>
                </a:solidFill>
              </a:rPr>
              <a:t>structure/Tribal role</a:t>
            </a:r>
            <a:r>
              <a:rPr lang="en-US" sz="1900" dirty="0">
                <a:solidFill>
                  <a:srgbClr val="FF0000"/>
                </a:solidFill>
              </a:rPr>
              <a:t> </a:t>
            </a:r>
            <a:r>
              <a:rPr lang="en-US" sz="1900" dirty="0">
                <a:solidFill>
                  <a:srgbClr val="3E3E3E"/>
                </a:solidFill>
              </a:rPr>
              <a:t>and risk allocations</a:t>
            </a:r>
          </a:p>
          <a:p>
            <a:pPr marL="374904" indent="-228600">
              <a:spcAft>
                <a:spcPts val="400"/>
              </a:spcAft>
              <a:buFont typeface="Arial" pitchFamily="34" charset="0"/>
              <a:buChar char="•"/>
            </a:pPr>
            <a:r>
              <a:rPr lang="en-US" sz="1900" dirty="0" smtClean="0">
                <a:solidFill>
                  <a:srgbClr val="3E3E3E"/>
                </a:solidFill>
              </a:rPr>
              <a:t>Narrow financing options		</a:t>
            </a:r>
          </a:p>
          <a:p>
            <a:pPr marL="685800" lvl="1" indent="-182880">
              <a:spcAft>
                <a:spcPts val="800"/>
              </a:spcAft>
              <a:buFont typeface="Lucida Grande"/>
              <a:buChar char="–"/>
            </a:pPr>
            <a:r>
              <a:rPr lang="en-US" sz="1700" dirty="0">
                <a:solidFill>
                  <a:srgbClr val="3E3E3E"/>
                </a:solidFill>
              </a:rPr>
              <a:t>Clarify tax-equity structure</a:t>
            </a:r>
          </a:p>
          <a:p>
            <a:pPr marL="374904" indent="-228600">
              <a:spcAft>
                <a:spcPts val="500"/>
              </a:spcAft>
              <a:buFont typeface="Arial" pitchFamily="34" charset="0"/>
              <a:buChar char="•"/>
            </a:pPr>
            <a:r>
              <a:rPr lang="en-US" sz="1900" dirty="0" smtClean="0">
                <a:solidFill>
                  <a:srgbClr val="3E3E3E"/>
                </a:solidFill>
              </a:rPr>
              <a:t>Initiate </a:t>
            </a:r>
            <a:r>
              <a:rPr lang="en-US" sz="1900" dirty="0">
                <a:solidFill>
                  <a:srgbClr val="3E3E3E"/>
                </a:solidFill>
              </a:rPr>
              <a:t>EPC</a:t>
            </a:r>
            <a:r>
              <a:rPr lang="en-US" sz="1900" dirty="0" smtClean="0">
                <a:solidFill>
                  <a:srgbClr val="FF0000"/>
                </a:solidFill>
              </a:rPr>
              <a:t> </a:t>
            </a:r>
            <a:r>
              <a:rPr lang="en-US" sz="1900" dirty="0" smtClean="0">
                <a:solidFill>
                  <a:srgbClr val="3E3E3E"/>
                </a:solidFill>
              </a:rPr>
              <a:t>procurement process	</a:t>
            </a:r>
            <a:endParaRPr lang="en-US" sz="1900" dirty="0">
              <a:solidFill>
                <a:srgbClr val="3E3E3E"/>
              </a:solidFill>
            </a:endParaRPr>
          </a:p>
          <a:p>
            <a:pPr marL="374904" indent="-228600">
              <a:spcAft>
                <a:spcPts val="1600"/>
              </a:spcAft>
              <a:buFont typeface="Arial" pitchFamily="34" charset="0"/>
              <a:buChar char="•"/>
            </a:pPr>
            <a:r>
              <a:rPr lang="en-US" sz="1900" dirty="0">
                <a:solidFill>
                  <a:srgbClr val="3E3E3E"/>
                </a:solidFill>
              </a:rPr>
              <a:t>Understand and plan for permitting, interconnection (and transmission)</a:t>
            </a:r>
          </a:p>
          <a:p>
            <a:pPr>
              <a:spcAft>
                <a:spcPts val="300"/>
              </a:spcAft>
            </a:pPr>
            <a:r>
              <a:rPr lang="en-US" sz="1900" dirty="0" smtClean="0">
                <a:solidFill>
                  <a:srgbClr val="3E3E3E"/>
                </a:solidFill>
                <a:latin typeface="Franklin Gothic Medium"/>
              </a:rPr>
              <a:t>Resources</a:t>
            </a:r>
            <a:r>
              <a:rPr lang="en-US" sz="1900" dirty="0">
                <a:solidFill>
                  <a:srgbClr val="3E3E3E"/>
                </a:solidFill>
                <a:latin typeface="Franklin Gothic Medium"/>
              </a:rPr>
              <a:t>: </a:t>
            </a:r>
          </a:p>
          <a:p>
            <a:r>
              <a:rPr lang="en-US" sz="1900" dirty="0" smtClean="0">
                <a:solidFill>
                  <a:srgbClr val="3E3E3E"/>
                </a:solidFill>
              </a:rPr>
              <a:t>DOE Office of Indian Energy </a:t>
            </a:r>
            <a:r>
              <a:rPr lang="en-US" sz="1900" dirty="0">
                <a:solidFill>
                  <a:srgbClr val="3E3E3E"/>
                </a:solidFill>
              </a:rPr>
              <a:t>renewable energy </a:t>
            </a:r>
            <a:r>
              <a:rPr lang="en-US" sz="1900" dirty="0" smtClean="0">
                <a:solidFill>
                  <a:srgbClr val="3E3E3E"/>
                </a:solidFill>
              </a:rPr>
              <a:t>technology-specific </a:t>
            </a:r>
            <a:r>
              <a:rPr lang="en-US" sz="1900" dirty="0">
                <a:solidFill>
                  <a:srgbClr val="3E3E3E"/>
                </a:solidFill>
              </a:rPr>
              <a:t>webinars:</a:t>
            </a:r>
          </a:p>
          <a:p>
            <a:r>
              <a:rPr lang="en-US" sz="1900" dirty="0" smtClean="0">
                <a:solidFill>
                  <a:srgbClr val="3E3E3E"/>
                </a:solidFill>
                <a:hlinkClick r:id="rId3"/>
              </a:rPr>
              <a:t>http://www.energy.gov/indianenergy/resources/education-and-training</a:t>
            </a:r>
            <a:r>
              <a:rPr lang="en-US" sz="1900" dirty="0" smtClean="0">
                <a:solidFill>
                  <a:srgbClr val="3E3E3E"/>
                </a:solidFill>
              </a:rPr>
              <a:t>. </a:t>
            </a:r>
            <a:endParaRPr lang="en-US" sz="1900" dirty="0">
              <a:solidFill>
                <a:srgbClr val="3E3E3E"/>
              </a:solidFill>
            </a:endParaRPr>
          </a:p>
          <a:p>
            <a:endParaRPr lang="en-US" sz="1900" dirty="0" smtClean="0">
              <a:solidFill>
                <a:srgbClr val="3E3E3E"/>
              </a:solidFill>
            </a:endParaRPr>
          </a:p>
        </p:txBody>
      </p:sp>
    </p:spTree>
    <p:extLst>
      <p:ext uri="{BB962C8B-B14F-4D97-AF65-F5344CB8AC3E}">
        <p14:creationId xmlns:p14="http://schemas.microsoft.com/office/powerpoint/2010/main" val="1686614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18</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7"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8" name="Group 125"/>
          <p:cNvGrpSpPr/>
          <p:nvPr/>
        </p:nvGrpSpPr>
        <p:grpSpPr>
          <a:xfrm>
            <a:off x="2473585" y="4883214"/>
            <a:ext cx="771366" cy="872973"/>
            <a:chOff x="2473585" y="4629220"/>
            <a:chExt cx="771366"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585"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9"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0" name="Group 122"/>
          <p:cNvGrpSpPr/>
          <p:nvPr/>
        </p:nvGrpSpPr>
        <p:grpSpPr>
          <a:xfrm>
            <a:off x="3512810" y="4035314"/>
            <a:ext cx="1863023" cy="2018890"/>
            <a:chOff x="3509386" y="3781320"/>
            <a:chExt cx="1863023" cy="2018890"/>
          </a:xfrm>
        </p:grpSpPr>
        <p:pic>
          <p:nvPicPr>
            <p:cNvPr id="111" name="Picture 110" descr="step3.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7152" y="4553332"/>
              <a:ext cx="1390500" cy="1246878"/>
            </a:xfrm>
            <a:prstGeom prst="rect">
              <a:avLst/>
            </a:prstGeom>
          </p:spPr>
        </p:pic>
        <p:sp>
          <p:nvSpPr>
            <p:cNvPr id="117" name="Rectangle 116"/>
            <p:cNvSpPr/>
            <p:nvPr/>
          </p:nvSpPr>
          <p:spPr>
            <a:xfrm>
              <a:off x="3509386" y="3781320"/>
              <a:ext cx="1863023" cy="819712"/>
            </a:xfrm>
            <a:prstGeom prst="rect">
              <a:avLst/>
            </a:prstGeom>
          </p:spPr>
          <p:txBody>
            <a:bodyPr wrap="none">
              <a:spAutoFit/>
            </a:bodyPr>
            <a:lstStyle/>
            <a:p>
              <a:pPr algn="ctr">
                <a:lnSpc>
                  <a:spcPct val="80000"/>
                </a:lnSpc>
              </a:pPr>
              <a:r>
                <a:rPr lang="en-US" sz="3200" b="1" dirty="0" smtClean="0">
                  <a:solidFill>
                    <a:srgbClr val="3E3E3E"/>
                  </a:solidFill>
                  <a:latin typeface="Franklin Gothic Medium"/>
                </a:rPr>
                <a:t>3</a:t>
              </a:r>
            </a:p>
            <a:p>
              <a:pPr algn="ctr">
                <a:lnSpc>
                  <a:spcPct val="80000"/>
                </a:lnSpc>
              </a:pPr>
              <a:r>
                <a:rPr lang="en-US" sz="2600" dirty="0" smtClean="0">
                  <a:solidFill>
                    <a:srgbClr val="3E3E3E"/>
                  </a:solidFill>
                  <a:latin typeface="Franklin Gothic Medium"/>
                </a:rPr>
                <a:t>Refinement</a:t>
              </a:r>
              <a:endParaRPr lang="en-US" sz="2600" dirty="0">
                <a:solidFill>
                  <a:srgbClr val="3E3E3E"/>
                </a:solidFill>
                <a:latin typeface="Franklin Gothic Medium"/>
              </a:endParaRPr>
            </a:p>
          </p:txBody>
        </p:sp>
      </p:grpSp>
      <p:pic>
        <p:nvPicPr>
          <p:cNvPr id="46"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1407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ppt_h*1.125000"/>
                                          </p:val>
                                        </p:tav>
                                        <p:tav tm="100000">
                                          <p:val>
                                            <p:strVal val="#ppt_y"/>
                                          </p:val>
                                        </p:tav>
                                      </p:tavLst>
                                    </p:anim>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0"/>
            <a:ext cx="8777508" cy="988828"/>
          </a:xfrm>
        </p:spPr>
        <p:txBody>
          <a:bodyPr anchor="ctr">
            <a:normAutofit/>
          </a:bodyPr>
          <a:lstStyle/>
          <a:p>
            <a:r>
              <a:rPr lang="en-US" dirty="0" smtClean="0"/>
              <a:t>Step 3: Project Refinement</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19</a:t>
            </a:fld>
            <a:endParaRPr lang="en-US" dirty="0">
              <a:solidFill>
                <a:prstClr val="white"/>
              </a:solidFill>
            </a:endParaRPr>
          </a:p>
        </p:txBody>
      </p:sp>
      <p:sp>
        <p:nvSpPr>
          <p:cNvPr id="6" name="TextBox 5"/>
          <p:cNvSpPr txBox="1"/>
          <p:nvPr/>
        </p:nvSpPr>
        <p:spPr>
          <a:xfrm>
            <a:off x="492435" y="1819855"/>
            <a:ext cx="7872292" cy="4231927"/>
          </a:xfrm>
          <a:prstGeom prst="rect">
            <a:avLst/>
          </a:prstGeom>
          <a:noFill/>
        </p:spPr>
        <p:txBody>
          <a:bodyPr wrap="square" rtlCol="0">
            <a:spAutoFit/>
          </a:bodyPr>
          <a:lstStyle/>
          <a:p>
            <a:pPr>
              <a:spcAft>
                <a:spcPts val="600"/>
              </a:spcAft>
            </a:pPr>
            <a:r>
              <a:rPr lang="en-US" sz="1700" dirty="0" smtClean="0">
                <a:solidFill>
                  <a:srgbClr val="3E3E3E"/>
                </a:solidFill>
                <a:latin typeface="Franklin Gothic Medium"/>
              </a:rPr>
              <a:t>Purpose</a:t>
            </a:r>
            <a:r>
              <a:rPr lang="en-US" sz="1700" dirty="0">
                <a:solidFill>
                  <a:srgbClr val="3E3E3E"/>
                </a:solidFill>
                <a:latin typeface="Franklin Gothic Medium"/>
              </a:rPr>
              <a:t>: </a:t>
            </a:r>
            <a:r>
              <a:rPr lang="en-US" sz="1700" dirty="0">
                <a:solidFill>
                  <a:srgbClr val="3E3E3E"/>
                </a:solidFill>
              </a:rPr>
              <a:t>Validate</a:t>
            </a:r>
            <a:r>
              <a:rPr lang="en-US" sz="1700" dirty="0" smtClean="0">
                <a:solidFill>
                  <a:srgbClr val="FF0000"/>
                </a:solidFill>
              </a:rPr>
              <a:t> </a:t>
            </a:r>
            <a:r>
              <a:rPr lang="en-US" sz="1700" dirty="0" smtClean="0">
                <a:solidFill>
                  <a:srgbClr val="3E3E3E"/>
                </a:solidFill>
              </a:rPr>
              <a:t>decisions</a:t>
            </a:r>
            <a:r>
              <a:rPr lang="en-US" sz="1700" dirty="0" smtClean="0">
                <a:solidFill>
                  <a:srgbClr val="FF0000"/>
                </a:solidFill>
              </a:rPr>
              <a:t> </a:t>
            </a:r>
            <a:r>
              <a:rPr lang="en-US" sz="1700" dirty="0">
                <a:solidFill>
                  <a:srgbClr val="3E3E3E"/>
                </a:solidFill>
              </a:rPr>
              <a:t>and finalize project structure</a:t>
            </a:r>
          </a:p>
          <a:p>
            <a:pPr>
              <a:spcBef>
                <a:spcPts val="600"/>
              </a:spcBef>
              <a:spcAft>
                <a:spcPts val="600"/>
              </a:spcAft>
            </a:pPr>
            <a:r>
              <a:rPr lang="en-US" sz="1700" dirty="0" smtClean="0">
                <a:solidFill>
                  <a:srgbClr val="3E3E3E"/>
                </a:solidFill>
                <a:latin typeface="Franklin Gothic Medium"/>
              </a:rPr>
              <a:t>Tasks:</a:t>
            </a:r>
          </a:p>
          <a:p>
            <a:pPr marL="365760" indent="-228600">
              <a:spcAft>
                <a:spcPts val="600"/>
              </a:spcAft>
              <a:buFont typeface="Arial"/>
              <a:buChar char="•"/>
            </a:pPr>
            <a:r>
              <a:rPr lang="en-US" sz="1700" dirty="0" smtClean="0">
                <a:solidFill>
                  <a:srgbClr val="3E3E3E"/>
                </a:solidFill>
              </a:rPr>
              <a:t>Finalize ownership structure and project team identification</a:t>
            </a:r>
          </a:p>
          <a:p>
            <a:pPr marL="365760" indent="-228600">
              <a:spcAft>
                <a:spcPts val="600"/>
              </a:spcAft>
              <a:buFont typeface="Arial"/>
              <a:buChar char="•"/>
            </a:pPr>
            <a:r>
              <a:rPr lang="en-US" sz="1700" dirty="0" smtClean="0">
                <a:solidFill>
                  <a:srgbClr val="3E3E3E"/>
                </a:solidFill>
              </a:rPr>
              <a:t>Finalize permitting (including environmental reviews), interconnection</a:t>
            </a:r>
          </a:p>
          <a:p>
            <a:pPr marL="365760" indent="-228600">
              <a:spcAft>
                <a:spcPts val="600"/>
              </a:spcAft>
              <a:buFont typeface="Arial"/>
              <a:buChar char="•"/>
            </a:pPr>
            <a:r>
              <a:rPr lang="en-US" sz="1700" dirty="0" smtClean="0">
                <a:solidFill>
                  <a:srgbClr val="3E3E3E"/>
                </a:solidFill>
              </a:rPr>
              <a:t>Finalize technology, financing, and development costs</a:t>
            </a:r>
          </a:p>
          <a:p>
            <a:pPr>
              <a:spcBef>
                <a:spcPts val="600"/>
              </a:spcBef>
              <a:spcAft>
                <a:spcPts val="600"/>
              </a:spcAft>
            </a:pPr>
            <a:r>
              <a:rPr lang="en-US" sz="1700" dirty="0" smtClean="0">
                <a:solidFill>
                  <a:srgbClr val="3E3E3E"/>
                </a:solidFill>
                <a:latin typeface="Franklin Gothic Medium"/>
              </a:rPr>
              <a:t>Outputs:</a:t>
            </a:r>
          </a:p>
          <a:p>
            <a:pPr marL="365760" indent="-228600">
              <a:spcAft>
                <a:spcPts val="600"/>
              </a:spcAft>
              <a:buFont typeface="Arial" pitchFamily="34" charset="0"/>
              <a:buChar char="•"/>
            </a:pPr>
            <a:r>
              <a:rPr lang="en-US" sz="1700" dirty="0" smtClean="0">
                <a:solidFill>
                  <a:srgbClr val="3E3E3E"/>
                </a:solidFill>
                <a:cs typeface="Arial" pitchFamily="34" charset="0"/>
              </a:rPr>
              <a:t>Proposed </a:t>
            </a:r>
            <a:r>
              <a:rPr lang="en-US" sz="1700" dirty="0">
                <a:solidFill>
                  <a:srgbClr val="3E3E3E"/>
                </a:solidFill>
                <a:cs typeface="Arial" pitchFamily="34" charset="0"/>
              </a:rPr>
              <a:t>financing/commitments and organization </a:t>
            </a:r>
            <a:r>
              <a:rPr lang="en-US" sz="1700" dirty="0" smtClean="0">
                <a:solidFill>
                  <a:srgbClr val="3E3E3E"/>
                </a:solidFill>
                <a:cs typeface="Arial" pitchFamily="34" charset="0"/>
              </a:rPr>
              <a:t>structure</a:t>
            </a:r>
          </a:p>
          <a:p>
            <a:pPr marL="365760" indent="-228600">
              <a:spcAft>
                <a:spcPts val="600"/>
              </a:spcAft>
              <a:buFont typeface="Arial" pitchFamily="34" charset="0"/>
              <a:buChar char="•"/>
            </a:pPr>
            <a:r>
              <a:rPr lang="en-US" sz="1700" dirty="0" smtClean="0">
                <a:solidFill>
                  <a:srgbClr val="3E3E3E"/>
                </a:solidFill>
                <a:cs typeface="Arial" pitchFamily="34" charset="0"/>
              </a:rPr>
              <a:t>Detailed </a:t>
            </a:r>
            <a:r>
              <a:rPr lang="en-US" sz="1700" dirty="0">
                <a:solidFill>
                  <a:srgbClr val="3E3E3E"/>
                </a:solidFill>
                <a:cs typeface="Arial" pitchFamily="34" charset="0"/>
              </a:rPr>
              <a:t>economic </a:t>
            </a:r>
            <a:r>
              <a:rPr lang="en-US" sz="1700" dirty="0" smtClean="0">
                <a:solidFill>
                  <a:srgbClr val="3E3E3E"/>
                </a:solidFill>
                <a:cs typeface="Arial" pitchFamily="34" charset="0"/>
              </a:rPr>
              <a:t>models</a:t>
            </a:r>
          </a:p>
          <a:p>
            <a:pPr marL="365760" indent="-228600">
              <a:spcAft>
                <a:spcPts val="600"/>
              </a:spcAft>
              <a:buFont typeface="Arial" pitchFamily="34" charset="0"/>
              <a:buChar char="•"/>
            </a:pPr>
            <a:r>
              <a:rPr lang="en-US" sz="1700" dirty="0" smtClean="0">
                <a:solidFill>
                  <a:srgbClr val="3E3E3E"/>
                </a:solidFill>
                <a:cs typeface="Arial" pitchFamily="34" charset="0"/>
              </a:rPr>
              <a:t>Vendors selected</a:t>
            </a:r>
          </a:p>
          <a:p>
            <a:pPr marL="365760" indent="-228600">
              <a:spcAft>
                <a:spcPts val="600"/>
              </a:spcAft>
              <a:buFont typeface="Arial" pitchFamily="34" charset="0"/>
              <a:buChar char="•"/>
            </a:pPr>
            <a:r>
              <a:rPr lang="en-US" sz="1700" dirty="0" smtClean="0">
                <a:solidFill>
                  <a:srgbClr val="3E3E3E"/>
                </a:solidFill>
                <a:cs typeface="Arial" pitchFamily="34" charset="0"/>
              </a:rPr>
              <a:t>Completed </a:t>
            </a:r>
            <a:r>
              <a:rPr lang="en-US" sz="1700" dirty="0">
                <a:solidFill>
                  <a:srgbClr val="3E3E3E"/>
                </a:solidFill>
                <a:cs typeface="Arial" pitchFamily="34" charset="0"/>
              </a:rPr>
              <a:t>environmental reviews and finalized </a:t>
            </a:r>
            <a:r>
              <a:rPr lang="en-US" sz="1700" dirty="0" smtClean="0">
                <a:solidFill>
                  <a:srgbClr val="3E3E3E"/>
                </a:solidFill>
                <a:cs typeface="Arial" pitchFamily="34" charset="0"/>
              </a:rPr>
              <a:t>permits</a:t>
            </a:r>
          </a:p>
          <a:p>
            <a:pPr marL="365760" indent="-228600">
              <a:spcAft>
                <a:spcPts val="600"/>
              </a:spcAft>
              <a:buFont typeface="Arial" pitchFamily="34" charset="0"/>
              <a:buChar char="•"/>
            </a:pPr>
            <a:r>
              <a:rPr lang="en-US" sz="1700" dirty="0" smtClean="0">
                <a:solidFill>
                  <a:srgbClr val="3E3E3E"/>
                </a:solidFill>
                <a:cs typeface="Arial" pitchFamily="34" charset="0"/>
              </a:rPr>
              <a:t>Off-take and </a:t>
            </a:r>
            <a:r>
              <a:rPr lang="en-US" sz="1700" dirty="0">
                <a:solidFill>
                  <a:srgbClr val="3E3E3E"/>
                </a:solidFill>
                <a:cs typeface="Arial" pitchFamily="34" charset="0"/>
              </a:rPr>
              <a:t>interconnection agreement</a:t>
            </a:r>
          </a:p>
          <a:p>
            <a:pPr marL="365760" indent="-228600">
              <a:spcAft>
                <a:spcPts val="600"/>
              </a:spcAft>
              <a:buFont typeface="Arial" pitchFamily="34" charset="0"/>
              <a:buChar char="•"/>
            </a:pPr>
            <a:r>
              <a:rPr lang="en-US" sz="1700" dirty="0">
                <a:solidFill>
                  <a:srgbClr val="3E3E3E"/>
                </a:solidFill>
                <a:cs typeface="Arial" pitchFamily="34" charset="0"/>
              </a:rPr>
              <a:t>T</a:t>
            </a:r>
            <a:r>
              <a:rPr lang="en-US" sz="1700" dirty="0" smtClean="0">
                <a:solidFill>
                  <a:srgbClr val="3E3E3E"/>
                </a:solidFill>
                <a:cs typeface="Arial" pitchFamily="34" charset="0"/>
              </a:rPr>
              <a:t>ransmission </a:t>
            </a:r>
            <a:r>
              <a:rPr lang="en-US" sz="1700" dirty="0">
                <a:solidFill>
                  <a:srgbClr val="3E3E3E"/>
                </a:solidFill>
                <a:cs typeface="Arial" pitchFamily="34" charset="0"/>
              </a:rPr>
              <a:t>finalized, if necessary</a:t>
            </a:r>
          </a:p>
        </p:txBody>
      </p:sp>
    </p:spTree>
    <p:extLst>
      <p:ext uri="{BB962C8B-B14F-4D97-AF65-F5344CB8AC3E}">
        <p14:creationId xmlns:p14="http://schemas.microsoft.com/office/powerpoint/2010/main" val="4170434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Strategic Energy Planning</a:t>
            </a:r>
          </a:p>
          <a:p>
            <a:r>
              <a:rPr lang="en-US" dirty="0" smtClean="0"/>
              <a:t>Energy Plan</a:t>
            </a:r>
          </a:p>
          <a:p>
            <a:r>
              <a:rPr lang="en-US" dirty="0" smtClean="0"/>
              <a:t>5 Step Project Development Process</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2</a:t>
            </a:fld>
            <a:endParaRPr lang="en-US" dirty="0"/>
          </a:p>
        </p:txBody>
      </p:sp>
    </p:spTree>
    <p:extLst>
      <p:ext uri="{BB962C8B-B14F-4D97-AF65-F5344CB8AC3E}">
        <p14:creationId xmlns:p14="http://schemas.microsoft.com/office/powerpoint/2010/main" val="76994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20</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7"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8" name="Group 125"/>
          <p:cNvGrpSpPr/>
          <p:nvPr/>
        </p:nvGrpSpPr>
        <p:grpSpPr>
          <a:xfrm>
            <a:off x="2473586" y="4883214"/>
            <a:ext cx="771366" cy="872973"/>
            <a:chOff x="2473586" y="4629220"/>
            <a:chExt cx="771366"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586"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9"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0" name="Group 121"/>
          <p:cNvGrpSpPr/>
          <p:nvPr/>
        </p:nvGrpSpPr>
        <p:grpSpPr>
          <a:xfrm>
            <a:off x="4785520" y="4031103"/>
            <a:ext cx="2478751" cy="2013329"/>
            <a:chOff x="4784077" y="3777109"/>
            <a:chExt cx="2478751" cy="2013329"/>
          </a:xfrm>
        </p:grpSpPr>
        <p:pic>
          <p:nvPicPr>
            <p:cNvPr id="112" name="Picture 11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1775" y="4543560"/>
              <a:ext cx="1390497" cy="1246878"/>
            </a:xfrm>
            <a:prstGeom prst="rect">
              <a:avLst/>
            </a:prstGeom>
          </p:spPr>
        </p:pic>
        <p:sp>
          <p:nvSpPr>
            <p:cNvPr id="120" name="Rectangle 119"/>
            <p:cNvSpPr/>
            <p:nvPr/>
          </p:nvSpPr>
          <p:spPr>
            <a:xfrm>
              <a:off x="4784077" y="3777109"/>
              <a:ext cx="2478751" cy="819712"/>
            </a:xfrm>
            <a:prstGeom prst="rect">
              <a:avLst/>
            </a:prstGeom>
          </p:spPr>
          <p:txBody>
            <a:bodyPr wrap="none">
              <a:spAutoFit/>
            </a:bodyPr>
            <a:lstStyle/>
            <a:p>
              <a:pPr algn="ctr">
                <a:lnSpc>
                  <a:spcPct val="80000"/>
                </a:lnSpc>
              </a:pPr>
              <a:r>
                <a:rPr lang="en-US" sz="3200" b="1" dirty="0" smtClean="0">
                  <a:solidFill>
                    <a:srgbClr val="3E3E3E"/>
                  </a:solidFill>
                  <a:latin typeface="Franklin Gothic Medium"/>
                </a:rPr>
                <a:t>4</a:t>
              </a:r>
            </a:p>
            <a:p>
              <a:pPr algn="ctr">
                <a:lnSpc>
                  <a:spcPct val="80000"/>
                </a:lnSpc>
              </a:pPr>
              <a:r>
                <a:rPr lang="en-US" sz="2600" dirty="0" smtClean="0">
                  <a:solidFill>
                    <a:srgbClr val="3E3E3E"/>
                  </a:solidFill>
                  <a:latin typeface="Franklin Gothic Medium"/>
                </a:rPr>
                <a:t>Implementation</a:t>
              </a:r>
              <a:endParaRPr lang="en-US" sz="2600" dirty="0">
                <a:solidFill>
                  <a:srgbClr val="3E3E3E"/>
                </a:solidFill>
                <a:latin typeface="Franklin Gothic Medium"/>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1480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ppt_h*1.125000"/>
                                          </p:val>
                                        </p:tav>
                                        <p:tav tm="100000">
                                          <p:val>
                                            <p:strVal val="#ppt_y"/>
                                          </p:val>
                                        </p:tav>
                                      </p:tavLst>
                                    </p:anim>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0"/>
            <a:ext cx="8777508" cy="829733"/>
          </a:xfrm>
        </p:spPr>
        <p:txBody>
          <a:bodyPr anchor="ctr">
            <a:noAutofit/>
          </a:bodyPr>
          <a:lstStyle/>
          <a:p>
            <a:r>
              <a:rPr lang="en-US" dirty="0" smtClean="0"/>
              <a:t>Step 4: Implementation</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21</a:t>
            </a:fld>
            <a:endParaRPr lang="en-US" dirty="0">
              <a:solidFill>
                <a:prstClr val="white"/>
              </a:solidFill>
            </a:endParaRPr>
          </a:p>
        </p:txBody>
      </p:sp>
      <p:sp>
        <p:nvSpPr>
          <p:cNvPr id="7" name="Rectangle 6"/>
          <p:cNvSpPr/>
          <p:nvPr/>
        </p:nvSpPr>
        <p:spPr>
          <a:xfrm>
            <a:off x="460949" y="1862102"/>
            <a:ext cx="8410619" cy="4356856"/>
          </a:xfrm>
          <a:prstGeom prst="rect">
            <a:avLst/>
          </a:prstGeom>
        </p:spPr>
        <p:txBody>
          <a:bodyPr wrap="square">
            <a:noAutofit/>
          </a:bodyPr>
          <a:lstStyle/>
          <a:p>
            <a:pPr>
              <a:spcAft>
                <a:spcPts val="1600"/>
              </a:spcAft>
            </a:pPr>
            <a:r>
              <a:rPr lang="en-US" sz="2200" dirty="0" smtClean="0">
                <a:solidFill>
                  <a:srgbClr val="3E3E3E"/>
                </a:solidFill>
                <a:latin typeface="Franklin Gothic Medium"/>
              </a:rPr>
              <a:t>Purpose: </a:t>
            </a:r>
            <a:r>
              <a:rPr lang="en-US" sz="2200" dirty="0">
                <a:solidFill>
                  <a:srgbClr val="3E3E3E"/>
                </a:solidFill>
              </a:rPr>
              <a:t>Contract for, realize </a:t>
            </a:r>
            <a:r>
              <a:rPr lang="en-US" sz="2200" dirty="0" smtClean="0">
                <a:solidFill>
                  <a:srgbClr val="3E3E3E"/>
                </a:solidFill>
              </a:rPr>
              <a:t>physical </a:t>
            </a:r>
            <a:r>
              <a:rPr lang="en-US" sz="2200" dirty="0">
                <a:solidFill>
                  <a:srgbClr val="3E3E3E"/>
                </a:solidFill>
              </a:rPr>
              <a:t>construction of </a:t>
            </a:r>
            <a:r>
              <a:rPr lang="en-US" sz="2200" dirty="0" smtClean="0">
                <a:solidFill>
                  <a:srgbClr val="3E3E3E"/>
                </a:solidFill>
              </a:rPr>
              <a:t>project</a:t>
            </a:r>
            <a:endParaRPr lang="en-US" sz="2200" dirty="0">
              <a:solidFill>
                <a:srgbClr val="3E3E3E"/>
              </a:solidFill>
            </a:endParaRPr>
          </a:p>
          <a:p>
            <a:pPr>
              <a:spcAft>
                <a:spcPts val="500"/>
              </a:spcAft>
            </a:pPr>
            <a:r>
              <a:rPr lang="en-US" sz="2200" dirty="0" smtClean="0">
                <a:solidFill>
                  <a:srgbClr val="3E3E3E"/>
                </a:solidFill>
                <a:latin typeface="Franklin Gothic Medium"/>
              </a:rPr>
              <a:t>Tasks</a:t>
            </a:r>
            <a:r>
              <a:rPr lang="en-US" sz="2200" dirty="0">
                <a:solidFill>
                  <a:srgbClr val="3E3E3E"/>
                </a:solidFill>
                <a:latin typeface="Franklin Gothic Medium"/>
              </a:rPr>
              <a:t>:</a:t>
            </a:r>
          </a:p>
          <a:p>
            <a:pPr marL="320040" indent="-228600">
              <a:spcAft>
                <a:spcPts val="600"/>
              </a:spcAft>
              <a:buFont typeface="Arial" pitchFamily="34" charset="0"/>
              <a:buChar char="•"/>
            </a:pPr>
            <a:r>
              <a:rPr lang="en-US" sz="2200" dirty="0">
                <a:solidFill>
                  <a:srgbClr val="3E3E3E"/>
                </a:solidFill>
              </a:rPr>
              <a:t>Finalize project agreements </a:t>
            </a:r>
          </a:p>
          <a:p>
            <a:pPr marL="320040" indent="-228600">
              <a:spcAft>
                <a:spcPts val="600"/>
              </a:spcAft>
              <a:buFont typeface="Arial" pitchFamily="34" charset="0"/>
              <a:buChar char="•"/>
            </a:pPr>
            <a:r>
              <a:rPr lang="en-US" sz="2200" dirty="0">
                <a:solidFill>
                  <a:srgbClr val="3E3E3E"/>
                </a:solidFill>
              </a:rPr>
              <a:t>Finalize vendor contracting process </a:t>
            </a:r>
          </a:p>
          <a:p>
            <a:pPr marL="320040" indent="-228600">
              <a:spcAft>
                <a:spcPts val="600"/>
              </a:spcAft>
              <a:buFont typeface="Arial" pitchFamily="34" charset="0"/>
              <a:buChar char="•"/>
            </a:pPr>
            <a:r>
              <a:rPr lang="en-US" sz="2200" dirty="0">
                <a:solidFill>
                  <a:srgbClr val="3E3E3E"/>
                </a:solidFill>
              </a:rPr>
              <a:t>Finalize </a:t>
            </a:r>
            <a:r>
              <a:rPr lang="en-US" sz="2200" dirty="0" smtClean="0">
                <a:solidFill>
                  <a:srgbClr val="3E3E3E"/>
                </a:solidFill>
              </a:rPr>
              <a:t>preconstruction </a:t>
            </a:r>
            <a:r>
              <a:rPr lang="en-US" sz="2200" dirty="0">
                <a:solidFill>
                  <a:srgbClr val="3E3E3E"/>
                </a:solidFill>
              </a:rPr>
              <a:t>tasks</a:t>
            </a:r>
          </a:p>
          <a:p>
            <a:pPr marL="320040" indent="-228600">
              <a:spcAft>
                <a:spcPts val="600"/>
              </a:spcAft>
              <a:buFont typeface="Arial" pitchFamily="34" charset="0"/>
              <a:buChar char="•"/>
            </a:pPr>
            <a:r>
              <a:rPr lang="en-US" sz="2200" dirty="0">
                <a:solidFill>
                  <a:srgbClr val="3E3E3E"/>
                </a:solidFill>
              </a:rPr>
              <a:t>Realize </a:t>
            </a:r>
            <a:r>
              <a:rPr lang="en-US" sz="2200" dirty="0" smtClean="0">
                <a:solidFill>
                  <a:srgbClr val="3E3E3E"/>
                </a:solidFill>
              </a:rPr>
              <a:t>construction </a:t>
            </a:r>
            <a:r>
              <a:rPr lang="en-US" sz="2200" dirty="0">
                <a:solidFill>
                  <a:srgbClr val="3E3E3E"/>
                </a:solidFill>
              </a:rPr>
              <a:t>and equipment installation</a:t>
            </a:r>
          </a:p>
          <a:p>
            <a:pPr marL="320040" indent="-228600">
              <a:spcAft>
                <a:spcPts val="600"/>
              </a:spcAft>
              <a:buFont typeface="Arial" pitchFamily="34" charset="0"/>
              <a:buChar char="•"/>
            </a:pPr>
            <a:r>
              <a:rPr lang="en-US" sz="2200" dirty="0">
                <a:solidFill>
                  <a:srgbClr val="3E3E3E"/>
                </a:solidFill>
              </a:rPr>
              <a:t>Realize</a:t>
            </a:r>
            <a:r>
              <a:rPr lang="en-US" sz="2200" dirty="0" smtClean="0">
                <a:solidFill>
                  <a:srgbClr val="FF0000"/>
                </a:solidFill>
              </a:rPr>
              <a:t> </a:t>
            </a:r>
            <a:r>
              <a:rPr lang="en-US" sz="2200" dirty="0" smtClean="0">
                <a:solidFill>
                  <a:srgbClr val="3E3E3E"/>
                </a:solidFill>
              </a:rPr>
              <a:t>interconnection </a:t>
            </a:r>
            <a:endParaRPr lang="en-US" sz="2200" dirty="0">
              <a:solidFill>
                <a:srgbClr val="3E3E3E"/>
              </a:solidFill>
            </a:endParaRPr>
          </a:p>
          <a:p>
            <a:pPr marL="320040" indent="-228600">
              <a:spcAft>
                <a:spcPts val="1600"/>
              </a:spcAft>
              <a:buFont typeface="Arial" pitchFamily="34" charset="0"/>
              <a:buChar char="•"/>
            </a:pPr>
            <a:r>
              <a:rPr lang="en-US" sz="2200" dirty="0">
                <a:solidFill>
                  <a:srgbClr val="3E3E3E"/>
                </a:solidFill>
              </a:rPr>
              <a:t>Realize</a:t>
            </a:r>
            <a:r>
              <a:rPr lang="en-US" sz="2200" dirty="0" smtClean="0">
                <a:solidFill>
                  <a:srgbClr val="FF0000"/>
                </a:solidFill>
              </a:rPr>
              <a:t> </a:t>
            </a:r>
            <a:r>
              <a:rPr lang="en-US" sz="2200" dirty="0" smtClean="0">
                <a:solidFill>
                  <a:srgbClr val="3E3E3E"/>
                </a:solidFill>
              </a:rPr>
              <a:t>project</a:t>
            </a:r>
            <a:r>
              <a:rPr lang="en-US" sz="2200" dirty="0">
                <a:solidFill>
                  <a:srgbClr val="3E3E3E"/>
                </a:solidFill>
              </a:rPr>
              <a:t> commissioning </a:t>
            </a:r>
            <a:r>
              <a:rPr lang="en-US" sz="2200" dirty="0" smtClean="0">
                <a:solidFill>
                  <a:srgbClr val="3E3E3E"/>
                </a:solidFill>
              </a:rPr>
              <a:t>leading </a:t>
            </a:r>
            <a:r>
              <a:rPr lang="en-US" sz="2200" dirty="0">
                <a:solidFill>
                  <a:srgbClr val="3E3E3E"/>
                </a:solidFill>
              </a:rPr>
              <a:t>to commercial </a:t>
            </a:r>
            <a:r>
              <a:rPr lang="en-US" sz="2200" dirty="0" smtClean="0">
                <a:solidFill>
                  <a:srgbClr val="3E3E3E"/>
                </a:solidFill>
              </a:rPr>
              <a:t>operations</a:t>
            </a:r>
          </a:p>
          <a:p>
            <a:pPr>
              <a:spcAft>
                <a:spcPts val="1100"/>
              </a:spcAft>
            </a:pPr>
            <a:r>
              <a:rPr lang="en-US" sz="2200" dirty="0" smtClean="0">
                <a:solidFill>
                  <a:srgbClr val="3E3E3E"/>
                </a:solidFill>
                <a:latin typeface="Franklin Gothic Medium"/>
              </a:rPr>
              <a:t>Output</a:t>
            </a:r>
            <a:r>
              <a:rPr lang="en-US" sz="2200" dirty="0">
                <a:solidFill>
                  <a:srgbClr val="3E3E3E"/>
                </a:solidFill>
              </a:rPr>
              <a:t>: </a:t>
            </a:r>
            <a:r>
              <a:rPr lang="en-US" sz="2200" dirty="0" smtClean="0">
                <a:solidFill>
                  <a:srgbClr val="3E3E3E"/>
                </a:solidFill>
              </a:rPr>
              <a:t>Completed project </a:t>
            </a:r>
            <a:r>
              <a:rPr lang="en-US" sz="2200" dirty="0">
                <a:solidFill>
                  <a:srgbClr val="3E3E3E"/>
                </a:solidFill>
              </a:rPr>
              <a:t>(commercial operation</a:t>
            </a:r>
            <a:r>
              <a:rPr lang="en-US" sz="2200" dirty="0" smtClean="0">
                <a:solidFill>
                  <a:srgbClr val="3E3E3E"/>
                </a:solidFill>
              </a:rPr>
              <a:t>)</a:t>
            </a:r>
            <a:endParaRPr lang="en-US" sz="2200" dirty="0">
              <a:solidFill>
                <a:srgbClr val="3E3E3E"/>
              </a:solidFill>
            </a:endParaRPr>
          </a:p>
        </p:txBody>
      </p:sp>
    </p:spTree>
    <p:extLst>
      <p:ext uri="{BB962C8B-B14F-4D97-AF65-F5344CB8AC3E}">
        <p14:creationId xmlns:p14="http://schemas.microsoft.com/office/powerpoint/2010/main" val="759512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8"/>
          <p:cNvSpPr>
            <a:spLocks noGrp="1"/>
          </p:cNvSpPr>
          <p:nvPr>
            <p:ph type="title"/>
          </p:nvPr>
        </p:nvSpPr>
        <p:spPr/>
        <p:txBody>
          <a:bodyPr>
            <a:normAutofit/>
          </a:bodyPr>
          <a:lstStyle/>
          <a:p>
            <a:r>
              <a:rPr lang="en-US" dirty="0" smtClean="0"/>
              <a:t>Project Development Process</a:t>
            </a:r>
            <a:endParaRPr lang="en-US" dirty="0"/>
          </a:p>
        </p:txBody>
      </p:sp>
      <p:pic>
        <p:nvPicPr>
          <p:cNvPr id="48" name="Content Placeholder 4" descr="process_wheel.png"/>
          <p:cNvPicPr>
            <a:picLocks noChangeAspect="1"/>
          </p:cNvPicPr>
          <p:nvPr/>
        </p:nvPicPr>
        <p:blipFill rotWithShape="1">
          <a:blip r:embed="rId3" cstate="email">
            <a:extLst>
              <a:ext uri="{28A0092B-C50C-407E-A947-70E740481C1C}">
                <a14:useLocalDpi xmlns:a14="http://schemas.microsoft.com/office/drawing/2010/main"/>
              </a:ext>
            </a:extLst>
          </a:blip>
          <a:srcRect b="-524"/>
          <a:stretch/>
        </p:blipFill>
        <p:spPr>
          <a:xfrm>
            <a:off x="2435197" y="723014"/>
            <a:ext cx="4269572" cy="3662440"/>
          </a:xfrm>
          <a:prstGeom prst="rect">
            <a:avLst/>
          </a:prstGeom>
        </p:spPr>
      </p:pic>
      <p:sp>
        <p:nvSpPr>
          <p:cNvPr id="50" name="Rectangle 49"/>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Rectangle 51"/>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5" name="Group 115"/>
          <p:cNvGrpSpPr/>
          <p:nvPr/>
        </p:nvGrpSpPr>
        <p:grpSpPr>
          <a:xfrm>
            <a:off x="832485" y="4908437"/>
            <a:ext cx="873181" cy="847750"/>
            <a:chOff x="842253" y="4654443"/>
            <a:chExt cx="873181" cy="847750"/>
          </a:xfrm>
        </p:grpSpPr>
        <p:sp>
          <p:nvSpPr>
            <p:cNvPr id="56" name="Rectangle 55"/>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57" name="Picture 56" descr="steps_ico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58" name="Oval 5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Oval 5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Oval 5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1" name="Oval 6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2" name="Group 126"/>
          <p:cNvGrpSpPr/>
          <p:nvPr/>
        </p:nvGrpSpPr>
        <p:grpSpPr>
          <a:xfrm>
            <a:off x="3904993" y="4895990"/>
            <a:ext cx="1088396" cy="860197"/>
            <a:chOff x="3904993" y="4641996"/>
            <a:chExt cx="1088396" cy="860197"/>
          </a:xfrm>
        </p:grpSpPr>
        <p:sp>
          <p:nvSpPr>
            <p:cNvPr id="63" name="Rectangle 62"/>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64" name="Picture 63"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65" name="Group 128"/>
          <p:cNvGrpSpPr/>
          <p:nvPr/>
        </p:nvGrpSpPr>
        <p:grpSpPr>
          <a:xfrm>
            <a:off x="6902412" y="4512480"/>
            <a:ext cx="1431326" cy="1243706"/>
            <a:chOff x="6902412" y="4258486"/>
            <a:chExt cx="1431326" cy="1243706"/>
          </a:xfrm>
        </p:grpSpPr>
        <p:sp>
          <p:nvSpPr>
            <p:cNvPr id="66" name="Rectangle 6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67" name="Picture 66" descr="step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68" name="Group 125"/>
          <p:cNvGrpSpPr/>
          <p:nvPr/>
        </p:nvGrpSpPr>
        <p:grpSpPr>
          <a:xfrm>
            <a:off x="2473586" y="4883214"/>
            <a:ext cx="771366" cy="872973"/>
            <a:chOff x="2473586" y="4629220"/>
            <a:chExt cx="771366" cy="872973"/>
          </a:xfrm>
        </p:grpSpPr>
        <p:pic>
          <p:nvPicPr>
            <p:cNvPr id="69" name="Picture 68" descr="step2.png"/>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70" name="Rectangle 69"/>
            <p:cNvSpPr/>
            <p:nvPr/>
          </p:nvSpPr>
          <p:spPr>
            <a:xfrm>
              <a:off x="2473586"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71" name="Group 127"/>
          <p:cNvGrpSpPr/>
          <p:nvPr/>
        </p:nvGrpSpPr>
        <p:grpSpPr>
          <a:xfrm>
            <a:off x="5321775" y="4883214"/>
            <a:ext cx="1419943" cy="872972"/>
            <a:chOff x="5321775" y="4629220"/>
            <a:chExt cx="1419943" cy="872972"/>
          </a:xfrm>
        </p:grpSpPr>
        <p:pic>
          <p:nvPicPr>
            <p:cNvPr id="72" name="Picture 7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73" name="Rectangle 72"/>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74" name="Group 120"/>
          <p:cNvGrpSpPr/>
          <p:nvPr/>
        </p:nvGrpSpPr>
        <p:grpSpPr>
          <a:xfrm>
            <a:off x="6428155" y="3241549"/>
            <a:ext cx="2337805" cy="2802891"/>
            <a:chOff x="6418386" y="2987555"/>
            <a:chExt cx="2337805" cy="2802891"/>
          </a:xfrm>
        </p:grpSpPr>
        <p:pic>
          <p:nvPicPr>
            <p:cNvPr id="75" name="Picture 74" descr="step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21453" y="4567417"/>
              <a:ext cx="1363900" cy="1223029"/>
            </a:xfrm>
            <a:prstGeom prst="rect">
              <a:avLst/>
            </a:prstGeom>
          </p:spPr>
        </p:pic>
        <p:sp>
          <p:nvSpPr>
            <p:cNvPr id="76" name="Rectangle 75"/>
            <p:cNvSpPr/>
            <p:nvPr/>
          </p:nvSpPr>
          <p:spPr>
            <a:xfrm>
              <a:off x="6418386" y="2987555"/>
              <a:ext cx="2337805" cy="1622495"/>
            </a:xfrm>
            <a:prstGeom prst="rect">
              <a:avLst/>
            </a:prstGeom>
          </p:spPr>
          <p:txBody>
            <a:bodyPr wrap="square">
              <a:spAutoFit/>
            </a:bodyPr>
            <a:lstStyle/>
            <a:p>
              <a:pPr algn="ctr">
                <a:lnSpc>
                  <a:spcPct val="90000"/>
                </a:lnSpc>
              </a:pPr>
              <a:endParaRPr lang="en-US" sz="2600" dirty="0" smtClean="0">
                <a:solidFill>
                  <a:srgbClr val="3E3E3E"/>
                </a:solidFill>
                <a:latin typeface="Franklin Gothic Medium"/>
              </a:endParaRPr>
            </a:p>
            <a:p>
              <a:pPr algn="ctr">
                <a:lnSpc>
                  <a:spcPct val="90000"/>
                </a:lnSpc>
              </a:pPr>
              <a:r>
                <a:rPr lang="en-US" sz="3200" b="1" dirty="0" smtClean="0">
                  <a:solidFill>
                    <a:srgbClr val="3E3E3E"/>
                  </a:solidFill>
                  <a:latin typeface="Franklin Gothic Medium"/>
                </a:rPr>
                <a:t>5</a:t>
              </a:r>
              <a:r>
                <a:rPr lang="en-US" sz="3200" dirty="0" smtClean="0">
                  <a:solidFill>
                    <a:srgbClr val="3E3E3E"/>
                  </a:solidFill>
                  <a:latin typeface="Franklin Gothic Medium"/>
                </a:rPr>
                <a:t/>
              </a:r>
              <a:br>
                <a:rPr lang="en-US" sz="3200" dirty="0" smtClean="0">
                  <a:solidFill>
                    <a:srgbClr val="3E3E3E"/>
                  </a:solidFill>
                  <a:latin typeface="Franklin Gothic Medium"/>
                </a:rPr>
              </a:br>
              <a:r>
                <a:rPr lang="en-US" sz="2600" dirty="0" smtClean="0">
                  <a:solidFill>
                    <a:srgbClr val="3E3E3E"/>
                  </a:solidFill>
                  <a:latin typeface="Franklin Gothic Medium"/>
                </a:rPr>
                <a:t>Operations &amp; Maintenance</a:t>
              </a:r>
              <a:endParaRPr lang="en-US" sz="2600" dirty="0">
                <a:solidFill>
                  <a:srgbClr val="3E3E3E"/>
                </a:solidFill>
                <a:latin typeface="Franklin Gothic Medium"/>
              </a:endParaRPr>
            </a:p>
          </p:txBody>
        </p:sp>
      </p:grpSp>
      <p:sp>
        <p:nvSpPr>
          <p:cNvPr id="31" name="Slide Number Placeholder 3"/>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22</a:t>
            </a:fld>
            <a:endParaRPr lang="en-US" dirty="0">
              <a:solidFill>
                <a:prstClr val="white"/>
              </a:solidFill>
            </a:endParaRPr>
          </a:p>
        </p:txBody>
      </p:sp>
    </p:spTree>
    <p:extLst>
      <p:ext uri="{BB962C8B-B14F-4D97-AF65-F5344CB8AC3E}">
        <p14:creationId xmlns:p14="http://schemas.microsoft.com/office/powerpoint/2010/main" val="29073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1000"/>
                                        <p:tgtEl>
                                          <p:spTgt spid="74"/>
                                        </p:tgtEl>
                                        <p:attrNameLst>
                                          <p:attrName>ppt_y</p:attrName>
                                        </p:attrNameLst>
                                      </p:cBhvr>
                                      <p:tavLst>
                                        <p:tav tm="0">
                                          <p:val>
                                            <p:strVal val="#ppt_y+#ppt_h*1.125000"/>
                                          </p:val>
                                        </p:tav>
                                        <p:tav tm="100000">
                                          <p:val>
                                            <p:strVal val="#ppt_y"/>
                                          </p:val>
                                        </p:tav>
                                      </p:tavLst>
                                    </p:anim>
                                    <p:animEffect transition="in" filter="wipe(up)">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&amp; Maintenance</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23</a:t>
            </a:fld>
            <a:endParaRPr lang="en-US" dirty="0">
              <a:solidFill>
                <a:prstClr val="white"/>
              </a:solidFill>
            </a:endParaRPr>
          </a:p>
        </p:txBody>
      </p:sp>
      <p:sp>
        <p:nvSpPr>
          <p:cNvPr id="8" name="Rectangle 7"/>
          <p:cNvSpPr/>
          <p:nvPr/>
        </p:nvSpPr>
        <p:spPr>
          <a:xfrm>
            <a:off x="6087255" y="5936571"/>
            <a:ext cx="2875702" cy="230832"/>
          </a:xfrm>
          <a:prstGeom prst="rect">
            <a:avLst/>
          </a:prstGeom>
        </p:spPr>
        <p:txBody>
          <a:bodyPr wrap="square">
            <a:spAutoFit/>
          </a:bodyPr>
          <a:lstStyle/>
          <a:p>
            <a:r>
              <a:rPr lang="en-US" sz="900" dirty="0" smtClean="0">
                <a:solidFill>
                  <a:srgbClr val="5D5F5F"/>
                </a:solidFill>
              </a:rPr>
              <a:t>Photo from Florida </a:t>
            </a:r>
            <a:r>
              <a:rPr lang="en-US" sz="900" dirty="0">
                <a:solidFill>
                  <a:srgbClr val="5D5F5F"/>
                </a:solidFill>
              </a:rPr>
              <a:t>Solar Energy </a:t>
            </a:r>
            <a:r>
              <a:rPr lang="en-US" sz="900" dirty="0" smtClean="0">
                <a:solidFill>
                  <a:srgbClr val="5D5F5F"/>
                </a:solidFill>
              </a:rPr>
              <a:t>Center, NREL 14728</a:t>
            </a:r>
            <a:endParaRPr lang="en-US" sz="900" dirty="0">
              <a:solidFill>
                <a:srgbClr val="5D5F5F"/>
              </a:solidFill>
            </a:endParaRPr>
          </a:p>
        </p:txBody>
      </p:sp>
      <p:pic>
        <p:nvPicPr>
          <p:cNvPr id="3074" name="Picture 2" descr="C:\Users\kcory\Downloads\14728.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33" r="35288"/>
          <a:stretch/>
        </p:blipFill>
        <p:spPr bwMode="auto">
          <a:xfrm>
            <a:off x="5605182" y="1858184"/>
            <a:ext cx="3132122" cy="4053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5708" y="1847235"/>
            <a:ext cx="5135676" cy="4421723"/>
          </a:xfrm>
          <a:prstGeom prst="rect">
            <a:avLst/>
          </a:prstGeom>
        </p:spPr>
        <p:txBody>
          <a:bodyPr wrap="square">
            <a:spAutoFit/>
          </a:bodyPr>
          <a:lstStyle/>
          <a:p>
            <a:pPr>
              <a:spcAft>
                <a:spcPts val="800"/>
              </a:spcAft>
            </a:pPr>
            <a:r>
              <a:rPr lang="en-US" sz="2000" dirty="0" smtClean="0">
                <a:solidFill>
                  <a:srgbClr val="3E3E3E"/>
                </a:solidFill>
                <a:latin typeface="Franklin Gothic Medium"/>
              </a:rPr>
              <a:t>Purpose: </a:t>
            </a:r>
            <a:r>
              <a:rPr lang="en-US" sz="2000" dirty="0">
                <a:solidFill>
                  <a:srgbClr val="3E3E3E"/>
                </a:solidFill>
              </a:rPr>
              <a:t>Conduct or ensure ongoing O&amp;M, including repair and replacement (R&amp;R)*</a:t>
            </a:r>
          </a:p>
          <a:p>
            <a:pPr>
              <a:spcAft>
                <a:spcPts val="800"/>
              </a:spcAft>
            </a:pPr>
            <a:r>
              <a:rPr lang="en-US" sz="2000" dirty="0" smtClean="0">
                <a:solidFill>
                  <a:srgbClr val="3E3E3E"/>
                </a:solidFill>
                <a:latin typeface="Franklin Gothic Medium"/>
              </a:rPr>
              <a:t>O&amp;M Costs:</a:t>
            </a:r>
          </a:p>
          <a:p>
            <a:pPr marL="365760" indent="-228600">
              <a:buFont typeface="Arial" pitchFamily="34" charset="0"/>
              <a:buChar char="•"/>
            </a:pPr>
            <a:r>
              <a:rPr lang="en-US" sz="2000" dirty="0" smtClean="0">
                <a:solidFill>
                  <a:srgbClr val="3E3E3E"/>
                </a:solidFill>
              </a:rPr>
              <a:t>Equipment maintenance and upkeep</a:t>
            </a:r>
          </a:p>
          <a:p>
            <a:pPr marL="365760" indent="-228600">
              <a:buFont typeface="Arial" pitchFamily="34" charset="0"/>
              <a:buChar char="•"/>
            </a:pPr>
            <a:r>
              <a:rPr lang="en-US" sz="2000" dirty="0" smtClean="0">
                <a:solidFill>
                  <a:srgbClr val="3E3E3E"/>
                </a:solidFill>
              </a:rPr>
              <a:t>Gearbox/inverter replacement</a:t>
            </a:r>
          </a:p>
          <a:p>
            <a:pPr marL="365760" indent="-228600">
              <a:buFont typeface="Arial" pitchFamily="34" charset="0"/>
              <a:buChar char="•"/>
            </a:pPr>
            <a:r>
              <a:rPr lang="en-US" sz="2000" dirty="0" smtClean="0">
                <a:solidFill>
                  <a:srgbClr val="3E3E3E"/>
                </a:solidFill>
              </a:rPr>
              <a:t>Insurance</a:t>
            </a:r>
          </a:p>
          <a:p>
            <a:pPr marL="365760" indent="-228600">
              <a:buFont typeface="Arial" pitchFamily="34" charset="0"/>
              <a:buChar char="•"/>
            </a:pPr>
            <a:r>
              <a:rPr lang="en-US" sz="2000" dirty="0" smtClean="0">
                <a:solidFill>
                  <a:srgbClr val="3E3E3E"/>
                </a:solidFill>
              </a:rPr>
              <a:t>Labor and staffing</a:t>
            </a:r>
          </a:p>
          <a:p>
            <a:pPr marL="365760" indent="-228600">
              <a:buFont typeface="Arial" pitchFamily="34" charset="0"/>
              <a:buChar char="•"/>
            </a:pPr>
            <a:r>
              <a:rPr lang="en-US" sz="2000" dirty="0" smtClean="0">
                <a:solidFill>
                  <a:srgbClr val="3E3E3E"/>
                </a:solidFill>
              </a:rPr>
              <a:t>Extended warranty agreements</a:t>
            </a:r>
          </a:p>
          <a:p>
            <a:endParaRPr lang="en-US" sz="1200" b="1" dirty="0" smtClean="0">
              <a:solidFill>
                <a:srgbClr val="FF0000"/>
              </a:solidFill>
            </a:endParaRPr>
          </a:p>
          <a:p>
            <a:r>
              <a:rPr lang="en-US" sz="2000" dirty="0">
                <a:solidFill>
                  <a:srgbClr val="3E3E3E"/>
                </a:solidFill>
                <a:latin typeface="Franklin Gothic Medium"/>
              </a:rPr>
              <a:t>If leasing, </a:t>
            </a:r>
            <a:r>
              <a:rPr lang="en-US" sz="2000" dirty="0">
                <a:solidFill>
                  <a:srgbClr val="3E3E3E"/>
                </a:solidFill>
              </a:rPr>
              <a:t>lessor often manages maintenance</a:t>
            </a:r>
          </a:p>
          <a:p>
            <a:endParaRPr lang="en-US" sz="1200" b="1" dirty="0" smtClean="0">
              <a:solidFill>
                <a:srgbClr val="FF0000"/>
              </a:solidFill>
            </a:endParaRPr>
          </a:p>
          <a:p>
            <a:r>
              <a:rPr lang="en-US" sz="2000" dirty="0">
                <a:solidFill>
                  <a:srgbClr val="3E3E3E"/>
                </a:solidFill>
                <a:latin typeface="Franklin Gothic Medium"/>
              </a:rPr>
              <a:t>If PPA, </a:t>
            </a:r>
            <a:r>
              <a:rPr lang="en-US" sz="2000" dirty="0">
                <a:solidFill>
                  <a:srgbClr val="3E3E3E"/>
                </a:solidFill>
              </a:rPr>
              <a:t>vendor typically manages maintenance</a:t>
            </a:r>
          </a:p>
          <a:p>
            <a:pPr>
              <a:spcAft>
                <a:spcPts val="1200"/>
              </a:spcAft>
            </a:pPr>
            <a:r>
              <a:rPr lang="en-US" sz="1200" dirty="0" smtClean="0">
                <a:solidFill>
                  <a:srgbClr val="FF0000"/>
                </a:solidFill>
              </a:rPr>
              <a:t/>
            </a:r>
            <a:br>
              <a:rPr lang="en-US" sz="1200" dirty="0" smtClean="0">
                <a:solidFill>
                  <a:srgbClr val="FF0000"/>
                </a:solidFill>
              </a:rPr>
            </a:br>
            <a:r>
              <a:rPr lang="en-US" sz="1200" dirty="0">
                <a:solidFill>
                  <a:srgbClr val="5D5F5F"/>
                </a:solidFill>
              </a:rPr>
              <a:t>* Esp. if </a:t>
            </a:r>
            <a:r>
              <a:rPr lang="en-US" sz="1200" dirty="0" smtClean="0">
                <a:solidFill>
                  <a:srgbClr val="5D5F5F"/>
                </a:solidFill>
              </a:rPr>
              <a:t>owner – role </a:t>
            </a:r>
            <a:r>
              <a:rPr lang="en-US" sz="1200" dirty="0">
                <a:solidFill>
                  <a:srgbClr val="5D5F5F"/>
                </a:solidFill>
              </a:rPr>
              <a:t>of highest O&amp;M risk</a:t>
            </a:r>
          </a:p>
        </p:txBody>
      </p:sp>
    </p:spTree>
    <p:extLst>
      <p:ext uri="{BB962C8B-B14F-4D97-AF65-F5344CB8AC3E}">
        <p14:creationId xmlns:p14="http://schemas.microsoft.com/office/powerpoint/2010/main" val="619969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Done! </a:t>
            </a:r>
            <a:endParaRPr lang="en-US" dirty="0"/>
          </a:p>
        </p:txBody>
      </p:sp>
      <p:sp>
        <p:nvSpPr>
          <p:cNvPr id="3" name="Content Placeholder 2"/>
          <p:cNvSpPr>
            <a:spLocks noGrp="1"/>
          </p:cNvSpPr>
          <p:nvPr>
            <p:ph sz="half" idx="1"/>
          </p:nvPr>
        </p:nvSpPr>
        <p:spPr>
          <a:xfrm>
            <a:off x="365760" y="1163321"/>
            <a:ext cx="4038600" cy="4642056"/>
          </a:xfrm>
        </p:spPr>
        <p:txBody>
          <a:bodyPr/>
          <a:lstStyle/>
          <a:p>
            <a:pPr>
              <a:spcBef>
                <a:spcPts val="0"/>
              </a:spcBef>
              <a:spcAft>
                <a:spcPts val="1800"/>
              </a:spcAft>
            </a:pPr>
            <a:r>
              <a:rPr lang="en-US" dirty="0" smtClean="0"/>
              <a:t>Check back in with planning document – update as necessary</a:t>
            </a:r>
          </a:p>
          <a:p>
            <a:pPr>
              <a:spcBef>
                <a:spcPts val="0"/>
              </a:spcBef>
              <a:spcAft>
                <a:spcPts val="1800"/>
              </a:spcAft>
            </a:pPr>
            <a:r>
              <a:rPr lang="en-US" dirty="0" smtClean="0"/>
              <a:t>Identify next potential project from plan </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3142" y="1227967"/>
            <a:ext cx="4518837" cy="3874228"/>
          </a:xfrm>
          <a:prstGeom prst="rect">
            <a:avLst/>
          </a:prstGeom>
        </p:spPr>
      </p:pic>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24</a:t>
            </a:fld>
            <a:endParaRPr lang="en-US" dirty="0">
              <a:solidFill>
                <a:prstClr val="white"/>
              </a:solidFill>
            </a:endParaRPr>
          </a:p>
        </p:txBody>
      </p:sp>
    </p:spTree>
    <p:extLst>
      <p:ext uri="{BB962C8B-B14F-4D97-AF65-F5344CB8AC3E}">
        <p14:creationId xmlns:p14="http://schemas.microsoft.com/office/powerpoint/2010/main" val="2633253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82425" y="2294576"/>
            <a:ext cx="8782624" cy="3901219"/>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5760" y="126088"/>
            <a:ext cx="7902952" cy="987552"/>
          </a:xfrm>
        </p:spPr>
        <p:txBody>
          <a:bodyPr>
            <a:normAutofit/>
          </a:bodyPr>
          <a:lstStyle/>
          <a:p>
            <a:r>
              <a:rPr lang="en-US" dirty="0" smtClean="0"/>
              <a:t>Summary of Actions by Step </a:t>
            </a:r>
            <a:endParaRPr lang="en-US" dirty="0"/>
          </a:p>
        </p:txBody>
      </p:sp>
      <p:grpSp>
        <p:nvGrpSpPr>
          <p:cNvPr id="20" name="Group 19"/>
          <p:cNvGrpSpPr/>
          <p:nvPr/>
        </p:nvGrpSpPr>
        <p:grpSpPr>
          <a:xfrm>
            <a:off x="567507" y="427888"/>
            <a:ext cx="7766231" cy="1928391"/>
            <a:chOff x="710480" y="4167135"/>
            <a:chExt cx="7766231" cy="1928391"/>
          </a:xfrm>
        </p:grpSpPr>
        <p:sp>
          <p:nvSpPr>
            <p:cNvPr id="21" name="Rectangle 20"/>
            <p:cNvSpPr/>
            <p:nvPr/>
          </p:nvSpPr>
          <p:spPr>
            <a:xfrm>
              <a:off x="710480"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2294206"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3877932"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p:nvSpPr>
          <p:spPr>
            <a:xfrm>
              <a:off x="5461658"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7045384" y="5092913"/>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985226" y="4563092"/>
              <a:ext cx="873181" cy="493468"/>
            </a:xfrm>
            <a:prstGeom prst="rect">
              <a:avLst/>
            </a:prstGeom>
          </p:spPr>
          <p:txBody>
            <a:bodyPr wrap="none">
              <a:spAutoFit/>
            </a:bodyPr>
            <a:lstStyle/>
            <a:p>
              <a:pPr algn="ctr">
                <a:lnSpc>
                  <a:spcPct val="80000"/>
                </a:lnSpc>
              </a:pPr>
              <a:r>
                <a:rPr lang="en-US" b="1" dirty="0" smtClean="0">
                  <a:solidFill>
                    <a:srgbClr val="3E3E3E">
                      <a:lumMod val="75000"/>
                    </a:srgbClr>
                  </a:solidFill>
                  <a:latin typeface="Franklin Gothic Medium"/>
                </a:rPr>
                <a:t>1</a:t>
              </a:r>
            </a:p>
            <a:p>
              <a:pPr algn="ctr">
                <a:lnSpc>
                  <a:spcPct val="80000"/>
                </a:lnSpc>
              </a:pPr>
              <a:r>
                <a:rPr lang="en-US" sz="1400" dirty="0" smtClean="0">
                  <a:solidFill>
                    <a:srgbClr val="3E3E3E">
                      <a:lumMod val="75000"/>
                    </a:srgbClr>
                  </a:solidFill>
                  <a:latin typeface="Franklin Gothic Medium"/>
                </a:rPr>
                <a:t>Potential</a:t>
              </a:r>
              <a:endParaRPr lang="en-US" sz="1400" dirty="0">
                <a:solidFill>
                  <a:srgbClr val="3E3E3E">
                    <a:lumMod val="75000"/>
                  </a:srgbClr>
                </a:solidFill>
                <a:latin typeface="Franklin Gothic Medium"/>
              </a:endParaRPr>
            </a:p>
          </p:txBody>
        </p:sp>
        <p:sp>
          <p:nvSpPr>
            <p:cNvPr id="27" name="Rectangle 26"/>
            <p:cNvSpPr/>
            <p:nvPr/>
          </p:nvSpPr>
          <p:spPr>
            <a:xfrm>
              <a:off x="4047966" y="4550645"/>
              <a:ext cx="1088396"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3</a:t>
              </a:r>
            </a:p>
            <a:p>
              <a:pPr algn="ctr">
                <a:lnSpc>
                  <a:spcPct val="80000"/>
                </a:lnSpc>
              </a:pPr>
              <a:r>
                <a:rPr lang="en-US" sz="1400" dirty="0" smtClean="0">
                  <a:solidFill>
                    <a:srgbClr val="3E3E3E"/>
                  </a:solidFill>
                  <a:latin typeface="Franklin Gothic Medium"/>
                </a:rPr>
                <a:t>Refinement</a:t>
              </a:r>
              <a:endParaRPr lang="en-US" sz="1400" dirty="0">
                <a:solidFill>
                  <a:srgbClr val="3E3E3E"/>
                </a:solidFill>
                <a:latin typeface="Franklin Gothic Medium"/>
              </a:endParaRPr>
            </a:p>
          </p:txBody>
        </p:sp>
        <p:sp>
          <p:nvSpPr>
            <p:cNvPr id="28" name="Rectangle 27"/>
            <p:cNvSpPr/>
            <p:nvPr/>
          </p:nvSpPr>
          <p:spPr>
            <a:xfrm>
              <a:off x="7045385" y="4167135"/>
              <a:ext cx="1431326" cy="926920"/>
            </a:xfrm>
            <a:prstGeom prst="rect">
              <a:avLst/>
            </a:prstGeom>
          </p:spPr>
          <p:txBody>
            <a:bodyPr wrap="square">
              <a:spAutoFit/>
            </a:bodyPr>
            <a:lstStyle/>
            <a:p>
              <a:pPr algn="ctr">
                <a:lnSpc>
                  <a:spcPct val="90000"/>
                </a:lnSpc>
              </a:pPr>
              <a:endParaRPr lang="en-US" sz="1400" dirty="0" smtClean="0">
                <a:solidFill>
                  <a:srgbClr val="3E3E3E"/>
                </a:solidFill>
                <a:latin typeface="Franklin Gothic Medium"/>
              </a:endParaRPr>
            </a:p>
            <a:p>
              <a:pPr algn="ctr">
                <a:lnSpc>
                  <a:spcPct val="90000"/>
                </a:lnSpc>
              </a:pPr>
              <a:r>
                <a:rPr lang="en-US" b="1" dirty="0" smtClean="0">
                  <a:solidFill>
                    <a:srgbClr val="3E3E3E"/>
                  </a:solidFill>
                  <a:latin typeface="Franklin Gothic Medium"/>
                </a:rPr>
                <a:t>5</a:t>
              </a:r>
              <a:r>
                <a:rPr lang="en-US" sz="1400" dirty="0" smtClean="0">
                  <a:solidFill>
                    <a:srgbClr val="3E3E3E"/>
                  </a:solidFill>
                  <a:latin typeface="Franklin Gothic Medium"/>
                </a:rPr>
                <a:t/>
              </a:r>
              <a:br>
                <a:rPr lang="en-US" sz="1400" dirty="0" smtClean="0">
                  <a:solidFill>
                    <a:srgbClr val="3E3E3E"/>
                  </a:solidFill>
                  <a:latin typeface="Franklin Gothic Medium"/>
                </a:rPr>
              </a:br>
              <a:r>
                <a:rPr lang="en-US" sz="1400" dirty="0" smtClean="0">
                  <a:solidFill>
                    <a:srgbClr val="3E3E3E"/>
                  </a:solidFill>
                  <a:latin typeface="Franklin Gothic Medium"/>
                </a:rPr>
                <a:t>Operations &amp; Maintenance</a:t>
              </a:r>
              <a:endParaRPr lang="en-US" sz="1400" dirty="0">
                <a:solidFill>
                  <a:srgbClr val="3E3E3E"/>
                </a:solidFill>
                <a:latin typeface="Franklin Gothic Medium"/>
              </a:endParaRPr>
            </a:p>
          </p:txBody>
        </p:sp>
        <p:pic>
          <p:nvPicPr>
            <p:cNvPr id="29" name="Picture 28"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261" y="5033865"/>
              <a:ext cx="420398" cy="376977"/>
            </a:xfrm>
            <a:prstGeom prst="rect">
              <a:avLst/>
            </a:prstGeom>
          </p:spPr>
        </p:pic>
        <p:sp>
          <p:nvSpPr>
            <p:cNvPr id="30" name="Oval 29"/>
            <p:cNvSpPr/>
            <p:nvPr/>
          </p:nvSpPr>
          <p:spPr>
            <a:xfrm>
              <a:off x="2116406" y="51245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p:nvSpPr>
          <p:spPr>
            <a:xfrm>
              <a:off x="3704490" y="51232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7" name="Oval 36"/>
            <p:cNvSpPr/>
            <p:nvPr/>
          </p:nvSpPr>
          <p:spPr>
            <a:xfrm>
              <a:off x="5293864" y="51223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Oval 37"/>
            <p:cNvSpPr/>
            <p:nvPr/>
          </p:nvSpPr>
          <p:spPr>
            <a:xfrm>
              <a:off x="6868791" y="51261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step2.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2771408" y="5033865"/>
              <a:ext cx="420399" cy="376977"/>
            </a:xfrm>
            <a:prstGeom prst="rect">
              <a:avLst/>
            </a:prstGeom>
          </p:spPr>
        </p:pic>
        <p:pic>
          <p:nvPicPr>
            <p:cNvPr id="40" name="Picture 39"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0633" y="5033865"/>
              <a:ext cx="420399" cy="376977"/>
            </a:xfrm>
            <a:prstGeom prst="rect">
              <a:avLst/>
            </a:prstGeom>
          </p:spPr>
        </p:pic>
        <p:pic>
          <p:nvPicPr>
            <p:cNvPr id="41" name="Picture 40" descr="step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3129" y="5033864"/>
              <a:ext cx="420398" cy="376977"/>
            </a:xfrm>
            <a:prstGeom prst="rect">
              <a:avLst/>
            </a:prstGeom>
          </p:spPr>
        </p:pic>
        <p:pic>
          <p:nvPicPr>
            <p:cNvPr id="42" name="Picture 41" descr="step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7967" y="5058798"/>
              <a:ext cx="392592" cy="352043"/>
            </a:xfrm>
            <a:prstGeom prst="rect">
              <a:avLst/>
            </a:prstGeom>
          </p:spPr>
        </p:pic>
        <p:sp>
          <p:nvSpPr>
            <p:cNvPr id="43" name="Title 8"/>
            <p:cNvSpPr txBox="1">
              <a:spLocks/>
            </p:cNvSpPr>
            <p:nvPr/>
          </p:nvSpPr>
          <p:spPr>
            <a:xfrm>
              <a:off x="710480" y="5399870"/>
              <a:ext cx="1405925" cy="63395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lnSpc>
                  <a:spcPct val="90000"/>
                </a:lnSpc>
              </a:pPr>
              <a:r>
                <a:rPr lang="en-US" sz="1200" dirty="0" smtClean="0">
                  <a:solidFill>
                    <a:srgbClr val="3E3E3E">
                      <a:lumMod val="60000"/>
                      <a:lumOff val="40000"/>
                    </a:srgbClr>
                  </a:solidFill>
                  <a:latin typeface="Franklin Gothic Book"/>
                </a:rPr>
                <a:t>Data Collection and Opportunity Assessment</a:t>
              </a:r>
              <a:endParaRPr lang="en-US" sz="1200" dirty="0">
                <a:solidFill>
                  <a:srgbClr val="3E3E3E">
                    <a:lumMod val="60000"/>
                    <a:lumOff val="40000"/>
                  </a:srgbClr>
                </a:solidFill>
                <a:latin typeface="Franklin Gothic Book"/>
              </a:endParaRPr>
            </a:p>
          </p:txBody>
        </p:sp>
        <p:sp>
          <p:nvSpPr>
            <p:cNvPr id="44" name="Title 8"/>
            <p:cNvSpPr txBox="1">
              <a:spLocks/>
            </p:cNvSpPr>
            <p:nvPr/>
          </p:nvSpPr>
          <p:spPr>
            <a:xfrm>
              <a:off x="2409949" y="5410842"/>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Options and Strategies</a:t>
              </a:r>
              <a:endParaRPr lang="en-US" sz="1200" dirty="0">
                <a:solidFill>
                  <a:srgbClr val="3E3E3E">
                    <a:lumMod val="60000"/>
                    <a:lumOff val="40000"/>
                  </a:srgbClr>
                </a:solidFill>
                <a:latin typeface="Franklin Gothic Book"/>
              </a:endParaRPr>
            </a:p>
          </p:txBody>
        </p:sp>
        <p:sp>
          <p:nvSpPr>
            <p:cNvPr id="45" name="Title 8"/>
            <p:cNvSpPr txBox="1">
              <a:spLocks/>
            </p:cNvSpPr>
            <p:nvPr/>
          </p:nvSpPr>
          <p:spPr>
            <a:xfrm>
              <a:off x="4021480" y="5399870"/>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Planning and Development</a:t>
              </a:r>
              <a:endParaRPr lang="en-US" sz="1200" dirty="0">
                <a:solidFill>
                  <a:srgbClr val="3E3E3E">
                    <a:lumMod val="60000"/>
                    <a:lumOff val="40000"/>
                  </a:srgbClr>
                </a:solidFill>
                <a:latin typeface="Franklin Gothic Book"/>
              </a:endParaRPr>
            </a:p>
          </p:txBody>
        </p:sp>
        <p:sp>
          <p:nvSpPr>
            <p:cNvPr id="46" name="Title 8"/>
            <p:cNvSpPr txBox="1">
              <a:spLocks/>
            </p:cNvSpPr>
            <p:nvPr/>
          </p:nvSpPr>
          <p:spPr>
            <a:xfrm>
              <a:off x="5574728" y="5439489"/>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rgbClr val="3E3E3E">
                      <a:lumMod val="60000"/>
                      <a:lumOff val="40000"/>
                    </a:srgbClr>
                  </a:solidFill>
                  <a:latin typeface="Franklin Gothic Book"/>
                </a:rPr>
                <a:t>Financing and Construction</a:t>
              </a:r>
              <a:endParaRPr lang="en-US" sz="1200" dirty="0">
                <a:solidFill>
                  <a:srgbClr val="3E3E3E">
                    <a:lumMod val="60000"/>
                    <a:lumOff val="40000"/>
                  </a:srgbClr>
                </a:solidFill>
                <a:latin typeface="Franklin Gothic Book"/>
              </a:endParaRPr>
            </a:p>
          </p:txBody>
        </p:sp>
        <p:sp>
          <p:nvSpPr>
            <p:cNvPr id="47" name="Title 8"/>
            <p:cNvSpPr txBox="1">
              <a:spLocks/>
            </p:cNvSpPr>
            <p:nvPr/>
          </p:nvSpPr>
          <p:spPr>
            <a:xfrm>
              <a:off x="7189552" y="5461573"/>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endParaRPr lang="en-US" sz="1200" dirty="0">
                <a:solidFill>
                  <a:srgbClr val="3E3E3E">
                    <a:lumMod val="60000"/>
                    <a:lumOff val="40000"/>
                  </a:srgbClr>
                </a:solidFill>
                <a:latin typeface="Franklin Gothic Book"/>
              </a:endParaRPr>
            </a:p>
          </p:txBody>
        </p:sp>
        <p:sp>
          <p:nvSpPr>
            <p:cNvPr id="48" name="Rectangle 47"/>
            <p:cNvSpPr/>
            <p:nvPr/>
          </p:nvSpPr>
          <p:spPr>
            <a:xfrm>
              <a:off x="2616058" y="4537869"/>
              <a:ext cx="772367" cy="493468"/>
            </a:xfrm>
            <a:prstGeom prst="rect">
              <a:avLst/>
            </a:prstGeom>
          </p:spPr>
          <p:txBody>
            <a:bodyPr wrap="none">
              <a:spAutoFit/>
            </a:bodyPr>
            <a:lstStyle/>
            <a:p>
              <a:pPr algn="ctr">
                <a:lnSpc>
                  <a:spcPct val="80000"/>
                </a:lnSpc>
              </a:pPr>
              <a:r>
                <a:rPr lang="en-US" b="1" dirty="0">
                  <a:solidFill>
                    <a:srgbClr val="3E3E3E"/>
                  </a:solidFill>
                  <a:latin typeface="Franklin Gothic Medium"/>
                </a:rPr>
                <a:t>2</a:t>
              </a:r>
              <a:endParaRPr lang="en-US" b="1" dirty="0" smtClean="0">
                <a:solidFill>
                  <a:srgbClr val="3E3E3E"/>
                </a:solidFill>
                <a:latin typeface="Franklin Gothic Medium"/>
              </a:endParaRPr>
            </a:p>
            <a:p>
              <a:pPr algn="ctr">
                <a:lnSpc>
                  <a:spcPct val="80000"/>
                </a:lnSpc>
              </a:pPr>
              <a:r>
                <a:rPr lang="en-US" sz="1400" dirty="0" smtClean="0">
                  <a:solidFill>
                    <a:srgbClr val="3E3E3E"/>
                  </a:solidFill>
                  <a:latin typeface="Franklin Gothic Medium"/>
                </a:rPr>
                <a:t>Options</a:t>
              </a:r>
              <a:endParaRPr lang="en-US" sz="1400" dirty="0">
                <a:solidFill>
                  <a:srgbClr val="3E3E3E"/>
                </a:solidFill>
                <a:latin typeface="Franklin Gothic Medium"/>
              </a:endParaRPr>
            </a:p>
          </p:txBody>
        </p:sp>
        <p:sp>
          <p:nvSpPr>
            <p:cNvPr id="49" name="Rectangle 48"/>
            <p:cNvSpPr/>
            <p:nvPr/>
          </p:nvSpPr>
          <p:spPr>
            <a:xfrm>
              <a:off x="5464748" y="4537869"/>
              <a:ext cx="1419943" cy="493468"/>
            </a:xfrm>
            <a:prstGeom prst="rect">
              <a:avLst/>
            </a:prstGeom>
          </p:spPr>
          <p:txBody>
            <a:bodyPr wrap="none">
              <a:spAutoFit/>
            </a:bodyPr>
            <a:lstStyle/>
            <a:p>
              <a:pPr algn="ctr">
                <a:lnSpc>
                  <a:spcPct val="80000"/>
                </a:lnSpc>
              </a:pPr>
              <a:r>
                <a:rPr lang="en-US" b="1" dirty="0" smtClean="0">
                  <a:solidFill>
                    <a:srgbClr val="3E3E3E"/>
                  </a:solidFill>
                  <a:latin typeface="Franklin Gothic Medium"/>
                </a:rPr>
                <a:t>4</a:t>
              </a:r>
            </a:p>
            <a:p>
              <a:pPr algn="ctr">
                <a:lnSpc>
                  <a:spcPct val="80000"/>
                </a:lnSpc>
              </a:pPr>
              <a:r>
                <a:rPr lang="en-US" sz="1400" dirty="0" smtClean="0">
                  <a:solidFill>
                    <a:srgbClr val="3E3E3E"/>
                  </a:solidFill>
                  <a:latin typeface="Franklin Gothic Medium"/>
                </a:rPr>
                <a:t>Implementation</a:t>
              </a:r>
              <a:endParaRPr lang="en-US" sz="1400" dirty="0">
                <a:solidFill>
                  <a:srgbClr val="3E3E3E"/>
                </a:solidFill>
                <a:latin typeface="Franklin Gothic Medium"/>
              </a:endParaRPr>
            </a:p>
          </p:txBody>
        </p:sp>
      </p:grpSp>
      <p:sp>
        <p:nvSpPr>
          <p:cNvPr id="16" name="TextBox 15"/>
          <p:cNvSpPr txBox="1"/>
          <p:nvPr/>
        </p:nvSpPr>
        <p:spPr>
          <a:xfrm>
            <a:off x="798282" y="2390218"/>
            <a:ext cx="7598026" cy="3822511"/>
          </a:xfrm>
          <a:prstGeom prst="rect">
            <a:avLst/>
          </a:prstGeom>
          <a:noFill/>
        </p:spPr>
        <p:txBody>
          <a:bodyPr wrap="square" rtlCol="0">
            <a:noAutofit/>
          </a:bodyPr>
          <a:lstStyle/>
          <a:p>
            <a:pPr marL="758952" indent="-777240"/>
            <a:r>
              <a:rPr lang="en-US" dirty="0" smtClean="0">
                <a:solidFill>
                  <a:srgbClr val="106636"/>
                </a:solidFill>
                <a:latin typeface="Franklin Gothic Medium"/>
              </a:rPr>
              <a:t>Step 1: </a:t>
            </a:r>
            <a:r>
              <a:rPr lang="en-US" dirty="0" smtClean="0">
                <a:solidFill>
                  <a:srgbClr val="3E3E3E"/>
                </a:solidFill>
              </a:rPr>
              <a:t>Gather all relevant data in order to make first pass at potential</a:t>
            </a:r>
            <a:br>
              <a:rPr lang="en-US" dirty="0" smtClean="0">
                <a:solidFill>
                  <a:srgbClr val="3E3E3E"/>
                </a:solidFill>
              </a:rPr>
            </a:br>
            <a:r>
              <a:rPr lang="en-US" dirty="0" smtClean="0">
                <a:solidFill>
                  <a:srgbClr val="3E3E3E"/>
                </a:solidFill>
              </a:rPr>
              <a:t>project; understand Tribal role options</a:t>
            </a:r>
          </a:p>
          <a:p>
            <a:pPr marL="758952" indent="-777240"/>
            <a:endParaRPr lang="en-US" dirty="0" smtClean="0">
              <a:solidFill>
                <a:srgbClr val="3E3E3E"/>
              </a:solidFill>
            </a:endParaRPr>
          </a:p>
          <a:p>
            <a:pPr marL="758952" indent="-777240"/>
            <a:r>
              <a:rPr lang="en-US" dirty="0" smtClean="0">
                <a:solidFill>
                  <a:srgbClr val="106636"/>
                </a:solidFill>
                <a:latin typeface="Franklin Gothic Medium"/>
              </a:rPr>
              <a:t>Step 2: </a:t>
            </a:r>
            <a:r>
              <a:rPr lang="en-US" dirty="0" smtClean="0">
                <a:solidFill>
                  <a:srgbClr val="3E3E3E"/>
                </a:solidFill>
              </a:rPr>
              <a:t>Estimate value to Tribe; begin to identify offtakers, partners, vendors</a:t>
            </a:r>
          </a:p>
          <a:p>
            <a:pPr marL="758952" indent="-777240"/>
            <a:endParaRPr lang="en-US" dirty="0" smtClean="0">
              <a:solidFill>
                <a:srgbClr val="3E3E3E"/>
              </a:solidFill>
            </a:endParaRPr>
          </a:p>
          <a:p>
            <a:pPr marL="758952" indent="-777240"/>
            <a:r>
              <a:rPr lang="en-US" dirty="0" smtClean="0">
                <a:solidFill>
                  <a:srgbClr val="106636"/>
                </a:solidFill>
                <a:latin typeface="Franklin Gothic Medium"/>
              </a:rPr>
              <a:t>Step 3: </a:t>
            </a:r>
            <a:r>
              <a:rPr lang="en-US" dirty="0" smtClean="0">
                <a:solidFill>
                  <a:srgbClr val="3E3E3E"/>
                </a:solidFill>
              </a:rPr>
              <a:t>Finalize economic assumptions and roles, interconnection and offtake agreements, partnerships, ownership structure</a:t>
            </a:r>
          </a:p>
          <a:p>
            <a:pPr marL="758952" indent="-777240"/>
            <a:endParaRPr lang="en-US" dirty="0" smtClean="0">
              <a:solidFill>
                <a:srgbClr val="3E3E3E"/>
              </a:solidFill>
            </a:endParaRPr>
          </a:p>
          <a:p>
            <a:pPr marL="758952" indent="-777240"/>
            <a:r>
              <a:rPr lang="en-US" dirty="0" smtClean="0">
                <a:solidFill>
                  <a:srgbClr val="106636"/>
                </a:solidFill>
                <a:latin typeface="Franklin Gothic Medium"/>
              </a:rPr>
              <a:t>Step 4: </a:t>
            </a:r>
            <a:r>
              <a:rPr lang="en-US" dirty="0" smtClean="0">
                <a:solidFill>
                  <a:srgbClr val="3E3E3E"/>
                </a:solidFill>
              </a:rPr>
              <a:t>Financial close and construction, vendor contracting completion, project commercially delivered</a:t>
            </a:r>
          </a:p>
          <a:p>
            <a:pPr marL="758952" indent="-777240"/>
            <a:r>
              <a:rPr lang="en-US" dirty="0" smtClean="0">
                <a:solidFill>
                  <a:srgbClr val="3E3E3E"/>
                </a:solidFill>
              </a:rPr>
              <a:t> </a:t>
            </a:r>
          </a:p>
          <a:p>
            <a:pPr marL="758952" indent="-777240"/>
            <a:r>
              <a:rPr lang="en-US" dirty="0" smtClean="0">
                <a:solidFill>
                  <a:srgbClr val="106636"/>
                </a:solidFill>
                <a:latin typeface="Franklin Gothic Medium"/>
              </a:rPr>
              <a:t>Step 5: </a:t>
            </a:r>
            <a:r>
              <a:rPr lang="en-US" dirty="0" smtClean="0">
                <a:solidFill>
                  <a:srgbClr val="3E3E3E"/>
                </a:solidFill>
              </a:rPr>
              <a:t>Maintenance </a:t>
            </a:r>
            <a:r>
              <a:rPr lang="en-US" dirty="0">
                <a:solidFill>
                  <a:srgbClr val="3E3E3E"/>
                </a:solidFill>
              </a:rPr>
              <a:t>p</a:t>
            </a:r>
            <a:r>
              <a:rPr lang="en-US" dirty="0" smtClean="0">
                <a:solidFill>
                  <a:srgbClr val="3E3E3E"/>
                </a:solidFill>
              </a:rPr>
              <a:t>lan implementation</a:t>
            </a:r>
          </a:p>
          <a:p>
            <a:pPr marL="758952" indent="-777240" algn="ctr">
              <a:spcBef>
                <a:spcPts val="600"/>
              </a:spcBef>
            </a:pPr>
            <a:r>
              <a:rPr lang="en-US" dirty="0" smtClean="0">
                <a:solidFill>
                  <a:srgbClr val="106636"/>
                </a:solidFill>
              </a:rPr>
              <a:t>Celebrate!</a:t>
            </a:r>
            <a:endParaRPr lang="en-US" dirty="0">
              <a:solidFill>
                <a:srgbClr val="106636"/>
              </a:solidFill>
            </a:endParaRPr>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25</a:t>
            </a:fld>
            <a:endParaRPr lang="en-US" dirty="0">
              <a:solidFill>
                <a:prstClr val="white"/>
              </a:solidFill>
            </a:endParaRPr>
          </a:p>
        </p:txBody>
      </p:sp>
    </p:spTree>
    <p:extLst>
      <p:ext uri="{BB962C8B-B14F-4D97-AF65-F5344CB8AC3E}">
        <p14:creationId xmlns:p14="http://schemas.microsoft.com/office/powerpoint/2010/main" val="199609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1.jpg"/>
          <p:cNvPicPr>
            <a:picLocks noChangeAspect="1"/>
          </p:cNvPicPr>
          <p:nvPr/>
        </p:nvPicPr>
        <p:blipFill rotWithShape="1">
          <a:blip r:embed="rId3" cstate="email">
            <a:extLst>
              <a:ext uri="{28A0092B-C50C-407E-A947-70E740481C1C}">
                <a14:useLocalDpi xmlns:a14="http://schemas.microsoft.com/office/drawing/2010/main"/>
              </a:ext>
            </a:extLst>
          </a:blip>
          <a:srcRect l="-3663"/>
          <a:stretch/>
        </p:blipFill>
        <p:spPr>
          <a:xfrm>
            <a:off x="-368299" y="312748"/>
            <a:ext cx="9512300" cy="5998136"/>
          </a:xfrm>
          <a:prstGeom prst="rect">
            <a:avLst/>
          </a:prstGeom>
        </p:spPr>
      </p:pic>
      <p:sp>
        <p:nvSpPr>
          <p:cNvPr id="5" name="Rectangle 4"/>
          <p:cNvSpPr/>
          <p:nvPr/>
        </p:nvSpPr>
        <p:spPr>
          <a:xfrm>
            <a:off x="887413" y="4572000"/>
            <a:ext cx="7659687" cy="850900"/>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887413" y="4610101"/>
            <a:ext cx="7772400" cy="673100"/>
          </a:xfrm>
          <a:prstGeom prst="rect">
            <a:avLst/>
          </a:prstGeom>
          <a:ln>
            <a:no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r>
              <a:rPr lang="en-US" dirty="0" smtClean="0">
                <a:solidFill>
                  <a:prstClr val="white"/>
                </a:solidFill>
              </a:rPr>
              <a:t>Strategic energy </a:t>
            </a:r>
            <a:r>
              <a:rPr lang="en-US" dirty="0" err="1" smtClean="0">
                <a:solidFill>
                  <a:prstClr val="white"/>
                </a:solidFill>
              </a:rPr>
              <a:t>plannning</a:t>
            </a:r>
            <a:endParaRPr lang="en-US" dirty="0">
              <a:solidFill>
                <a:prstClr val="white"/>
              </a:solidFill>
            </a:endParaRPr>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srgbClr val="3E3E3E"/>
                </a:solidFill>
              </a:rPr>
              <a:pPr algn="ctr"/>
              <a:t>3</a:t>
            </a:fld>
            <a:endParaRPr lang="en-US" dirty="0">
              <a:solidFill>
                <a:srgbClr val="3E3E3E"/>
              </a:solidFill>
            </a:endParaRPr>
          </a:p>
        </p:txBody>
      </p:sp>
    </p:spTree>
    <p:extLst>
      <p:ext uri="{BB962C8B-B14F-4D97-AF65-F5344CB8AC3E}">
        <p14:creationId xmlns:p14="http://schemas.microsoft.com/office/powerpoint/2010/main" val="369071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What is Strategic Energy Planning?</a:t>
            </a:r>
            <a:endParaRPr lang="en-US" sz="1600" dirty="0"/>
          </a:p>
        </p:txBody>
      </p:sp>
      <p:sp>
        <p:nvSpPr>
          <p:cNvPr id="6" name="Content Placeholder 5"/>
          <p:cNvSpPr>
            <a:spLocks noGrp="1"/>
          </p:cNvSpPr>
          <p:nvPr>
            <p:ph idx="1"/>
          </p:nvPr>
        </p:nvSpPr>
        <p:spPr>
          <a:xfrm>
            <a:off x="366492" y="3338645"/>
            <a:ext cx="8229600" cy="2654302"/>
          </a:xfrm>
        </p:spPr>
        <p:txBody>
          <a:bodyPr>
            <a:normAutofit fontScale="70000" lnSpcReduction="20000"/>
          </a:bodyPr>
          <a:lstStyle/>
          <a:p>
            <a:pPr>
              <a:lnSpc>
                <a:spcPts val="2800"/>
              </a:lnSpc>
            </a:pPr>
            <a:r>
              <a:rPr lang="en-US" dirty="0" smtClean="0"/>
              <a:t>Brings desired energy future into clear focus</a:t>
            </a:r>
          </a:p>
          <a:p>
            <a:pPr>
              <a:lnSpc>
                <a:spcPts val="2800"/>
              </a:lnSpc>
            </a:pPr>
            <a:r>
              <a:rPr lang="en-US" dirty="0" smtClean="0"/>
              <a:t>Considers current reality and leverages local resources</a:t>
            </a:r>
          </a:p>
          <a:p>
            <a:pPr>
              <a:lnSpc>
                <a:spcPts val="2800"/>
              </a:lnSpc>
            </a:pPr>
            <a:r>
              <a:rPr lang="en-US" dirty="0" smtClean="0"/>
              <a:t>Considers hurdles/challenges before you reach them</a:t>
            </a:r>
          </a:p>
          <a:p>
            <a:pPr>
              <a:lnSpc>
                <a:spcPts val="2800"/>
              </a:lnSpc>
            </a:pPr>
            <a:r>
              <a:rPr lang="en-US" dirty="0" smtClean="0"/>
              <a:t>Maps out efficient path to achieve your desired energy future</a:t>
            </a:r>
          </a:p>
          <a:p>
            <a:pPr>
              <a:lnSpc>
                <a:spcPts val="2800"/>
              </a:lnSpc>
            </a:pPr>
            <a:r>
              <a:rPr lang="en-US" dirty="0" smtClean="0"/>
              <a:t>Clarifies progress indicators</a:t>
            </a:r>
          </a:p>
          <a:p>
            <a:pPr>
              <a:lnSpc>
                <a:spcPts val="2800"/>
              </a:lnSpc>
            </a:pPr>
            <a:r>
              <a:rPr lang="en-US" dirty="0" smtClean="0"/>
              <a:t>Documents the game plan for short- and long-term success</a:t>
            </a:r>
            <a:endParaRPr lang="en-US" dirty="0"/>
          </a:p>
        </p:txBody>
      </p:sp>
      <p:sp>
        <p:nvSpPr>
          <p:cNvPr id="2" name="TextBox 1"/>
          <p:cNvSpPr txBox="1"/>
          <p:nvPr/>
        </p:nvSpPr>
        <p:spPr>
          <a:xfrm>
            <a:off x="366492" y="732826"/>
            <a:ext cx="3243035" cy="400110"/>
          </a:xfrm>
          <a:prstGeom prst="rect">
            <a:avLst/>
          </a:prstGeom>
          <a:noFill/>
        </p:spPr>
        <p:txBody>
          <a:bodyPr wrap="square" rtlCol="0">
            <a:spAutoFit/>
          </a:bodyPr>
          <a:lstStyle/>
          <a:p>
            <a:r>
              <a:rPr lang="en-US" sz="2000" b="1" dirty="0">
                <a:solidFill>
                  <a:srgbClr val="106636"/>
                </a:solidFill>
              </a:rPr>
              <a:t>And </a:t>
            </a:r>
            <a:r>
              <a:rPr lang="en-US" sz="2000" b="1" dirty="0" smtClean="0">
                <a:solidFill>
                  <a:srgbClr val="106636"/>
                </a:solidFill>
              </a:rPr>
              <a:t>what does it do for you?</a:t>
            </a:r>
            <a:endParaRPr lang="en-US" sz="2000" b="1" dirty="0">
              <a:solidFill>
                <a:srgbClr val="106636"/>
              </a:solidFill>
            </a:endParaRPr>
          </a:p>
        </p:txBody>
      </p:sp>
      <p:pic>
        <p:nvPicPr>
          <p:cNvPr id="4" name="Picture 3"/>
          <p:cNvPicPr>
            <a:picLocks noChangeAspect="1"/>
          </p:cNvPicPr>
          <p:nvPr/>
        </p:nvPicPr>
        <p:blipFill>
          <a:blip r:embed="rId3"/>
          <a:stretch>
            <a:fillRect/>
          </a:stretch>
        </p:blipFill>
        <p:spPr>
          <a:xfrm>
            <a:off x="4702674" y="1996568"/>
            <a:ext cx="1895342" cy="870833"/>
          </a:xfrm>
          <a:prstGeom prst="rect">
            <a:avLst/>
          </a:prstGeom>
        </p:spPr>
      </p:pic>
      <p:sp>
        <p:nvSpPr>
          <p:cNvPr id="9" name="TextBox 8"/>
          <p:cNvSpPr txBox="1"/>
          <p:nvPr/>
        </p:nvSpPr>
        <p:spPr>
          <a:xfrm>
            <a:off x="3847983" y="2198398"/>
            <a:ext cx="854691" cy="369332"/>
          </a:xfrm>
          <a:prstGeom prst="rect">
            <a:avLst/>
          </a:prstGeom>
          <a:noFill/>
        </p:spPr>
        <p:txBody>
          <a:bodyPr wrap="square" rtlCol="0">
            <a:spAutoFit/>
          </a:bodyPr>
          <a:lstStyle/>
          <a:p>
            <a:pPr algn="ctr"/>
            <a:r>
              <a:rPr lang="en-US" dirty="0" smtClean="0">
                <a:solidFill>
                  <a:srgbClr val="106636"/>
                </a:solidFill>
              </a:rPr>
              <a:t>vs.</a:t>
            </a:r>
            <a:endParaRPr lang="en-US" dirty="0">
              <a:solidFill>
                <a:srgbClr val="106636"/>
              </a:solidFill>
            </a:endParaRPr>
          </a:p>
        </p:txBody>
      </p:sp>
      <p:pic>
        <p:nvPicPr>
          <p:cNvPr id="5" name="Picture 4"/>
          <p:cNvPicPr>
            <a:picLocks noChangeAspect="1"/>
          </p:cNvPicPr>
          <p:nvPr/>
        </p:nvPicPr>
        <p:blipFill>
          <a:blip r:embed="rId4"/>
          <a:stretch>
            <a:fillRect/>
          </a:stretch>
        </p:blipFill>
        <p:spPr>
          <a:xfrm>
            <a:off x="2200345" y="1882342"/>
            <a:ext cx="1510264" cy="1055718"/>
          </a:xfrm>
          <a:prstGeom prst="rect">
            <a:avLst/>
          </a:prstGeom>
        </p:spPr>
      </p:pic>
      <p:sp>
        <p:nvSpPr>
          <p:cNvPr id="8" name="Slide Number Placeholder 7"/>
          <p:cNvSpPr>
            <a:spLocks noGrp="1"/>
          </p:cNvSpPr>
          <p:nvPr>
            <p:ph type="sldNum" sz="quarter" idx="4"/>
          </p:nvPr>
        </p:nvSpPr>
        <p:spPr/>
        <p:txBody>
          <a:bodyPr/>
          <a:lstStyle/>
          <a:p>
            <a:pPr algn="ctr"/>
            <a:fld id="{F9C252DC-A164-D04F-A083-01C268BCB08E}" type="slidenum">
              <a:rPr lang="en-US" smtClean="0">
                <a:solidFill>
                  <a:prstClr val="white"/>
                </a:solidFill>
              </a:rPr>
              <a:pPr algn="ctr"/>
              <a:t>4</a:t>
            </a:fld>
            <a:endParaRPr lang="en-US" dirty="0">
              <a:solidFill>
                <a:prstClr val="white"/>
              </a:solidFill>
            </a:endParaRPr>
          </a:p>
        </p:txBody>
      </p:sp>
      <p:sp>
        <p:nvSpPr>
          <p:cNvPr id="3" name="TextBox 2"/>
          <p:cNvSpPr txBox="1"/>
          <p:nvPr/>
        </p:nvSpPr>
        <p:spPr>
          <a:xfrm>
            <a:off x="4275329" y="6326369"/>
            <a:ext cx="4868672" cy="246221"/>
          </a:xfrm>
          <a:prstGeom prst="rect">
            <a:avLst/>
          </a:prstGeom>
          <a:noFill/>
        </p:spPr>
        <p:txBody>
          <a:bodyPr wrap="square" rtlCol="0">
            <a:spAutoFit/>
          </a:bodyPr>
          <a:lstStyle/>
          <a:p>
            <a:r>
              <a:rPr lang="en-US" sz="1000" dirty="0" smtClean="0">
                <a:solidFill>
                  <a:prstClr val="white"/>
                </a:solidFill>
              </a:rPr>
              <a:t>Graphic concepts </a:t>
            </a:r>
            <a:r>
              <a:rPr lang="en-US" sz="1000" dirty="0">
                <a:solidFill>
                  <a:prstClr val="white"/>
                </a:solidFill>
              </a:rPr>
              <a:t>reprinted with permission from Lesley </a:t>
            </a:r>
            <a:r>
              <a:rPr lang="en-US" sz="1000" dirty="0" err="1">
                <a:solidFill>
                  <a:prstClr val="white"/>
                </a:solidFill>
              </a:rPr>
              <a:t>Kabotie</a:t>
            </a:r>
            <a:r>
              <a:rPr lang="en-US" sz="1000" dirty="0">
                <a:solidFill>
                  <a:prstClr val="white"/>
                </a:solidFill>
              </a:rPr>
              <a:t>, </a:t>
            </a:r>
            <a:r>
              <a:rPr lang="en-US" sz="1000" dirty="0" err="1">
                <a:solidFill>
                  <a:prstClr val="white"/>
                </a:solidFill>
              </a:rPr>
              <a:t>Kabotie</a:t>
            </a:r>
            <a:r>
              <a:rPr lang="en-US" sz="1000" dirty="0">
                <a:solidFill>
                  <a:prstClr val="white"/>
                </a:solidFill>
              </a:rPr>
              <a:t> Consulting</a:t>
            </a:r>
            <a:r>
              <a:rPr lang="en-US" sz="1000" dirty="0" smtClean="0">
                <a:solidFill>
                  <a:prstClr val="white"/>
                </a:solidFill>
              </a:rPr>
              <a:t>.</a:t>
            </a:r>
            <a:endParaRPr lang="en-US" dirty="0">
              <a:solidFill>
                <a:srgbClr val="3E3E3E"/>
              </a:solidFill>
            </a:endParaRPr>
          </a:p>
        </p:txBody>
      </p:sp>
    </p:spTree>
    <p:extLst>
      <p:ext uri="{BB962C8B-B14F-4D97-AF65-F5344CB8AC3E}">
        <p14:creationId xmlns:p14="http://schemas.microsoft.com/office/powerpoint/2010/main" val="391325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Energy Planning “Strategic”?</a:t>
            </a:r>
            <a:endParaRPr lang="en-US" dirty="0"/>
          </a:p>
        </p:txBody>
      </p:sp>
      <p:sp>
        <p:nvSpPr>
          <p:cNvPr id="3" name="TextBox 2"/>
          <p:cNvSpPr txBox="1"/>
          <p:nvPr/>
        </p:nvSpPr>
        <p:spPr>
          <a:xfrm>
            <a:off x="1289863" y="732826"/>
            <a:ext cx="6683322" cy="400110"/>
          </a:xfrm>
          <a:prstGeom prst="rect">
            <a:avLst/>
          </a:prstGeom>
          <a:noFill/>
        </p:spPr>
        <p:txBody>
          <a:bodyPr wrap="square" rtlCol="0">
            <a:spAutoFit/>
          </a:bodyPr>
          <a:lstStyle/>
          <a:p>
            <a:pPr algn="ctr"/>
            <a:r>
              <a:rPr lang="en-US" sz="2000" b="1" dirty="0" smtClean="0">
                <a:solidFill>
                  <a:srgbClr val="106636"/>
                </a:solidFill>
              </a:rPr>
              <a:t>Inclusive Energy Planning Process</a:t>
            </a:r>
            <a:endParaRPr lang="en-US" sz="2000" b="1" dirty="0">
              <a:solidFill>
                <a:srgbClr val="106636"/>
              </a:solidFill>
            </a:endParaRPr>
          </a:p>
        </p:txBody>
      </p:sp>
      <p:sp>
        <p:nvSpPr>
          <p:cNvPr id="6" name="TextBox 5"/>
          <p:cNvSpPr txBox="1"/>
          <p:nvPr/>
        </p:nvSpPr>
        <p:spPr>
          <a:xfrm>
            <a:off x="569845" y="1752600"/>
            <a:ext cx="2360793" cy="369332"/>
          </a:xfrm>
          <a:prstGeom prst="rect">
            <a:avLst/>
          </a:prstGeom>
          <a:noFill/>
        </p:spPr>
        <p:txBody>
          <a:bodyPr wrap="square" rtlCol="0">
            <a:spAutoFit/>
          </a:bodyPr>
          <a:lstStyle/>
          <a:p>
            <a:r>
              <a:rPr lang="en-US" dirty="0" smtClean="0">
                <a:solidFill>
                  <a:srgbClr val="106636"/>
                </a:solidFill>
                <a:latin typeface="Franklin Gothic Medium"/>
              </a:rPr>
              <a:t>Public Sector</a:t>
            </a:r>
          </a:p>
        </p:txBody>
      </p:sp>
      <p:sp>
        <p:nvSpPr>
          <p:cNvPr id="8" name="Isosceles Triangle 7"/>
          <p:cNvSpPr/>
          <p:nvPr/>
        </p:nvSpPr>
        <p:spPr>
          <a:xfrm>
            <a:off x="2436093" y="1335488"/>
            <a:ext cx="4271814" cy="3784426"/>
          </a:xfrm>
          <a:prstGeom prst="triangle">
            <a:avLst/>
          </a:prstGeom>
          <a:noFill/>
          <a:ln w="38100" cmpd="sng">
            <a:solidFill>
              <a:srgbClr val="3E3E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69845" y="1986511"/>
            <a:ext cx="2582628" cy="400110"/>
          </a:xfrm>
          <a:prstGeom prst="rect">
            <a:avLst/>
          </a:prstGeom>
          <a:noFill/>
        </p:spPr>
        <p:txBody>
          <a:bodyPr wrap="square" rtlCol="0">
            <a:spAutoFit/>
          </a:bodyPr>
          <a:lstStyle/>
          <a:p>
            <a:r>
              <a:rPr lang="en-US" sz="2000" b="1" dirty="0" smtClean="0">
                <a:solidFill>
                  <a:srgbClr val="106636"/>
                </a:solidFill>
              </a:rPr>
              <a:t>Tribal/State/Federal</a:t>
            </a:r>
            <a:endParaRPr lang="en-US" sz="2000" b="1" dirty="0">
              <a:solidFill>
                <a:srgbClr val="106636"/>
              </a:solidFill>
            </a:endParaRPr>
          </a:p>
        </p:txBody>
      </p:sp>
      <p:sp>
        <p:nvSpPr>
          <p:cNvPr id="12" name="TextBox 11"/>
          <p:cNvSpPr txBox="1"/>
          <p:nvPr/>
        </p:nvSpPr>
        <p:spPr>
          <a:xfrm>
            <a:off x="3391604" y="5322086"/>
            <a:ext cx="2360793" cy="369332"/>
          </a:xfrm>
          <a:prstGeom prst="rect">
            <a:avLst/>
          </a:prstGeom>
          <a:noFill/>
        </p:spPr>
        <p:txBody>
          <a:bodyPr wrap="square" rtlCol="0">
            <a:spAutoFit/>
          </a:bodyPr>
          <a:lstStyle/>
          <a:p>
            <a:pPr algn="ctr"/>
            <a:r>
              <a:rPr lang="en-US" dirty="0" smtClean="0">
                <a:solidFill>
                  <a:srgbClr val="106636"/>
                </a:solidFill>
                <a:latin typeface="Franklin Gothic Medium"/>
              </a:rPr>
              <a:t>Private Sector</a:t>
            </a:r>
          </a:p>
        </p:txBody>
      </p:sp>
      <p:sp>
        <p:nvSpPr>
          <p:cNvPr id="13" name="TextBox 12"/>
          <p:cNvSpPr txBox="1"/>
          <p:nvPr/>
        </p:nvSpPr>
        <p:spPr>
          <a:xfrm>
            <a:off x="5869417" y="1752600"/>
            <a:ext cx="2360793" cy="369332"/>
          </a:xfrm>
          <a:prstGeom prst="rect">
            <a:avLst/>
          </a:prstGeom>
          <a:noFill/>
        </p:spPr>
        <p:txBody>
          <a:bodyPr wrap="square" rtlCol="0">
            <a:spAutoFit/>
          </a:bodyPr>
          <a:lstStyle/>
          <a:p>
            <a:r>
              <a:rPr lang="en-US" dirty="0" smtClean="0">
                <a:solidFill>
                  <a:srgbClr val="106636"/>
                </a:solidFill>
                <a:latin typeface="Franklin Gothic Medium"/>
              </a:rPr>
              <a:t>Non-Profit</a:t>
            </a:r>
          </a:p>
        </p:txBody>
      </p:sp>
      <p:sp>
        <p:nvSpPr>
          <p:cNvPr id="14" name="TextBox 13"/>
          <p:cNvSpPr txBox="1"/>
          <p:nvPr/>
        </p:nvSpPr>
        <p:spPr>
          <a:xfrm>
            <a:off x="3722318" y="2468036"/>
            <a:ext cx="1715644" cy="923330"/>
          </a:xfrm>
          <a:prstGeom prst="rect">
            <a:avLst/>
          </a:prstGeom>
          <a:noFill/>
        </p:spPr>
        <p:txBody>
          <a:bodyPr wrap="square" rtlCol="0" anchor="t">
            <a:spAutoFit/>
          </a:bodyPr>
          <a:lstStyle/>
          <a:p>
            <a:pPr algn="ctr"/>
            <a:r>
              <a:rPr lang="en-US" dirty="0" smtClean="0">
                <a:solidFill>
                  <a:srgbClr val="3E3E3E"/>
                </a:solidFill>
              </a:rPr>
              <a:t>Stakeholder </a:t>
            </a:r>
            <a:r>
              <a:rPr lang="en-US" dirty="0">
                <a:solidFill>
                  <a:srgbClr val="3E3E3E"/>
                </a:solidFill>
              </a:rPr>
              <a:t>b</a:t>
            </a:r>
            <a:r>
              <a:rPr lang="en-US" dirty="0" smtClean="0">
                <a:solidFill>
                  <a:srgbClr val="3E3E3E"/>
                </a:solidFill>
              </a:rPr>
              <a:t>uy-in to </a:t>
            </a:r>
          </a:p>
          <a:p>
            <a:pPr algn="ctr"/>
            <a:r>
              <a:rPr lang="en-US" dirty="0" smtClean="0">
                <a:solidFill>
                  <a:srgbClr val="3E3E3E"/>
                </a:solidFill>
              </a:rPr>
              <a:t>long-term vision</a:t>
            </a:r>
          </a:p>
        </p:txBody>
      </p:sp>
      <p:sp>
        <p:nvSpPr>
          <p:cNvPr id="15" name="TextBox 14"/>
          <p:cNvSpPr txBox="1"/>
          <p:nvPr/>
        </p:nvSpPr>
        <p:spPr>
          <a:xfrm>
            <a:off x="3152473" y="3493655"/>
            <a:ext cx="2839056" cy="923330"/>
          </a:xfrm>
          <a:prstGeom prst="rect">
            <a:avLst/>
          </a:prstGeom>
          <a:noFill/>
        </p:spPr>
        <p:txBody>
          <a:bodyPr wrap="square" rtlCol="0" anchor="t">
            <a:spAutoFit/>
          </a:bodyPr>
          <a:lstStyle/>
          <a:p>
            <a:pPr algn="ctr"/>
            <a:r>
              <a:rPr lang="en-US" dirty="0" smtClean="0">
                <a:solidFill>
                  <a:srgbClr val="3E3E3E"/>
                </a:solidFill>
              </a:rPr>
              <a:t>Political commitment to mobilize authority and resources</a:t>
            </a:r>
          </a:p>
        </p:txBody>
      </p:sp>
      <p:sp>
        <p:nvSpPr>
          <p:cNvPr id="16" name="TextBox 15"/>
          <p:cNvSpPr txBox="1"/>
          <p:nvPr/>
        </p:nvSpPr>
        <p:spPr>
          <a:xfrm>
            <a:off x="2679701" y="4428674"/>
            <a:ext cx="3784600" cy="587574"/>
          </a:xfrm>
          <a:prstGeom prst="rect">
            <a:avLst/>
          </a:prstGeom>
          <a:noFill/>
        </p:spPr>
        <p:txBody>
          <a:bodyPr wrap="square" rtlCol="0" anchor="t">
            <a:spAutoFit/>
          </a:bodyPr>
          <a:lstStyle/>
          <a:p>
            <a:pPr algn="ctr"/>
            <a:r>
              <a:rPr lang="en-US" dirty="0" smtClean="0">
                <a:solidFill>
                  <a:srgbClr val="3E3E3E"/>
                </a:solidFill>
              </a:rPr>
              <a:t>Identify energy uses and future needs (baseline)</a:t>
            </a:r>
          </a:p>
        </p:txBody>
      </p:sp>
      <p:sp>
        <p:nvSpPr>
          <p:cNvPr id="17" name="TextBox 16"/>
          <p:cNvSpPr txBox="1"/>
          <p:nvPr/>
        </p:nvSpPr>
        <p:spPr>
          <a:xfrm>
            <a:off x="3508626" y="3190418"/>
            <a:ext cx="2132853" cy="369332"/>
          </a:xfrm>
          <a:prstGeom prst="rect">
            <a:avLst/>
          </a:prstGeom>
          <a:noFill/>
        </p:spPr>
        <p:txBody>
          <a:bodyPr wrap="square" rtlCol="0">
            <a:spAutoFit/>
          </a:bodyPr>
          <a:lstStyle/>
          <a:p>
            <a:pPr algn="ctr"/>
            <a:r>
              <a:rPr lang="en-US" dirty="0" smtClean="0">
                <a:solidFill>
                  <a:srgbClr val="106636"/>
                </a:solidFill>
              </a:rPr>
              <a:t>…</a:t>
            </a:r>
            <a:endParaRPr lang="en-US" dirty="0">
              <a:solidFill>
                <a:srgbClr val="106636"/>
              </a:solidFill>
            </a:endParaRPr>
          </a:p>
        </p:txBody>
      </p:sp>
      <p:sp>
        <p:nvSpPr>
          <p:cNvPr id="18" name="TextBox 17"/>
          <p:cNvSpPr txBox="1"/>
          <p:nvPr/>
        </p:nvSpPr>
        <p:spPr>
          <a:xfrm>
            <a:off x="2963201" y="4175332"/>
            <a:ext cx="3223704" cy="369332"/>
          </a:xfrm>
          <a:prstGeom prst="rect">
            <a:avLst/>
          </a:prstGeom>
          <a:noFill/>
        </p:spPr>
        <p:txBody>
          <a:bodyPr wrap="square" rtlCol="0">
            <a:spAutoFit/>
          </a:bodyPr>
          <a:lstStyle/>
          <a:p>
            <a:pPr algn="ctr"/>
            <a:r>
              <a:rPr lang="en-US" dirty="0" smtClean="0">
                <a:solidFill>
                  <a:srgbClr val="106636"/>
                </a:solidFill>
              </a:rPr>
              <a:t>…</a:t>
            </a:r>
            <a:endParaRPr lang="en-US" dirty="0">
              <a:solidFill>
                <a:srgbClr val="106636"/>
              </a:solidFill>
            </a:endParaRPr>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883" y="2269558"/>
            <a:ext cx="746634" cy="1136767"/>
          </a:xfrm>
          <a:prstGeom prst="rect">
            <a:avLst/>
          </a:prstGeom>
        </p:spPr>
      </p:pic>
      <p:pic>
        <p:nvPicPr>
          <p:cNvPr id="21" name="Picture 20"/>
          <p:cNvPicPr>
            <a:picLocks noChangeAspect="1"/>
          </p:cNvPicPr>
          <p:nvPr/>
        </p:nvPicPr>
        <p:blipFill>
          <a:blip r:embed="rId4"/>
          <a:stretch>
            <a:fillRect/>
          </a:stretch>
        </p:blipFill>
        <p:spPr>
          <a:xfrm>
            <a:off x="912192" y="2923530"/>
            <a:ext cx="1180234" cy="63622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845" y="4175332"/>
            <a:ext cx="1261573" cy="637718"/>
          </a:xfrm>
          <a:prstGeom prst="rect">
            <a:avLst/>
          </a:prstGeom>
        </p:spPr>
      </p:pic>
      <p:pic>
        <p:nvPicPr>
          <p:cNvPr id="7" name="Picture 6"/>
          <p:cNvPicPr>
            <a:picLocks noChangeAspect="1"/>
          </p:cNvPicPr>
          <p:nvPr/>
        </p:nvPicPr>
        <p:blipFill>
          <a:blip r:embed="rId6"/>
          <a:stretch>
            <a:fillRect/>
          </a:stretch>
        </p:blipFill>
        <p:spPr>
          <a:xfrm>
            <a:off x="6294230" y="2438866"/>
            <a:ext cx="1193800" cy="952500"/>
          </a:xfrm>
          <a:prstGeom prst="rect">
            <a:avLst/>
          </a:prstGeom>
        </p:spPr>
      </p:pic>
      <p:pic>
        <p:nvPicPr>
          <p:cNvPr id="10" name="Picture 9"/>
          <p:cNvPicPr>
            <a:picLocks noChangeAspect="1"/>
          </p:cNvPicPr>
          <p:nvPr/>
        </p:nvPicPr>
        <p:blipFill>
          <a:blip r:embed="rId7"/>
          <a:stretch>
            <a:fillRect/>
          </a:stretch>
        </p:blipFill>
        <p:spPr>
          <a:xfrm>
            <a:off x="6687864" y="3705785"/>
            <a:ext cx="723900" cy="711200"/>
          </a:xfrm>
          <a:prstGeom prst="rect">
            <a:avLst/>
          </a:prstGeom>
        </p:spPr>
      </p:pic>
      <p:pic>
        <p:nvPicPr>
          <p:cNvPr id="11" name="Picture 10"/>
          <p:cNvPicPr>
            <a:picLocks noChangeAspect="1"/>
          </p:cNvPicPr>
          <p:nvPr/>
        </p:nvPicPr>
        <p:blipFill>
          <a:blip r:embed="rId8"/>
          <a:stretch>
            <a:fillRect/>
          </a:stretch>
        </p:blipFill>
        <p:spPr>
          <a:xfrm>
            <a:off x="8020660" y="3125004"/>
            <a:ext cx="575432" cy="732368"/>
          </a:xfrm>
          <a:prstGeom prst="rect">
            <a:avLst/>
          </a:prstGeom>
        </p:spPr>
      </p:pic>
      <p:pic>
        <p:nvPicPr>
          <p:cNvPr id="19" name="Picture 18"/>
          <p:cNvPicPr>
            <a:picLocks noChangeAspect="1"/>
          </p:cNvPicPr>
          <p:nvPr/>
        </p:nvPicPr>
        <p:blipFill>
          <a:blip r:embed="rId9"/>
          <a:stretch>
            <a:fillRect/>
          </a:stretch>
        </p:blipFill>
        <p:spPr>
          <a:xfrm>
            <a:off x="7674585" y="4370345"/>
            <a:ext cx="692150" cy="546434"/>
          </a:xfrm>
          <a:prstGeom prst="rect">
            <a:avLst/>
          </a:prstGeom>
        </p:spPr>
      </p:pic>
      <p:pic>
        <p:nvPicPr>
          <p:cNvPr id="22" name="Picture 21"/>
          <p:cNvPicPr>
            <a:picLocks noChangeAspect="1"/>
          </p:cNvPicPr>
          <p:nvPr/>
        </p:nvPicPr>
        <p:blipFill>
          <a:blip r:embed="rId10"/>
          <a:stretch>
            <a:fillRect/>
          </a:stretch>
        </p:blipFill>
        <p:spPr>
          <a:xfrm>
            <a:off x="5641479" y="5454608"/>
            <a:ext cx="766251" cy="724265"/>
          </a:xfrm>
          <a:prstGeom prst="rect">
            <a:avLst/>
          </a:prstGeom>
        </p:spPr>
      </p:pic>
      <p:pic>
        <p:nvPicPr>
          <p:cNvPr id="23" name="Picture 22"/>
          <p:cNvPicPr>
            <a:picLocks noChangeAspect="1"/>
          </p:cNvPicPr>
          <p:nvPr/>
        </p:nvPicPr>
        <p:blipFill>
          <a:blip r:embed="rId11"/>
          <a:stretch>
            <a:fillRect/>
          </a:stretch>
        </p:blipFill>
        <p:spPr>
          <a:xfrm>
            <a:off x="2711010" y="5453461"/>
            <a:ext cx="882926" cy="706341"/>
          </a:xfrm>
          <a:prstGeom prst="rect">
            <a:avLst/>
          </a:prstGeom>
        </p:spPr>
      </p:pic>
      <p:sp>
        <p:nvSpPr>
          <p:cNvPr id="28" name="Freeform 27"/>
          <p:cNvSpPr/>
          <p:nvPr/>
        </p:nvSpPr>
        <p:spPr>
          <a:xfrm>
            <a:off x="2425700" y="4546599"/>
            <a:ext cx="647700" cy="574675"/>
          </a:xfrm>
          <a:custGeom>
            <a:avLst/>
            <a:gdLst>
              <a:gd name="connsiteX0" fmla="*/ 342900 w 1428750"/>
              <a:gd name="connsiteY0" fmla="*/ 0 h 622300"/>
              <a:gd name="connsiteX1" fmla="*/ 0 w 1428750"/>
              <a:gd name="connsiteY1" fmla="*/ 571500 h 622300"/>
              <a:gd name="connsiteX2" fmla="*/ 647700 w 1428750"/>
              <a:gd name="connsiteY2" fmla="*/ 577850 h 622300"/>
              <a:gd name="connsiteX3" fmla="*/ 1270000 w 1428750"/>
              <a:gd name="connsiteY3" fmla="*/ 457200 h 622300"/>
              <a:gd name="connsiteX4" fmla="*/ 1428750 w 1428750"/>
              <a:gd name="connsiteY4" fmla="*/ 622300 h 622300"/>
              <a:gd name="connsiteX0" fmla="*/ 342900 w 1270000"/>
              <a:gd name="connsiteY0" fmla="*/ 0 h 577850"/>
              <a:gd name="connsiteX1" fmla="*/ 0 w 1270000"/>
              <a:gd name="connsiteY1" fmla="*/ 571500 h 577850"/>
              <a:gd name="connsiteX2" fmla="*/ 647700 w 1270000"/>
              <a:gd name="connsiteY2" fmla="*/ 577850 h 577850"/>
              <a:gd name="connsiteX3" fmla="*/ 1270000 w 1270000"/>
              <a:gd name="connsiteY3" fmla="*/ 457200 h 577850"/>
              <a:gd name="connsiteX0" fmla="*/ 342900 w 647700"/>
              <a:gd name="connsiteY0" fmla="*/ 0 h 577850"/>
              <a:gd name="connsiteX1" fmla="*/ 0 w 647700"/>
              <a:gd name="connsiteY1" fmla="*/ 571500 h 577850"/>
              <a:gd name="connsiteX2" fmla="*/ 647700 w 647700"/>
              <a:gd name="connsiteY2" fmla="*/ 577850 h 577850"/>
              <a:gd name="connsiteX0" fmla="*/ 342900 w 647700"/>
              <a:gd name="connsiteY0" fmla="*/ 0 h 574675"/>
              <a:gd name="connsiteX1" fmla="*/ 0 w 647700"/>
              <a:gd name="connsiteY1" fmla="*/ 571500 h 574675"/>
              <a:gd name="connsiteX2" fmla="*/ 647700 w 647700"/>
              <a:gd name="connsiteY2" fmla="*/ 574675 h 574675"/>
              <a:gd name="connsiteX0" fmla="*/ 327025 w 647700"/>
              <a:gd name="connsiteY0" fmla="*/ 0 h 577850"/>
              <a:gd name="connsiteX1" fmla="*/ 0 w 647700"/>
              <a:gd name="connsiteY1" fmla="*/ 574675 h 577850"/>
              <a:gd name="connsiteX2" fmla="*/ 647700 w 647700"/>
              <a:gd name="connsiteY2" fmla="*/ 577850 h 577850"/>
              <a:gd name="connsiteX0" fmla="*/ 330200 w 647700"/>
              <a:gd name="connsiteY0" fmla="*/ 0 h 574675"/>
              <a:gd name="connsiteX1" fmla="*/ 0 w 647700"/>
              <a:gd name="connsiteY1" fmla="*/ 571500 h 574675"/>
              <a:gd name="connsiteX2" fmla="*/ 647700 w 647700"/>
              <a:gd name="connsiteY2" fmla="*/ 574675 h 574675"/>
            </a:gdLst>
            <a:ahLst/>
            <a:cxnLst>
              <a:cxn ang="0">
                <a:pos x="connsiteX0" y="connsiteY0"/>
              </a:cxn>
              <a:cxn ang="0">
                <a:pos x="connsiteX1" y="connsiteY1"/>
              </a:cxn>
              <a:cxn ang="0">
                <a:pos x="connsiteX2" y="connsiteY2"/>
              </a:cxn>
            </a:cxnLst>
            <a:rect l="l" t="t" r="r" b="b"/>
            <a:pathLst>
              <a:path w="647700" h="574675">
                <a:moveTo>
                  <a:pt x="330200" y="0"/>
                </a:moveTo>
                <a:lnTo>
                  <a:pt x="0" y="571500"/>
                </a:lnTo>
                <a:lnTo>
                  <a:pt x="647700" y="574675"/>
                </a:lnTo>
              </a:path>
            </a:pathLst>
          </a:custGeom>
          <a:ln w="127000" cap="rnd"/>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E3E3E"/>
              </a:solidFill>
            </a:endParaRPr>
          </a:p>
        </p:txBody>
      </p:sp>
      <p:sp>
        <p:nvSpPr>
          <p:cNvPr id="29" name="Freeform 28"/>
          <p:cNvSpPr/>
          <p:nvPr/>
        </p:nvSpPr>
        <p:spPr>
          <a:xfrm>
            <a:off x="2425700" y="4060824"/>
            <a:ext cx="1295400" cy="1060450"/>
          </a:xfrm>
          <a:custGeom>
            <a:avLst/>
            <a:gdLst>
              <a:gd name="connsiteX0" fmla="*/ 342900 w 1428750"/>
              <a:gd name="connsiteY0" fmla="*/ 0 h 622300"/>
              <a:gd name="connsiteX1" fmla="*/ 0 w 1428750"/>
              <a:gd name="connsiteY1" fmla="*/ 571500 h 622300"/>
              <a:gd name="connsiteX2" fmla="*/ 647700 w 1428750"/>
              <a:gd name="connsiteY2" fmla="*/ 577850 h 622300"/>
              <a:gd name="connsiteX3" fmla="*/ 1270000 w 1428750"/>
              <a:gd name="connsiteY3" fmla="*/ 457200 h 622300"/>
              <a:gd name="connsiteX4" fmla="*/ 1428750 w 1428750"/>
              <a:gd name="connsiteY4" fmla="*/ 622300 h 622300"/>
              <a:gd name="connsiteX0" fmla="*/ 342900 w 1270000"/>
              <a:gd name="connsiteY0" fmla="*/ 0 h 577850"/>
              <a:gd name="connsiteX1" fmla="*/ 0 w 1270000"/>
              <a:gd name="connsiteY1" fmla="*/ 571500 h 577850"/>
              <a:gd name="connsiteX2" fmla="*/ 647700 w 1270000"/>
              <a:gd name="connsiteY2" fmla="*/ 577850 h 577850"/>
              <a:gd name="connsiteX3" fmla="*/ 1270000 w 1270000"/>
              <a:gd name="connsiteY3" fmla="*/ 457200 h 577850"/>
              <a:gd name="connsiteX0" fmla="*/ 342900 w 647700"/>
              <a:gd name="connsiteY0" fmla="*/ 0 h 577850"/>
              <a:gd name="connsiteX1" fmla="*/ 0 w 647700"/>
              <a:gd name="connsiteY1" fmla="*/ 571500 h 577850"/>
              <a:gd name="connsiteX2" fmla="*/ 647700 w 647700"/>
              <a:gd name="connsiteY2" fmla="*/ 577850 h 577850"/>
              <a:gd name="connsiteX0" fmla="*/ 615950 w 647700"/>
              <a:gd name="connsiteY0" fmla="*/ 0 h 1073150"/>
              <a:gd name="connsiteX1" fmla="*/ 0 w 647700"/>
              <a:gd name="connsiteY1" fmla="*/ 1066800 h 1073150"/>
              <a:gd name="connsiteX2" fmla="*/ 647700 w 647700"/>
              <a:gd name="connsiteY2" fmla="*/ 1073150 h 1073150"/>
              <a:gd name="connsiteX0" fmla="*/ 622300 w 647700"/>
              <a:gd name="connsiteY0" fmla="*/ 0 h 1066800"/>
              <a:gd name="connsiteX1" fmla="*/ 0 w 647700"/>
              <a:gd name="connsiteY1" fmla="*/ 1060450 h 1066800"/>
              <a:gd name="connsiteX2" fmla="*/ 647700 w 647700"/>
              <a:gd name="connsiteY2" fmla="*/ 1066800 h 1066800"/>
              <a:gd name="connsiteX0" fmla="*/ 628650 w 647700"/>
              <a:gd name="connsiteY0" fmla="*/ 0 h 1060450"/>
              <a:gd name="connsiteX1" fmla="*/ 0 w 647700"/>
              <a:gd name="connsiteY1" fmla="*/ 1054100 h 1060450"/>
              <a:gd name="connsiteX2" fmla="*/ 647700 w 647700"/>
              <a:gd name="connsiteY2" fmla="*/ 1060450 h 1060450"/>
              <a:gd name="connsiteX0" fmla="*/ 628650 w 1308100"/>
              <a:gd name="connsiteY0" fmla="*/ 0 h 1054100"/>
              <a:gd name="connsiteX1" fmla="*/ 0 w 1308100"/>
              <a:gd name="connsiteY1" fmla="*/ 1054100 h 1054100"/>
              <a:gd name="connsiteX2" fmla="*/ 1308100 w 1308100"/>
              <a:gd name="connsiteY2" fmla="*/ 1054100 h 1054100"/>
              <a:gd name="connsiteX0" fmla="*/ 628650 w 1308100"/>
              <a:gd name="connsiteY0" fmla="*/ 0 h 1054100"/>
              <a:gd name="connsiteX1" fmla="*/ 0 w 1308100"/>
              <a:gd name="connsiteY1" fmla="*/ 1054100 h 1054100"/>
              <a:gd name="connsiteX2" fmla="*/ 1308100 w 1308100"/>
              <a:gd name="connsiteY2" fmla="*/ 1054100 h 1054100"/>
              <a:gd name="connsiteX0" fmla="*/ 628650 w 1295400"/>
              <a:gd name="connsiteY0" fmla="*/ 0 h 1054100"/>
              <a:gd name="connsiteX1" fmla="*/ 0 w 1295400"/>
              <a:gd name="connsiteY1" fmla="*/ 1054100 h 1054100"/>
              <a:gd name="connsiteX2" fmla="*/ 1295400 w 1295400"/>
              <a:gd name="connsiteY2" fmla="*/ 1054100 h 1054100"/>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4100"/>
              <a:gd name="connsiteX1" fmla="*/ 0 w 1295400"/>
              <a:gd name="connsiteY1" fmla="*/ 1054100 h 1054100"/>
              <a:gd name="connsiteX2" fmla="*/ 1295400 w 1295400"/>
              <a:gd name="connsiteY2" fmla="*/ 1051983 h 1054100"/>
              <a:gd name="connsiteX0" fmla="*/ 609600 w 1295400"/>
              <a:gd name="connsiteY0" fmla="*/ 0 h 1060450"/>
              <a:gd name="connsiteX1" fmla="*/ 0 w 1295400"/>
              <a:gd name="connsiteY1" fmla="*/ 1060450 h 1060450"/>
              <a:gd name="connsiteX2" fmla="*/ 1295400 w 1295400"/>
              <a:gd name="connsiteY2" fmla="*/ 1058333 h 1060450"/>
            </a:gdLst>
            <a:ahLst/>
            <a:cxnLst>
              <a:cxn ang="0">
                <a:pos x="connsiteX0" y="connsiteY0"/>
              </a:cxn>
              <a:cxn ang="0">
                <a:pos x="connsiteX1" y="connsiteY1"/>
              </a:cxn>
              <a:cxn ang="0">
                <a:pos x="connsiteX2" y="connsiteY2"/>
              </a:cxn>
            </a:cxnLst>
            <a:rect l="l" t="t" r="r" b="b"/>
            <a:pathLst>
              <a:path w="1295400" h="1060450">
                <a:moveTo>
                  <a:pt x="609600" y="0"/>
                </a:moveTo>
                <a:lnTo>
                  <a:pt x="0" y="1060450"/>
                </a:lnTo>
                <a:lnTo>
                  <a:pt x="1295400" y="1058333"/>
                </a:lnTo>
              </a:path>
            </a:pathLst>
          </a:custGeom>
          <a:ln w="127000" cap="rnd"/>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3E3E3E"/>
              </a:solidFill>
            </a:endParaRPr>
          </a:p>
        </p:txBody>
      </p:sp>
      <p:sp>
        <p:nvSpPr>
          <p:cNvPr id="30" name="Freeform 29"/>
          <p:cNvSpPr/>
          <p:nvPr/>
        </p:nvSpPr>
        <p:spPr>
          <a:xfrm>
            <a:off x="2425701" y="3622674"/>
            <a:ext cx="1860550" cy="1498600"/>
          </a:xfrm>
          <a:custGeom>
            <a:avLst/>
            <a:gdLst>
              <a:gd name="connsiteX0" fmla="*/ 342900 w 1428750"/>
              <a:gd name="connsiteY0" fmla="*/ 0 h 622300"/>
              <a:gd name="connsiteX1" fmla="*/ 0 w 1428750"/>
              <a:gd name="connsiteY1" fmla="*/ 571500 h 622300"/>
              <a:gd name="connsiteX2" fmla="*/ 647700 w 1428750"/>
              <a:gd name="connsiteY2" fmla="*/ 577850 h 622300"/>
              <a:gd name="connsiteX3" fmla="*/ 1270000 w 1428750"/>
              <a:gd name="connsiteY3" fmla="*/ 457200 h 622300"/>
              <a:gd name="connsiteX4" fmla="*/ 1428750 w 1428750"/>
              <a:gd name="connsiteY4" fmla="*/ 622300 h 622300"/>
              <a:gd name="connsiteX0" fmla="*/ 342900 w 1270000"/>
              <a:gd name="connsiteY0" fmla="*/ 0 h 577850"/>
              <a:gd name="connsiteX1" fmla="*/ 0 w 1270000"/>
              <a:gd name="connsiteY1" fmla="*/ 571500 h 577850"/>
              <a:gd name="connsiteX2" fmla="*/ 647700 w 1270000"/>
              <a:gd name="connsiteY2" fmla="*/ 577850 h 577850"/>
              <a:gd name="connsiteX3" fmla="*/ 1270000 w 1270000"/>
              <a:gd name="connsiteY3" fmla="*/ 457200 h 577850"/>
              <a:gd name="connsiteX0" fmla="*/ 342900 w 647700"/>
              <a:gd name="connsiteY0" fmla="*/ 0 h 577850"/>
              <a:gd name="connsiteX1" fmla="*/ 0 w 647700"/>
              <a:gd name="connsiteY1" fmla="*/ 571500 h 577850"/>
              <a:gd name="connsiteX2" fmla="*/ 647700 w 647700"/>
              <a:gd name="connsiteY2" fmla="*/ 577850 h 577850"/>
              <a:gd name="connsiteX0" fmla="*/ 615950 w 647700"/>
              <a:gd name="connsiteY0" fmla="*/ 0 h 1073150"/>
              <a:gd name="connsiteX1" fmla="*/ 0 w 647700"/>
              <a:gd name="connsiteY1" fmla="*/ 1066800 h 1073150"/>
              <a:gd name="connsiteX2" fmla="*/ 647700 w 647700"/>
              <a:gd name="connsiteY2" fmla="*/ 1073150 h 1073150"/>
              <a:gd name="connsiteX0" fmla="*/ 622300 w 647700"/>
              <a:gd name="connsiteY0" fmla="*/ 0 h 1066800"/>
              <a:gd name="connsiteX1" fmla="*/ 0 w 647700"/>
              <a:gd name="connsiteY1" fmla="*/ 1060450 h 1066800"/>
              <a:gd name="connsiteX2" fmla="*/ 647700 w 647700"/>
              <a:gd name="connsiteY2" fmla="*/ 1066800 h 1066800"/>
              <a:gd name="connsiteX0" fmla="*/ 628650 w 647700"/>
              <a:gd name="connsiteY0" fmla="*/ 0 h 1060450"/>
              <a:gd name="connsiteX1" fmla="*/ 0 w 647700"/>
              <a:gd name="connsiteY1" fmla="*/ 1054100 h 1060450"/>
              <a:gd name="connsiteX2" fmla="*/ 647700 w 647700"/>
              <a:gd name="connsiteY2" fmla="*/ 1060450 h 1060450"/>
              <a:gd name="connsiteX0" fmla="*/ 628650 w 1308100"/>
              <a:gd name="connsiteY0" fmla="*/ 0 h 1054100"/>
              <a:gd name="connsiteX1" fmla="*/ 0 w 1308100"/>
              <a:gd name="connsiteY1" fmla="*/ 1054100 h 1054100"/>
              <a:gd name="connsiteX2" fmla="*/ 1308100 w 1308100"/>
              <a:gd name="connsiteY2" fmla="*/ 1054100 h 1054100"/>
              <a:gd name="connsiteX0" fmla="*/ 628650 w 1308100"/>
              <a:gd name="connsiteY0" fmla="*/ 0 h 1054100"/>
              <a:gd name="connsiteX1" fmla="*/ 0 w 1308100"/>
              <a:gd name="connsiteY1" fmla="*/ 1054100 h 1054100"/>
              <a:gd name="connsiteX2" fmla="*/ 1308100 w 1308100"/>
              <a:gd name="connsiteY2" fmla="*/ 1054100 h 1054100"/>
              <a:gd name="connsiteX0" fmla="*/ 628650 w 1295400"/>
              <a:gd name="connsiteY0" fmla="*/ 0 h 1054100"/>
              <a:gd name="connsiteX1" fmla="*/ 0 w 1295400"/>
              <a:gd name="connsiteY1" fmla="*/ 1054100 h 1054100"/>
              <a:gd name="connsiteX2" fmla="*/ 1295400 w 1295400"/>
              <a:gd name="connsiteY2" fmla="*/ 1054100 h 1054100"/>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8333"/>
              <a:gd name="connsiteX1" fmla="*/ 0 w 1295400"/>
              <a:gd name="connsiteY1" fmla="*/ 1054100 h 1058333"/>
              <a:gd name="connsiteX2" fmla="*/ 1295400 w 1295400"/>
              <a:gd name="connsiteY2" fmla="*/ 1058333 h 1058333"/>
              <a:gd name="connsiteX0" fmla="*/ 628650 w 1295400"/>
              <a:gd name="connsiteY0" fmla="*/ 0 h 1054100"/>
              <a:gd name="connsiteX1" fmla="*/ 0 w 1295400"/>
              <a:gd name="connsiteY1" fmla="*/ 1054100 h 1054100"/>
              <a:gd name="connsiteX2" fmla="*/ 1295400 w 1295400"/>
              <a:gd name="connsiteY2" fmla="*/ 1051983 h 1054100"/>
              <a:gd name="connsiteX0" fmla="*/ 628650 w 1857375"/>
              <a:gd name="connsiteY0" fmla="*/ 0 h 1055158"/>
              <a:gd name="connsiteX1" fmla="*/ 0 w 1857375"/>
              <a:gd name="connsiteY1" fmla="*/ 1054100 h 1055158"/>
              <a:gd name="connsiteX2" fmla="*/ 1857375 w 1857375"/>
              <a:gd name="connsiteY2" fmla="*/ 1055158 h 1055158"/>
              <a:gd name="connsiteX0" fmla="*/ 628650 w 1860550"/>
              <a:gd name="connsiteY0" fmla="*/ 0 h 1055158"/>
              <a:gd name="connsiteX1" fmla="*/ 0 w 1860550"/>
              <a:gd name="connsiteY1" fmla="*/ 1054100 h 1055158"/>
              <a:gd name="connsiteX2" fmla="*/ 1860550 w 1860550"/>
              <a:gd name="connsiteY2" fmla="*/ 1055158 h 1055158"/>
              <a:gd name="connsiteX0" fmla="*/ 628650 w 1860550"/>
              <a:gd name="connsiteY0" fmla="*/ 0 h 1054100"/>
              <a:gd name="connsiteX1" fmla="*/ 0 w 1860550"/>
              <a:gd name="connsiteY1" fmla="*/ 1054100 h 1054100"/>
              <a:gd name="connsiteX2" fmla="*/ 1860550 w 1860550"/>
              <a:gd name="connsiteY2" fmla="*/ 1048808 h 1054100"/>
              <a:gd name="connsiteX0" fmla="*/ 628650 w 1860550"/>
              <a:gd name="connsiteY0" fmla="*/ 0 h 1054100"/>
              <a:gd name="connsiteX1" fmla="*/ 0 w 1860550"/>
              <a:gd name="connsiteY1" fmla="*/ 1054100 h 1054100"/>
              <a:gd name="connsiteX2" fmla="*/ 1860550 w 1860550"/>
              <a:gd name="connsiteY2" fmla="*/ 1051983 h 1054100"/>
              <a:gd name="connsiteX0" fmla="*/ 850900 w 1860550"/>
              <a:gd name="connsiteY0" fmla="*/ 0 h 1492250"/>
              <a:gd name="connsiteX1" fmla="*/ 0 w 1860550"/>
              <a:gd name="connsiteY1" fmla="*/ 1492250 h 1492250"/>
              <a:gd name="connsiteX2" fmla="*/ 1860550 w 1860550"/>
              <a:gd name="connsiteY2" fmla="*/ 1490133 h 1492250"/>
              <a:gd name="connsiteX0" fmla="*/ 866775 w 1860550"/>
              <a:gd name="connsiteY0" fmla="*/ 0 h 1492250"/>
              <a:gd name="connsiteX1" fmla="*/ 0 w 1860550"/>
              <a:gd name="connsiteY1" fmla="*/ 1492250 h 1492250"/>
              <a:gd name="connsiteX2" fmla="*/ 1860550 w 1860550"/>
              <a:gd name="connsiteY2" fmla="*/ 1490133 h 1492250"/>
              <a:gd name="connsiteX0" fmla="*/ 876300 w 1860550"/>
              <a:gd name="connsiteY0" fmla="*/ 0 h 1489075"/>
              <a:gd name="connsiteX1" fmla="*/ 0 w 1860550"/>
              <a:gd name="connsiteY1" fmla="*/ 1489075 h 1489075"/>
              <a:gd name="connsiteX2" fmla="*/ 1860550 w 1860550"/>
              <a:gd name="connsiteY2" fmla="*/ 1486958 h 1489075"/>
              <a:gd name="connsiteX0" fmla="*/ 885825 w 1860550"/>
              <a:gd name="connsiteY0" fmla="*/ 0 h 1489075"/>
              <a:gd name="connsiteX1" fmla="*/ 0 w 1860550"/>
              <a:gd name="connsiteY1" fmla="*/ 1489075 h 1489075"/>
              <a:gd name="connsiteX2" fmla="*/ 1860550 w 1860550"/>
              <a:gd name="connsiteY2" fmla="*/ 1486958 h 1489075"/>
              <a:gd name="connsiteX0" fmla="*/ 866775 w 1860550"/>
              <a:gd name="connsiteY0" fmla="*/ 0 h 1498600"/>
              <a:gd name="connsiteX1" fmla="*/ 0 w 1860550"/>
              <a:gd name="connsiteY1" fmla="*/ 1498600 h 1498600"/>
              <a:gd name="connsiteX2" fmla="*/ 1860550 w 1860550"/>
              <a:gd name="connsiteY2" fmla="*/ 1496483 h 1498600"/>
              <a:gd name="connsiteX0" fmla="*/ 860425 w 1860550"/>
              <a:gd name="connsiteY0" fmla="*/ 0 h 1498600"/>
              <a:gd name="connsiteX1" fmla="*/ 0 w 1860550"/>
              <a:gd name="connsiteY1" fmla="*/ 1498600 h 1498600"/>
              <a:gd name="connsiteX2" fmla="*/ 1860550 w 1860550"/>
              <a:gd name="connsiteY2" fmla="*/ 1496483 h 1498600"/>
            </a:gdLst>
            <a:ahLst/>
            <a:cxnLst>
              <a:cxn ang="0">
                <a:pos x="connsiteX0" y="connsiteY0"/>
              </a:cxn>
              <a:cxn ang="0">
                <a:pos x="connsiteX1" y="connsiteY1"/>
              </a:cxn>
              <a:cxn ang="0">
                <a:pos x="connsiteX2" y="connsiteY2"/>
              </a:cxn>
            </a:cxnLst>
            <a:rect l="l" t="t" r="r" b="b"/>
            <a:pathLst>
              <a:path w="1860550" h="1498600">
                <a:moveTo>
                  <a:pt x="860425" y="0"/>
                </a:moveTo>
                <a:lnTo>
                  <a:pt x="0" y="1498600"/>
                </a:lnTo>
                <a:lnTo>
                  <a:pt x="1860550" y="1496483"/>
                </a:lnTo>
              </a:path>
            </a:pathLst>
          </a:custGeom>
          <a:ln w="127000" cap="rnd"/>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E3E3E"/>
              </a:solidFill>
            </a:endParaRPr>
          </a:p>
        </p:txBody>
      </p:sp>
      <p:sp>
        <p:nvSpPr>
          <p:cNvPr id="27" name="Slide Number Placeholder 26"/>
          <p:cNvSpPr>
            <a:spLocks noGrp="1"/>
          </p:cNvSpPr>
          <p:nvPr>
            <p:ph type="sldNum" sz="quarter" idx="12"/>
          </p:nvPr>
        </p:nvSpPr>
        <p:spPr/>
        <p:txBody>
          <a:bodyPr/>
          <a:lstStyle/>
          <a:p>
            <a:fld id="{F9C252DC-A164-D04F-A083-01C268BCB08E}" type="slidenum">
              <a:rPr lang="en-US" smtClean="0"/>
              <a:pPr/>
              <a:t>5</a:t>
            </a:fld>
            <a:endParaRPr lang="en-US" dirty="0"/>
          </a:p>
        </p:txBody>
      </p:sp>
      <p:sp>
        <p:nvSpPr>
          <p:cNvPr id="33" name="TextBox 32"/>
          <p:cNvSpPr txBox="1"/>
          <p:nvPr/>
        </p:nvSpPr>
        <p:spPr>
          <a:xfrm>
            <a:off x="4275329" y="6326369"/>
            <a:ext cx="4868672" cy="246221"/>
          </a:xfrm>
          <a:prstGeom prst="rect">
            <a:avLst/>
          </a:prstGeom>
          <a:noFill/>
        </p:spPr>
        <p:txBody>
          <a:bodyPr wrap="square" rtlCol="0">
            <a:spAutoFit/>
          </a:bodyPr>
          <a:lstStyle/>
          <a:p>
            <a:r>
              <a:rPr lang="en-US" sz="1000" dirty="0" smtClean="0">
                <a:solidFill>
                  <a:prstClr val="white"/>
                </a:solidFill>
              </a:rPr>
              <a:t>Graphic concepts </a:t>
            </a:r>
            <a:r>
              <a:rPr lang="en-US" sz="1000" dirty="0">
                <a:solidFill>
                  <a:prstClr val="white"/>
                </a:solidFill>
              </a:rPr>
              <a:t>reprinted with permission from Lesley </a:t>
            </a:r>
            <a:r>
              <a:rPr lang="en-US" sz="1000" dirty="0" err="1">
                <a:solidFill>
                  <a:prstClr val="white"/>
                </a:solidFill>
              </a:rPr>
              <a:t>Kabotie</a:t>
            </a:r>
            <a:r>
              <a:rPr lang="en-US" sz="1000" dirty="0">
                <a:solidFill>
                  <a:prstClr val="white"/>
                </a:solidFill>
              </a:rPr>
              <a:t>, </a:t>
            </a:r>
            <a:r>
              <a:rPr lang="en-US" sz="1000" dirty="0" err="1">
                <a:solidFill>
                  <a:prstClr val="white"/>
                </a:solidFill>
              </a:rPr>
              <a:t>Kabotie</a:t>
            </a:r>
            <a:r>
              <a:rPr lang="en-US" sz="1000" dirty="0">
                <a:solidFill>
                  <a:prstClr val="white"/>
                </a:solidFill>
              </a:rPr>
              <a:t> Consulting</a:t>
            </a:r>
            <a:r>
              <a:rPr lang="en-US" sz="1000" dirty="0" smtClean="0">
                <a:solidFill>
                  <a:prstClr val="white"/>
                </a:solidFill>
              </a:rPr>
              <a:t>.</a:t>
            </a:r>
            <a:endParaRPr lang="en-US" dirty="0">
              <a:solidFill>
                <a:srgbClr val="3E3E3E"/>
              </a:solidFill>
            </a:endParaRPr>
          </a:p>
        </p:txBody>
      </p:sp>
    </p:spTree>
    <p:extLst>
      <p:ext uri="{BB962C8B-B14F-4D97-AF65-F5344CB8AC3E}">
        <p14:creationId xmlns:p14="http://schemas.microsoft.com/office/powerpoint/2010/main" val="285159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in Strategic Energy Planning</a:t>
            </a:r>
            <a:endParaRPr lang="en-US" dirty="0"/>
          </a:p>
        </p:txBody>
      </p:sp>
      <p:graphicFrame>
        <p:nvGraphicFramePr>
          <p:cNvPr id="9" name="Diagram 8"/>
          <p:cNvGraphicFramePr/>
          <p:nvPr>
            <p:extLst>
              <p:ext uri="{D42A27DB-BD31-4B8C-83A1-F6EECF244321}">
                <p14:modId xmlns:p14="http://schemas.microsoft.com/office/powerpoint/2010/main" val="4089256281"/>
              </p:ext>
            </p:extLst>
          </p:nvPr>
        </p:nvGraphicFramePr>
        <p:xfrm>
          <a:off x="555171" y="827314"/>
          <a:ext cx="8175171" cy="516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9C252DC-A164-D04F-A083-01C268BCB08E}" type="slidenum">
              <a:rPr lang="en-US" smtClean="0"/>
              <a:pPr/>
              <a:t>6</a:t>
            </a:fld>
            <a:endParaRPr lang="en-US" dirty="0"/>
          </a:p>
        </p:txBody>
      </p:sp>
    </p:spTree>
    <p:extLst>
      <p:ext uri="{BB962C8B-B14F-4D97-AF65-F5344CB8AC3E}">
        <p14:creationId xmlns:p14="http://schemas.microsoft.com/office/powerpoint/2010/main" val="3658862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E1B0C1C7-24FE-9648-960E-21B4C64D51CD}"/>
                                            </p:graphicEl>
                                          </p:spTgt>
                                        </p:tgtEl>
                                        <p:attrNameLst>
                                          <p:attrName>style.visibility</p:attrName>
                                        </p:attrNameLst>
                                      </p:cBhvr>
                                      <p:to>
                                        <p:strVal val="visible"/>
                                      </p:to>
                                    </p:set>
                                    <p:animEffect transition="in" filter="fade">
                                      <p:cBhvr>
                                        <p:cTn id="7" dur="2000"/>
                                        <p:tgtEl>
                                          <p:spTgt spid="9">
                                            <p:graphicEl>
                                              <a:dgm id="{E1B0C1C7-24FE-9648-960E-21B4C64D51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DD09B1DB-1F24-7344-BD60-209D264C86F6}"/>
                                            </p:graphicEl>
                                          </p:spTgt>
                                        </p:tgtEl>
                                        <p:attrNameLst>
                                          <p:attrName>style.visibility</p:attrName>
                                        </p:attrNameLst>
                                      </p:cBhvr>
                                      <p:to>
                                        <p:strVal val="visible"/>
                                      </p:to>
                                    </p:set>
                                    <p:animEffect transition="in" filter="fade">
                                      <p:cBhvr>
                                        <p:cTn id="12" dur="2000"/>
                                        <p:tgtEl>
                                          <p:spTgt spid="9">
                                            <p:graphicEl>
                                              <a:dgm id="{DD09B1DB-1F24-7344-BD60-209D264C86F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08140153-41C0-1747-AE16-8E466489C675}"/>
                                            </p:graphicEl>
                                          </p:spTgt>
                                        </p:tgtEl>
                                        <p:attrNameLst>
                                          <p:attrName>style.visibility</p:attrName>
                                        </p:attrNameLst>
                                      </p:cBhvr>
                                      <p:to>
                                        <p:strVal val="visible"/>
                                      </p:to>
                                    </p:set>
                                    <p:animEffect transition="in" filter="fade">
                                      <p:cBhvr>
                                        <p:cTn id="15" dur="2000"/>
                                        <p:tgtEl>
                                          <p:spTgt spid="9">
                                            <p:graphicEl>
                                              <a:dgm id="{08140153-41C0-1747-AE16-8E466489C6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952350A2-C732-2C4A-A747-22CADA5A7DD6}"/>
                                            </p:graphicEl>
                                          </p:spTgt>
                                        </p:tgtEl>
                                        <p:attrNameLst>
                                          <p:attrName>style.visibility</p:attrName>
                                        </p:attrNameLst>
                                      </p:cBhvr>
                                      <p:to>
                                        <p:strVal val="visible"/>
                                      </p:to>
                                    </p:set>
                                    <p:animEffect transition="in" filter="fade">
                                      <p:cBhvr>
                                        <p:cTn id="20" dur="2000"/>
                                        <p:tgtEl>
                                          <p:spTgt spid="9">
                                            <p:graphicEl>
                                              <a:dgm id="{952350A2-C732-2C4A-A747-22CADA5A7DD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graphicEl>
                                              <a:dgm id="{3B684793-07D6-4345-8798-7A8115CCBAE5}"/>
                                            </p:graphicEl>
                                          </p:spTgt>
                                        </p:tgtEl>
                                        <p:attrNameLst>
                                          <p:attrName>style.visibility</p:attrName>
                                        </p:attrNameLst>
                                      </p:cBhvr>
                                      <p:to>
                                        <p:strVal val="visible"/>
                                      </p:to>
                                    </p:set>
                                    <p:animEffect transition="in" filter="fade">
                                      <p:cBhvr>
                                        <p:cTn id="25" dur="2000"/>
                                        <p:tgtEl>
                                          <p:spTgt spid="9">
                                            <p:graphicEl>
                                              <a:dgm id="{3B684793-07D6-4345-8798-7A8115CCBAE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graphicEl>
                                              <a:dgm id="{E6C8102A-FC8E-AF4E-ADDB-9896531387FC}"/>
                                            </p:graphicEl>
                                          </p:spTgt>
                                        </p:tgtEl>
                                        <p:attrNameLst>
                                          <p:attrName>style.visibility</p:attrName>
                                        </p:attrNameLst>
                                      </p:cBhvr>
                                      <p:to>
                                        <p:strVal val="visible"/>
                                      </p:to>
                                    </p:set>
                                    <p:animEffect transition="in" filter="fade">
                                      <p:cBhvr>
                                        <p:cTn id="30" dur="2000"/>
                                        <p:tgtEl>
                                          <p:spTgt spid="9">
                                            <p:graphicEl>
                                              <a:dgm id="{E6C8102A-FC8E-AF4E-ADDB-9896531387F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graphicEl>
                                              <a:dgm id="{1B6E259F-A4DE-CD43-8628-5292E2FFBCDF}"/>
                                            </p:graphicEl>
                                          </p:spTgt>
                                        </p:tgtEl>
                                        <p:attrNameLst>
                                          <p:attrName>style.visibility</p:attrName>
                                        </p:attrNameLst>
                                      </p:cBhvr>
                                      <p:to>
                                        <p:strVal val="visible"/>
                                      </p:to>
                                    </p:set>
                                    <p:animEffect transition="in" filter="fade">
                                      <p:cBhvr>
                                        <p:cTn id="35" dur="2000"/>
                                        <p:tgtEl>
                                          <p:spTgt spid="9">
                                            <p:graphicEl>
                                              <a:dgm id="{1B6E259F-A4DE-CD43-8628-5292E2FFBCD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graphicEl>
                                              <a:dgm id="{DEAD1013-F3C5-E344-A9F9-A76E515EC9D2}"/>
                                            </p:graphicEl>
                                          </p:spTgt>
                                        </p:tgtEl>
                                        <p:attrNameLst>
                                          <p:attrName>style.visibility</p:attrName>
                                        </p:attrNameLst>
                                      </p:cBhvr>
                                      <p:to>
                                        <p:strVal val="visible"/>
                                      </p:to>
                                    </p:set>
                                    <p:animEffect transition="in" filter="fade">
                                      <p:cBhvr>
                                        <p:cTn id="40" dur="2000"/>
                                        <p:tgtEl>
                                          <p:spTgt spid="9">
                                            <p:graphicEl>
                                              <a:dgm id="{DEAD1013-F3C5-E344-A9F9-A76E515EC9D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graphicEl>
                                              <a:dgm id="{D3B7BF92-2E68-384D-926E-0A161436C3CD}"/>
                                            </p:graphicEl>
                                          </p:spTgt>
                                        </p:tgtEl>
                                        <p:attrNameLst>
                                          <p:attrName>style.visibility</p:attrName>
                                        </p:attrNameLst>
                                      </p:cBhvr>
                                      <p:to>
                                        <p:strVal val="visible"/>
                                      </p:to>
                                    </p:set>
                                    <p:animEffect transition="in" filter="fade">
                                      <p:cBhvr>
                                        <p:cTn id="45" dur="2000"/>
                                        <p:tgtEl>
                                          <p:spTgt spid="9">
                                            <p:graphicEl>
                                              <a:dgm id="{D3B7BF92-2E68-384D-926E-0A161436C3C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graphicEl>
                                              <a:dgm id="{9A619084-C22A-9142-A28D-A1B2796C351E}"/>
                                            </p:graphicEl>
                                          </p:spTgt>
                                        </p:tgtEl>
                                        <p:attrNameLst>
                                          <p:attrName>style.visibility</p:attrName>
                                        </p:attrNameLst>
                                      </p:cBhvr>
                                      <p:to>
                                        <p:strVal val="visible"/>
                                      </p:to>
                                    </p:set>
                                    <p:animEffect transition="in" filter="fade">
                                      <p:cBhvr>
                                        <p:cTn id="50" dur="2000"/>
                                        <p:tgtEl>
                                          <p:spTgt spid="9">
                                            <p:graphicEl>
                                              <a:dgm id="{9A619084-C22A-9142-A28D-A1B2796C35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1.jpg"/>
          <p:cNvPicPr>
            <a:picLocks noChangeAspect="1"/>
          </p:cNvPicPr>
          <p:nvPr/>
        </p:nvPicPr>
        <p:blipFill rotWithShape="1">
          <a:blip r:embed="rId3" cstate="email">
            <a:extLst>
              <a:ext uri="{28A0092B-C50C-407E-A947-70E740481C1C}">
                <a14:useLocalDpi xmlns:a14="http://schemas.microsoft.com/office/drawing/2010/main"/>
              </a:ext>
            </a:extLst>
          </a:blip>
          <a:srcRect l="-3663"/>
          <a:stretch/>
        </p:blipFill>
        <p:spPr>
          <a:xfrm>
            <a:off x="-368299" y="312748"/>
            <a:ext cx="9512300" cy="5998136"/>
          </a:xfrm>
          <a:prstGeom prst="rect">
            <a:avLst/>
          </a:prstGeom>
        </p:spPr>
      </p:pic>
      <p:sp>
        <p:nvSpPr>
          <p:cNvPr id="5" name="Rectangle 4"/>
          <p:cNvSpPr/>
          <p:nvPr/>
        </p:nvSpPr>
        <p:spPr>
          <a:xfrm>
            <a:off x="887413" y="4572000"/>
            <a:ext cx="7659687" cy="850900"/>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887413" y="4610101"/>
            <a:ext cx="7772400" cy="673100"/>
          </a:xfrm>
          <a:prstGeom prst="rect">
            <a:avLst/>
          </a:prstGeom>
          <a:ln>
            <a:no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r>
              <a:rPr lang="en-US" dirty="0" smtClean="0">
                <a:solidFill>
                  <a:prstClr val="white"/>
                </a:solidFill>
              </a:rPr>
              <a:t>Energy Plan</a:t>
            </a:r>
            <a:endParaRPr lang="en-US" dirty="0">
              <a:solidFill>
                <a:prstClr val="white"/>
              </a:solidFill>
            </a:endParaRPr>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srgbClr val="3E3E3E"/>
                </a:solidFill>
              </a:rPr>
              <a:pPr algn="ctr"/>
              <a:t>7</a:t>
            </a:fld>
            <a:endParaRPr lang="en-US" dirty="0">
              <a:solidFill>
                <a:srgbClr val="3E3E3E"/>
              </a:solidFill>
            </a:endParaRPr>
          </a:p>
        </p:txBody>
      </p:sp>
    </p:spTree>
    <p:extLst>
      <p:ext uri="{BB962C8B-B14F-4D97-AF65-F5344CB8AC3E}">
        <p14:creationId xmlns:p14="http://schemas.microsoft.com/office/powerpoint/2010/main" val="160558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Energy Plan: </a:t>
            </a:r>
            <a:r>
              <a:rPr lang="en-US" dirty="0" smtClean="0">
                <a:latin typeface="+mn-lt"/>
              </a:rPr>
              <a:t>Purpose &amp; Functions</a:t>
            </a:r>
            <a:endParaRPr lang="en-US" dirty="0">
              <a:latin typeface="+mn-lt"/>
            </a:endParaRPr>
          </a:p>
        </p:txBody>
      </p:sp>
      <p:sp>
        <p:nvSpPr>
          <p:cNvPr id="7" name="Slide Number Placeholder 6"/>
          <p:cNvSpPr>
            <a:spLocks noGrp="1"/>
          </p:cNvSpPr>
          <p:nvPr>
            <p:ph type="sldNum" sz="quarter" idx="12"/>
          </p:nvPr>
        </p:nvSpPr>
        <p:spPr/>
        <p:txBody>
          <a:bodyPr/>
          <a:lstStyle/>
          <a:p>
            <a:fld id="{F9C252DC-A164-D04F-A083-01C268BCB08E}" type="slidenum">
              <a:rPr lang="en-US" smtClean="0"/>
              <a:pPr/>
              <a:t>8</a:t>
            </a:fld>
            <a:endParaRPr lang="en-US" dirty="0"/>
          </a:p>
        </p:txBody>
      </p:sp>
      <p:sp>
        <p:nvSpPr>
          <p:cNvPr id="17" name="Rectangle 16"/>
          <p:cNvSpPr/>
          <p:nvPr/>
        </p:nvSpPr>
        <p:spPr>
          <a:xfrm>
            <a:off x="479950" y="1263340"/>
            <a:ext cx="3012396" cy="34414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479950" y="1123640"/>
            <a:ext cx="3012396" cy="139700"/>
          </a:xfrm>
          <a:prstGeom prst="rect">
            <a:avLst/>
          </a:prstGeom>
          <a:solidFill>
            <a:srgbClr val="67BA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82">
                  <a:lumMod val="60000"/>
                  <a:lumOff val="40000"/>
                </a:srgbClr>
              </a:solidFill>
            </a:endParaRPr>
          </a:p>
        </p:txBody>
      </p:sp>
      <p:sp>
        <p:nvSpPr>
          <p:cNvPr id="16" name="TextBox 15"/>
          <p:cNvSpPr txBox="1"/>
          <p:nvPr/>
        </p:nvSpPr>
        <p:spPr>
          <a:xfrm>
            <a:off x="732530" y="1359939"/>
            <a:ext cx="2759815" cy="3447097"/>
          </a:xfrm>
          <a:prstGeom prst="rect">
            <a:avLst/>
          </a:prstGeom>
          <a:noFill/>
        </p:spPr>
        <p:txBody>
          <a:bodyPr wrap="square" rtlCol="0">
            <a:spAutoFit/>
          </a:bodyPr>
          <a:lstStyle/>
          <a:p>
            <a:r>
              <a:rPr lang="en-US" sz="2400" dirty="0" smtClean="0">
                <a:solidFill>
                  <a:srgbClr val="3E3E3E"/>
                </a:solidFill>
                <a:latin typeface="Franklin Gothic Medium"/>
              </a:rPr>
              <a:t>Purpose</a:t>
            </a:r>
          </a:p>
          <a:p>
            <a:pPr marL="228600" indent="-228600">
              <a:lnSpc>
                <a:spcPts val="2400"/>
              </a:lnSpc>
              <a:spcBef>
                <a:spcPts val="2000"/>
              </a:spcBef>
              <a:buFont typeface="Arial"/>
              <a:buChar char="•"/>
            </a:pPr>
            <a:r>
              <a:rPr lang="en-US" sz="2400" dirty="0" smtClean="0">
                <a:solidFill>
                  <a:srgbClr val="3E3E3E"/>
                </a:solidFill>
              </a:rPr>
              <a:t>Document</a:t>
            </a:r>
            <a:br>
              <a:rPr lang="en-US" sz="2400" dirty="0" smtClean="0">
                <a:solidFill>
                  <a:srgbClr val="3E3E3E"/>
                </a:solidFill>
              </a:rPr>
            </a:br>
            <a:r>
              <a:rPr lang="en-US" sz="2400" dirty="0" smtClean="0">
                <a:solidFill>
                  <a:srgbClr val="3E3E3E"/>
                </a:solidFill>
              </a:rPr>
              <a:t>near</a:t>
            </a:r>
            <a:r>
              <a:rPr lang="en-US" sz="2400" dirty="0">
                <a:solidFill>
                  <a:srgbClr val="3E3E3E"/>
                </a:solidFill>
              </a:rPr>
              <a:t>-term goals</a:t>
            </a:r>
          </a:p>
          <a:p>
            <a:pPr marL="228600" indent="-228600">
              <a:lnSpc>
                <a:spcPts val="2400"/>
              </a:lnSpc>
              <a:spcBef>
                <a:spcPts val="2000"/>
              </a:spcBef>
              <a:buFont typeface="Arial"/>
              <a:buChar char="•"/>
            </a:pPr>
            <a:r>
              <a:rPr lang="en-US" sz="2400" dirty="0">
                <a:solidFill>
                  <a:srgbClr val="3E3E3E"/>
                </a:solidFill>
              </a:rPr>
              <a:t>Sustain momentum</a:t>
            </a:r>
          </a:p>
          <a:p>
            <a:pPr marL="228600" indent="-228600">
              <a:lnSpc>
                <a:spcPts val="2400"/>
              </a:lnSpc>
              <a:spcBef>
                <a:spcPts val="2000"/>
              </a:spcBef>
              <a:buFont typeface="Arial"/>
              <a:buChar char="•"/>
            </a:pPr>
            <a:r>
              <a:rPr lang="en-US" sz="2400" dirty="0" smtClean="0">
                <a:solidFill>
                  <a:srgbClr val="3E3E3E"/>
                </a:solidFill>
              </a:rPr>
              <a:t>Achieve</a:t>
            </a:r>
            <a:br>
              <a:rPr lang="en-US" sz="2400" dirty="0" smtClean="0">
                <a:solidFill>
                  <a:srgbClr val="3E3E3E"/>
                </a:solidFill>
              </a:rPr>
            </a:br>
            <a:r>
              <a:rPr lang="en-US" sz="2400" dirty="0" smtClean="0">
                <a:solidFill>
                  <a:srgbClr val="3E3E3E"/>
                </a:solidFill>
              </a:rPr>
              <a:t>long</a:t>
            </a:r>
            <a:r>
              <a:rPr lang="en-US" sz="2400" dirty="0">
                <a:solidFill>
                  <a:srgbClr val="3E3E3E"/>
                </a:solidFill>
              </a:rPr>
              <a:t>-term goals</a:t>
            </a:r>
          </a:p>
          <a:p>
            <a:endParaRPr lang="en-US" sz="2400" dirty="0">
              <a:solidFill>
                <a:srgbClr val="3E3E3E"/>
              </a:solidFill>
            </a:endParaRPr>
          </a:p>
        </p:txBody>
      </p:sp>
      <p:sp>
        <p:nvSpPr>
          <p:cNvPr id="20" name="Rectangle 19"/>
          <p:cNvSpPr/>
          <p:nvPr/>
        </p:nvSpPr>
        <p:spPr>
          <a:xfrm>
            <a:off x="4184301" y="1263339"/>
            <a:ext cx="4192442" cy="46381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4184301" y="1123640"/>
            <a:ext cx="4192442" cy="139700"/>
          </a:xfrm>
          <a:prstGeom prst="rect">
            <a:avLst/>
          </a:prstGeom>
          <a:solidFill>
            <a:srgbClr val="67BA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82">
                  <a:lumMod val="60000"/>
                  <a:lumOff val="40000"/>
                </a:srgbClr>
              </a:solidFill>
            </a:endParaRPr>
          </a:p>
        </p:txBody>
      </p:sp>
      <p:sp>
        <p:nvSpPr>
          <p:cNvPr id="13" name="Content Placeholder 12"/>
          <p:cNvSpPr>
            <a:spLocks noGrp="1"/>
          </p:cNvSpPr>
          <p:nvPr>
            <p:ph sz="quarter" idx="4"/>
          </p:nvPr>
        </p:nvSpPr>
        <p:spPr>
          <a:xfrm>
            <a:off x="4360623" y="1358379"/>
            <a:ext cx="3942854" cy="4023360"/>
          </a:xfrm>
        </p:spPr>
        <p:txBody>
          <a:bodyPr>
            <a:noAutofit/>
          </a:bodyPr>
          <a:lstStyle/>
          <a:p>
            <a:pPr marL="0" indent="0">
              <a:spcBef>
                <a:spcPts val="2000"/>
              </a:spcBef>
              <a:buNone/>
            </a:pPr>
            <a:r>
              <a:rPr lang="en-US" dirty="0">
                <a:latin typeface="+mj-lt"/>
              </a:rPr>
              <a:t>Functions </a:t>
            </a:r>
            <a:endParaRPr lang="en-US" dirty="0" smtClean="0">
              <a:latin typeface="+mj-lt"/>
            </a:endParaRPr>
          </a:p>
          <a:p>
            <a:pPr>
              <a:spcBef>
                <a:spcPts val="2000"/>
              </a:spcBef>
            </a:pPr>
            <a:r>
              <a:rPr lang="en-US" dirty="0" smtClean="0"/>
              <a:t>Creates “road map” to hold accountability to the destination</a:t>
            </a:r>
          </a:p>
          <a:p>
            <a:pPr>
              <a:spcBef>
                <a:spcPts val="1400"/>
              </a:spcBef>
            </a:pPr>
            <a:r>
              <a:rPr lang="en-US" dirty="0" smtClean="0"/>
              <a:t>Provides the means to consistently share the story with others</a:t>
            </a:r>
          </a:p>
          <a:p>
            <a:pPr>
              <a:spcBef>
                <a:spcPts val="1400"/>
              </a:spcBef>
            </a:pPr>
            <a:r>
              <a:rPr lang="en-US" dirty="0" smtClean="0"/>
              <a:t>Creates resources to help guide</a:t>
            </a:r>
            <a:r>
              <a:rPr lang="en-US" dirty="0"/>
              <a:t> </a:t>
            </a:r>
            <a:r>
              <a:rPr lang="en-US" dirty="0" smtClean="0"/>
              <a:t>and filter priorities, providers, and decisions</a:t>
            </a:r>
          </a:p>
        </p:txBody>
      </p:sp>
    </p:spTree>
    <p:extLst>
      <p:ext uri="{BB962C8B-B14F-4D97-AF65-F5344CB8AC3E}">
        <p14:creationId xmlns:p14="http://schemas.microsoft.com/office/powerpoint/2010/main" val="1998118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80325"/>
            <a:ext cx="9144000" cy="3137297"/>
          </a:xfrm>
          <a:prstGeom prst="rect">
            <a:avLst/>
          </a:prstGeom>
        </p:spPr>
      </p:pic>
      <p:sp>
        <p:nvSpPr>
          <p:cNvPr id="7" name="Rectangle 6"/>
          <p:cNvSpPr/>
          <p:nvPr/>
        </p:nvSpPr>
        <p:spPr>
          <a:xfrm>
            <a:off x="-841837" y="2157436"/>
            <a:ext cx="10944400" cy="2099194"/>
          </a:xfrm>
          <a:prstGeom prst="rect">
            <a:avLst/>
          </a:prstGeom>
          <a:solidFill>
            <a:schemeClr val="bg1"/>
          </a:solidFill>
          <a:ln>
            <a:noFill/>
          </a:ln>
          <a:effectLst>
            <a:softEdge rad="5969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b="1" dirty="0" smtClean="0">
                <a:latin typeface="+mn-lt"/>
              </a:rPr>
              <a:t>Priorities &amp; Decisions: </a:t>
            </a:r>
            <a:r>
              <a:rPr lang="en-US" dirty="0" smtClean="0">
                <a:latin typeface="+mn-lt"/>
              </a:rPr>
              <a:t>Develop Specific Goals</a:t>
            </a:r>
          </a:p>
        </p:txBody>
      </p:sp>
      <p:sp>
        <p:nvSpPr>
          <p:cNvPr id="3" name="Content Placeholder 2"/>
          <p:cNvSpPr>
            <a:spLocks noGrp="1"/>
          </p:cNvSpPr>
          <p:nvPr>
            <p:ph idx="1"/>
          </p:nvPr>
        </p:nvSpPr>
        <p:spPr>
          <a:xfrm>
            <a:off x="366492" y="977701"/>
            <a:ext cx="8059094" cy="2848695"/>
          </a:xfrm>
        </p:spPr>
        <p:txBody>
          <a:bodyPr>
            <a:noAutofit/>
          </a:bodyPr>
          <a:lstStyle/>
          <a:p>
            <a:pPr>
              <a:spcBef>
                <a:spcPts val="1000"/>
              </a:spcBef>
              <a:buNone/>
            </a:pPr>
            <a:r>
              <a:rPr lang="en-US" sz="2400" dirty="0" smtClean="0">
                <a:latin typeface="+mj-lt"/>
              </a:rPr>
              <a:t>Examples:</a:t>
            </a:r>
            <a:endParaRPr lang="en-US" sz="2400" baseline="0" dirty="0" smtClean="0">
              <a:latin typeface="+mj-lt"/>
            </a:endParaRPr>
          </a:p>
          <a:p>
            <a:pPr lvl="0">
              <a:spcBef>
                <a:spcPts val="1000"/>
              </a:spcBef>
            </a:pPr>
            <a:r>
              <a:rPr lang="en-US" sz="2400" dirty="0" smtClean="0"/>
              <a:t>Reduce electricity</a:t>
            </a:r>
            <a:r>
              <a:rPr lang="en-US" sz="2400" baseline="0" dirty="0" smtClean="0"/>
              <a:t> use by ___% by 2022</a:t>
            </a:r>
          </a:p>
          <a:p>
            <a:pPr lvl="0">
              <a:spcBef>
                <a:spcPts val="1000"/>
              </a:spcBef>
            </a:pPr>
            <a:r>
              <a:rPr lang="en-US" sz="2400" baseline="0" dirty="0" smtClean="0"/>
              <a:t>Obtain ___% of electricity from renewable sources within 10 years (similar to a renewable portfolio</a:t>
            </a:r>
            <a:r>
              <a:rPr lang="en-US" sz="2400" dirty="0" smtClean="0"/>
              <a:t> standard or RPS)</a:t>
            </a:r>
            <a:endParaRPr lang="en-US" sz="2400" baseline="0" dirty="0" smtClean="0"/>
          </a:p>
          <a:p>
            <a:pPr lvl="0">
              <a:spcBef>
                <a:spcPts val="1000"/>
              </a:spcBef>
            </a:pPr>
            <a:r>
              <a:rPr lang="en-US" sz="2400" baseline="0" dirty="0" smtClean="0"/>
              <a:t>Reduce energy costs by ___% </a:t>
            </a:r>
            <a:r>
              <a:rPr lang="en-US" sz="2400" dirty="0" smtClean="0"/>
              <a:t>within 5 years</a:t>
            </a:r>
            <a:endParaRPr lang="en-US" sz="2400" baseline="0" dirty="0" smtClean="0"/>
          </a:p>
        </p:txBody>
      </p:sp>
      <p:sp>
        <p:nvSpPr>
          <p:cNvPr id="8" name="TextBox 7"/>
          <p:cNvSpPr txBox="1"/>
          <p:nvPr/>
        </p:nvSpPr>
        <p:spPr>
          <a:xfrm>
            <a:off x="7140272" y="6317446"/>
            <a:ext cx="2003728" cy="246221"/>
          </a:xfrm>
          <a:prstGeom prst="rect">
            <a:avLst/>
          </a:prstGeom>
          <a:noFill/>
        </p:spPr>
        <p:txBody>
          <a:bodyPr wrap="square" rtlCol="0">
            <a:spAutoFit/>
          </a:bodyPr>
          <a:lstStyle/>
          <a:p>
            <a:r>
              <a:rPr lang="en-US" sz="1000" dirty="0" smtClean="0">
                <a:solidFill>
                  <a:prstClr val="white"/>
                </a:solidFill>
              </a:rPr>
              <a:t>Photo by Brooke Oleen, NCSL</a:t>
            </a:r>
            <a:endParaRPr lang="en-US" sz="1000" dirty="0">
              <a:solidFill>
                <a:prstClr val="white"/>
              </a:solidFill>
            </a:endParaRPr>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9</a:t>
            </a:fld>
            <a:endParaRPr lang="en-US" dirty="0">
              <a:solidFill>
                <a:prstClr val="white"/>
              </a:solidFill>
            </a:endParaRPr>
          </a:p>
        </p:txBody>
      </p:sp>
    </p:spTree>
    <p:extLst>
      <p:ext uri="{BB962C8B-B14F-4D97-AF65-F5344CB8AC3E}">
        <p14:creationId xmlns:p14="http://schemas.microsoft.com/office/powerpoint/2010/main" val="271965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IE_0 B_RE Project Development and Finance Framework 5 Step">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5_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ie_template_photos_curriculum">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ie_template_photos_curriculum">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6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7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8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9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0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1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e_template_photos_curriculum">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ie_template_photos_curriculum">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DocAve xmlns="http://www.AvePoint.com/sharepoint2007/v5/contenttype/list" CTID="0x01010039ACD67A235A7A4E915A68B0C5C0F59B"/>
</file>

<file path=customXml/item3.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5" ma:contentTypeDescription="Create a new document." ma:contentTypeScope="" ma:versionID="362e2387819325dbd6ce3c129e1248b2">
  <xsd:schema xmlns:xsd="http://www.w3.org/2001/XMLSchema" xmlns:xs="http://www.w3.org/2001/XMLSchema" xmlns:p="http://schemas.microsoft.com/office/2006/metadata/properties" xmlns:ns2="dfca1058-69fe-42c3-b2a8-6e8b91bcc688" xmlns:ns3="67b9c190-bb3f-4675-8a95-756bfc930a2e" targetNamespace="http://schemas.microsoft.com/office/2006/metadata/properties" ma:root="true" ma:fieldsID="4287b6985db9b70455a230a982d72633" ns2:_="" ns3:_="">
    <xsd:import namespace="dfca1058-69fe-42c3-b2a8-6e8b91bcc688"/>
    <xsd:import namespace="67b9c190-bb3f-4675-8a95-756bfc930a2e"/>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RadioButtons" ma:internalName="Catergory">
      <xsd:simpleType>
        <xsd:restriction base="dms:Choice">
          <xsd:enumeration value="Monthly Reports"/>
          <xsd:enumeration value="Start"/>
          <xsd:enumeration value="Start-AK"/>
          <xsd:enumeration value="Education"/>
          <xsd:enumeration value="Education Document Library"/>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Sullivan, Rachel </Author0>
  </documentManagement>
</p:properties>
</file>

<file path=customXml/itemProps1.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2.xml><?xml version="1.0" encoding="utf-8"?>
<ds:datastoreItem xmlns:ds="http://schemas.openxmlformats.org/officeDocument/2006/customXml" ds:itemID="{E9F9FC71-B01A-461F-B8A5-205FDE1C74CD}">
  <ds:schemaRefs>
    <ds:schemaRef ds:uri="http://www.AvePoint.com/sharepoint2007/v5/contenttype/list"/>
  </ds:schemaRefs>
</ds:datastoreItem>
</file>

<file path=customXml/itemProps3.xml><?xml version="1.0" encoding="utf-8"?>
<ds:datastoreItem xmlns:ds="http://schemas.openxmlformats.org/officeDocument/2006/customXml" ds:itemID="{0B409514-1FA8-4101-86F9-CCFED3F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D391FD-A29C-4FE5-9C2A-314F11300EB8}">
  <ds:schemaRefs>
    <ds:schemaRef ds:uri="http://www.w3.org/XML/1998/namespace"/>
    <ds:schemaRef ds:uri="http://schemas.openxmlformats.org/package/2006/metadata/core-properties"/>
    <ds:schemaRef ds:uri="http://schemas.microsoft.com/office/2006/documentManagement/types"/>
    <ds:schemaRef ds:uri="http://purl.org/dc/elements/1.1/"/>
    <ds:schemaRef ds:uri="dfca1058-69fe-42c3-b2a8-6e8b91bcc688"/>
    <ds:schemaRef ds:uri="http://purl.org/dc/terms/"/>
    <ds:schemaRef ds:uri="67b9c190-bb3f-4675-8a95-756bfc930a2e"/>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1_IE_0 B_RE Project Development and Finance Framework 5 Step</Template>
  <TotalTime>0</TotalTime>
  <Words>2674</Words>
  <Application>Microsoft Office PowerPoint</Application>
  <PresentationFormat>On-screen Show (4:3)</PresentationFormat>
  <Paragraphs>364</Paragraphs>
  <Slides>25</Slides>
  <Notes>21</Notes>
  <HiddenSlides>0</HiddenSlides>
  <MMClips>0</MMClips>
  <ScaleCrop>false</ScaleCrop>
  <HeadingPairs>
    <vt:vector size="4" baseType="variant">
      <vt:variant>
        <vt:lpstr>Theme</vt:lpstr>
      </vt:variant>
      <vt:variant>
        <vt:i4>21</vt:i4>
      </vt:variant>
      <vt:variant>
        <vt:lpstr>Slide Titles</vt:lpstr>
      </vt:variant>
      <vt:variant>
        <vt:i4>25</vt:i4>
      </vt:variant>
    </vt:vector>
  </HeadingPairs>
  <TitlesOfParts>
    <vt:vector size="46" baseType="lpstr">
      <vt:lpstr>1_IE_0 B_RE Project Development and Finance Framework 5 Step</vt:lpstr>
      <vt:lpstr>ie_template_photos4</vt:lpstr>
      <vt:lpstr>ie_template_photos_curriculum</vt:lpstr>
      <vt:lpstr>1_ie_template_photos4</vt:lpstr>
      <vt:lpstr>1_ie_template_photos_curriculum</vt:lpstr>
      <vt:lpstr>2_ie_template_photos4</vt:lpstr>
      <vt:lpstr>3_ie_template_photos4</vt:lpstr>
      <vt:lpstr>5_ie_template_photos4</vt:lpstr>
      <vt:lpstr>14_ie_template_photos4</vt:lpstr>
      <vt:lpstr>15_ie_template_photos4</vt:lpstr>
      <vt:lpstr>2_ie_template_photos_curriculum</vt:lpstr>
      <vt:lpstr>3_ie_template_photos_curriculum</vt:lpstr>
      <vt:lpstr>16_ie_template_photos4</vt:lpstr>
      <vt:lpstr>4_ie_template_photos4</vt:lpstr>
      <vt:lpstr>6_ie_template_photos4</vt:lpstr>
      <vt:lpstr>7_ie_template_photos4</vt:lpstr>
      <vt:lpstr>8_ie_template_photos4</vt:lpstr>
      <vt:lpstr>9_ie_template_photos4</vt:lpstr>
      <vt:lpstr>10_ie_template_photos4</vt:lpstr>
      <vt:lpstr>11_ie_template_photos4</vt:lpstr>
      <vt:lpstr>12_ie_template_photos4</vt:lpstr>
      <vt:lpstr>Renewable Energy Project Development and Finance Framework: The 5 Step Process</vt:lpstr>
      <vt:lpstr>Agenda</vt:lpstr>
      <vt:lpstr>PowerPoint Presentation</vt:lpstr>
      <vt:lpstr>What is Strategic Energy Planning?</vt:lpstr>
      <vt:lpstr>What Makes Energy Planning “Strategic”?</vt:lpstr>
      <vt:lpstr>Steps in Strategic Energy Planning</vt:lpstr>
      <vt:lpstr>PowerPoint Presentation</vt:lpstr>
      <vt:lpstr>Energy Plan: Purpose &amp; Functions</vt:lpstr>
      <vt:lpstr>Priorities &amp; Decisions: Develop Specific Goals</vt:lpstr>
      <vt:lpstr>PowerPoint Presentation</vt:lpstr>
      <vt:lpstr>Project Development Process: What Is It?</vt:lpstr>
      <vt:lpstr> </vt:lpstr>
      <vt:lpstr>Step 1: Site, Scale, Resource and Market Potential</vt:lpstr>
      <vt:lpstr>The Electricity Grid (Overview)</vt:lpstr>
      <vt:lpstr>Electricity Transmission System</vt:lpstr>
      <vt:lpstr> </vt:lpstr>
      <vt:lpstr>Step 2: Project Ownership and Regulatory Options</vt:lpstr>
      <vt:lpstr> </vt:lpstr>
      <vt:lpstr>Step 3: Project Refinement</vt:lpstr>
      <vt:lpstr> </vt:lpstr>
      <vt:lpstr>Step 4: Implementation</vt:lpstr>
      <vt:lpstr>Project Development Process</vt:lpstr>
      <vt:lpstr>Step 5: Operations &amp; Maintenance</vt:lpstr>
      <vt:lpstr>Not Quite Done! </vt:lpstr>
      <vt:lpstr>Summary of Actions by Step </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Project Development and Finance Framework: The 5 Step Process</dc:title>
  <dc:creator>SAPC</dc:creator>
  <cp:lastModifiedBy>SAPC</cp:lastModifiedBy>
  <cp:revision>2</cp:revision>
  <dcterms:created xsi:type="dcterms:W3CDTF">2014-07-22T16:33:07Z</dcterms:created>
  <dcterms:modified xsi:type="dcterms:W3CDTF">2014-07-22T16:34:06Z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f7284fd4-b946-4100-af85-a9d9ad9aac0f,9;f7284fd4-b946-4100-af85-a9d9ad9aac0f,12;f7284fd4-b946-4100-af85-a9d9ad9aac0f,15;</vt:lpwstr>
  </property>
</Properties>
</file>