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8" r:id="rId1"/>
  </p:sldMasterIdLst>
  <p:notesMasterIdLst>
    <p:notesMasterId r:id="rId26"/>
  </p:notesMasterIdLst>
  <p:handoutMasterIdLst>
    <p:handoutMasterId r:id="rId27"/>
  </p:handoutMasterIdLst>
  <p:sldIdLst>
    <p:sldId id="264" r:id="rId2"/>
    <p:sldId id="390" r:id="rId3"/>
    <p:sldId id="369" r:id="rId4"/>
    <p:sldId id="371" r:id="rId5"/>
    <p:sldId id="378" r:id="rId6"/>
    <p:sldId id="376" r:id="rId7"/>
    <p:sldId id="380" r:id="rId8"/>
    <p:sldId id="375" r:id="rId9"/>
    <p:sldId id="377" r:id="rId10"/>
    <p:sldId id="381" r:id="rId11"/>
    <p:sldId id="387" r:id="rId12"/>
    <p:sldId id="384" r:id="rId13"/>
    <p:sldId id="382" r:id="rId14"/>
    <p:sldId id="317" r:id="rId15"/>
    <p:sldId id="318" r:id="rId16"/>
    <p:sldId id="319" r:id="rId17"/>
    <p:sldId id="368" r:id="rId18"/>
    <p:sldId id="320" r:id="rId19"/>
    <p:sldId id="351" r:id="rId20"/>
    <p:sldId id="388" r:id="rId21"/>
    <p:sldId id="331" r:id="rId22"/>
    <p:sldId id="332" r:id="rId23"/>
    <p:sldId id="334" r:id="rId24"/>
    <p:sldId id="372" r:id="rId25"/>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pitchFamily="-106"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pitchFamily="-106"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pitchFamily="-106"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pitchFamily="-106"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BE3E"/>
    <a:srgbClr val="FF0000"/>
    <a:srgbClr val="6539BD"/>
    <a:srgbClr val="6D41C5"/>
    <a:srgbClr val="7456B0"/>
    <a:srgbClr val="6A49BD"/>
    <a:srgbClr val="006BB5"/>
    <a:srgbClr val="AAC35D"/>
    <a:srgbClr val="BE8121"/>
    <a:srgbClr val="188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15" autoAdjust="0"/>
  </p:normalViewPr>
  <p:slideViewPr>
    <p:cSldViewPr snapToGrid="0" showGuides="1">
      <p:cViewPr>
        <p:scale>
          <a:sx n="100" d="100"/>
          <a:sy n="100" d="100"/>
        </p:scale>
        <p:origin x="-252" y="750"/>
      </p:cViewPr>
      <p:guideLst>
        <p:guide orient="horz" pos="1207"/>
        <p:guide pos="288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5" name="Rectangle 3"/>
          <p:cNvSpPr>
            <a:spLocks noGrp="1" noChangeArrowheads="1"/>
          </p:cNvSpPr>
          <p:nvPr>
            <p:ph type="dt" sz="quarter"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6" name="Rectangle 4"/>
          <p:cNvSpPr>
            <a:spLocks noGrp="1" noChangeArrowheads="1"/>
          </p:cNvSpPr>
          <p:nvPr>
            <p:ph type="ftr" sz="quarter" idx="2"/>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7" name="Rectangle 5"/>
          <p:cNvSpPr>
            <a:spLocks noGrp="1" noChangeArrowheads="1"/>
          </p:cNvSpPr>
          <p:nvPr>
            <p:ph type="sldNum" sz="quarter" idx="3"/>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69A78EF5-48A5-9B46-84B2-BB0CF2ABD749}" type="slidenum">
              <a:rPr lang="en-US"/>
              <a:pPr>
                <a:defRPr/>
              </a:pPr>
              <a:t>‹#›</a:t>
            </a:fld>
            <a:endParaRPr lang="en-US" dirty="0"/>
          </a:p>
        </p:txBody>
      </p:sp>
    </p:spTree>
    <p:extLst>
      <p:ext uri="{BB962C8B-B14F-4D97-AF65-F5344CB8AC3E}">
        <p14:creationId xmlns:p14="http://schemas.microsoft.com/office/powerpoint/2010/main" val="515372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62050" y="704850"/>
            <a:ext cx="4686300" cy="35147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68400" y="4452938"/>
            <a:ext cx="4673600" cy="4214812"/>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Arial 12pt black with blue bullet</a:t>
            </a:r>
          </a:p>
          <a:p>
            <a:pPr lvl="0"/>
            <a:r>
              <a:rPr lang="en-US" noProof="0" smtClean="0"/>
              <a:t>Another bullet point</a:t>
            </a:r>
          </a:p>
          <a:p>
            <a:pPr lvl="1"/>
            <a:r>
              <a:rPr lang="en-US" noProof="0" smtClean="0"/>
              <a:t>Second bullet Arial 10pt Black</a:t>
            </a:r>
          </a:p>
          <a:p>
            <a:pPr lvl="2"/>
            <a:r>
              <a:rPr lang="en-US" noProof="0" smtClean="0"/>
              <a:t>Third bullet Arial 8pt Black</a:t>
            </a:r>
          </a:p>
          <a:p>
            <a:pPr lvl="3"/>
            <a:r>
              <a:rPr lang="en-US" noProof="0" smtClean="0"/>
              <a:t>Fourth bullet Arial 6pt Black</a:t>
            </a:r>
          </a:p>
          <a:p>
            <a:pPr lvl="0"/>
            <a:r>
              <a:rPr lang="en-US" noProof="0" smtClean="0"/>
              <a:t>Third main bullet</a:t>
            </a:r>
          </a:p>
          <a:p>
            <a:pPr lvl="0"/>
            <a:r>
              <a:rPr lang="en-US" noProof="0" smtClean="0"/>
              <a:t>And another to get the bigger picture about this particular idea</a:t>
            </a:r>
          </a:p>
          <a:p>
            <a:pPr lvl="0"/>
            <a:r>
              <a:rPr lang="en-US" noProof="0" smtClean="0"/>
              <a:t>Making points that really matter </a:t>
            </a:r>
          </a:p>
          <a:p>
            <a:pPr lvl="0"/>
            <a:r>
              <a:rPr lang="en-US" noProof="0" smtClean="0"/>
              <a:t>Presenting information in a way that enables the viewer to really understand what is being put before them and entices them to ask for more</a:t>
            </a:r>
          </a:p>
        </p:txBody>
      </p:sp>
      <p:sp>
        <p:nvSpPr>
          <p:cNvPr id="5126" name="Rectangle 6"/>
          <p:cNvSpPr>
            <a:spLocks noGrp="1" noChangeArrowheads="1"/>
          </p:cNvSpPr>
          <p:nvPr>
            <p:ph type="ftr" sz="quarter" idx="4"/>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9BA9A9F3-1811-F441-96B0-826A227C6328}" type="slidenum">
              <a:rPr lang="en-US"/>
              <a:pPr>
                <a:defRPr/>
              </a:pPr>
              <a:t>‹#›</a:t>
            </a:fld>
            <a:endParaRPr lang="en-US" dirty="0"/>
          </a:p>
        </p:txBody>
      </p:sp>
    </p:spTree>
    <p:extLst>
      <p:ext uri="{BB962C8B-B14F-4D97-AF65-F5344CB8AC3E}">
        <p14:creationId xmlns:p14="http://schemas.microsoft.com/office/powerpoint/2010/main" val="1614817395"/>
      </p:ext>
    </p:extLst>
  </p:cSld>
  <p:clrMap bg1="lt1" tx1="dk1" bg2="lt2" tx2="dk2" accent1="accent1" accent2="accent2" accent3="accent3" accent4="accent4" accent5="accent5" accent6="accent6" hlink="hlink" folHlink="folHlink"/>
  <p:hf hdr="0" ftr="0" dt="0"/>
  <p:notesStyle>
    <a:lvl1pPr marL="115888" indent="-115888" algn="l" rtl="0" eaLnBrk="0" fontAlgn="base" hangingPunct="0">
      <a:spcBef>
        <a:spcPct val="30000"/>
      </a:spcBef>
      <a:spcAft>
        <a:spcPct val="0"/>
      </a:spcAft>
      <a:buClr>
        <a:srgbClr val="006BB5"/>
      </a:buClr>
      <a:buFont typeface="Times" pitchFamily="-106" charset="0"/>
      <a:buChar char="•"/>
      <a:defRPr sz="1200" kern="1200">
        <a:solidFill>
          <a:schemeClr val="tx1"/>
        </a:solidFill>
        <a:latin typeface="Arial" pitchFamily="71" charset="0"/>
        <a:ea typeface="ＭＳ Ｐゴシック" pitchFamily="71" charset="-128"/>
        <a:cs typeface="ＭＳ Ｐゴシック" pitchFamily="71" charset="-128"/>
      </a:defRPr>
    </a:lvl1pPr>
    <a:lvl2pPr marL="346075" indent="-115888" algn="l" rtl="0" eaLnBrk="0" fontAlgn="base" hangingPunct="0">
      <a:spcBef>
        <a:spcPct val="30000"/>
      </a:spcBef>
      <a:spcAft>
        <a:spcPct val="0"/>
      </a:spcAft>
      <a:buClr>
        <a:schemeClr val="bg2"/>
      </a:buClr>
      <a:buChar char="–"/>
      <a:defRPr sz="1000" kern="1200">
        <a:solidFill>
          <a:schemeClr val="tx1"/>
        </a:solidFill>
        <a:latin typeface="Arial" pitchFamily="71" charset="0"/>
        <a:ea typeface="ＭＳ Ｐゴシック" pitchFamily="71" charset="-128"/>
        <a:cs typeface="+mn-cs"/>
      </a:defRPr>
    </a:lvl2pPr>
    <a:lvl3pPr marL="568325" indent="-107950" algn="l" rtl="0" eaLnBrk="0" fontAlgn="base" hangingPunct="0">
      <a:spcBef>
        <a:spcPct val="30000"/>
      </a:spcBef>
      <a:spcAft>
        <a:spcPct val="0"/>
      </a:spcAft>
      <a:buClr>
        <a:schemeClr val="bg2"/>
      </a:buClr>
      <a:buSzPct val="70000"/>
      <a:buFont typeface="Times" pitchFamily="-106" charset="0"/>
      <a:buChar char="•"/>
      <a:defRPr sz="800" kern="1200">
        <a:solidFill>
          <a:schemeClr val="tx1"/>
        </a:solidFill>
        <a:latin typeface="Arial" pitchFamily="71" charset="0"/>
        <a:ea typeface="Geneva" pitchFamily="28" charset="-128"/>
        <a:cs typeface="Geneva" charset="-128"/>
      </a:defRPr>
    </a:lvl3pPr>
    <a:lvl4pPr marL="803275" indent="-120650" algn="l" rtl="0" eaLnBrk="0" fontAlgn="base" hangingPunct="0">
      <a:spcBef>
        <a:spcPct val="30000"/>
      </a:spcBef>
      <a:spcAft>
        <a:spcPct val="0"/>
      </a:spcAft>
      <a:buClr>
        <a:schemeClr val="bg2"/>
      </a:buClr>
      <a:buFont typeface="Times" pitchFamily="-106" charset="0"/>
      <a:buChar char="«"/>
      <a:defRPr sz="700" kern="1200">
        <a:solidFill>
          <a:schemeClr val="tx1"/>
        </a:solidFill>
        <a:latin typeface="Arial" pitchFamily="71" charset="0"/>
        <a:ea typeface="Geneva" pitchFamily="28"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71" charset="0"/>
        <a:ea typeface="Geneva"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6730E5-8696-D845-9E45-40DFF739B585}" type="slidenum">
              <a:rPr lang="en-US">
                <a:latin typeface="Arial" pitchFamily="-106" charset="0"/>
                <a:ea typeface="ＭＳ Ｐゴシック" charset="-128"/>
                <a:cs typeface="ＭＳ Ｐゴシック" charset="-128"/>
              </a:rPr>
              <a:pPr/>
              <a:t>1</a:t>
            </a:fld>
            <a:endParaRPr lang="en-US" dirty="0">
              <a:latin typeface="Arial" pitchFamily="-106" charset="0"/>
              <a:ea typeface="ＭＳ Ｐゴシック" charset="-128"/>
              <a:cs typeface="ＭＳ Ｐゴシック"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In the late 1970s and early 1980s, the need for alternative storage began to grow when pools at many U.S. nuclear reactors began to fill up with stored spent fuel. Utilities began looking at options such as dry cask storage for increasing spent fuel storage capacity. </a:t>
            </a:r>
          </a:p>
          <a:p>
            <a:r>
              <a:rPr lang="en-US" dirty="0" smtClean="0"/>
              <a:t>Dry cask storage allows spent fuel that has already been cooled in the spent fuel pool for at least one year (usually</a:t>
            </a:r>
            <a:r>
              <a:rPr lang="en-US" baseline="0" dirty="0" smtClean="0"/>
              <a:t> 5 to 8 years)</a:t>
            </a:r>
            <a:r>
              <a:rPr lang="en-US" dirty="0" smtClean="0"/>
              <a:t> to be surrounded by inert gas inside a container called a cask. The casks are typically steel cylinders that are either welded or bolted closed. The steel cylinder provides a leak-tight containment of the spent fuel. Each cylinder is surrounded by additional steel, concrete, or other material to provide radiation shielding to workers and members of the public. Some of the cask designs can be used for both storage and transportation.</a:t>
            </a:r>
          </a:p>
          <a:p>
            <a:r>
              <a:rPr lang="en-US" dirty="0" smtClean="0"/>
              <a:t>There are various dry storage cask system designs. With some designs, the steel cylinders containing the fuel are placed vertically in a concrete vault; other designs orient the cylinders horizontally. The concrete vaults provide the radiation shielding. Other cask designs orient the steel cylinder vertically on a concrete pad at a dry cask storage site and use both metal and concrete outer cylinders for radiation shielding. The photograph above is a typical dry cask storage system.</a:t>
            </a:r>
          </a:p>
          <a:p>
            <a:r>
              <a:rPr lang="en-US" dirty="0" smtClean="0"/>
              <a:t>The first dry storage installation was licensed by the NRC in 1986 at the Surry Nuclear Power Plant in Virginia.</a:t>
            </a:r>
          </a:p>
          <a:p>
            <a:r>
              <a:rPr lang="en-US" dirty="0" smtClean="0"/>
              <a:t>Spent fuel is currently stored in dry cask systems at a growing number of power plant sites.</a:t>
            </a:r>
            <a:r>
              <a:rPr lang="en-US" baseline="0" dirty="0" smtClean="0"/>
              <a:t> </a:t>
            </a:r>
            <a:r>
              <a:rPr lang="en-US" dirty="0" smtClean="0"/>
              <a:t>See the map showing the location of existing independent spent fuel storage installations</a:t>
            </a:r>
            <a:r>
              <a:rPr lang="en-US" baseline="0" dirty="0" smtClean="0"/>
              <a:t> at </a:t>
            </a:r>
            <a:r>
              <a:rPr lang="en-US" baseline="0" dirty="0" err="1" smtClean="0"/>
              <a:t>url</a:t>
            </a:r>
            <a:r>
              <a:rPr lang="en-US" baseline="0" dirty="0" smtClean="0"/>
              <a:t> http://www.nrc.gov/waste/spent-fuel-storage/locations.pdf </a:t>
            </a:r>
            <a:endParaRPr lang="en-US"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Yucca Mountain, a site in Nevada was investigated as a site for a repository, but in 2010, the government stopped funding for that site. A Blue Ribbon Commission was named to discuss new options for nuclear waste management. In 2011, they concluded that permanent disposal is needed and that geologic disposal is the best option. They suggested finding a suitable site where the community wants to host a disposal facility. </a:t>
            </a:r>
          </a:p>
          <a:p>
            <a:r>
              <a:rPr lang="en-US" sz="1200" kern="1200" baseline="0" dirty="0" smtClean="0">
                <a:solidFill>
                  <a:schemeClr val="tx1"/>
                </a:solidFill>
                <a:latin typeface="Arial" pitchFamily="71" charset="0"/>
              </a:rPr>
              <a:t>300 to 900 meters is roughly equal to 1,000 to 3,000 feet.</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being stored at</a:t>
            </a:r>
            <a:r>
              <a:rPr lang="en-US" baseline="0" dirty="0" smtClean="0"/>
              <a:t> power plants</a:t>
            </a:r>
            <a:r>
              <a:rPr lang="en-US" dirty="0" smtClean="0"/>
              <a:t> for 10 to 20 years, spent fuel</a:t>
            </a:r>
            <a:r>
              <a:rPr lang="en-US" baseline="0" dirty="0" smtClean="0"/>
              <a:t> could be </a:t>
            </a:r>
            <a:r>
              <a:rPr lang="en-US" dirty="0" smtClean="0"/>
              <a:t>sent for reprocessing or dry cask storage elsewhere. Even if spent fuel</a:t>
            </a:r>
            <a:r>
              <a:rPr lang="en-US" baseline="0" dirty="0" smtClean="0"/>
              <a:t> is reprocessed, there will still be waste that requires permanent isolation in disposal.</a:t>
            </a:r>
            <a:endParaRPr lang="en-US" dirty="0" smtClean="0"/>
          </a:p>
          <a:p>
            <a:r>
              <a:rPr lang="en-US" sz="1200" kern="1200" baseline="0" dirty="0" smtClean="0">
                <a:solidFill>
                  <a:schemeClr val="tx1"/>
                </a:solidFill>
                <a:latin typeface="Arial" pitchFamily="71" charset="0"/>
                <a:ea typeface="ＭＳ Ｐゴシック" pitchFamily="71" charset="-128"/>
                <a:cs typeface="ＭＳ Ｐゴシック" pitchFamily="71" charset="-128"/>
              </a:rPr>
              <a:t>If the U.S. decides to reprocess, some of what is now waste will become fuel. The decision is due by the end of 2011 or early 2012.</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 </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Allow</a:t>
            </a:r>
            <a:r>
              <a:rPr lang="en-US" baseline="0" dirty="0" smtClean="0"/>
              <a:t> one to three class periods for this activity.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Distribute sheets of paper or index cards. On the front side, students write</a:t>
            </a:r>
            <a:r>
              <a:rPr lang="en-US" baseline="0" dirty="0" smtClean="0"/>
              <a:t> </a:t>
            </a:r>
            <a:r>
              <a:rPr lang="en-US" dirty="0" smtClean="0"/>
              <a:t>either PRO or CON in large, bold letters. Raising the card will indicate the student’s request to speak. Ask students to track their participation by making a fold in the corner of the card every time they speak. To give</a:t>
            </a:r>
            <a:r>
              <a:rPr lang="en-US" baseline="0" dirty="0" smtClean="0"/>
              <a:t> everyone a chance to speak</a:t>
            </a:r>
            <a:r>
              <a:rPr lang="en-US" dirty="0" smtClean="0"/>
              <a:t>, after three folds, students should not raise</a:t>
            </a:r>
            <a:r>
              <a:rPr lang="en-US" baseline="0" dirty="0" smtClean="0"/>
              <a:t> their cards</a:t>
            </a:r>
            <a:r>
              <a:rPr lang="en-US" dirty="0" smtClean="0"/>
              <a:t> until all students have voiced their opinions. (Tell</a:t>
            </a:r>
            <a:r>
              <a:rPr lang="en-US" baseline="0" dirty="0" smtClean="0"/>
              <a:t> students to keep the cards. </a:t>
            </a:r>
            <a:r>
              <a:rPr lang="en-US" dirty="0" smtClean="0"/>
              <a:t>The backs</a:t>
            </a:r>
            <a:r>
              <a:rPr lang="en-US" baseline="0" dirty="0" smtClean="0"/>
              <a:t> </a:t>
            </a:r>
            <a:r>
              <a:rPr lang="en-US" dirty="0" smtClean="0"/>
              <a:t>will be used after</a:t>
            </a:r>
            <a:r>
              <a:rPr lang="en-US" baseline="0" dirty="0" smtClean="0"/>
              <a:t> the debate</a:t>
            </a:r>
            <a:r>
              <a:rPr lang="en-US" dirty="0" smtClean="0"/>
              <a:t>.)</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The format of this activity is adapted </a:t>
            </a:r>
            <a:r>
              <a:rPr lang="en-US" baseline="0" dirty="0" smtClean="0"/>
              <a:t>from LEARN NC (Pamela Myrick and Sharon Pearson) at http://www.learnnc.org/lp/pages/636 </a:t>
            </a: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a:buNone/>
            </a:pPr>
            <a:r>
              <a:rPr lang="en-US" baseline="0" dirty="0" smtClean="0"/>
              <a:t>Each student should have his own f</a:t>
            </a:r>
            <a:r>
              <a:rPr lang="en-US" dirty="0" smtClean="0"/>
              <a:t>act gathering </a:t>
            </a:r>
            <a:r>
              <a:rPr lang="en-US" baseline="0" dirty="0" smtClean="0"/>
              <a:t>table that </a:t>
            </a:r>
            <a:r>
              <a:rPr lang="en-US" dirty="0" smtClean="0"/>
              <a:t>supports his point of view. The Harnessed Atom student book should</a:t>
            </a:r>
            <a:r>
              <a:rPr lang="en-US" baseline="0" dirty="0" smtClean="0"/>
              <a:t> be one of a minimum of three sources. </a:t>
            </a:r>
          </a:p>
          <a:p>
            <a:pPr>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dirty="0" smtClean="0"/>
              <a:t>Debate do’s</a:t>
            </a:r>
          </a:p>
          <a:p>
            <a:pPr>
              <a:buNone/>
            </a:pPr>
            <a:r>
              <a:rPr lang="en-US" dirty="0" smtClean="0"/>
              <a:t>As we all know, students need expectations spelled out. We suggest that these Debate Do’s be posted in the classroom and referenced often:</a:t>
            </a:r>
          </a:p>
          <a:p>
            <a:pPr>
              <a:buNone/>
            </a:pPr>
            <a:r>
              <a:rPr lang="en-US" dirty="0" smtClean="0"/>
              <a:t>• Be polite and courteous. </a:t>
            </a:r>
          </a:p>
          <a:p>
            <a:pPr>
              <a:buNone/>
            </a:pPr>
            <a:r>
              <a:rPr lang="en-US" dirty="0" smtClean="0"/>
              <a:t>• Listen attentively </a:t>
            </a:r>
          </a:p>
          <a:p>
            <a:pPr>
              <a:buNone/>
            </a:pPr>
            <a:r>
              <a:rPr lang="en-US" dirty="0" smtClean="0"/>
              <a:t>• Be respectful and supportive of peers. </a:t>
            </a:r>
          </a:p>
          <a:p>
            <a:pPr>
              <a:buNone/>
            </a:pPr>
            <a:r>
              <a:rPr lang="en-US" dirty="0" smtClean="0"/>
              <a:t>• Do not make inappropriate noises. </a:t>
            </a:r>
          </a:p>
          <a:p>
            <a:pPr>
              <a:buNone/>
            </a:pPr>
            <a:r>
              <a:rPr lang="en-US" dirty="0" smtClean="0"/>
              <a:t>• Speak only when recognized by the moderator. </a:t>
            </a:r>
          </a:p>
          <a:p>
            <a:pPr>
              <a:buNone/>
            </a:pPr>
            <a:r>
              <a:rPr lang="en-US" dirty="0" smtClean="0"/>
              <a:t>• Allow others to express their opinions; do not monopolize the debate. </a:t>
            </a:r>
          </a:p>
          <a:p>
            <a:pPr>
              <a:buNone/>
            </a:pPr>
            <a:r>
              <a:rPr lang="en-US" dirty="0" smtClean="0"/>
              <a:t>• Use grammatically correct language. </a:t>
            </a:r>
          </a:p>
          <a:p>
            <a:pPr>
              <a:buNone/>
            </a:pPr>
            <a:r>
              <a:rPr lang="en-US" dirty="0" smtClean="0"/>
              <a:t>• Speak clearly, slowly, and loudly enough to be heard by the audience. </a:t>
            </a:r>
          </a:p>
          <a:p>
            <a:pPr>
              <a:buNone/>
            </a:pPr>
            <a:r>
              <a:rPr lang="en-US" dirty="0" smtClean="0"/>
              <a:t>• Speak with passion and excitement. </a:t>
            </a:r>
          </a:p>
          <a:p>
            <a:pPr>
              <a:buNone/>
            </a:pPr>
            <a:r>
              <a:rPr lang="en-US" b="1" baseline="0" dirty="0" smtClean="0"/>
              <a:t>Review and evaluate:  </a:t>
            </a:r>
            <a:r>
              <a:rPr lang="en-US" b="0" baseline="0" dirty="0" smtClean="0"/>
              <a:t>Ask students to vote for the most persuasive stance on the back sides of their cards. Ask them to give two reasons for their vote. Ask if </a:t>
            </a:r>
            <a:r>
              <a:rPr lang="en-US" baseline="0" dirty="0" smtClean="0"/>
              <a:t>the facts and sources given? Did everyone have a corner bent in their card? Do debaters follow the Debate Dos?</a:t>
            </a:r>
          </a:p>
          <a:p>
            <a:endParaRPr lang="en-US" baseline="0" dirty="0" smtClean="0"/>
          </a:p>
          <a:p>
            <a:pPr>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The nuclear fuel cycle is the progression of nuclear fuel through a series of differing stages. It consists of steps in the </a:t>
            </a:r>
            <a:r>
              <a:rPr lang="en-US" b="1" dirty="0" smtClean="0"/>
              <a:t>front end</a:t>
            </a:r>
            <a:r>
              <a:rPr lang="en-US" dirty="0" smtClean="0"/>
              <a:t>, which are the preparation of the fuel, steps in the </a:t>
            </a:r>
            <a:r>
              <a:rPr lang="en-US" b="1" dirty="0" smtClean="0"/>
              <a:t>service period </a:t>
            </a:r>
            <a:r>
              <a:rPr lang="en-US" dirty="0" smtClean="0"/>
              <a:t>in which the fuel is used during power production, and steps in the </a:t>
            </a:r>
            <a:r>
              <a:rPr lang="en-US" b="1" dirty="0" smtClean="0"/>
              <a:t>back end</a:t>
            </a:r>
            <a:r>
              <a:rPr lang="en-US" dirty="0" smtClean="0"/>
              <a:t>, which are necessary to safely manage, contain, and either reprocess or dispose of spent nuclear fuel. If spent fuel is not reprocessed, the fuel cycle is referred to as an open fuel cycle (or a once-through fuel cycle); if the spent fuel is reprocessed, it is referred to as a closed fuel cycle. Reprocessed spent fuel</a:t>
            </a:r>
            <a:r>
              <a:rPr lang="en-US" baseline="0" dirty="0" smtClean="0"/>
              <a:t> is high-level radioactive waste.</a:t>
            </a:r>
            <a:r>
              <a:rPr lang="en-US" dirty="0" smtClean="0"/>
              <a:t>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Pictured above is an open </a:t>
            </a:r>
            <a:r>
              <a:rPr lang="en-US" baseline="0" dirty="0" smtClean="0"/>
              <a:t>fuel cycle. The disposal photo is a spent nuclear fuel shipping cask mounted on a railroad car.</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Ask Students: Is this really a “cycle”? (Answer: Without reprocessing, the spent fuel is not reusable. Therefore, it is not really a cycle. Discussion could identify other recycled resources that students know, such as paper, glass, and aluminum.)</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endParaRPr lang="en-US" i="0" dirty="0" smtClean="0"/>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i="0" dirty="0" smtClean="0"/>
              <a:t>Ounce for ounce, coal ash released from a power plant delivers more radiation than nuclear waste in water or dry cask storage. In fact the ash from</a:t>
            </a:r>
            <a:r>
              <a:rPr lang="en-US" i="0" baseline="0" dirty="0" smtClean="0"/>
              <a:t> burning coal at </a:t>
            </a:r>
            <a:r>
              <a:rPr lang="en-US" i="0" dirty="0" smtClean="0"/>
              <a:t>a power plant</a:t>
            </a:r>
            <a:r>
              <a:rPr lang="en-US" i="0" baseline="0" dirty="0" smtClean="0"/>
              <a:t> emits</a:t>
            </a:r>
            <a:r>
              <a:rPr lang="en-US" i="0" dirty="0" smtClean="0"/>
              <a:t> 100 times more radiation into the surrounding environment than a nuclear power plant producing the same amount of energy. Our sources for this statistic are </a:t>
            </a:r>
            <a:r>
              <a:rPr lang="en-US" i="1" dirty="0" smtClean="0"/>
              <a:t>Scientific American  </a:t>
            </a:r>
            <a:r>
              <a:rPr lang="en-US" i="0" dirty="0" smtClean="0"/>
              <a:t>“Coal Ash is More Radioactive than Nuclear</a:t>
            </a:r>
            <a:r>
              <a:rPr lang="en-US" i="0" baseline="0" dirty="0" smtClean="0"/>
              <a:t> Waste</a:t>
            </a:r>
            <a:r>
              <a:rPr lang="en-US" i="0" dirty="0" smtClean="0"/>
              <a:t>: </a:t>
            </a:r>
            <a:r>
              <a:rPr lang="en-US" sz="1200" kern="1200" baseline="0" dirty="0" smtClean="0">
                <a:solidFill>
                  <a:schemeClr val="tx1"/>
                </a:solidFill>
                <a:latin typeface="Arial" pitchFamily="71" charset="0"/>
                <a:ea typeface="ＭＳ Ｐゴシック" pitchFamily="71" charset="-128"/>
                <a:cs typeface="ＭＳ Ｐゴシック" pitchFamily="71" charset="-128"/>
              </a:rPr>
              <a:t>By burning away all the pesky carbon and other impurities, coal power plants produce heaps of radiation”  December 13, 2007 </a:t>
            </a:r>
            <a:r>
              <a:rPr lang="en-US" b="0" i="0" dirty="0" smtClean="0"/>
              <a:t>(</a:t>
            </a:r>
            <a:r>
              <a:rPr lang="en-US" sz="1200" b="0" kern="1200" baseline="0" dirty="0" smtClean="0">
                <a:solidFill>
                  <a:schemeClr val="tx1"/>
                </a:solidFill>
                <a:latin typeface="Arial" pitchFamily="71" charset="0"/>
                <a:ea typeface="ＭＳ Ｐゴシック" pitchFamily="71" charset="-128"/>
                <a:cs typeface="ＭＳ Ｐゴシック" pitchFamily="71" charset="-128"/>
              </a:rPr>
              <a:t>http://www.scientificamerican.com/article.cfm?id=coal-ash-is-more-radioactive-than-nuclear-waste);</a:t>
            </a:r>
            <a:r>
              <a:rPr lang="en-US" b="0" i="0" dirty="0" smtClean="0"/>
              <a:t> </a:t>
            </a:r>
            <a:r>
              <a:rPr lang="en-US" i="0" dirty="0" smtClean="0"/>
              <a:t>Dana Christensen, an associate lab director for energy and engineering at Oak Ridge National Laboratory; </a:t>
            </a:r>
            <a:r>
              <a:rPr lang="en-US" i="1" dirty="0" smtClean="0"/>
              <a:t>Science</a:t>
            </a:r>
            <a:r>
              <a:rPr lang="en-US" i="0" dirty="0" smtClean="0"/>
              <a:t>, 1978 J.P. McBride and colleagues, ORNL.</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i="0" dirty="0" smtClean="0"/>
              <a:t>Numbers on</a:t>
            </a:r>
            <a:r>
              <a:rPr lang="en-US" i="0" baseline="0" dirty="0" smtClean="0"/>
              <a:t> slide from http://www.nei.org/resourcesandstats/nuclear_statistics/nuclearwasteamountsandonsitestorage/ </a:t>
            </a:r>
            <a:endParaRPr lang="en-US" i="0"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worker is taking</a:t>
            </a:r>
            <a:r>
              <a:rPr lang="en-US" baseline="0" dirty="0" smtClean="0"/>
              <a:t> a reading of the radioactivity present on the surface of a nuclear power plant’s machinery. His protective clothing will become low-level waste.</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graphic of a low-level waste facility is from the Nuclear</a:t>
            </a:r>
            <a:r>
              <a:rPr lang="en-US" baseline="0" dirty="0" smtClean="0"/>
              <a:t> Regulatory Commission.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Each state is responsible for disposal of the low-level waste from utilities, industries, hospitals, and research institutions within its borders. Some states have joined together to form low-level waste compacts. This map shows the 10 compacts of 40 states. Ten states (in gray in the map above) have decided not to join a compact.</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kern="1200" dirty="0" smtClean="0">
                <a:solidFill>
                  <a:schemeClr val="tx1"/>
                </a:solidFill>
                <a:latin typeface="Arial" pitchFamily="71" charset="0"/>
                <a:ea typeface="ＭＳ Ｐゴシック" pitchFamily="71" charset="-128"/>
                <a:cs typeface="ＭＳ Ｐゴシック" pitchFamily="71" charset="-128"/>
              </a:rPr>
              <a:t>States are also responsible for disposal of low-level wastes from federal government facilities like veterans’ hospitals or non-weapons related government facilities. The federal government is responsible for disposal of low-level waste generated by the Department of Energy, including wastes from the atomic weapons program and from the decommissioning of nuclear reactors which power naval vessels. </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Spent fuel pools are storage pools for spent fuel from nuclear reactors. They are typically 12 meters (40 feet) or more feet deep, with the bottom equipped with storage racks designed to hold fuel assemblies</a:t>
            </a:r>
            <a:r>
              <a:rPr lang="en-US" baseline="0" dirty="0" smtClean="0"/>
              <a:t> upright</a:t>
            </a:r>
            <a:r>
              <a:rPr lang="en-US" dirty="0" smtClean="0"/>
              <a:t>. The water cools the fuel and provides shielding from radiation.</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Line 19"/>
          <p:cNvSpPr>
            <a:spLocks noChangeShapeType="1"/>
          </p:cNvSpPr>
          <p:nvPr/>
        </p:nvSpPr>
        <p:spPr bwMode="auto">
          <a:xfrm>
            <a:off x="5491163" y="2414588"/>
            <a:ext cx="3652837" cy="0"/>
          </a:xfrm>
          <a:prstGeom prst="line">
            <a:avLst/>
          </a:prstGeom>
          <a:noFill/>
          <a:ln w="12700">
            <a:solidFill>
              <a:schemeClr val="bg1"/>
            </a:solidFill>
            <a:round/>
            <a:headEnd/>
            <a:tailEnd/>
          </a:ln>
          <a:effectLst/>
        </p:spPr>
        <p:txBody>
          <a:bodyPr/>
          <a:lstStyle/>
          <a:p>
            <a:pPr eaLnBrk="0" hangingPunct="0">
              <a:defRPr/>
            </a:pPr>
            <a:endParaRPr lang="en-US" dirty="0">
              <a:latin typeface="Arial" charset="0"/>
              <a:ea typeface="ＭＳ Ｐゴシック" pitchFamily="-110" charset="-128"/>
              <a:cs typeface="+mn-cs"/>
            </a:endParaRPr>
          </a:p>
        </p:txBody>
      </p:sp>
      <p:sp>
        <p:nvSpPr>
          <p:cNvPr id="6" name="Rectangle 5"/>
          <p:cNvSpPr/>
          <p:nvPr userDrawn="1"/>
        </p:nvSpPr>
        <p:spPr bwMode="auto">
          <a:xfrm>
            <a:off x="0" y="757238"/>
            <a:ext cx="9144000" cy="34226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charset="0"/>
              <a:ea typeface="ＭＳ Ｐゴシック" pitchFamily="-110" charset="-128"/>
              <a:cs typeface="+mn-cs"/>
            </a:endParaRPr>
          </a:p>
        </p:txBody>
      </p:sp>
      <p:sp>
        <p:nvSpPr>
          <p:cNvPr id="109571" name="Rectangle 3"/>
          <p:cNvSpPr>
            <a:spLocks noGrp="1" noChangeArrowheads="1"/>
          </p:cNvSpPr>
          <p:nvPr>
            <p:ph type="ctrTitle" sz="quarter"/>
          </p:nvPr>
        </p:nvSpPr>
        <p:spPr>
          <a:xfrm>
            <a:off x="1735138" y="4729163"/>
            <a:ext cx="6496050" cy="469900"/>
          </a:xfrm>
        </p:spPr>
        <p:txBody>
          <a:bodyPr lIns="91440" tIns="45720" rIns="91440" bIns="45720"/>
          <a:lstStyle>
            <a:lvl1pPr>
              <a:defRPr sz="2400">
                <a:solidFill>
                  <a:srgbClr val="006BB5"/>
                </a:solidFill>
              </a:defRPr>
            </a:lvl1pPr>
          </a:lstStyle>
          <a:p>
            <a:r>
              <a:rPr lang="en-US" dirty="0" smtClean="0"/>
              <a:t>Click </a:t>
            </a:r>
            <a:r>
              <a:rPr lang="en-US" dirty="0"/>
              <a:t>to edit Master title style</a:t>
            </a:r>
          </a:p>
        </p:txBody>
      </p:sp>
      <p:sp>
        <p:nvSpPr>
          <p:cNvPr id="109572" name="Rectangle 4"/>
          <p:cNvSpPr>
            <a:spLocks noGrp="1" noChangeArrowheads="1"/>
          </p:cNvSpPr>
          <p:nvPr>
            <p:ph type="subTitle" sz="quarter" idx="1"/>
          </p:nvPr>
        </p:nvSpPr>
        <p:spPr>
          <a:xfrm>
            <a:off x="1735138" y="5194300"/>
            <a:ext cx="6496050" cy="560388"/>
          </a:xfrm>
        </p:spPr>
        <p:txBody>
          <a:bodyPr lIns="91440" tIns="45720" rIns="91440" bIns="45720"/>
          <a:lstStyle>
            <a:lvl1pPr marL="0" indent="0">
              <a:buFontTx/>
              <a:buNone/>
              <a:defRPr sz="1400"/>
            </a:lvl1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EF19C9D2-B459-A04C-B2E0-A48257E198C5}" type="slidenum">
              <a:rPr lang="en-US"/>
              <a:pPr>
                <a:defRPr/>
              </a:pPr>
              <a:t>‹#›</a:t>
            </a:fld>
            <a:endParaRPr lang="en-US" sz="1200"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84BA647E-2148-5B48-AD75-8F6CBE23D1E6}" type="slidenum">
              <a:rPr lang="en-US"/>
              <a:pPr>
                <a:defRPr/>
              </a:pPr>
              <a:t>‹#›</a:t>
            </a:fld>
            <a:endParaRPr lang="en-US" sz="1200" dirty="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09738"/>
            <a:ext cx="8229600" cy="4068762"/>
          </a:xfrm>
        </p:spPr>
        <p:txBody>
          <a:bodyPr/>
          <a:lstStyle/>
          <a:p>
            <a:pPr lvl="0"/>
            <a:endParaRPr lang="en-US" noProof="0" dirty="0"/>
          </a:p>
        </p:txBody>
      </p:sp>
      <p:sp>
        <p:nvSpPr>
          <p:cNvPr id="5" name="Slide Number Placeholder 4"/>
          <p:cNvSpPr>
            <a:spLocks noGrp="1"/>
          </p:cNvSpPr>
          <p:nvPr>
            <p:ph type="sldNum" sz="quarter" idx="11"/>
          </p:nvPr>
        </p:nvSpPr>
        <p:spPr/>
        <p:txBody>
          <a:bodyPr/>
          <a:lstStyle>
            <a:lvl1pPr>
              <a:defRPr/>
            </a:lvl1pPr>
          </a:lstStyle>
          <a:p>
            <a:pPr>
              <a:defRPr/>
            </a:pPr>
            <a:fld id="{7395C03B-5D19-7A49-9B0D-E9A8EE0030A2}" type="slidenum">
              <a:rPr lang="en-US"/>
              <a:pPr>
                <a:defRPr/>
              </a:pPr>
              <a:t>‹#›</a:t>
            </a:fld>
            <a:endParaRPr lang="en-US" sz="1200" dirty="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09738"/>
            <a:ext cx="4038600" cy="195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9525"/>
            <a:ext cx="4038600" cy="195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1"/>
          </p:nvPr>
        </p:nvSpPr>
        <p:spPr/>
        <p:txBody>
          <a:bodyPr/>
          <a:lstStyle>
            <a:lvl1pPr>
              <a:defRPr/>
            </a:lvl1pPr>
          </a:lstStyle>
          <a:p>
            <a:pPr>
              <a:defRPr/>
            </a:pPr>
            <a:fld id="{32BE0C8B-5DC9-C244-82AC-F96E5AA766F0}" type="slidenum">
              <a:rPr lang="en-US"/>
              <a:pPr>
                <a:defRPr/>
              </a:pPr>
              <a:t>‹#›</a:t>
            </a:fld>
            <a:endParaRPr lang="en-US" sz="12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5465A750-1589-154E-AF8D-C56D998487AB}" type="slidenum">
              <a:rPr lang="en-US"/>
              <a:pPr>
                <a:defRPr/>
              </a:pPr>
              <a:t>‹#›</a:t>
            </a:fld>
            <a:endParaRPr lang="en-US" sz="1200"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Slide Number Placeholder 4"/>
          <p:cNvSpPr>
            <a:spLocks noGrp="1"/>
          </p:cNvSpPr>
          <p:nvPr>
            <p:ph type="sldNum" sz="quarter" idx="11"/>
          </p:nvPr>
        </p:nvSpPr>
        <p:spPr/>
        <p:txBody>
          <a:bodyPr/>
          <a:lstStyle>
            <a:lvl1pPr>
              <a:defRPr/>
            </a:lvl1pPr>
          </a:lstStyle>
          <a:p>
            <a:pPr>
              <a:defRPr/>
            </a:pPr>
            <a:fld id="{E27D63D8-09F3-404F-A5A3-D241E7C90434}" type="slidenum">
              <a:rPr lang="en-US"/>
              <a:pPr>
                <a:defRPr/>
              </a:pPr>
              <a:t>‹#›</a:t>
            </a:fld>
            <a:endParaRPr lang="en-US" sz="1200"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pPr>
              <a:defRPr/>
            </a:pPr>
            <a:fld id="{A913F7B9-F6A8-6549-8F7C-A64E277921A1}" type="slidenum">
              <a:rPr lang="en-US"/>
              <a:pPr>
                <a:defRPr/>
              </a:pPr>
              <a:t>‹#›</a:t>
            </a:fld>
            <a:endParaRPr lang="en-US" sz="1200"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pPr>
              <a:defRPr/>
            </a:pPr>
            <a:fld id="{5226122B-AA23-864B-B2D7-516CD133033B}" type="slidenum">
              <a:rPr lang="en-US"/>
              <a:pPr>
                <a:defRPr/>
              </a:pPr>
              <a:t>‹#›</a:t>
            </a:fld>
            <a:endParaRPr lang="en-US" sz="1200"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1DC77F3A-7A9D-5946-82B3-996B872F06D9}" type="slidenum">
              <a:rPr lang="en-US"/>
              <a:pPr>
                <a:defRPr/>
              </a:pPr>
              <a:t>‹#›</a:t>
            </a:fld>
            <a:endParaRPr lang="en-US" sz="1200"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pPr>
              <a:defRPr/>
            </a:pPr>
            <a:fld id="{0FE7A0B9-57E7-9A41-A036-E29DEA4C2F64}" type="slidenum">
              <a:rPr lang="en-US"/>
              <a:pPr>
                <a:defRPr/>
              </a:pPr>
              <a:t>‹#›</a:t>
            </a:fld>
            <a:endParaRPr lang="en-US" sz="1200"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596DA4FD-C138-3C43-AFF6-50213ADC89DD}" type="slidenum">
              <a:rPr lang="en-US"/>
              <a:pPr>
                <a:defRPr/>
              </a:pPr>
              <a:t>‹#›</a:t>
            </a:fld>
            <a:endParaRPr lang="en-US" sz="1200"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AF22279-AC4B-864E-8B0C-979BC76DBEFE}" type="slidenum">
              <a:rPr lang="en-US"/>
              <a:pPr>
                <a:defRPr/>
              </a:pPr>
              <a:t>‹#›</a:t>
            </a:fld>
            <a:endParaRPr lang="en-US" sz="1200"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localhost/Current%20Work/G11-0034%20HWCS%20Craver%20Presentation%20template/Artwork/Small%20Background.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a:blip r:embed="rId15" r:link="rId16" cstate="screen"/>
          <a:stretch>
            <a:fillRect/>
          </a:stretch>
        </p:blipFill>
        <p:spPr bwMode="auto">
          <a:xfrm>
            <a:off x="0" y="7937"/>
            <a:ext cx="9144000" cy="1371600"/>
          </a:xfrm>
          <a:prstGeom prst="rect">
            <a:avLst/>
          </a:prstGeom>
          <a:noFill/>
          <a:ln w="9525">
            <a:noFill/>
            <a:round/>
            <a:headEnd/>
            <a:tailEnd/>
          </a:ln>
        </p:spPr>
      </p:pic>
      <p:sp>
        <p:nvSpPr>
          <p:cNvPr id="1027" name="Rectangle 4"/>
          <p:cNvSpPr>
            <a:spLocks noGrp="1" noChangeArrowheads="1"/>
          </p:cNvSpPr>
          <p:nvPr>
            <p:ph type="body" idx="1"/>
          </p:nvPr>
        </p:nvSpPr>
        <p:spPr bwMode="auto">
          <a:xfrm>
            <a:off x="457200" y="1709738"/>
            <a:ext cx="8229600" cy="4068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6"/>
          <p:cNvSpPr>
            <a:spLocks noGrp="1" noChangeArrowheads="1"/>
          </p:cNvSpPr>
          <p:nvPr>
            <p:ph type="title"/>
          </p:nvPr>
        </p:nvSpPr>
        <p:spPr bwMode="auto">
          <a:xfrm>
            <a:off x="457200" y="0"/>
            <a:ext cx="8220854" cy="1379538"/>
          </a:xfrm>
          <a:prstGeom prst="rect">
            <a:avLst/>
          </a:prstGeom>
          <a:noFill/>
          <a:ln w="9525">
            <a:noFill/>
            <a:miter lim="800000"/>
            <a:headEnd/>
            <a:tailEnd/>
          </a:ln>
          <a:effectLst>
            <a:outerShdw blurRad="50800" dist="38100" dir="2700000">
              <a:srgbClr val="000000">
                <a:alpha val="43000"/>
              </a:srgbClr>
            </a:outerShdw>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8551" name="Rectangle 7"/>
          <p:cNvSpPr>
            <a:spLocks noGrp="1" noChangeArrowheads="1"/>
          </p:cNvSpPr>
          <p:nvPr>
            <p:ph type="sldNum" sz="quarter" idx="4"/>
          </p:nvPr>
        </p:nvSpPr>
        <p:spPr bwMode="auto">
          <a:xfrm flipH="1">
            <a:off x="457200" y="6373813"/>
            <a:ext cx="355600" cy="320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1000">
                <a:solidFill>
                  <a:srgbClr val="0067B1"/>
                </a:solidFill>
                <a:latin typeface="Arial" charset="0"/>
                <a:ea typeface="ＭＳ Ｐゴシック" pitchFamily="-106" charset="-128"/>
                <a:cs typeface="ＭＳ Ｐゴシック" pitchFamily="-106" charset="-128"/>
              </a:defRPr>
            </a:lvl1pPr>
          </a:lstStyle>
          <a:p>
            <a:pPr>
              <a:defRPr/>
            </a:pPr>
            <a:fld id="{4479B32A-9C92-5A4C-A3CF-1AB171BA6A78}" type="slidenum">
              <a:rPr lang="en-US"/>
              <a:pPr>
                <a:defRPr/>
              </a:pPr>
              <a:t>‹#›</a:t>
            </a:fld>
            <a:endParaRPr lang="en-US" sz="1200" dirty="0"/>
          </a:p>
        </p:txBody>
      </p:sp>
      <p:sp>
        <p:nvSpPr>
          <p:cNvPr id="108553" name="Rectangle 9"/>
          <p:cNvSpPr>
            <a:spLocks noChangeArrowheads="1"/>
          </p:cNvSpPr>
          <p:nvPr/>
        </p:nvSpPr>
        <p:spPr bwMode="auto">
          <a:xfrm>
            <a:off x="0" y="6532461"/>
            <a:ext cx="9144000" cy="87312"/>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
        <p:nvSpPr>
          <p:cNvPr id="12" name="Rectangle 9"/>
          <p:cNvSpPr>
            <a:spLocks noChangeArrowheads="1"/>
          </p:cNvSpPr>
          <p:nvPr userDrawn="1"/>
        </p:nvSpPr>
        <p:spPr bwMode="auto">
          <a:xfrm>
            <a:off x="0" y="6510264"/>
            <a:ext cx="9144000" cy="87312"/>
          </a:xfrm>
          <a:prstGeom prst="rect">
            <a:avLst/>
          </a:prstGeom>
          <a:noFill/>
          <a:ln w="9525">
            <a:noFill/>
            <a:miter lim="800000"/>
            <a:headEnd/>
            <a:tailEnd/>
          </a:ln>
        </p:spPr>
        <p:txBody>
          <a:bodyPr/>
          <a:lstStyle/>
          <a:p>
            <a:pPr algn="ctr" eaLnBrk="0" hangingPunct="0">
              <a:defRPr/>
            </a:pPr>
            <a:endParaRPr lang="en-US" sz="1400" dirty="0">
              <a:solidFill>
                <a:schemeClr val="tx1">
                  <a:lumMod val="65000"/>
                  <a:lumOff val="35000"/>
                </a:schemeClr>
              </a:solidFill>
              <a:latin typeface="Arial" charset="0"/>
              <a:ea typeface="ＭＳ Ｐゴシック" pitchFamily="-110" charset="-128"/>
              <a:cs typeface="+mn-cs"/>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p:hf hdr="0" ftr="0" dt="0"/>
  <p:txStyles>
    <p:titleStyle>
      <a:lvl1pPr algn="l" rtl="0" eaLnBrk="0" fontAlgn="base" hangingPunct="0">
        <a:lnSpc>
          <a:spcPct val="110000"/>
        </a:lnSpc>
        <a:spcBef>
          <a:spcPct val="0"/>
        </a:spcBef>
        <a:spcAft>
          <a:spcPct val="0"/>
        </a:spcAft>
        <a:defRPr sz="2200" b="1">
          <a:solidFill>
            <a:schemeClr val="bg1"/>
          </a:solidFill>
          <a:latin typeface="+mj-lt"/>
          <a:ea typeface="+mj-ea"/>
          <a:cs typeface="ＭＳ Ｐゴシック" pitchFamily="-106" charset="-128"/>
        </a:defRPr>
      </a:lvl1pPr>
      <a:lvl2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2pPr>
      <a:lvl3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3pPr>
      <a:lvl4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4pPr>
      <a:lvl5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5pPr>
      <a:lvl6pPr marL="457200" algn="l" rtl="0" fontAlgn="base">
        <a:lnSpc>
          <a:spcPct val="110000"/>
        </a:lnSpc>
        <a:spcBef>
          <a:spcPct val="0"/>
        </a:spcBef>
        <a:spcAft>
          <a:spcPct val="0"/>
        </a:spcAft>
        <a:defRPr sz="2200" b="1">
          <a:solidFill>
            <a:schemeClr val="bg1"/>
          </a:solidFill>
          <a:latin typeface="Arial" charset="0"/>
          <a:ea typeface="ＭＳ Ｐゴシック" pitchFamily="-110" charset="-128"/>
        </a:defRPr>
      </a:lvl6pPr>
      <a:lvl7pPr marL="914400" algn="l" rtl="0" fontAlgn="base">
        <a:lnSpc>
          <a:spcPct val="110000"/>
        </a:lnSpc>
        <a:spcBef>
          <a:spcPct val="0"/>
        </a:spcBef>
        <a:spcAft>
          <a:spcPct val="0"/>
        </a:spcAft>
        <a:defRPr sz="2200" b="1">
          <a:solidFill>
            <a:schemeClr val="bg1"/>
          </a:solidFill>
          <a:latin typeface="Arial" charset="0"/>
          <a:ea typeface="ＭＳ Ｐゴシック" pitchFamily="-110" charset="-128"/>
        </a:defRPr>
      </a:lvl7pPr>
      <a:lvl8pPr marL="1371600" algn="l" rtl="0" fontAlgn="base">
        <a:lnSpc>
          <a:spcPct val="110000"/>
        </a:lnSpc>
        <a:spcBef>
          <a:spcPct val="0"/>
        </a:spcBef>
        <a:spcAft>
          <a:spcPct val="0"/>
        </a:spcAft>
        <a:defRPr sz="2200" b="1">
          <a:solidFill>
            <a:schemeClr val="bg1"/>
          </a:solidFill>
          <a:latin typeface="Arial" charset="0"/>
          <a:ea typeface="ＭＳ Ｐゴシック" pitchFamily="-110" charset="-128"/>
        </a:defRPr>
      </a:lvl8pPr>
      <a:lvl9pPr marL="1828800" algn="l" rtl="0" fontAlgn="base">
        <a:lnSpc>
          <a:spcPct val="110000"/>
        </a:lnSpc>
        <a:spcBef>
          <a:spcPct val="0"/>
        </a:spcBef>
        <a:spcAft>
          <a:spcPct val="0"/>
        </a:spcAft>
        <a:defRPr sz="2200" b="1">
          <a:solidFill>
            <a:schemeClr val="bg1"/>
          </a:solidFill>
          <a:latin typeface="Arial" charset="0"/>
          <a:ea typeface="ＭＳ Ｐゴシック" pitchFamily="-110" charset="-128"/>
        </a:defRPr>
      </a:lvl9pPr>
    </p:titleStyle>
    <p:bodyStyle>
      <a:lvl1pPr marL="176213" indent="-176213" algn="l" rtl="0" eaLnBrk="0" fontAlgn="base" hangingPunct="0">
        <a:spcBef>
          <a:spcPct val="20000"/>
        </a:spcBef>
        <a:spcAft>
          <a:spcPct val="0"/>
        </a:spcAft>
        <a:buClr>
          <a:schemeClr val="accent1"/>
        </a:buClr>
        <a:buChar char="•"/>
        <a:defRPr>
          <a:solidFill>
            <a:schemeClr val="tx1"/>
          </a:solidFill>
          <a:latin typeface="+mn-lt"/>
          <a:ea typeface="+mn-ea"/>
          <a:cs typeface="ＭＳ Ｐゴシック" pitchFamily="-106" charset="-128"/>
        </a:defRPr>
      </a:lvl1pPr>
      <a:lvl2pPr marL="682625" indent="-225425" algn="l" rtl="0" eaLnBrk="0" fontAlgn="base" hangingPunct="0">
        <a:spcBef>
          <a:spcPct val="20000"/>
        </a:spcBef>
        <a:spcAft>
          <a:spcPct val="0"/>
        </a:spcAft>
        <a:buClr>
          <a:schemeClr val="bg2"/>
        </a:buClr>
        <a:buSzPct val="90000"/>
        <a:buChar char="–"/>
        <a:defRPr sz="1600">
          <a:solidFill>
            <a:schemeClr val="tx1"/>
          </a:solidFill>
          <a:latin typeface="+mn-lt"/>
          <a:ea typeface="+mn-ea"/>
          <a:cs typeface="ＭＳ Ｐゴシック" pitchFamily="-106" charset="-128"/>
        </a:defRPr>
      </a:lvl2pPr>
      <a:lvl3pPr marL="922338" indent="-180975" algn="l" rtl="0" eaLnBrk="0" fontAlgn="base" hangingPunct="0">
        <a:spcBef>
          <a:spcPct val="20000"/>
        </a:spcBef>
        <a:spcAft>
          <a:spcPct val="0"/>
        </a:spcAft>
        <a:buClr>
          <a:schemeClr val="accent1"/>
        </a:buClr>
        <a:buChar char="•"/>
        <a:defRPr sz="1400">
          <a:solidFill>
            <a:schemeClr val="tx1"/>
          </a:solidFill>
          <a:latin typeface="+mn-lt"/>
          <a:ea typeface="+mn-ea"/>
          <a:cs typeface="ＭＳ Ｐゴシック" pitchFamily="-106"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mn-ea"/>
          <a:cs typeface="ＭＳ Ｐゴシック" pitchFamily="-106" charset="-128"/>
        </a:defRPr>
      </a:lvl4pPr>
      <a:lvl5pPr marL="1771650" indent="-228600" algn="l" rtl="0" eaLnBrk="0" fontAlgn="base" hangingPunct="0">
        <a:spcBef>
          <a:spcPct val="20000"/>
        </a:spcBef>
        <a:spcAft>
          <a:spcPct val="0"/>
        </a:spcAft>
        <a:defRPr sz="2000">
          <a:solidFill>
            <a:schemeClr val="tx1"/>
          </a:solidFill>
          <a:latin typeface="Myriad Pro" pitchFamily="34" charset="0"/>
          <a:ea typeface="+mn-ea"/>
          <a:cs typeface="ＭＳ Ｐゴシック" pitchFamily="-106" charset="-128"/>
        </a:defRPr>
      </a:lvl5pPr>
      <a:lvl6pPr marL="2228850" indent="-228600" algn="l" rtl="0" fontAlgn="base">
        <a:spcBef>
          <a:spcPct val="20000"/>
        </a:spcBef>
        <a:spcAft>
          <a:spcPct val="0"/>
        </a:spcAft>
        <a:defRPr sz="2000">
          <a:solidFill>
            <a:schemeClr val="tx1"/>
          </a:solidFill>
          <a:latin typeface="Myriad Pro" pitchFamily="34" charset="0"/>
          <a:ea typeface="+mn-ea"/>
        </a:defRPr>
      </a:lvl6pPr>
      <a:lvl7pPr marL="2686050" indent="-228600" algn="l" rtl="0" fontAlgn="base">
        <a:spcBef>
          <a:spcPct val="20000"/>
        </a:spcBef>
        <a:spcAft>
          <a:spcPct val="0"/>
        </a:spcAft>
        <a:defRPr sz="2000">
          <a:solidFill>
            <a:schemeClr val="tx1"/>
          </a:solidFill>
          <a:latin typeface="Myriad Pro" pitchFamily="34" charset="0"/>
          <a:ea typeface="+mn-ea"/>
        </a:defRPr>
      </a:lvl7pPr>
      <a:lvl8pPr marL="3143250" indent="-228600" algn="l" rtl="0" fontAlgn="base">
        <a:spcBef>
          <a:spcPct val="20000"/>
        </a:spcBef>
        <a:spcAft>
          <a:spcPct val="0"/>
        </a:spcAft>
        <a:defRPr sz="2000">
          <a:solidFill>
            <a:schemeClr val="tx1"/>
          </a:solidFill>
          <a:latin typeface="Myriad Pro" pitchFamily="34" charset="0"/>
          <a:ea typeface="+mn-ea"/>
        </a:defRPr>
      </a:lvl8pPr>
      <a:lvl9pPr marL="3600450" indent="-228600" algn="l" rtl="0" fontAlgn="base">
        <a:spcBef>
          <a:spcPct val="20000"/>
        </a:spcBef>
        <a:spcAft>
          <a:spcPct val="0"/>
        </a:spcAft>
        <a:defRPr sz="2000">
          <a:solidFill>
            <a:schemeClr val="tx1"/>
          </a:solidFill>
          <a:latin typeface="Myriad Pro"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file://localhost/Current%20Work/G11-0034%20HWCS%20Craver%20Presentation%20template/Artwork/Large%20Background.jp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
          <p:cNvPicPr>
            <a:picLocks noChangeAspect="1" noChangeArrowheads="1"/>
          </p:cNvPicPr>
          <p:nvPr/>
        </p:nvPicPr>
        <p:blipFill>
          <a:blip r:embed="rId3" r:link="rId4" cstate="screen"/>
          <a:stretch>
            <a:fillRect/>
          </a:stretch>
        </p:blipFill>
        <p:spPr bwMode="auto">
          <a:xfrm>
            <a:off x="0" y="3228"/>
            <a:ext cx="9144000" cy="4572000"/>
          </a:xfrm>
          <a:prstGeom prst="rect">
            <a:avLst/>
          </a:prstGeom>
          <a:noFill/>
          <a:ln w="9525">
            <a:noFill/>
            <a:round/>
            <a:headEnd/>
            <a:tailEnd/>
          </a:ln>
        </p:spPr>
      </p:pic>
      <p:sp>
        <p:nvSpPr>
          <p:cNvPr id="14" name="Rectangle 6"/>
          <p:cNvSpPr txBox="1">
            <a:spLocks noChangeArrowheads="1"/>
          </p:cNvSpPr>
          <p:nvPr/>
        </p:nvSpPr>
        <p:spPr bwMode="auto">
          <a:xfrm>
            <a:off x="482113" y="0"/>
            <a:ext cx="8184181" cy="94066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ＭＳ Ｐゴシック" pitchFamily="-106" charset="-128"/>
              </a:rPr>
              <a:t>The Harnessed Atom</a:t>
            </a:r>
            <a:endParaRPr kumimoji="0" lang="en-US" sz="2800" b="1" i="0" u="none" strike="noStrike" kern="0" cap="none" spc="0" normalizeH="0" baseline="0" noProof="0" dirty="0">
              <a:ln>
                <a:noFill/>
              </a:ln>
              <a:solidFill>
                <a:schemeClr val="bg1"/>
              </a:solidFill>
              <a:effectLst/>
              <a:uLnTx/>
              <a:uFillTx/>
              <a:latin typeface="+mj-lt"/>
              <a:ea typeface="+mj-ea"/>
              <a:cs typeface="ＭＳ Ｐゴシック" pitchFamily="-106" charset="-128"/>
            </a:endParaRPr>
          </a:p>
        </p:txBody>
      </p:sp>
      <p:sp>
        <p:nvSpPr>
          <p:cNvPr id="29699" name="Rectangle 8"/>
          <p:cNvSpPr>
            <a:spLocks noGrp="1" noChangeArrowheads="1"/>
          </p:cNvSpPr>
          <p:nvPr>
            <p:ph type="ctrTitle"/>
          </p:nvPr>
        </p:nvSpPr>
        <p:spPr>
          <a:xfrm>
            <a:off x="1387548" y="4952111"/>
            <a:ext cx="6368904" cy="1255713"/>
          </a:xfrm>
          <a:effectLst/>
        </p:spPr>
        <p:txBody>
          <a:bodyPr/>
          <a:lstStyle/>
          <a:p>
            <a:pPr algn="ctr" eaLnBrk="1" hangingPunct="1"/>
            <a:r>
              <a:rPr lang="en-US" sz="2000" dirty="0" smtClean="0">
                <a:cs typeface="ＭＳ Ｐゴシック" charset="-128"/>
              </a:rPr>
              <a:t>Lesson Seven</a:t>
            </a:r>
            <a:r>
              <a:rPr lang="en-US" sz="3600" dirty="0" smtClean="0">
                <a:cs typeface="ＭＳ Ｐゴシック" charset="-128"/>
              </a:rPr>
              <a:t/>
            </a:r>
            <a:br>
              <a:rPr lang="en-US" sz="3600" dirty="0" smtClean="0">
                <a:cs typeface="ＭＳ Ｐゴシック" charset="-128"/>
              </a:rPr>
            </a:br>
            <a:r>
              <a:rPr lang="en-US" sz="3600" dirty="0" smtClean="0">
                <a:solidFill>
                  <a:schemeClr val="tx1"/>
                </a:solidFill>
                <a:cs typeface="ＭＳ Ｐゴシック" charset="-128"/>
              </a:rPr>
              <a:t>Waste from </a:t>
            </a:r>
            <a:br>
              <a:rPr lang="en-US" sz="3600" dirty="0" smtClean="0">
                <a:solidFill>
                  <a:schemeClr val="tx1"/>
                </a:solidFill>
                <a:cs typeface="ＭＳ Ｐゴシック" charset="-128"/>
              </a:rPr>
            </a:br>
            <a:r>
              <a:rPr lang="en-US" sz="3600" dirty="0" smtClean="0">
                <a:solidFill>
                  <a:schemeClr val="tx1"/>
                </a:solidFill>
                <a:cs typeface="ＭＳ Ｐゴシック" charset="-128"/>
              </a:rPr>
              <a:t>Nuclear Power Plants</a:t>
            </a:r>
            <a:endParaRPr lang="en-US" sz="3600" dirty="0">
              <a:solidFill>
                <a:schemeClr val="tx1"/>
              </a:solidFill>
              <a:cs typeface="ＭＳ Ｐゴシック" charset="-128"/>
            </a:endParaRPr>
          </a:p>
        </p:txBody>
      </p:sp>
      <p:pic>
        <p:nvPicPr>
          <p:cNvPr id="10" name="Picture 9"/>
          <p:cNvPicPr/>
          <p:nvPr/>
        </p:nvPicPr>
        <p:blipFill>
          <a:blip r:embed="rId5" cstate="screen"/>
          <a:srcRect l="15631" t="9974" r="14654" b="37901"/>
          <a:stretch>
            <a:fillRect/>
          </a:stretch>
        </p:blipFill>
        <p:spPr bwMode="auto">
          <a:xfrm>
            <a:off x="2319455" y="847492"/>
            <a:ext cx="4337824" cy="3914079"/>
          </a:xfrm>
          <a:prstGeom prst="rect">
            <a:avLst/>
          </a:prstGeom>
          <a:noFill/>
          <a:ln w="9525">
            <a:noFill/>
            <a:miter lim="800000"/>
            <a:headEnd/>
            <a:tailEnd/>
          </a:ln>
          <a:effectLst>
            <a:outerShdw blurRad="50800" dist="38100" dir="2700000" sx="101000" sy="101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in the spent fuel pool?</a:t>
            </a:r>
            <a:endParaRPr lang="en-US" dirty="0"/>
          </a:p>
        </p:txBody>
      </p:sp>
      <p:sp>
        <p:nvSpPr>
          <p:cNvPr id="3" name="Content Placeholder 2"/>
          <p:cNvSpPr>
            <a:spLocks noGrp="1"/>
          </p:cNvSpPr>
          <p:nvPr>
            <p:ph idx="1"/>
          </p:nvPr>
        </p:nvSpPr>
        <p:spPr>
          <a:xfrm>
            <a:off x="457200" y="1709739"/>
            <a:ext cx="8229600" cy="1006165"/>
          </a:xfrm>
        </p:spPr>
        <p:txBody>
          <a:bodyPr/>
          <a:lstStyle/>
          <a:p>
            <a:pPr>
              <a:buNone/>
            </a:pPr>
            <a:r>
              <a:rPr lang="en-US" dirty="0" smtClean="0"/>
              <a:t>The water in the spent fuel pool cools the fuel and provides shielding from radiation. During storage, spent fuel becomes less radioactive through radioactive decay.</a:t>
            </a:r>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10</a:t>
            </a:fld>
            <a:endParaRPr lang="en-US" sz="1200" dirty="0">
              <a:solidFill>
                <a:schemeClr val="tx1"/>
              </a:solidFill>
            </a:endParaRPr>
          </a:p>
        </p:txBody>
      </p:sp>
      <p:sp>
        <p:nvSpPr>
          <p:cNvPr id="6" name="TextBox 5"/>
          <p:cNvSpPr txBox="1"/>
          <p:nvPr/>
        </p:nvSpPr>
        <p:spPr>
          <a:xfrm>
            <a:off x="605738" y="5104263"/>
            <a:ext cx="7929349" cy="830997"/>
          </a:xfrm>
          <a:prstGeom prst="rect">
            <a:avLst/>
          </a:prstGeom>
          <a:noFill/>
        </p:spPr>
        <p:txBody>
          <a:bodyPr wrap="square" rtlCol="0">
            <a:spAutoFit/>
          </a:bodyPr>
          <a:lstStyle/>
          <a:p>
            <a:pPr algn="ctr">
              <a:buNone/>
            </a:pPr>
            <a:r>
              <a:rPr lang="en-US" dirty="0" smtClean="0"/>
              <a:t>Spent fuel must be isolated from people and the environment for about 10,000 years. </a:t>
            </a:r>
          </a:p>
        </p:txBody>
      </p:sp>
      <p:sp>
        <p:nvSpPr>
          <p:cNvPr id="7" name="Can 6"/>
          <p:cNvSpPr/>
          <p:nvPr/>
        </p:nvSpPr>
        <p:spPr bwMode="auto">
          <a:xfrm>
            <a:off x="1269242" y="2759074"/>
            <a:ext cx="436728" cy="731520"/>
          </a:xfrm>
          <a:prstGeom prst="can">
            <a:avLst/>
          </a:prstGeom>
          <a:solidFill>
            <a:schemeClr val="accent1"/>
          </a:solidFill>
          <a:ln w="9525" cap="flat" cmpd="sng" algn="ctr">
            <a:solidFill>
              <a:schemeClr val="tx1"/>
            </a:solidFill>
            <a:prstDash val="solid"/>
            <a:round/>
            <a:headEnd type="none" w="med" len="med"/>
            <a:tailEnd type="none" w="med" len="med"/>
          </a:ln>
          <a:effectLst>
            <a:glow rad="2286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8" name="Can 7"/>
          <p:cNvSpPr/>
          <p:nvPr/>
        </p:nvSpPr>
        <p:spPr bwMode="auto">
          <a:xfrm>
            <a:off x="3168555" y="2759074"/>
            <a:ext cx="436728" cy="731520"/>
          </a:xfrm>
          <a:prstGeom prst="can">
            <a:avLst/>
          </a:prstGeom>
          <a:solidFill>
            <a:schemeClr val="accent1"/>
          </a:solidFill>
          <a:ln w="9525" cap="flat" cmpd="sng" algn="ctr">
            <a:solidFill>
              <a:schemeClr val="tx1"/>
            </a:solidFill>
            <a:prstDash val="solid"/>
            <a:round/>
            <a:headEnd type="none" w="med" len="med"/>
            <a:tailEnd type="none" w="med" len="med"/>
          </a:ln>
          <a:effectLst>
            <a:glow rad="1397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9" name="Can 8"/>
          <p:cNvSpPr/>
          <p:nvPr/>
        </p:nvSpPr>
        <p:spPr bwMode="auto">
          <a:xfrm>
            <a:off x="4958688" y="2756848"/>
            <a:ext cx="436728" cy="731520"/>
          </a:xfrm>
          <a:prstGeom prst="can">
            <a:avLst/>
          </a:prstGeom>
          <a:solidFill>
            <a:schemeClr val="accent1"/>
          </a:solidFill>
          <a:ln w="9525" cap="flat" cmpd="sng" algn="ctr">
            <a:solidFill>
              <a:schemeClr val="tx1"/>
            </a:solidFill>
            <a:prstDash val="solid"/>
            <a:round/>
            <a:headEnd type="none" w="med" len="med"/>
            <a:tailEnd type="none" w="med" len="med"/>
          </a:ln>
          <a:effectLst>
            <a:glow rad="1016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10" name="Can 9"/>
          <p:cNvSpPr/>
          <p:nvPr/>
        </p:nvSpPr>
        <p:spPr bwMode="auto">
          <a:xfrm>
            <a:off x="7021773" y="2756848"/>
            <a:ext cx="436728" cy="731520"/>
          </a:xfrm>
          <a:prstGeom prst="can">
            <a:avLst/>
          </a:prstGeom>
          <a:solidFill>
            <a:schemeClr val="accent1"/>
          </a:solidFill>
          <a:ln w="9525" cap="flat" cmpd="sng" algn="ctr">
            <a:solidFill>
              <a:schemeClr val="tx1"/>
            </a:solidFill>
            <a:prstDash val="solid"/>
            <a:round/>
            <a:headEnd type="none" w="med" len="med"/>
            <a:tailEnd type="none" w="med" len="med"/>
          </a:ln>
          <a:effectLst>
            <a:glow rad="635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11" name="TextBox 10"/>
          <p:cNvSpPr txBox="1"/>
          <p:nvPr/>
        </p:nvSpPr>
        <p:spPr>
          <a:xfrm>
            <a:off x="559559" y="3589361"/>
            <a:ext cx="1719618" cy="1200329"/>
          </a:xfrm>
          <a:prstGeom prst="rect">
            <a:avLst/>
          </a:prstGeom>
          <a:noFill/>
        </p:spPr>
        <p:txBody>
          <a:bodyPr wrap="square" rtlCol="0">
            <a:spAutoFit/>
          </a:bodyPr>
          <a:lstStyle/>
          <a:p>
            <a:pPr algn="ctr"/>
            <a:r>
              <a:rPr lang="en-US" sz="1800" b="1" dirty="0" smtClean="0"/>
              <a:t>3 months</a:t>
            </a:r>
          </a:p>
          <a:p>
            <a:pPr algn="ctr"/>
            <a:endParaRPr lang="en-US" sz="1800" b="1" dirty="0" smtClean="0"/>
          </a:p>
          <a:p>
            <a:pPr algn="ctr"/>
            <a:r>
              <a:rPr lang="en-US" sz="1800" dirty="0" smtClean="0"/>
              <a:t>loses 50% of its radioactivity</a:t>
            </a:r>
            <a:endParaRPr lang="en-US" sz="1800" dirty="0"/>
          </a:p>
        </p:txBody>
      </p:sp>
      <p:sp>
        <p:nvSpPr>
          <p:cNvPr id="12" name="TextBox 11"/>
          <p:cNvSpPr txBox="1"/>
          <p:nvPr/>
        </p:nvSpPr>
        <p:spPr>
          <a:xfrm>
            <a:off x="2538482" y="3575714"/>
            <a:ext cx="1705972" cy="1200329"/>
          </a:xfrm>
          <a:prstGeom prst="rect">
            <a:avLst/>
          </a:prstGeom>
          <a:noFill/>
        </p:spPr>
        <p:txBody>
          <a:bodyPr wrap="square" rtlCol="0">
            <a:spAutoFit/>
          </a:bodyPr>
          <a:lstStyle/>
          <a:p>
            <a:pPr algn="ctr"/>
            <a:r>
              <a:rPr lang="en-US" sz="1800" b="1" dirty="0" smtClean="0"/>
              <a:t>1 year</a:t>
            </a:r>
          </a:p>
          <a:p>
            <a:pPr algn="ctr"/>
            <a:endParaRPr lang="en-US" sz="1800" b="1" dirty="0" smtClean="0"/>
          </a:p>
          <a:p>
            <a:pPr algn="ctr"/>
            <a:r>
              <a:rPr lang="en-US" sz="1800" dirty="0" smtClean="0"/>
              <a:t>loses 80% of its radioactivity</a:t>
            </a:r>
            <a:endParaRPr lang="en-US" sz="1800" dirty="0"/>
          </a:p>
        </p:txBody>
      </p:sp>
      <p:sp>
        <p:nvSpPr>
          <p:cNvPr id="13" name="TextBox 12"/>
          <p:cNvSpPr txBox="1"/>
          <p:nvPr/>
        </p:nvSpPr>
        <p:spPr>
          <a:xfrm>
            <a:off x="4379343" y="3575714"/>
            <a:ext cx="1707557" cy="1200329"/>
          </a:xfrm>
          <a:prstGeom prst="rect">
            <a:avLst/>
          </a:prstGeom>
          <a:noFill/>
        </p:spPr>
        <p:txBody>
          <a:bodyPr wrap="square" rtlCol="0">
            <a:spAutoFit/>
          </a:bodyPr>
          <a:lstStyle/>
          <a:p>
            <a:pPr algn="ctr"/>
            <a:r>
              <a:rPr lang="en-US" sz="1800" b="1" dirty="0" smtClean="0"/>
              <a:t>10 years</a:t>
            </a:r>
          </a:p>
          <a:p>
            <a:pPr algn="ctr"/>
            <a:endParaRPr lang="en-US" sz="1800" b="1" dirty="0" smtClean="0"/>
          </a:p>
          <a:p>
            <a:pPr algn="ctr"/>
            <a:r>
              <a:rPr lang="en-US" sz="1800" dirty="0" smtClean="0"/>
              <a:t>loses 90% of its radioactivity</a:t>
            </a:r>
            <a:endParaRPr lang="en-US" sz="1800" dirty="0"/>
          </a:p>
        </p:txBody>
      </p:sp>
      <p:sp>
        <p:nvSpPr>
          <p:cNvPr id="14" name="TextBox 13"/>
          <p:cNvSpPr txBox="1"/>
          <p:nvPr/>
        </p:nvSpPr>
        <p:spPr>
          <a:xfrm>
            <a:off x="6334836" y="3595579"/>
            <a:ext cx="1799230" cy="1159292"/>
          </a:xfrm>
          <a:prstGeom prst="rect">
            <a:avLst/>
          </a:prstGeom>
          <a:noFill/>
        </p:spPr>
        <p:txBody>
          <a:bodyPr wrap="square" rtlCol="0">
            <a:spAutoFit/>
          </a:bodyPr>
          <a:lstStyle/>
          <a:p>
            <a:pPr algn="ctr">
              <a:lnSpc>
                <a:spcPts val="2000"/>
              </a:lnSpc>
              <a:spcAft>
                <a:spcPts val="0"/>
              </a:spcAft>
            </a:pPr>
            <a:r>
              <a:rPr lang="en-US" sz="1800" b="1" dirty="0" smtClean="0"/>
              <a:t>thousands of  years</a:t>
            </a:r>
          </a:p>
          <a:p>
            <a:pPr algn="ctr">
              <a:spcAft>
                <a:spcPts val="90"/>
              </a:spcAft>
            </a:pPr>
            <a:r>
              <a:rPr lang="en-US" sz="1800" dirty="0" smtClean="0"/>
              <a:t>is still radioactive</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casks are the next storage step.</a:t>
            </a:r>
            <a:endParaRPr lang="en-US" dirty="0"/>
          </a:p>
        </p:txBody>
      </p:sp>
      <p:sp>
        <p:nvSpPr>
          <p:cNvPr id="3" name="Content Placeholder 2"/>
          <p:cNvSpPr>
            <a:spLocks noGrp="1"/>
          </p:cNvSpPr>
          <p:nvPr>
            <p:ph idx="1"/>
          </p:nvPr>
        </p:nvSpPr>
        <p:spPr/>
        <p:txBody>
          <a:bodyPr/>
          <a:lstStyle/>
          <a:p>
            <a:r>
              <a:rPr lang="en-US" dirty="0" smtClean="0"/>
              <a:t>After cooling several years in the spent fuel pool, spent fuel can be removed from the pool and stored in </a:t>
            </a:r>
            <a:r>
              <a:rPr lang="en-US" b="1" dirty="0" smtClean="0"/>
              <a:t>dry casks</a:t>
            </a:r>
            <a:r>
              <a:rPr lang="en-US" dirty="0" smtClean="0"/>
              <a:t>.</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11</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1848948" y="2442948"/>
            <a:ext cx="5442930" cy="3726739"/>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Storing spent fuel underground</a:t>
            </a:r>
            <a:endParaRPr lang="en-US" dirty="0"/>
          </a:p>
        </p:txBody>
      </p:sp>
      <p:sp>
        <p:nvSpPr>
          <p:cNvPr id="3" name="Content Placeholder 2"/>
          <p:cNvSpPr>
            <a:spLocks noGrp="1"/>
          </p:cNvSpPr>
          <p:nvPr>
            <p:ph idx="1"/>
          </p:nvPr>
        </p:nvSpPr>
        <p:spPr>
          <a:xfrm>
            <a:off x="457200" y="1709738"/>
            <a:ext cx="4838131" cy="4068762"/>
          </a:xfrm>
        </p:spPr>
        <p:txBody>
          <a:bodyPr/>
          <a:lstStyle/>
          <a:p>
            <a:pPr>
              <a:buNone/>
            </a:pPr>
            <a:r>
              <a:rPr lang="en-US" dirty="0" smtClean="0"/>
              <a:t>High-level waste could be isolated 300 to 900 meters beneath the surface of the Earth in a </a:t>
            </a:r>
            <a:r>
              <a:rPr lang="en-US" b="1" dirty="0" smtClean="0"/>
              <a:t>geologic repository</a:t>
            </a:r>
            <a:r>
              <a:rPr lang="en-US" dirty="0" smtClean="0"/>
              <a:t>.</a:t>
            </a:r>
          </a:p>
          <a:p>
            <a:pPr>
              <a:buNone/>
            </a:pPr>
            <a:endParaRPr lang="en-US" dirty="0" smtClean="0"/>
          </a:p>
          <a:p>
            <a:pPr>
              <a:buNone/>
            </a:pPr>
            <a:r>
              <a:rPr lang="en-US" dirty="0" smtClean="0"/>
              <a:t>Yucca Mountain was investigated as a geologic repository.</a:t>
            </a:r>
            <a:r>
              <a:rPr lang="en-US" kern="1200" dirty="0" smtClean="0">
                <a:latin typeface="Arial" pitchFamily="71" charset="0"/>
                <a:ea typeface="ＭＳ Ｐゴシック" pitchFamily="71" charset="-128"/>
                <a:cs typeface="ＭＳ Ｐゴシック" pitchFamily="71" charset="-128"/>
              </a:rPr>
              <a:t> In 2010, </a:t>
            </a:r>
            <a:r>
              <a:rPr lang="en-US" kern="1200" dirty="0">
                <a:latin typeface="Arial" pitchFamily="71" charset="0"/>
                <a:ea typeface="ＭＳ Ｐゴシック" pitchFamily="71" charset="-128"/>
                <a:cs typeface="ＭＳ Ｐゴシック" pitchFamily="71" charset="-128"/>
              </a:rPr>
              <a:t>work </a:t>
            </a:r>
            <a:r>
              <a:rPr lang="en-US" kern="1200" dirty="0" smtClean="0">
                <a:latin typeface="Arial" pitchFamily="71" charset="0"/>
                <a:ea typeface="ＭＳ Ｐゴシック" pitchFamily="71" charset="-128"/>
                <a:cs typeface="ＭＳ Ｐゴシック" pitchFamily="71" charset="-128"/>
              </a:rPr>
              <a:t>was stopped for that site.</a:t>
            </a:r>
          </a:p>
          <a:p>
            <a:pPr>
              <a:buNone/>
            </a:pPr>
            <a:endParaRPr lang="en-US" kern="1200" dirty="0" smtClean="0">
              <a:latin typeface="Arial" pitchFamily="71" charset="0"/>
              <a:ea typeface="ＭＳ Ｐゴシック" pitchFamily="71" charset="-128"/>
              <a:cs typeface="ＭＳ Ｐゴシック" pitchFamily="71" charset="-128"/>
            </a:endParaRPr>
          </a:p>
          <a:p>
            <a:pPr>
              <a:buNone/>
            </a:pPr>
            <a:r>
              <a:rPr lang="en-US" kern="1200" dirty="0" smtClean="0">
                <a:latin typeface="Arial" pitchFamily="71" charset="0"/>
                <a:ea typeface="ＭＳ Ｐゴシック" pitchFamily="71" charset="-128"/>
                <a:cs typeface="ＭＳ Ｐゴシック" pitchFamily="71" charset="-128"/>
              </a:rPr>
              <a:t>For now, spent fuel is stored at the </a:t>
            </a:r>
            <a:r>
              <a:rPr lang="en-US" kern="1200" dirty="0" err="1" smtClean="0">
                <a:latin typeface="Arial" pitchFamily="71" charset="0"/>
                <a:ea typeface="ＭＳ Ｐゴシック" pitchFamily="71" charset="-128"/>
                <a:cs typeface="ＭＳ Ｐゴシック" pitchFamily="71" charset="-128"/>
              </a:rPr>
              <a:t>powerplants</a:t>
            </a:r>
            <a:r>
              <a:rPr lang="en-US" kern="1200" dirty="0" smtClean="0">
                <a:latin typeface="Arial" pitchFamily="71" charset="0"/>
                <a:ea typeface="ＭＳ Ｐゴシック" pitchFamily="71" charset="-128"/>
                <a:cs typeface="ＭＳ Ｐゴシック" pitchFamily="71" charset="-128"/>
              </a:rPr>
              <a:t>. </a:t>
            </a:r>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12</a:t>
            </a:fld>
            <a:endParaRPr lang="en-US" sz="1200" dirty="0">
              <a:solidFill>
                <a:schemeClr val="tx1"/>
              </a:solidFill>
            </a:endParaRPr>
          </a:p>
        </p:txBody>
      </p:sp>
      <p:pic>
        <p:nvPicPr>
          <p:cNvPr id="2051" name="Picture 3"/>
          <p:cNvPicPr>
            <a:picLocks noChangeAspect="1" noChangeArrowheads="1"/>
          </p:cNvPicPr>
          <p:nvPr/>
        </p:nvPicPr>
        <p:blipFill>
          <a:blip r:embed="rId3" cstate="screen"/>
          <a:srcRect l="3750" t="9091" r="2500" b="6061"/>
          <a:stretch>
            <a:fillRect/>
          </a:stretch>
        </p:blipFill>
        <p:spPr bwMode="auto">
          <a:xfrm>
            <a:off x="0" y="4636609"/>
            <a:ext cx="5949573" cy="2221391"/>
          </a:xfrm>
          <a:prstGeom prst="rect">
            <a:avLst/>
          </a:prstGeom>
          <a:noFill/>
          <a:ln w="9525">
            <a:noFill/>
            <a:miter lim="800000"/>
            <a:headEnd/>
            <a:tailEnd/>
          </a:ln>
        </p:spPr>
      </p:pic>
      <p:pic>
        <p:nvPicPr>
          <p:cNvPr id="2050" name="Picture 2"/>
          <p:cNvPicPr>
            <a:picLocks noChangeAspect="1" noChangeArrowheads="1"/>
          </p:cNvPicPr>
          <p:nvPr/>
        </p:nvPicPr>
        <p:blipFill rotWithShape="1">
          <a:blip r:embed="rId4" cstate="screen"/>
          <a:srcRect t="15200"/>
          <a:stretch/>
        </p:blipFill>
        <p:spPr bwMode="auto">
          <a:xfrm>
            <a:off x="6264323" y="3651953"/>
            <a:ext cx="2634018" cy="309458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0675" y="1400933"/>
            <a:ext cx="2730800" cy="220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options for spent fuel are on the table.</a:t>
            </a:r>
            <a:endParaRPr lang="en-US" dirty="0"/>
          </a:p>
        </p:txBody>
      </p:sp>
      <p:sp>
        <p:nvSpPr>
          <p:cNvPr id="3" name="Content Placeholder 2"/>
          <p:cNvSpPr>
            <a:spLocks noGrp="1"/>
          </p:cNvSpPr>
          <p:nvPr>
            <p:ph idx="1"/>
          </p:nvPr>
        </p:nvSpPr>
        <p:spPr>
          <a:xfrm>
            <a:off x="207284" y="1569824"/>
            <a:ext cx="3972296" cy="4068762"/>
          </a:xfrm>
        </p:spPr>
        <p:txBody>
          <a:bodyPr/>
          <a:lstStyle/>
          <a:p>
            <a:pPr algn="ctr">
              <a:buNone/>
            </a:pPr>
            <a:r>
              <a:rPr lang="en-US" sz="2400" b="1" u="sng" dirty="0" smtClean="0">
                <a:solidFill>
                  <a:schemeClr val="accent3"/>
                </a:solidFill>
              </a:rPr>
              <a:t>Options</a:t>
            </a:r>
          </a:p>
          <a:p>
            <a:endParaRPr lang="en-US" sz="1050" dirty="0" smtClean="0"/>
          </a:p>
          <a:p>
            <a:r>
              <a:rPr lang="en-US" dirty="0" smtClean="0"/>
              <a:t>“Recycled</a:t>
            </a:r>
            <a:r>
              <a:rPr lang="en-US" dirty="0"/>
              <a:t>” </a:t>
            </a:r>
            <a:r>
              <a:rPr lang="en-US" dirty="0" smtClean="0"/>
              <a:t>spent fuel in steps called reprocessing. Reprocessed fuel can be used again.</a:t>
            </a:r>
          </a:p>
          <a:p>
            <a:endParaRPr lang="en-US" dirty="0" smtClean="0"/>
          </a:p>
          <a:p>
            <a:endParaRPr lang="en-US" dirty="0" smtClean="0"/>
          </a:p>
          <a:p>
            <a:r>
              <a:rPr lang="en-US" dirty="0" smtClean="0"/>
              <a:t>Treat all spent fuel as waste and bury it deep underground.	</a:t>
            </a:r>
          </a:p>
          <a:p>
            <a:pPr>
              <a:buNone/>
            </a:pPr>
            <a:endParaRPr lang="en-US" dirty="0" smtClean="0"/>
          </a:p>
          <a:p>
            <a:endParaRPr lang="en-US" dirty="0" smtClean="0"/>
          </a:p>
          <a:p>
            <a:endParaRPr lang="en-US" dirty="0" smtClean="0"/>
          </a:p>
          <a:p>
            <a:r>
              <a:rPr lang="en-US" dirty="0" smtClean="0"/>
              <a:t>Store the fuel at the reactors.</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13</a:t>
            </a:fld>
            <a:endParaRPr lang="en-US" sz="1200" dirty="0">
              <a:solidFill>
                <a:schemeClr val="tx1"/>
              </a:solidFill>
            </a:endParaRPr>
          </a:p>
        </p:txBody>
      </p:sp>
      <p:sp>
        <p:nvSpPr>
          <p:cNvPr id="6" name="TextBox 5"/>
          <p:cNvSpPr txBox="1"/>
          <p:nvPr/>
        </p:nvSpPr>
        <p:spPr>
          <a:xfrm>
            <a:off x="5094515" y="1528881"/>
            <a:ext cx="4049485" cy="5239896"/>
          </a:xfrm>
          <a:prstGeom prst="rect">
            <a:avLst/>
          </a:prstGeom>
          <a:noFill/>
        </p:spPr>
        <p:txBody>
          <a:bodyPr wrap="square" rtlCol="0">
            <a:spAutoFit/>
          </a:bodyPr>
          <a:lstStyle/>
          <a:p>
            <a:pPr algn="ctr"/>
            <a:r>
              <a:rPr lang="en-US" b="1" u="sng" dirty="0" smtClean="0">
                <a:solidFill>
                  <a:schemeClr val="accent6"/>
                </a:solidFill>
              </a:rPr>
              <a:t>Challenges</a:t>
            </a:r>
          </a:p>
          <a:p>
            <a:pPr>
              <a:buFont typeface="Arial" pitchFamily="34" charset="0"/>
              <a:buChar char="•"/>
            </a:pPr>
            <a:endParaRPr lang="en-US" sz="1050" dirty="0" smtClean="0"/>
          </a:p>
          <a:p>
            <a:pPr marL="173736" indent="-173736">
              <a:spcBef>
                <a:spcPts val="432"/>
              </a:spcBef>
              <a:buClr>
                <a:schemeClr val="accent1"/>
              </a:buClr>
              <a:buFont typeface="Arial" pitchFamily="34" charset="0"/>
              <a:buChar char="•"/>
            </a:pPr>
            <a:r>
              <a:rPr lang="en-US" sz="1800" dirty="0" smtClean="0"/>
              <a:t>Reprocessing is expensive. </a:t>
            </a:r>
          </a:p>
          <a:p>
            <a:pPr marL="173736" indent="-173736">
              <a:spcBef>
                <a:spcPts val="432"/>
              </a:spcBef>
              <a:buClr>
                <a:schemeClr val="accent1"/>
              </a:buClr>
              <a:buFont typeface="Arial" pitchFamily="34" charset="0"/>
              <a:buChar char="•"/>
            </a:pPr>
            <a:r>
              <a:rPr lang="en-US" sz="1800" dirty="0" smtClean="0"/>
              <a:t>Although reprocessing reduces total wastes, some high-level waste remains.</a:t>
            </a:r>
          </a:p>
          <a:p>
            <a:pPr marL="173736" indent="-173736">
              <a:spcBef>
                <a:spcPts val="432"/>
              </a:spcBef>
              <a:buFont typeface="Arial" pitchFamily="34" charset="0"/>
              <a:buChar char="•"/>
            </a:pPr>
            <a:endParaRPr lang="en-US" sz="1800" dirty="0" smtClean="0"/>
          </a:p>
          <a:p>
            <a:pPr marL="173736" indent="-173736">
              <a:spcBef>
                <a:spcPts val="432"/>
              </a:spcBef>
              <a:buClr>
                <a:schemeClr val="accent1"/>
              </a:buClr>
              <a:buFont typeface="Arial" pitchFamily="34" charset="0"/>
              <a:buChar char="•"/>
            </a:pPr>
            <a:r>
              <a:rPr lang="en-US" sz="1800" dirty="0" smtClean="0"/>
              <a:t>Valuable fuel will not be reused.</a:t>
            </a:r>
          </a:p>
          <a:p>
            <a:pPr marL="173736" indent="-173736">
              <a:spcBef>
                <a:spcPts val="432"/>
              </a:spcBef>
              <a:buClr>
                <a:schemeClr val="accent1"/>
              </a:buClr>
              <a:buFont typeface="Arial" pitchFamily="34" charset="0"/>
              <a:buChar char="•"/>
            </a:pPr>
            <a:r>
              <a:rPr lang="en-US" sz="1800" dirty="0" smtClean="0"/>
              <a:t>It must be geologically stable for thousands of years. </a:t>
            </a:r>
          </a:p>
          <a:p>
            <a:pPr marL="173736" indent="-173736">
              <a:spcBef>
                <a:spcPts val="432"/>
              </a:spcBef>
              <a:buClr>
                <a:schemeClr val="accent1"/>
              </a:buClr>
              <a:buFont typeface="Arial" pitchFamily="34" charset="0"/>
              <a:buChar char="•"/>
            </a:pPr>
            <a:r>
              <a:rPr lang="en-US" sz="1800" dirty="0" smtClean="0"/>
              <a:t>Some people do not want a site where they live.</a:t>
            </a:r>
          </a:p>
          <a:p>
            <a:pPr marL="173736" indent="-173736">
              <a:spcBef>
                <a:spcPts val="432"/>
              </a:spcBef>
              <a:buClr>
                <a:schemeClr val="accent1"/>
              </a:buClr>
              <a:buFont typeface="Arial" pitchFamily="34" charset="0"/>
              <a:buChar char="•"/>
            </a:pPr>
            <a:endParaRPr lang="en-US" sz="1800" dirty="0" smtClean="0"/>
          </a:p>
          <a:p>
            <a:pPr marL="173736" indent="-173736">
              <a:spcBef>
                <a:spcPts val="432"/>
              </a:spcBef>
              <a:buClr>
                <a:schemeClr val="accent1"/>
              </a:buClr>
              <a:buFont typeface="Arial" pitchFamily="34" charset="0"/>
              <a:buChar char="•"/>
            </a:pPr>
            <a:r>
              <a:rPr lang="en-US" sz="1800" dirty="0" smtClean="0"/>
              <a:t>Onsite storage is not permanent.</a:t>
            </a:r>
          </a:p>
          <a:p>
            <a:pPr marL="173736" indent="-173736">
              <a:spcBef>
                <a:spcPts val="432"/>
              </a:spcBef>
              <a:buClr>
                <a:schemeClr val="accent1"/>
              </a:buClr>
              <a:buFont typeface="Arial" pitchFamily="34" charset="0"/>
              <a:buChar char="•"/>
            </a:pPr>
            <a:r>
              <a:rPr lang="en-US" sz="1800" dirty="0" smtClean="0"/>
              <a:t>Some reactors are running out of room and will have to build more storage. </a:t>
            </a:r>
          </a:p>
        </p:txBody>
      </p:sp>
      <p:sp>
        <p:nvSpPr>
          <p:cNvPr id="7" name="Right Arrow 6"/>
          <p:cNvSpPr/>
          <p:nvPr/>
        </p:nvSpPr>
        <p:spPr bwMode="auto">
          <a:xfrm>
            <a:off x="4399045" y="2358597"/>
            <a:ext cx="368136" cy="640080"/>
          </a:xfrm>
          <a:prstGeom prst="right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8" name="Right Arrow 7"/>
          <p:cNvSpPr/>
          <p:nvPr/>
        </p:nvSpPr>
        <p:spPr bwMode="auto">
          <a:xfrm>
            <a:off x="4399045" y="3738222"/>
            <a:ext cx="368136" cy="640080"/>
          </a:xfrm>
          <a:prstGeom prst="right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9" name="Right Arrow 8"/>
          <p:cNvSpPr/>
          <p:nvPr/>
        </p:nvSpPr>
        <p:spPr bwMode="auto">
          <a:xfrm>
            <a:off x="4399045" y="5170182"/>
            <a:ext cx="368136" cy="640080"/>
          </a:xfrm>
          <a:prstGeom prst="right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 calcmode="lin" valueType="num">
                                      <p:cBhvr additive="base">
                                        <p:cTn id="45"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6">
                                            <p:txEl>
                                              <p:pRg st="5" end="5"/>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 calcmode="lin" valueType="num">
                                      <p:cBhvr additive="base">
                                        <p:cTn id="53"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0-#ppt_w/2"/>
                                          </p:val>
                                        </p:tav>
                                        <p:tav tm="100000">
                                          <p:val>
                                            <p:strVal val="#ppt_x"/>
                                          </p:val>
                                        </p:tav>
                                      </p:tavLst>
                                    </p:anim>
                                    <p:anim calcmode="lin" valueType="num">
                                      <p:cBhvr additive="base">
                                        <p:cTn id="6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6">
                                            <p:txEl>
                                              <p:pRg st="9" end="9"/>
                                            </p:txEl>
                                          </p:spTgt>
                                        </p:tgtEl>
                                        <p:attrNameLst>
                                          <p:attrName>style.visibility</p:attrName>
                                        </p:attrNameLst>
                                      </p:cBhvr>
                                      <p:to>
                                        <p:strVal val="visible"/>
                                      </p:to>
                                    </p:set>
                                    <p:anim calcmode="lin" valueType="num">
                                      <p:cBhvr additive="base">
                                        <p:cTn id="69" dur="500" fill="hold"/>
                                        <p:tgtEl>
                                          <p:spTgt spid="6">
                                            <p:txEl>
                                              <p:pRg st="9" end="9"/>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6">
                                            <p:txEl>
                                              <p:pRg st="9" end="9"/>
                                            </p:txEl>
                                          </p:spTgt>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6">
                                            <p:txEl>
                                              <p:pRg st="10" end="10"/>
                                            </p:txEl>
                                          </p:spTgt>
                                        </p:tgtEl>
                                        <p:attrNameLst>
                                          <p:attrName>style.visibility</p:attrName>
                                        </p:attrNameLst>
                                      </p:cBhvr>
                                      <p:to>
                                        <p:strVal val="visible"/>
                                      </p:to>
                                    </p:set>
                                    <p:anim calcmode="lin" valueType="num">
                                      <p:cBhvr additive="base">
                                        <p:cTn id="73" dur="500" fill="hold"/>
                                        <p:tgtEl>
                                          <p:spTgt spid="6">
                                            <p:txEl>
                                              <p:pRg st="10" end="1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6">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Fill in the blanks</a:t>
            </a:r>
            <a:endParaRPr lang="en-US" dirty="0"/>
          </a:p>
        </p:txBody>
      </p:sp>
      <p:sp>
        <p:nvSpPr>
          <p:cNvPr id="3" name="Content Placeholder 2"/>
          <p:cNvSpPr>
            <a:spLocks noGrp="1"/>
          </p:cNvSpPr>
          <p:nvPr>
            <p:ph idx="1"/>
          </p:nvPr>
        </p:nvSpPr>
        <p:spPr>
          <a:xfrm>
            <a:off x="457200" y="1709737"/>
            <a:ext cx="8229600" cy="4499993"/>
          </a:xfrm>
          <a:noFill/>
        </p:spPr>
        <p:txBody>
          <a:bodyPr/>
          <a:lstStyle/>
          <a:p>
            <a:r>
              <a:rPr lang="en-US" dirty="0" smtClean="0"/>
              <a:t>Like all industries, nuclear power plants produce </a:t>
            </a:r>
            <a:r>
              <a:rPr lang="en-US" dirty="0" smtClean="0">
                <a:solidFill>
                  <a:schemeClr val="bg1"/>
                </a:solidFill>
              </a:rPr>
              <a:t>wastes</a:t>
            </a:r>
            <a:r>
              <a:rPr lang="en-US" dirty="0" smtClean="0"/>
              <a:t>. Some of the wastes are </a:t>
            </a:r>
            <a:r>
              <a:rPr lang="en-US" dirty="0" smtClean="0">
                <a:solidFill>
                  <a:schemeClr val="bg1"/>
                </a:solidFill>
              </a:rPr>
              <a:t>radioactive</a:t>
            </a:r>
            <a:r>
              <a:rPr lang="en-US" dirty="0" smtClean="0"/>
              <a:t> and require special methods of </a:t>
            </a:r>
            <a:r>
              <a:rPr lang="en-US" dirty="0" smtClean="0">
                <a:solidFill>
                  <a:schemeClr val="bg1"/>
                </a:solidFill>
              </a:rPr>
              <a:t>disposal</a:t>
            </a:r>
            <a:r>
              <a:rPr lang="en-US" dirty="0" smtClean="0"/>
              <a:t>.</a:t>
            </a:r>
          </a:p>
          <a:p>
            <a:endParaRPr lang="en-US" sz="1800" dirty="0" smtClean="0">
              <a:solidFill>
                <a:schemeClr val="bg1"/>
              </a:solidFill>
            </a:endParaRPr>
          </a:p>
          <a:p>
            <a:r>
              <a:rPr lang="en-US" dirty="0" smtClean="0"/>
              <a:t>The way radioactive waste is disposed of depends on:</a:t>
            </a:r>
          </a:p>
          <a:p>
            <a:pPr lvl="1">
              <a:buNone/>
            </a:pPr>
            <a:r>
              <a:rPr lang="en-US" sz="1800" dirty="0" smtClean="0"/>
              <a:t>• how </a:t>
            </a:r>
            <a:r>
              <a:rPr lang="en-US" sz="1800" dirty="0" smtClean="0">
                <a:solidFill>
                  <a:schemeClr val="bg1"/>
                </a:solidFill>
              </a:rPr>
              <a:t>radioactive</a:t>
            </a:r>
            <a:r>
              <a:rPr lang="en-US" sz="1800" dirty="0" smtClean="0"/>
              <a:t> the waste is</a:t>
            </a:r>
          </a:p>
          <a:p>
            <a:pPr lvl="1">
              <a:buNone/>
            </a:pPr>
            <a:r>
              <a:rPr lang="en-US" sz="1800" dirty="0" smtClean="0"/>
              <a:t>• the </a:t>
            </a:r>
            <a:r>
              <a:rPr lang="en-US" sz="1800" dirty="0" smtClean="0">
                <a:solidFill>
                  <a:schemeClr val="bg1"/>
                </a:solidFill>
              </a:rPr>
              <a:t>half-life</a:t>
            </a:r>
            <a:r>
              <a:rPr lang="en-US" sz="1800" dirty="0" smtClean="0"/>
              <a:t> of the waste, and</a:t>
            </a:r>
          </a:p>
          <a:p>
            <a:pPr lvl="1">
              <a:buNone/>
            </a:pPr>
            <a:r>
              <a:rPr lang="en-US" sz="1800" dirty="0" smtClean="0"/>
              <a:t>• the </a:t>
            </a:r>
            <a:r>
              <a:rPr lang="en-US" sz="1800" dirty="0" smtClean="0">
                <a:solidFill>
                  <a:schemeClr val="bg1"/>
                </a:solidFill>
              </a:rPr>
              <a:t>physical </a:t>
            </a:r>
            <a:r>
              <a:rPr lang="en-US" sz="1800" dirty="0" smtClean="0"/>
              <a:t>and</a:t>
            </a:r>
            <a:r>
              <a:rPr lang="en-US" sz="1800" dirty="0" smtClean="0">
                <a:solidFill>
                  <a:schemeClr val="bg1"/>
                </a:solidFill>
              </a:rPr>
              <a:t> chemical </a:t>
            </a:r>
            <a:r>
              <a:rPr lang="en-US" sz="1800" dirty="0" smtClean="0"/>
              <a:t>forms of the waste.</a:t>
            </a:r>
          </a:p>
          <a:p>
            <a:endParaRPr lang="en-US" sz="1800" dirty="0" smtClean="0">
              <a:solidFill>
                <a:schemeClr val="bg1"/>
              </a:solidFill>
            </a:endParaRPr>
          </a:p>
          <a:p>
            <a:r>
              <a:rPr lang="en-US" dirty="0" smtClean="0"/>
              <a:t>Waste that has been contaminated with </a:t>
            </a:r>
            <a:r>
              <a:rPr lang="en-US" dirty="0" smtClean="0">
                <a:solidFill>
                  <a:schemeClr val="bg1"/>
                </a:solidFill>
              </a:rPr>
              <a:t>radioactive material </a:t>
            </a:r>
            <a:r>
              <a:rPr lang="en-US" dirty="0" smtClean="0"/>
              <a:t>at hospitals, research labs, industry, and power plants is called</a:t>
            </a:r>
            <a:r>
              <a:rPr lang="en-US" dirty="0" smtClean="0">
                <a:solidFill>
                  <a:schemeClr val="bg1"/>
                </a:solidFill>
              </a:rPr>
              <a:t> low-level </a:t>
            </a:r>
            <a:r>
              <a:rPr lang="en-US" dirty="0" smtClean="0"/>
              <a:t>waste.</a:t>
            </a:r>
          </a:p>
          <a:p>
            <a:endParaRPr lang="en-US" sz="1800" dirty="0" smtClean="0">
              <a:solidFill>
                <a:schemeClr val="bg1"/>
              </a:solidFill>
            </a:endParaRPr>
          </a:p>
          <a:p>
            <a:r>
              <a:rPr lang="en-US" dirty="0" smtClean="0"/>
              <a:t>Most of the waste at a nuclear power plant that is radioactive is </a:t>
            </a:r>
            <a:r>
              <a:rPr lang="en-US" dirty="0" smtClean="0">
                <a:solidFill>
                  <a:schemeClr val="bg1"/>
                </a:solidFill>
              </a:rPr>
              <a:t>low-level</a:t>
            </a:r>
            <a:r>
              <a:rPr lang="en-US" dirty="0" smtClean="0"/>
              <a:t> waste. Usually we seal it in boxes or steel drums</a:t>
            </a:r>
            <a:r>
              <a:rPr lang="en-US" dirty="0" smtClean="0">
                <a:solidFill>
                  <a:schemeClr val="bg1"/>
                </a:solidFill>
              </a:rPr>
              <a:t> </a:t>
            </a:r>
            <a:r>
              <a:rPr lang="en-US" dirty="0" smtClean="0"/>
              <a:t>and bury it at licensed </a:t>
            </a:r>
            <a:r>
              <a:rPr lang="en-US" dirty="0" smtClean="0">
                <a:solidFill>
                  <a:schemeClr val="bg1"/>
                </a:solidFill>
              </a:rPr>
              <a:t>disposal sites</a:t>
            </a:r>
            <a:r>
              <a:rPr lang="en-US" dirty="0" smtClean="0"/>
              <a:t>.</a:t>
            </a:r>
            <a:endParaRPr lang="en-US" sz="1800" dirty="0">
              <a:solidFill>
                <a:schemeClr val="bg1"/>
              </a:solidFill>
            </a:endParaRP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14</a:t>
            </a:fld>
            <a:endParaRPr lang="en-US" sz="1200" dirty="0">
              <a:solidFill>
                <a:schemeClr val="tx1"/>
              </a:solidFill>
            </a:endParaRPr>
          </a:p>
        </p:txBody>
      </p:sp>
      <p:cxnSp>
        <p:nvCxnSpPr>
          <p:cNvPr id="6" name="Straight Connector 5"/>
          <p:cNvCxnSpPr/>
          <p:nvPr/>
        </p:nvCxnSpPr>
        <p:spPr bwMode="auto">
          <a:xfrm>
            <a:off x="5595583" y="1957057"/>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025858" y="2218638"/>
            <a:ext cx="10972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flipV="1">
            <a:off x="5406790" y="2265528"/>
            <a:ext cx="802941" cy="22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1546747" y="3217199"/>
            <a:ext cx="10972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1419367" y="3534771"/>
            <a:ext cx="36848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844722" y="3537046"/>
            <a:ext cx="36848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1503530" y="3864591"/>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870581" y="3885940"/>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5818500" y="4527384"/>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4769894" y="4516011"/>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5777551" y="4781266"/>
            <a:ext cx="36848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6268871" y="4781266"/>
            <a:ext cx="36848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7074089" y="5490950"/>
            <a:ext cx="36848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7565409" y="5490950"/>
            <a:ext cx="36848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8070389" y="5763905"/>
            <a:ext cx="36848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7174187" y="5773880"/>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noFill/>
        </p:spPr>
        <p:txBody>
          <a:bodyPr/>
          <a:lstStyle/>
          <a:p>
            <a:endParaRPr lang="en-US" dirty="0" smtClean="0"/>
          </a:p>
          <a:p>
            <a:r>
              <a:rPr lang="en-US" dirty="0" smtClean="0"/>
              <a:t>Nuclear fuel is removed from the reactor when it can no longer support </a:t>
            </a:r>
            <a:r>
              <a:rPr lang="en-US" dirty="0" smtClean="0">
                <a:solidFill>
                  <a:schemeClr val="bg1"/>
                </a:solidFill>
              </a:rPr>
              <a:t>fission </a:t>
            </a:r>
            <a:r>
              <a:rPr lang="en-US" dirty="0" smtClean="0"/>
              <a:t>efficiently. This spent fuel from power plants can be considered </a:t>
            </a:r>
            <a:r>
              <a:rPr lang="en-US" dirty="0" smtClean="0">
                <a:solidFill>
                  <a:schemeClr val="bg1"/>
                </a:solidFill>
              </a:rPr>
              <a:t>high-level</a:t>
            </a:r>
            <a:r>
              <a:rPr lang="en-US" dirty="0" smtClean="0"/>
              <a:t> waste.</a:t>
            </a:r>
          </a:p>
          <a:p>
            <a:endParaRPr lang="en-US" dirty="0" smtClean="0"/>
          </a:p>
          <a:p>
            <a:r>
              <a:rPr lang="en-US" dirty="0" smtClean="0"/>
              <a:t>Spent fuel is stored in </a:t>
            </a:r>
            <a:r>
              <a:rPr lang="en-US" dirty="0" smtClean="0">
                <a:solidFill>
                  <a:schemeClr val="bg1"/>
                </a:solidFill>
              </a:rPr>
              <a:t>spent fuel pools </a:t>
            </a:r>
            <a:r>
              <a:rPr lang="en-US" dirty="0" smtClean="0"/>
              <a:t>of water near the reactor. There it </a:t>
            </a:r>
            <a:r>
              <a:rPr lang="en-US" dirty="0" smtClean="0">
                <a:solidFill>
                  <a:schemeClr val="bg1"/>
                </a:solidFill>
              </a:rPr>
              <a:t>cools</a:t>
            </a:r>
            <a:r>
              <a:rPr lang="en-US" dirty="0" smtClean="0"/>
              <a:t> and undergoes </a:t>
            </a:r>
            <a:r>
              <a:rPr lang="en-US" dirty="0" smtClean="0">
                <a:solidFill>
                  <a:schemeClr val="bg1"/>
                </a:solidFill>
              </a:rPr>
              <a:t>radioactive decay</a:t>
            </a:r>
            <a:r>
              <a:rPr lang="en-US" dirty="0" smtClean="0"/>
              <a:t>. </a:t>
            </a:r>
          </a:p>
          <a:p>
            <a:endParaRPr lang="en-US" dirty="0" smtClean="0"/>
          </a:p>
          <a:p>
            <a:r>
              <a:rPr lang="en-US" dirty="0" smtClean="0"/>
              <a:t>After a</a:t>
            </a:r>
            <a:r>
              <a:rPr lang="en-US" dirty="0" smtClean="0">
                <a:solidFill>
                  <a:schemeClr val="bg1"/>
                </a:solidFill>
              </a:rPr>
              <a:t> year </a:t>
            </a:r>
            <a:r>
              <a:rPr lang="en-US" dirty="0" smtClean="0"/>
              <a:t>or two in the spent fuel pool, spent fuel can be removed from the pool and stored in </a:t>
            </a:r>
            <a:r>
              <a:rPr lang="en-US" dirty="0" smtClean="0">
                <a:solidFill>
                  <a:schemeClr val="bg1"/>
                </a:solidFill>
              </a:rPr>
              <a:t>dry casks</a:t>
            </a: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15</a:t>
            </a:fld>
            <a:endParaRPr lang="en-US" sz="1200" dirty="0">
              <a:solidFill>
                <a:schemeClr val="tx1"/>
              </a:solidFill>
            </a:endParaRPr>
          </a:p>
        </p:txBody>
      </p:sp>
      <p:cxnSp>
        <p:nvCxnSpPr>
          <p:cNvPr id="5" name="Straight Connector 4"/>
          <p:cNvCxnSpPr/>
          <p:nvPr/>
        </p:nvCxnSpPr>
        <p:spPr bwMode="auto">
          <a:xfrm>
            <a:off x="7881583" y="2277779"/>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7028597" y="2538484"/>
            <a:ext cx="39578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7547212" y="2538483"/>
            <a:ext cx="60050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176409" y="3519725"/>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3584812" y="3508352"/>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2918347" y="3510626"/>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2463422" y="4693432"/>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3011607" y="4695708"/>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389799" y="4397731"/>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3220873" y="3813152"/>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2322395" y="3788131"/>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8068108" y="3496115"/>
            <a:ext cx="60050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ln>
            <a:noFill/>
          </a:ln>
        </p:spPr>
        <p:style>
          <a:lnRef idx="2">
            <a:schemeClr val="dk1"/>
          </a:lnRef>
          <a:fillRef idx="1">
            <a:schemeClr val="lt1"/>
          </a:fillRef>
          <a:effectRef idx="0">
            <a:schemeClr val="dk1"/>
          </a:effectRef>
          <a:fontRef idx="minor">
            <a:schemeClr val="dk1"/>
          </a:fontRef>
        </p:style>
        <p:txBody>
          <a:bodyPr/>
          <a:lstStyle/>
          <a:p>
            <a:r>
              <a:rPr lang="en-US" dirty="0" smtClean="0"/>
              <a:t>The United States has not made a final decision about how </a:t>
            </a:r>
            <a:r>
              <a:rPr lang="en-US" dirty="0" smtClean="0">
                <a:solidFill>
                  <a:schemeClr val="tx1"/>
                </a:solidFill>
              </a:rPr>
              <a:t>to permanently </a:t>
            </a:r>
            <a:r>
              <a:rPr lang="en-US" dirty="0" smtClean="0"/>
              <a:t>dispose of </a:t>
            </a:r>
            <a:r>
              <a:rPr lang="en-US" dirty="0" smtClean="0">
                <a:solidFill>
                  <a:schemeClr val="bg1"/>
                </a:solidFill>
              </a:rPr>
              <a:t>high-level waste</a:t>
            </a:r>
            <a:r>
              <a:rPr lang="en-US" dirty="0" smtClean="0"/>
              <a:t>.</a:t>
            </a:r>
          </a:p>
          <a:p>
            <a:endParaRPr lang="en-US" dirty="0" smtClean="0"/>
          </a:p>
          <a:p>
            <a:r>
              <a:rPr lang="en-US" dirty="0" smtClean="0"/>
              <a:t>The usable parts of spent fuel can be recycled through a process called </a:t>
            </a:r>
            <a:r>
              <a:rPr lang="en-US" dirty="0" smtClean="0">
                <a:solidFill>
                  <a:schemeClr val="bg1"/>
                </a:solidFill>
              </a:rPr>
              <a:t>reprocessing. </a:t>
            </a:r>
            <a:r>
              <a:rPr lang="en-US" dirty="0" smtClean="0"/>
              <a:t>But the United States is </a:t>
            </a:r>
            <a:r>
              <a:rPr lang="en-US" dirty="0" smtClean="0">
                <a:solidFill>
                  <a:schemeClr val="bg1"/>
                </a:solidFill>
              </a:rPr>
              <a:t>not </a:t>
            </a:r>
            <a:r>
              <a:rPr lang="en-US" dirty="0" smtClean="0"/>
              <a:t>currently reprocessing spent fuel.</a:t>
            </a:r>
          </a:p>
          <a:p>
            <a:endParaRPr lang="en-US" dirty="0" smtClean="0"/>
          </a:p>
          <a:p>
            <a:r>
              <a:rPr lang="en-US" dirty="0" smtClean="0"/>
              <a:t>Even if fuel is reprocessed, there is still </a:t>
            </a:r>
            <a:r>
              <a:rPr lang="en-US" dirty="0" smtClean="0">
                <a:solidFill>
                  <a:schemeClr val="bg1"/>
                </a:solidFill>
              </a:rPr>
              <a:t>waste</a:t>
            </a:r>
            <a:r>
              <a:rPr lang="en-US" dirty="0" smtClean="0"/>
              <a:t> that requires permanent </a:t>
            </a:r>
            <a:r>
              <a:rPr lang="en-US" dirty="0" smtClean="0">
                <a:solidFill>
                  <a:schemeClr val="bg1"/>
                </a:solidFill>
              </a:rPr>
              <a:t>isolation</a:t>
            </a:r>
            <a:r>
              <a:rPr lang="en-US" dirty="0" smtClean="0"/>
              <a:t> because it remains radioactive for thousands of years.</a:t>
            </a:r>
          </a:p>
          <a:p>
            <a:endParaRPr lang="en-US" dirty="0" smtClean="0"/>
          </a:p>
          <a:p>
            <a:r>
              <a:rPr lang="en-US" dirty="0" smtClean="0">
                <a:solidFill>
                  <a:schemeClr val="bg1"/>
                </a:solidFill>
              </a:rPr>
              <a:t>High-level</a:t>
            </a:r>
            <a:r>
              <a:rPr lang="en-US" dirty="0" smtClean="0"/>
              <a:t> waste left over after spent fuel reprocessing could be isolated deep beneath the Earth’s surface in a </a:t>
            </a:r>
            <a:r>
              <a:rPr lang="en-US" dirty="0" smtClean="0">
                <a:solidFill>
                  <a:schemeClr val="bg1"/>
                </a:solidFill>
              </a:rPr>
              <a:t>geologic repository</a:t>
            </a:r>
            <a:r>
              <a:rPr lang="en-US" dirty="0" smtClean="0"/>
              <a:t>.</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16</a:t>
            </a:fld>
            <a:endParaRPr lang="en-US" sz="1200" dirty="0">
              <a:solidFill>
                <a:schemeClr val="tx1"/>
              </a:solidFill>
            </a:endParaRPr>
          </a:p>
        </p:txBody>
      </p:sp>
      <p:cxnSp>
        <p:nvCxnSpPr>
          <p:cNvPr id="5" name="Straight Connector 4"/>
          <p:cNvCxnSpPr/>
          <p:nvPr/>
        </p:nvCxnSpPr>
        <p:spPr bwMode="auto">
          <a:xfrm>
            <a:off x="1737362" y="2270955"/>
            <a:ext cx="43490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746079" y="3153510"/>
            <a:ext cx="1371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4508737" y="3155784"/>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4749420" y="3799504"/>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7754204" y="3788131"/>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714234" y="467751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1317010" y="4679785"/>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943033" y="5036901"/>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4988258" y="5048274"/>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259616" y="2270955"/>
            <a:ext cx="43490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2806436" y="2270955"/>
            <a:ext cx="43490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986" y="0"/>
            <a:ext cx="8220854" cy="1379538"/>
          </a:xfrm>
        </p:spPr>
        <p:txBody>
          <a:bodyPr/>
          <a:lstStyle/>
          <a:p>
            <a:r>
              <a:rPr lang="en-US" dirty="0" smtClean="0"/>
              <a:t>Summary (continued)</a:t>
            </a:r>
            <a:endParaRPr lang="en-US" dirty="0"/>
          </a:p>
        </p:txBody>
      </p:sp>
      <p:sp>
        <p:nvSpPr>
          <p:cNvPr id="3" name="Content Placeholder 2"/>
          <p:cNvSpPr>
            <a:spLocks noGrp="1"/>
          </p:cNvSpPr>
          <p:nvPr>
            <p:ph idx="1"/>
          </p:nvPr>
        </p:nvSpPr>
        <p:spPr>
          <a:xfrm>
            <a:off x="457200" y="1709738"/>
            <a:ext cx="8229600" cy="4068762"/>
          </a:xfrm>
          <a:ln>
            <a:noFill/>
          </a:ln>
        </p:spPr>
        <p:style>
          <a:lnRef idx="2">
            <a:schemeClr val="dk1"/>
          </a:lnRef>
          <a:fillRef idx="1">
            <a:schemeClr val="lt1"/>
          </a:fillRef>
          <a:effectRef idx="0">
            <a:schemeClr val="dk1"/>
          </a:effectRef>
          <a:fontRef idx="minor">
            <a:schemeClr val="dk1"/>
          </a:fontRef>
        </p:style>
        <p:txBody>
          <a:bodyPr/>
          <a:lstStyle/>
          <a:p>
            <a:r>
              <a:rPr lang="en-US" dirty="0" smtClean="0"/>
              <a:t>All of the steps involved in using nuclear energy to make electricity are called the “nuclear </a:t>
            </a:r>
            <a:r>
              <a:rPr lang="en-US" dirty="0" smtClean="0">
                <a:solidFill>
                  <a:schemeClr val="bg1"/>
                </a:solidFill>
              </a:rPr>
              <a:t>fuel cycle</a:t>
            </a:r>
            <a:r>
              <a:rPr lang="en-US" dirty="0" smtClean="0"/>
              <a:t>.” </a:t>
            </a:r>
          </a:p>
          <a:p>
            <a:r>
              <a:rPr lang="en-US" dirty="0" smtClean="0"/>
              <a:t>These steps include</a:t>
            </a:r>
          </a:p>
          <a:p>
            <a:pPr marL="736600" lvl="1" indent="-341313">
              <a:spcAft>
                <a:spcPts val="300"/>
              </a:spcAft>
              <a:buNone/>
            </a:pPr>
            <a:r>
              <a:rPr lang="en-US" sz="1800" dirty="0" smtClean="0"/>
              <a:t>•  mining</a:t>
            </a:r>
          </a:p>
          <a:p>
            <a:pPr marL="914400" lvl="1" indent="-519113">
              <a:spcAft>
                <a:spcPts val="300"/>
              </a:spcAft>
              <a:buNone/>
            </a:pPr>
            <a:r>
              <a:rPr lang="en-US" sz="1800" dirty="0" smtClean="0"/>
              <a:t>•  </a:t>
            </a:r>
            <a:r>
              <a:rPr lang="en-US" sz="1800" dirty="0" smtClean="0">
                <a:solidFill>
                  <a:schemeClr val="bg1"/>
                </a:solidFill>
              </a:rPr>
              <a:t>milling</a:t>
            </a:r>
          </a:p>
          <a:p>
            <a:pPr marL="914400" lvl="1" indent="-519113">
              <a:spcAft>
                <a:spcPts val="300"/>
              </a:spcAft>
              <a:buNone/>
            </a:pPr>
            <a:r>
              <a:rPr lang="en-US" sz="1800" dirty="0" smtClean="0"/>
              <a:t>•  enrichment</a:t>
            </a:r>
          </a:p>
          <a:p>
            <a:pPr marL="914400" lvl="1" indent="-519113">
              <a:spcAft>
                <a:spcPts val="300"/>
              </a:spcAft>
              <a:buNone/>
            </a:pPr>
            <a:r>
              <a:rPr lang="en-US" sz="1800" dirty="0" smtClean="0"/>
              <a:t>• </a:t>
            </a:r>
            <a:r>
              <a:rPr lang="en-US" sz="1800" dirty="0" smtClean="0">
                <a:solidFill>
                  <a:schemeClr val="bg1"/>
                </a:solidFill>
              </a:rPr>
              <a:t>fuel fabrication</a:t>
            </a:r>
          </a:p>
          <a:p>
            <a:pPr marL="914400" lvl="1" indent="-519113">
              <a:spcAft>
                <a:spcPts val="300"/>
              </a:spcAft>
              <a:buNone/>
            </a:pPr>
            <a:r>
              <a:rPr lang="en-US" sz="1800" dirty="0" smtClean="0"/>
              <a:t>•  using the fuel at the power plant</a:t>
            </a:r>
          </a:p>
          <a:p>
            <a:pPr marL="914400" lvl="1" indent="-519113">
              <a:spcAft>
                <a:spcPts val="300"/>
              </a:spcAft>
              <a:buNone/>
            </a:pPr>
            <a:r>
              <a:rPr lang="en-US" sz="1800" dirty="0" smtClean="0"/>
              <a:t>•  </a:t>
            </a:r>
            <a:r>
              <a:rPr lang="en-US" sz="1800" dirty="0" smtClean="0">
                <a:solidFill>
                  <a:schemeClr val="bg1"/>
                </a:solidFill>
              </a:rPr>
              <a:t>storing used fuel</a:t>
            </a:r>
            <a:r>
              <a:rPr lang="en-US" sz="1800" dirty="0" smtClean="0"/>
              <a:t>, and</a:t>
            </a:r>
          </a:p>
          <a:p>
            <a:pPr marL="914400" lvl="1" indent="-519113">
              <a:spcAft>
                <a:spcPts val="300"/>
              </a:spcAft>
              <a:buNone/>
            </a:pPr>
            <a:r>
              <a:rPr lang="en-US" sz="1800" dirty="0" smtClean="0"/>
              <a:t>•  </a:t>
            </a:r>
            <a:r>
              <a:rPr lang="en-US" sz="1800" dirty="0" smtClean="0">
                <a:solidFill>
                  <a:schemeClr val="bg1"/>
                </a:solidFill>
              </a:rPr>
              <a:t>final disposal </a:t>
            </a:r>
            <a:r>
              <a:rPr lang="en-US" sz="1800" dirty="0" smtClean="0"/>
              <a:t>of waste that will remain radioactive for thousands of years.</a:t>
            </a:r>
          </a:p>
          <a:p>
            <a:pPr>
              <a:spcAft>
                <a:spcPts val="300"/>
              </a:spcAft>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17</a:t>
            </a:fld>
            <a:endParaRPr lang="en-US" sz="1200" dirty="0">
              <a:solidFill>
                <a:schemeClr val="tx1"/>
              </a:solidFill>
            </a:endParaRPr>
          </a:p>
        </p:txBody>
      </p:sp>
      <p:cxnSp>
        <p:nvCxnSpPr>
          <p:cNvPr id="5" name="Straight Connector 4"/>
          <p:cNvCxnSpPr/>
          <p:nvPr/>
        </p:nvCxnSpPr>
        <p:spPr bwMode="auto">
          <a:xfrm>
            <a:off x="1876568" y="220954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073625" y="3276340"/>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048603" y="3961004"/>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746912" y="3963278"/>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2445225" y="220499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2395184" y="4707079"/>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1742363" y="4709355"/>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1034955" y="4725278"/>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016760" y="5116512"/>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1701421" y="5118788"/>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Advanced Student Assignment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18</a:t>
            </a:fld>
            <a:endParaRPr lang="en-US" sz="1200" dirty="0">
              <a:solidFill>
                <a:schemeClr val="tx1"/>
              </a:solidFill>
            </a:endParaRPr>
          </a:p>
        </p:txBody>
      </p:sp>
      <p:sp>
        <p:nvSpPr>
          <p:cNvPr id="5" name="Content Placeholder 4"/>
          <p:cNvSpPr>
            <a:spLocks noGrp="1"/>
          </p:cNvSpPr>
          <p:nvPr>
            <p:ph idx="1"/>
          </p:nvPr>
        </p:nvSpPr>
        <p:spPr>
          <a:xfrm>
            <a:off x="468313" y="2897094"/>
            <a:ext cx="8229600" cy="2930501"/>
          </a:xfrm>
        </p:spPr>
        <p:txBody>
          <a:bodyPr/>
          <a:lstStyle/>
          <a:p>
            <a:pPr marL="173736" indent="-173736">
              <a:buFont typeface="+mj-lt"/>
              <a:buAutoNum type="arabicPeriod"/>
            </a:pPr>
            <a:r>
              <a:rPr lang="en-US" b="1" dirty="0" smtClean="0"/>
              <a:t>Select a topic</a:t>
            </a:r>
          </a:p>
          <a:p>
            <a:pPr marL="173736" indent="-173736">
              <a:buNone/>
            </a:pPr>
            <a:r>
              <a:rPr lang="en-US" i="1" dirty="0" smtClean="0"/>
              <a:t>Should spent fuel be stored in an underground repository?  </a:t>
            </a:r>
            <a:r>
              <a:rPr lang="en-US" dirty="0" smtClean="0"/>
              <a:t>or</a:t>
            </a:r>
          </a:p>
          <a:p>
            <a:pPr marL="173736" indent="-173736">
              <a:buNone/>
            </a:pPr>
            <a:r>
              <a:rPr lang="en-US" i="1" dirty="0" smtClean="0"/>
              <a:t>Should the United States reprocess spent fuel? </a:t>
            </a:r>
          </a:p>
          <a:p>
            <a:pPr marL="173736" indent="-173736">
              <a:buNone/>
            </a:pPr>
            <a:endParaRPr lang="en-US" dirty="0" smtClean="0"/>
          </a:p>
          <a:p>
            <a:pPr marL="173736" indent="-173736">
              <a:buFont typeface="+mj-lt"/>
              <a:buAutoNum type="arabicPeriod" startAt="2"/>
            </a:pPr>
            <a:r>
              <a:rPr lang="en-US" b="1" dirty="0" smtClean="0"/>
              <a:t>Take a stand</a:t>
            </a:r>
          </a:p>
          <a:p>
            <a:pPr marL="173736" indent="-173736">
              <a:buNone/>
            </a:pPr>
            <a:r>
              <a:rPr lang="en-US" dirty="0" smtClean="0"/>
              <a:t>Decide who’s pro and who’s con? Every debate has two sides: the positive side and the negative side. The positive side is “pro.” Pro supports an idea. The negative side is “con.” Con opposes the idea. Students may choose their own side or your teacher can divide the class into pros and cons.</a:t>
            </a:r>
          </a:p>
          <a:p>
            <a:pPr>
              <a:buNone/>
            </a:pPr>
            <a:endParaRPr lang="en-US" dirty="0"/>
          </a:p>
        </p:txBody>
      </p:sp>
      <p:pic>
        <p:nvPicPr>
          <p:cNvPr id="1026" name="Picture 2"/>
          <p:cNvPicPr>
            <a:picLocks noChangeAspect="1" noChangeArrowheads="1"/>
          </p:cNvPicPr>
          <p:nvPr/>
        </p:nvPicPr>
        <p:blipFill>
          <a:blip r:embed="rId3" cstate="screen"/>
          <a:srcRect/>
          <a:stretch>
            <a:fillRect/>
          </a:stretch>
        </p:blipFill>
        <p:spPr bwMode="auto">
          <a:xfrm>
            <a:off x="5183948" y="295888"/>
            <a:ext cx="3426389" cy="2458454"/>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6" name="TextBox 5"/>
          <p:cNvSpPr txBox="1"/>
          <p:nvPr/>
        </p:nvSpPr>
        <p:spPr>
          <a:xfrm>
            <a:off x="436728" y="1637731"/>
            <a:ext cx="4626591" cy="1015663"/>
          </a:xfrm>
          <a:prstGeom prst="rect">
            <a:avLst/>
          </a:prstGeom>
          <a:noFill/>
        </p:spPr>
        <p:txBody>
          <a:bodyPr wrap="square" rtlCol="0">
            <a:spAutoFit/>
          </a:bodyPr>
          <a:lstStyle/>
          <a:p>
            <a:pPr marL="173736" indent="-173736">
              <a:buNone/>
            </a:pPr>
            <a:r>
              <a:rPr lang="en-US" sz="2000" b="1" dirty="0" smtClean="0"/>
              <a:t>A debate </a:t>
            </a:r>
            <a:r>
              <a:rPr lang="en-US" sz="2000" dirty="0" smtClean="0"/>
              <a:t>is a discussion in which participants state their positions on a topic.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CBE3E"/>
                </a:solidFill>
              </a:rPr>
              <a:t>Advanced Student Assignment (cont’d)</a:t>
            </a:r>
            <a:endParaRPr lang="en-US" dirty="0">
              <a:solidFill>
                <a:srgbClr val="ECBE3E"/>
              </a:solidFill>
            </a:endParaRPr>
          </a:p>
        </p:txBody>
      </p:sp>
      <p:sp>
        <p:nvSpPr>
          <p:cNvPr id="3" name="Content Placeholder 2"/>
          <p:cNvSpPr>
            <a:spLocks noGrp="1"/>
          </p:cNvSpPr>
          <p:nvPr>
            <p:ph idx="1"/>
          </p:nvPr>
        </p:nvSpPr>
        <p:spPr>
          <a:xfrm>
            <a:off x="457200" y="1709738"/>
            <a:ext cx="8229600" cy="733211"/>
          </a:xfrm>
        </p:spPr>
        <p:txBody>
          <a:bodyPr/>
          <a:lstStyle/>
          <a:p>
            <a:pPr marL="342900" indent="-342900">
              <a:buFont typeface="+mj-lt"/>
              <a:buAutoNum type="arabicPeriod" startAt="3"/>
            </a:pPr>
            <a:r>
              <a:rPr lang="en-US" b="1" dirty="0" smtClean="0"/>
              <a:t>Gather your facts.</a:t>
            </a:r>
          </a:p>
          <a:p>
            <a:pPr marL="342900" indent="-342900">
              <a:buNone/>
            </a:pPr>
            <a:r>
              <a:rPr lang="en-US" dirty="0" smtClean="0"/>
              <a:t>Support your stance with facts and use this framework to support them.</a:t>
            </a:r>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19</a:t>
            </a:fld>
            <a:endParaRPr lang="en-US" sz="1200" dirty="0">
              <a:solidFill>
                <a:schemeClr val="tx1"/>
              </a:solidFill>
            </a:endParaRPr>
          </a:p>
        </p:txBody>
      </p:sp>
      <p:graphicFrame>
        <p:nvGraphicFramePr>
          <p:cNvPr id="5" name="Table 4"/>
          <p:cNvGraphicFramePr>
            <a:graphicFrameLocks noGrp="1"/>
          </p:cNvGraphicFramePr>
          <p:nvPr/>
        </p:nvGraphicFramePr>
        <p:xfrm>
          <a:off x="1184393" y="2748127"/>
          <a:ext cx="6096000" cy="2865120"/>
        </p:xfrm>
        <a:graphic>
          <a:graphicData uri="http://schemas.openxmlformats.org/drawingml/2006/table">
            <a:tbl>
              <a:tblPr firstRow="1" bandRow="1">
                <a:tableStyleId>{5C22544A-7EE6-4342-B048-85BDC9FD1C3A}</a:tableStyleId>
              </a:tblPr>
              <a:tblGrid>
                <a:gridCol w="6096000"/>
              </a:tblGrid>
              <a:tr h="370840">
                <a:tc>
                  <a:txBody>
                    <a:bodyPr/>
                    <a:lstStyle/>
                    <a:p>
                      <a:r>
                        <a:rPr lang="en-US" dirty="0" smtClean="0"/>
                        <a:t>Stand:</a:t>
                      </a:r>
                      <a:r>
                        <a:rPr lang="en-US" baseline="0" dirty="0" smtClean="0"/>
                        <a:t> We believe the U.S. should have underground repositories for spent fuel.</a:t>
                      </a:r>
                      <a:endParaRPr lang="en-US" dirty="0"/>
                    </a:p>
                  </a:txBody>
                  <a:tcPr/>
                </a:tc>
              </a:tr>
              <a:tr h="370840">
                <a:tc>
                  <a:txBody>
                    <a:bodyPr/>
                    <a:lstStyle/>
                    <a:p>
                      <a:r>
                        <a:rPr lang="en-US" dirty="0" smtClean="0"/>
                        <a:t>Source 1:</a:t>
                      </a:r>
                      <a:endParaRPr lang="en-US" dirty="0"/>
                    </a:p>
                  </a:txBody>
                  <a:tcPr/>
                </a:tc>
              </a:tr>
              <a:tr h="370840">
                <a:tc>
                  <a:txBody>
                    <a:bodyPr/>
                    <a:lstStyle/>
                    <a:p>
                      <a:r>
                        <a:rPr lang="en-US" dirty="0" smtClean="0"/>
                        <a:t>Fact:</a:t>
                      </a:r>
                      <a:endParaRPr lang="en-US" dirty="0"/>
                    </a:p>
                  </a:txBody>
                  <a:tcPr/>
                </a:tc>
              </a:tr>
              <a:tr h="370840">
                <a:tc>
                  <a:txBody>
                    <a:bodyPr/>
                    <a:lstStyle/>
                    <a:p>
                      <a:r>
                        <a:rPr lang="en-US" dirty="0" smtClean="0"/>
                        <a:t>Source 2:</a:t>
                      </a:r>
                      <a:endParaRPr lang="en-US" dirty="0"/>
                    </a:p>
                  </a:txBody>
                  <a:tcPr/>
                </a:tc>
              </a:tr>
              <a:tr h="370840">
                <a:tc>
                  <a:txBody>
                    <a:bodyPr/>
                    <a:lstStyle/>
                    <a:p>
                      <a:r>
                        <a:rPr lang="en-US" dirty="0" smtClean="0"/>
                        <a:t>Fact:</a:t>
                      </a:r>
                      <a:endParaRPr lang="en-US" dirty="0"/>
                    </a:p>
                  </a:txBody>
                  <a:tcPr/>
                </a:tc>
              </a:tr>
              <a:tr h="370840">
                <a:tc>
                  <a:txBody>
                    <a:bodyPr/>
                    <a:lstStyle/>
                    <a:p>
                      <a:r>
                        <a:rPr lang="en-US" dirty="0" smtClean="0"/>
                        <a:t>Source 3:</a:t>
                      </a:r>
                      <a:endParaRPr lang="en-US" dirty="0"/>
                    </a:p>
                  </a:txBody>
                  <a:tcPr/>
                </a:tc>
              </a:tr>
              <a:tr h="370840">
                <a:tc>
                  <a:txBody>
                    <a:bodyPr/>
                    <a:lstStyle/>
                    <a:p>
                      <a:r>
                        <a:rPr lang="en-US" dirty="0" smtClean="0"/>
                        <a:t>Fact:</a:t>
                      </a:r>
                      <a:endParaRPr lang="en-US"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 about Nuclear Power Plant Waste:</a:t>
            </a:r>
            <a:endParaRPr lang="en-US" dirty="0"/>
          </a:p>
        </p:txBody>
      </p:sp>
      <p:sp>
        <p:nvSpPr>
          <p:cNvPr id="3" name="Content Placeholder 2"/>
          <p:cNvSpPr>
            <a:spLocks noGrp="1"/>
          </p:cNvSpPr>
          <p:nvPr>
            <p:ph idx="1"/>
          </p:nvPr>
        </p:nvSpPr>
        <p:spPr/>
        <p:txBody>
          <a:bodyPr/>
          <a:lstStyle/>
          <a:p>
            <a:pPr lvl="0">
              <a:buClr>
                <a:srgbClr val="006BB5"/>
              </a:buClr>
              <a:buNone/>
            </a:pPr>
            <a:r>
              <a:rPr lang="en-US" b="1" dirty="0" smtClean="0">
                <a:solidFill>
                  <a:srgbClr val="000000"/>
                </a:solidFill>
              </a:rPr>
              <a:t>Nuclear Waste</a:t>
            </a:r>
            <a:endParaRPr lang="en-US" dirty="0" smtClean="0">
              <a:solidFill>
                <a:srgbClr val="000000"/>
              </a:solidFill>
            </a:endParaRPr>
          </a:p>
          <a:p>
            <a:pPr lvl="1">
              <a:buClr>
                <a:srgbClr val="808080"/>
              </a:buClr>
            </a:pPr>
            <a:r>
              <a:rPr lang="en-US" sz="1800" dirty="0" smtClean="0">
                <a:solidFill>
                  <a:srgbClr val="000000"/>
                </a:solidFill>
              </a:rPr>
              <a:t>Some radioactive</a:t>
            </a:r>
          </a:p>
          <a:p>
            <a:pPr lvl="0">
              <a:buClr>
                <a:srgbClr val="006BB5"/>
              </a:buClr>
              <a:buNone/>
            </a:pPr>
            <a:r>
              <a:rPr lang="en-US" b="1" dirty="0" smtClean="0">
                <a:solidFill>
                  <a:srgbClr val="000000"/>
                </a:solidFill>
              </a:rPr>
              <a:t>Types of radioactive waste</a:t>
            </a:r>
          </a:p>
          <a:p>
            <a:pPr lvl="1">
              <a:buClr>
                <a:srgbClr val="808080"/>
              </a:buClr>
            </a:pPr>
            <a:r>
              <a:rPr lang="en-US" sz="1800" dirty="0" smtClean="0">
                <a:solidFill>
                  <a:srgbClr val="000000"/>
                </a:solidFill>
              </a:rPr>
              <a:t>Low-level waste</a:t>
            </a:r>
          </a:p>
          <a:p>
            <a:pPr lvl="1">
              <a:buClr>
                <a:srgbClr val="808080"/>
              </a:buClr>
            </a:pPr>
            <a:r>
              <a:rPr lang="en-US" sz="1800" dirty="0" smtClean="0">
                <a:solidFill>
                  <a:srgbClr val="000000"/>
                </a:solidFill>
              </a:rPr>
              <a:t>High-level waste </a:t>
            </a:r>
          </a:p>
          <a:p>
            <a:pPr lvl="0">
              <a:buClr>
                <a:srgbClr val="006BB5"/>
              </a:buClr>
              <a:buNone/>
            </a:pPr>
            <a:r>
              <a:rPr lang="en-US" b="1" dirty="0" smtClean="0">
                <a:solidFill>
                  <a:srgbClr val="000000"/>
                </a:solidFill>
              </a:rPr>
              <a:t>Disposal and storage</a:t>
            </a:r>
            <a:endParaRPr lang="en-US" dirty="0" smtClean="0">
              <a:solidFill>
                <a:srgbClr val="000000"/>
              </a:solidFill>
            </a:endParaRPr>
          </a:p>
          <a:p>
            <a:pPr lvl="1">
              <a:buClr>
                <a:srgbClr val="808080"/>
              </a:buClr>
            </a:pPr>
            <a:r>
              <a:rPr lang="en-US" sz="1800" dirty="0" smtClean="0">
                <a:solidFill>
                  <a:srgbClr val="000000"/>
                </a:solidFill>
              </a:rPr>
              <a:t>Low-level waste disposal</a:t>
            </a:r>
          </a:p>
          <a:p>
            <a:pPr lvl="1">
              <a:buClr>
                <a:srgbClr val="808080"/>
              </a:buClr>
            </a:pPr>
            <a:r>
              <a:rPr lang="en-US" sz="1800" dirty="0" smtClean="0">
                <a:solidFill>
                  <a:srgbClr val="000000"/>
                </a:solidFill>
              </a:rPr>
              <a:t>Spent fuel storage</a:t>
            </a:r>
          </a:p>
          <a:p>
            <a:pPr lvl="1">
              <a:buClr>
                <a:srgbClr val="808080"/>
              </a:buClr>
            </a:pPr>
            <a:r>
              <a:rPr lang="en-US" sz="1800" dirty="0" smtClean="0">
                <a:solidFill>
                  <a:srgbClr val="000000"/>
                </a:solidFill>
              </a:rPr>
              <a:t>Waste isolation</a:t>
            </a:r>
          </a:p>
          <a:p>
            <a:pPr lvl="0">
              <a:buClr>
                <a:srgbClr val="006BB5"/>
              </a:buClr>
              <a:buNone/>
            </a:pPr>
            <a:r>
              <a:rPr lang="en-US" b="1" dirty="0" smtClean="0">
                <a:solidFill>
                  <a:srgbClr val="000000"/>
                </a:solidFill>
              </a:rPr>
              <a:t>Reprocessing</a:t>
            </a:r>
          </a:p>
          <a:p>
            <a:pPr lvl="0">
              <a:buClr>
                <a:srgbClr val="006BB5"/>
              </a:buClr>
              <a:buNone/>
            </a:pPr>
            <a:r>
              <a:rPr lang="en-US" b="1" dirty="0" smtClean="0">
                <a:solidFill>
                  <a:srgbClr val="000000"/>
                </a:solidFill>
              </a:rPr>
              <a:t>Decommissioning</a:t>
            </a:r>
            <a:endParaRPr lang="en-US" dirty="0" smtClean="0">
              <a:solidFill>
                <a:srgbClr val="000000"/>
              </a:solidFill>
            </a:endParaRP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CBE3E"/>
                </a:solidFill>
              </a:rPr>
              <a:t>Advanced Student Assignment (cont’d)</a:t>
            </a:r>
            <a:endParaRPr lang="en-US" dirty="0">
              <a:solidFill>
                <a:srgbClr val="ECBE3E"/>
              </a:solidFill>
            </a:endParaRPr>
          </a:p>
        </p:txBody>
      </p:sp>
      <p:sp>
        <p:nvSpPr>
          <p:cNvPr id="3" name="Content Placeholder 2"/>
          <p:cNvSpPr>
            <a:spLocks noGrp="1"/>
          </p:cNvSpPr>
          <p:nvPr>
            <p:ph idx="1"/>
          </p:nvPr>
        </p:nvSpPr>
        <p:spPr>
          <a:xfrm>
            <a:off x="457200" y="1709738"/>
            <a:ext cx="8229600" cy="4677414"/>
          </a:xfrm>
        </p:spPr>
        <p:txBody>
          <a:bodyPr/>
          <a:lstStyle/>
          <a:p>
            <a:pPr marL="342900" indent="-342900">
              <a:buFont typeface="+mj-lt"/>
              <a:buAutoNum type="arabicPeriod" startAt="4"/>
            </a:pPr>
            <a:r>
              <a:rPr lang="en-US" b="1" dirty="0" smtClean="0"/>
              <a:t>Start the debate.</a:t>
            </a:r>
          </a:p>
          <a:p>
            <a:pPr>
              <a:buNone/>
            </a:pPr>
            <a:r>
              <a:rPr lang="en-US" dirty="0" smtClean="0"/>
              <a:t>The </a:t>
            </a:r>
            <a:r>
              <a:rPr lang="en-US" i="1" dirty="0" smtClean="0"/>
              <a:t>moderator </a:t>
            </a:r>
            <a:r>
              <a:rPr lang="en-US" dirty="0" smtClean="0"/>
              <a:t>(teacher or a student) formally introduces the debate topic and calls on students to speak. He alternates between pro and con speakers. </a:t>
            </a:r>
          </a:p>
          <a:p>
            <a:endParaRPr lang="en-US" sz="1400" dirty="0" smtClean="0"/>
          </a:p>
          <a:p>
            <a:pPr marL="342900" indent="-342900">
              <a:buFont typeface="+mj-lt"/>
              <a:buAutoNum type="arabicPeriod" startAt="5"/>
            </a:pPr>
            <a:r>
              <a:rPr lang="en-US" b="1" dirty="0" smtClean="0"/>
              <a:t>Opening and closing statements</a:t>
            </a:r>
          </a:p>
          <a:p>
            <a:pPr marL="342900" indent="-342900">
              <a:buNone/>
            </a:pPr>
            <a:r>
              <a:rPr lang="en-US" dirty="0" smtClean="0"/>
              <a:t>Appoint one student in each stance to make opening and closing statements. The pro side begins the debate with an opening statement. Then the con side makes a statement. Opening statements should include each side’s opinion with a brief overview of the supporting evidence. </a:t>
            </a:r>
          </a:p>
          <a:p>
            <a:pPr marL="342900" indent="-342900">
              <a:buNone/>
            </a:pPr>
            <a:r>
              <a:rPr lang="en-US" dirty="0" smtClean="0"/>
              <a:t>The debate ends with closing statements from pros and cons. Again the pro side speaks first and is followed by the con side. The planned closing statements (one to three minutes) should restate the opinions and evidence.</a:t>
            </a:r>
          </a:p>
          <a:p>
            <a:pPr marL="342900" indent="-342900">
              <a:buNone/>
            </a:pPr>
            <a:endParaRPr lang="en-US" sz="1400" dirty="0" smtClean="0"/>
          </a:p>
          <a:p>
            <a:pPr marL="342900" indent="-342900">
              <a:buFont typeface="+mj-lt"/>
              <a:buAutoNum type="arabicPeriod" startAt="6"/>
            </a:pPr>
            <a:r>
              <a:rPr lang="en-US" b="1" dirty="0" smtClean="0"/>
              <a:t>Review and evaluate.</a:t>
            </a:r>
          </a:p>
          <a:p>
            <a:pPr marL="342900" indent="-342900">
              <a:buNone/>
            </a:pPr>
            <a:r>
              <a:rPr lang="en-US" dirty="0" smtClean="0"/>
              <a:t>Vote for the most persuasive statement. </a:t>
            </a:r>
          </a:p>
          <a:p>
            <a:pPr marL="342900" indent="-342900">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20</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7 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by-product</a:t>
            </a:r>
            <a:r>
              <a:rPr lang="en-US" dirty="0" smtClean="0"/>
              <a:t> – something produced in an industrial process in addition to the main, wanted product; sometimes an unexpected or unintended result </a:t>
            </a:r>
          </a:p>
          <a:p>
            <a:pPr>
              <a:lnSpc>
                <a:spcPct val="113000"/>
              </a:lnSpc>
              <a:spcBef>
                <a:spcPts val="0"/>
              </a:spcBef>
              <a:spcAft>
                <a:spcPts val="1000"/>
              </a:spcAft>
            </a:pPr>
            <a:r>
              <a:rPr lang="en-US" b="1" dirty="0" smtClean="0"/>
              <a:t>compact</a:t>
            </a:r>
            <a:r>
              <a:rPr lang="en-US" dirty="0" smtClean="0"/>
              <a:t> – a legal agreement between two or more parties </a:t>
            </a:r>
          </a:p>
          <a:p>
            <a:pPr>
              <a:lnSpc>
                <a:spcPct val="113000"/>
              </a:lnSpc>
              <a:spcBef>
                <a:spcPts val="0"/>
              </a:spcBef>
              <a:spcAft>
                <a:spcPts val="1000"/>
              </a:spcAft>
            </a:pPr>
            <a:r>
              <a:rPr lang="en-US" b="1" dirty="0" smtClean="0"/>
              <a:t>decommission </a:t>
            </a:r>
            <a:r>
              <a:rPr lang="en-US" dirty="0" smtClean="0"/>
              <a:t>– the process of closing a nuclear power plant after it has outlived its usefulness </a:t>
            </a:r>
          </a:p>
          <a:p>
            <a:pPr>
              <a:lnSpc>
                <a:spcPct val="113000"/>
              </a:lnSpc>
              <a:spcBef>
                <a:spcPts val="0"/>
              </a:spcBef>
              <a:spcAft>
                <a:spcPts val="1000"/>
              </a:spcAft>
            </a:pPr>
            <a:r>
              <a:rPr lang="en-US" b="1" dirty="0" smtClean="0"/>
              <a:t>dismantle</a:t>
            </a:r>
            <a:r>
              <a:rPr lang="en-US" dirty="0" smtClean="0"/>
              <a:t> – to take apart; to break into pieces </a:t>
            </a:r>
          </a:p>
          <a:p>
            <a:pPr>
              <a:lnSpc>
                <a:spcPct val="113000"/>
              </a:lnSpc>
              <a:spcBef>
                <a:spcPts val="0"/>
              </a:spcBef>
              <a:spcAft>
                <a:spcPts val="1000"/>
              </a:spcAft>
            </a:pPr>
            <a:r>
              <a:rPr lang="en-US" b="1" dirty="0" smtClean="0"/>
              <a:t>dry cask storage</a:t>
            </a:r>
            <a:r>
              <a:rPr lang="en-US" dirty="0" smtClean="0"/>
              <a:t> – a method for storing spent fuel at a nuclear power plant in steel cylinders that are surrounded by more steel, concrete, or other material to provide radiation shielding </a:t>
            </a:r>
          </a:p>
          <a:p>
            <a:pPr>
              <a:lnSpc>
                <a:spcPct val="113000"/>
              </a:lnSpc>
              <a:spcBef>
                <a:spcPts val="0"/>
              </a:spcBef>
              <a:spcAft>
                <a:spcPts val="1000"/>
              </a:spcAft>
            </a:pPr>
            <a:r>
              <a:rPr lang="en-US" b="1" dirty="0" smtClean="0"/>
              <a:t>geologic repository</a:t>
            </a:r>
            <a:r>
              <a:rPr lang="en-US" dirty="0" smtClean="0"/>
              <a:t> – a facility for disposal of high-level nuclear waste and spend fuel located deep beneath the surface of the Earth in a stable geologic environment </a:t>
            </a:r>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21</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high-level radioactive waste</a:t>
            </a:r>
            <a:r>
              <a:rPr lang="en-US" dirty="0" smtClean="0"/>
              <a:t> – nuclear power plant waste that is very radioactive; examples include spent fuel or the waste left from reprocessing spent fuel to recover usable materials  </a:t>
            </a:r>
          </a:p>
          <a:p>
            <a:pPr>
              <a:lnSpc>
                <a:spcPct val="113000"/>
              </a:lnSpc>
              <a:spcBef>
                <a:spcPts val="0"/>
              </a:spcBef>
              <a:spcAft>
                <a:spcPts val="1000"/>
              </a:spcAft>
            </a:pPr>
            <a:r>
              <a:rPr lang="en-US" b="1" dirty="0" smtClean="0"/>
              <a:t>low-level radioactive waste</a:t>
            </a:r>
            <a:r>
              <a:rPr lang="en-US" dirty="0" smtClean="0"/>
              <a:t> –items that have been contaminated with radioactive material; examples include used protective clothing, broken tools, gloves, cleaning rags, and filters </a:t>
            </a:r>
          </a:p>
          <a:p>
            <a:pPr>
              <a:lnSpc>
                <a:spcPct val="113000"/>
              </a:lnSpc>
              <a:spcBef>
                <a:spcPts val="0"/>
              </a:spcBef>
              <a:spcAft>
                <a:spcPts val="1000"/>
              </a:spcAft>
            </a:pPr>
            <a:r>
              <a:rPr lang="en-US" b="1" dirty="0" smtClean="0"/>
              <a:t>low-level waste compact</a:t>
            </a:r>
            <a:r>
              <a:rPr lang="en-US" dirty="0" smtClean="0"/>
              <a:t> – a legal agreement by States for the disposal of low-level radioactive wastes generated with the borders of member States </a:t>
            </a:r>
          </a:p>
          <a:p>
            <a:pPr>
              <a:lnSpc>
                <a:spcPct val="113000"/>
              </a:lnSpc>
              <a:spcBef>
                <a:spcPts val="0"/>
              </a:spcBef>
              <a:spcAft>
                <a:spcPts val="1000"/>
              </a:spcAft>
            </a:pPr>
            <a:r>
              <a:rPr lang="en-US" b="1" dirty="0" smtClean="0"/>
              <a:t>nuclear fuel cycle</a:t>
            </a:r>
            <a:r>
              <a:rPr lang="en-US" dirty="0" smtClean="0"/>
              <a:t> – all the steps, from mining to disposal, involved in using nuclear energy to generate electricity</a:t>
            </a:r>
          </a:p>
          <a:p>
            <a:pPr>
              <a:lnSpc>
                <a:spcPct val="113000"/>
              </a:lnSpc>
              <a:spcBef>
                <a:spcPts val="0"/>
              </a:spcBef>
              <a:spcAft>
                <a:spcPts val="1000"/>
              </a:spcAft>
            </a:pPr>
            <a:r>
              <a:rPr lang="en-US" dirty="0" smtClean="0"/>
              <a:t> </a:t>
            </a:r>
            <a:r>
              <a:rPr lang="en-US" b="1" dirty="0" smtClean="0"/>
              <a:t>plutonium</a:t>
            </a:r>
            <a:r>
              <a:rPr lang="en-US" dirty="0" smtClean="0"/>
              <a:t>– a naturally radioactive, silvery, metal whose atoms can be split when bombarded with neutrons; found in small quantities in uranium ores but is usually man-made in nuclear reactors; used as reactor fuel; symbol is Pu</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reprocessing</a:t>
            </a:r>
            <a:r>
              <a:rPr lang="en-US" dirty="0" smtClean="0"/>
              <a:t> – extraction of uranium and plutonium from spent fuel rods for reuse as fuel </a:t>
            </a:r>
          </a:p>
          <a:p>
            <a:pPr>
              <a:lnSpc>
                <a:spcPct val="113000"/>
              </a:lnSpc>
              <a:spcBef>
                <a:spcPts val="0"/>
              </a:spcBef>
              <a:spcAft>
                <a:spcPts val="1000"/>
              </a:spcAft>
            </a:pPr>
            <a:r>
              <a:rPr lang="en-US" b="1" dirty="0" smtClean="0"/>
              <a:t>spent fuel</a:t>
            </a:r>
            <a:r>
              <a:rPr lang="en-US" dirty="0" smtClean="0"/>
              <a:t> – uranium fuel that has been used and then removed from the reactor; a form of high-level radioactive waste </a:t>
            </a:r>
          </a:p>
          <a:p>
            <a:pPr>
              <a:lnSpc>
                <a:spcPct val="113000"/>
              </a:lnSpc>
              <a:spcBef>
                <a:spcPts val="0"/>
              </a:spcBef>
              <a:spcAft>
                <a:spcPts val="1000"/>
              </a:spcAft>
            </a:pPr>
            <a:r>
              <a:rPr lang="en-US" b="1" dirty="0" smtClean="0"/>
              <a:t>spent fuel pool</a:t>
            </a:r>
            <a:r>
              <a:rPr lang="en-US" dirty="0" smtClean="0"/>
              <a:t> – a deep pool of water in a building near the reactor where spent fuel from a nuclear power plant is stored while it cools and undergoes radioactive decay </a:t>
            </a:r>
          </a:p>
          <a:p>
            <a:pPr>
              <a:lnSpc>
                <a:spcPct val="113000"/>
              </a:lnSpc>
              <a:spcBef>
                <a:spcPts val="0"/>
              </a:spcBef>
              <a:spcAft>
                <a:spcPts val="1000"/>
              </a:spcAft>
            </a:pPr>
            <a:r>
              <a:rPr lang="en-US" b="1" dirty="0" smtClean="0"/>
              <a:t>waste </a:t>
            </a:r>
            <a:r>
              <a:rPr lang="en-US" dirty="0" smtClean="0"/>
              <a:t>– unwanted byproducts</a:t>
            </a:r>
            <a:r>
              <a:rPr lang="en-US" b="1" dirty="0" smtClean="0"/>
              <a:t> </a:t>
            </a: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23</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For Discussion:</a:t>
            </a:r>
            <a:r>
              <a:rPr lang="en-US" dirty="0" smtClean="0"/>
              <a:t> Nuclear fuel cycle </a:t>
            </a:r>
            <a:endParaRPr lang="en-US" dirty="0"/>
          </a:p>
        </p:txBody>
      </p:sp>
      <p:sp>
        <p:nvSpPr>
          <p:cNvPr id="3" name="Content Placeholder 2"/>
          <p:cNvSpPr>
            <a:spLocks noGrp="1"/>
          </p:cNvSpPr>
          <p:nvPr>
            <p:ph idx="1"/>
          </p:nvPr>
        </p:nvSpPr>
        <p:spPr>
          <a:xfrm>
            <a:off x="457200" y="1709737"/>
            <a:ext cx="8306790" cy="4477307"/>
          </a:xfrm>
        </p:spPr>
        <p:txBody>
          <a:bodyPr/>
          <a:lstStyle/>
          <a:p>
            <a:pPr>
              <a:buNone/>
            </a:pPr>
            <a:r>
              <a:rPr lang="en-US" dirty="0" smtClean="0"/>
              <a:t>All the steps from mining uranium to getting it to power plants to disposing of waste are part of the </a:t>
            </a:r>
            <a:r>
              <a:rPr lang="en-US" b="1" dirty="0" smtClean="0"/>
              <a:t>nuclear fuel cycle</a:t>
            </a:r>
            <a:r>
              <a:rPr lang="en-US" dirty="0" smtClean="0"/>
              <a:t>.</a:t>
            </a:r>
          </a:p>
          <a:p>
            <a:pPr>
              <a:buNone/>
            </a:pPr>
            <a:endParaRPr lang="en-US" dirty="0" smtClean="0"/>
          </a:p>
          <a:p>
            <a:pPr>
              <a:buNone/>
            </a:pPr>
            <a:r>
              <a:rPr lang="en-US" dirty="0" smtClean="0"/>
              <a:t>	Mining			       Milling, Processing, Enrichment</a:t>
            </a:r>
            <a:r>
              <a:rPr lang="en-US" dirty="0"/>
              <a:t>, and </a:t>
            </a:r>
            <a:r>
              <a:rPr lang="en-US" dirty="0" smtClean="0"/>
              <a:t>Fabrication</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Disposal			           Power Production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24</a:t>
            </a:fld>
            <a:endParaRPr lang="en-US" sz="1200" dirty="0">
              <a:solidFill>
                <a:schemeClr val="tx1"/>
              </a:solidFill>
            </a:endParaRPr>
          </a:p>
        </p:txBody>
      </p:sp>
      <p:sp>
        <p:nvSpPr>
          <p:cNvPr id="5" name="Right Arrow 4"/>
          <p:cNvSpPr/>
          <p:nvPr/>
        </p:nvSpPr>
        <p:spPr bwMode="auto">
          <a:xfrm>
            <a:off x="2363190" y="3200399"/>
            <a:ext cx="1151907" cy="69470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6" name="Curved Left Arrow 5"/>
          <p:cNvSpPr/>
          <p:nvPr/>
        </p:nvSpPr>
        <p:spPr bwMode="auto">
          <a:xfrm>
            <a:off x="7778338" y="3424238"/>
            <a:ext cx="1211283" cy="2501549"/>
          </a:xfrm>
          <a:prstGeom prst="curvedLeftArrow">
            <a:avLst>
              <a:gd name="adj1" fmla="val 25000"/>
              <a:gd name="adj2" fmla="val 50000"/>
              <a:gd name="adj3" fmla="val 2985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pic>
        <p:nvPicPr>
          <p:cNvPr id="1026" name="Picture 2"/>
          <p:cNvPicPr>
            <a:picLocks noChangeAspect="1" noChangeArrowheads="1"/>
          </p:cNvPicPr>
          <p:nvPr/>
        </p:nvPicPr>
        <p:blipFill>
          <a:blip r:embed="rId3" cstate="screen"/>
          <a:srcRect/>
          <a:stretch>
            <a:fillRect/>
          </a:stretch>
        </p:blipFill>
        <p:spPr bwMode="auto">
          <a:xfrm>
            <a:off x="3671713" y="3002910"/>
            <a:ext cx="1658073" cy="1379517"/>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1028" name="Picture 4"/>
          <p:cNvPicPr>
            <a:picLocks noChangeAspect="1" noChangeArrowheads="1"/>
          </p:cNvPicPr>
          <p:nvPr/>
        </p:nvPicPr>
        <p:blipFill>
          <a:blip r:embed="rId4" cstate="screen"/>
          <a:srcRect/>
          <a:stretch>
            <a:fillRect/>
          </a:stretch>
        </p:blipFill>
        <p:spPr bwMode="auto">
          <a:xfrm>
            <a:off x="655075" y="3008309"/>
            <a:ext cx="1553735" cy="1254933"/>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1029" name="Picture 5"/>
          <p:cNvPicPr>
            <a:picLocks noChangeAspect="1" noChangeArrowheads="1"/>
          </p:cNvPicPr>
          <p:nvPr/>
        </p:nvPicPr>
        <p:blipFill>
          <a:blip r:embed="rId5" cstate="screen"/>
          <a:srcRect/>
          <a:stretch>
            <a:fillRect/>
          </a:stretch>
        </p:blipFill>
        <p:spPr bwMode="auto">
          <a:xfrm>
            <a:off x="5558004" y="3008604"/>
            <a:ext cx="2077830" cy="135275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11" name="Right Arrow 10"/>
          <p:cNvSpPr/>
          <p:nvPr/>
        </p:nvSpPr>
        <p:spPr bwMode="auto">
          <a:xfrm>
            <a:off x="3136510" y="5264725"/>
            <a:ext cx="1365663" cy="756065"/>
          </a:xfrm>
          <a:prstGeom prst="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08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pic>
        <p:nvPicPr>
          <p:cNvPr id="1030" name="Picture 6"/>
          <p:cNvPicPr>
            <a:picLocks noChangeAspect="1" noChangeArrowheads="1"/>
          </p:cNvPicPr>
          <p:nvPr/>
        </p:nvPicPr>
        <p:blipFill>
          <a:blip r:embed="rId6" cstate="screen"/>
          <a:srcRect/>
          <a:stretch>
            <a:fillRect/>
          </a:stretch>
        </p:blipFill>
        <p:spPr bwMode="auto">
          <a:xfrm>
            <a:off x="4821381" y="4912800"/>
            <a:ext cx="2346305" cy="1428866"/>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7" name="Picture 2"/>
          <p:cNvPicPr>
            <a:picLocks noChangeAspect="1" noChangeArrowheads="1"/>
          </p:cNvPicPr>
          <p:nvPr/>
        </p:nvPicPr>
        <p:blipFill>
          <a:blip r:embed="rId7" cstate="screen"/>
          <a:srcRect/>
          <a:stretch>
            <a:fillRect/>
          </a:stretch>
        </p:blipFill>
        <p:spPr bwMode="auto">
          <a:xfrm>
            <a:off x="702463" y="4949366"/>
            <a:ext cx="2095329" cy="143465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86" y="0"/>
            <a:ext cx="8220854" cy="1379538"/>
          </a:xfrm>
        </p:spPr>
        <p:txBody>
          <a:bodyPr/>
          <a:lstStyle/>
          <a:p>
            <a:r>
              <a:rPr lang="en-US" dirty="0" smtClean="0"/>
              <a:t>Everyday we all produce waste.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a:t>
            </a:fld>
            <a:endParaRPr lang="en-US" sz="1200" dirty="0">
              <a:solidFill>
                <a:schemeClr val="tx1"/>
              </a:solidFill>
            </a:endParaRPr>
          </a:p>
        </p:txBody>
      </p:sp>
      <p:sp>
        <p:nvSpPr>
          <p:cNvPr id="6" name="Content Placeholder 5"/>
          <p:cNvSpPr>
            <a:spLocks noGrp="1"/>
          </p:cNvSpPr>
          <p:nvPr>
            <p:ph idx="1"/>
          </p:nvPr>
        </p:nvSpPr>
        <p:spPr>
          <a:xfrm>
            <a:off x="1697561" y="1565039"/>
            <a:ext cx="3543181" cy="255538"/>
          </a:xfrm>
        </p:spPr>
        <p:txBody>
          <a:bodyPr/>
          <a:lstStyle/>
          <a:p>
            <a:pPr>
              <a:buNone/>
            </a:pPr>
            <a:r>
              <a:rPr lang="en-US" dirty="0" smtClean="0"/>
              <a:t>Think of your family’s grocery list. </a:t>
            </a:r>
            <a:endParaRPr lang="en-US" dirty="0"/>
          </a:p>
        </p:txBody>
      </p:sp>
      <p:sp>
        <p:nvSpPr>
          <p:cNvPr id="8" name="TextBox 7"/>
          <p:cNvSpPr txBox="1"/>
          <p:nvPr/>
        </p:nvSpPr>
        <p:spPr>
          <a:xfrm>
            <a:off x="286603" y="5295324"/>
            <a:ext cx="5786651" cy="369332"/>
          </a:xfrm>
          <a:prstGeom prst="rect">
            <a:avLst/>
          </a:prstGeom>
          <a:noFill/>
        </p:spPr>
        <p:txBody>
          <a:bodyPr wrap="square" rtlCol="0">
            <a:spAutoFit/>
          </a:bodyPr>
          <a:lstStyle/>
          <a:p>
            <a:r>
              <a:rPr lang="en-US" sz="1800" dirty="0" smtClean="0"/>
              <a:t>Then we throw away or recycle whatever we don’t use. </a:t>
            </a:r>
            <a:endParaRPr lang="en-US" sz="1800" dirty="0"/>
          </a:p>
        </p:txBody>
      </p:sp>
      <p:sp>
        <p:nvSpPr>
          <p:cNvPr id="9" name="Rectangle 8"/>
          <p:cNvSpPr/>
          <p:nvPr/>
        </p:nvSpPr>
        <p:spPr>
          <a:xfrm>
            <a:off x="5049669" y="1519485"/>
            <a:ext cx="2538482" cy="369332"/>
          </a:xfrm>
          <a:prstGeom prst="rect">
            <a:avLst/>
          </a:prstGeom>
        </p:spPr>
        <p:txBody>
          <a:bodyPr wrap="square">
            <a:spAutoFit/>
          </a:bodyPr>
          <a:lstStyle/>
          <a:p>
            <a:r>
              <a:rPr lang="en-US" sz="1800" kern="0" dirty="0" smtClean="0">
                <a:solidFill>
                  <a:srgbClr val="FF0000"/>
                </a:solidFill>
                <a:latin typeface="Arial"/>
                <a:ea typeface="ＭＳ Ｐゴシック"/>
              </a:rPr>
              <a:t>We buy a lot of stuff. </a:t>
            </a:r>
            <a:endParaRPr lang="en-US" dirty="0">
              <a:solidFill>
                <a:srgbClr val="FF0000"/>
              </a:solidFill>
            </a:endParaRPr>
          </a:p>
        </p:txBody>
      </p:sp>
      <p:sp>
        <p:nvSpPr>
          <p:cNvPr id="10" name="Rectangle 9"/>
          <p:cNvSpPr/>
          <p:nvPr/>
        </p:nvSpPr>
        <p:spPr>
          <a:xfrm>
            <a:off x="6006089" y="5245325"/>
            <a:ext cx="3000373" cy="461665"/>
          </a:xfrm>
          <a:prstGeom prst="rect">
            <a:avLst/>
          </a:prstGeom>
        </p:spPr>
        <p:txBody>
          <a:bodyPr wrap="none">
            <a:spAutoFit/>
          </a:bodyPr>
          <a:lstStyle/>
          <a:p>
            <a:r>
              <a:rPr lang="en-US" dirty="0" smtClean="0">
                <a:solidFill>
                  <a:srgbClr val="FF0000"/>
                </a:solidFill>
              </a:rPr>
              <a:t>That’s a lot of waste.</a:t>
            </a:r>
            <a:endParaRPr lang="en-US" dirty="0">
              <a:solidFill>
                <a:srgbClr val="FF0000"/>
              </a:solidFill>
            </a:endParaRPr>
          </a:p>
        </p:txBody>
      </p:sp>
      <p:pic>
        <p:nvPicPr>
          <p:cNvPr id="1026" name="Picture 2"/>
          <p:cNvPicPr>
            <a:picLocks noChangeAspect="1" noChangeArrowheads="1"/>
          </p:cNvPicPr>
          <p:nvPr/>
        </p:nvPicPr>
        <p:blipFill>
          <a:blip r:embed="rId3" cstate="screen"/>
          <a:srcRect/>
          <a:stretch>
            <a:fillRect/>
          </a:stretch>
        </p:blipFill>
        <p:spPr bwMode="auto">
          <a:xfrm>
            <a:off x="2141410" y="2054866"/>
            <a:ext cx="4341276" cy="293784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3" name="TextBox 2"/>
          <p:cNvSpPr txBox="1"/>
          <p:nvPr/>
        </p:nvSpPr>
        <p:spPr>
          <a:xfrm>
            <a:off x="1528544" y="5786651"/>
            <a:ext cx="6059607" cy="707886"/>
          </a:xfrm>
          <a:prstGeom prst="rect">
            <a:avLst/>
          </a:prstGeom>
          <a:noFill/>
        </p:spPr>
        <p:txBody>
          <a:bodyPr wrap="square" rtlCol="0">
            <a:spAutoFit/>
          </a:bodyPr>
          <a:lstStyle/>
          <a:p>
            <a:r>
              <a:rPr lang="en-US" sz="2000" dirty="0" smtClean="0"/>
              <a:t>Some of the waste we generate can go to a landfill. Other wastes must be disposed of more carefully</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88" y="0"/>
            <a:ext cx="8220854" cy="1379538"/>
          </a:xfrm>
        </p:spPr>
        <p:txBody>
          <a:bodyPr/>
          <a:lstStyle/>
          <a:p>
            <a:r>
              <a:rPr lang="en-US" dirty="0" smtClean="0"/>
              <a:t>Nuclear power plants produce waste, too.</a:t>
            </a:r>
            <a:endParaRPr lang="en-US" dirty="0"/>
          </a:p>
        </p:txBody>
      </p:sp>
      <p:sp>
        <p:nvSpPr>
          <p:cNvPr id="3" name="Content Placeholder 2"/>
          <p:cNvSpPr>
            <a:spLocks noGrp="1"/>
          </p:cNvSpPr>
          <p:nvPr>
            <p:ph idx="1"/>
          </p:nvPr>
        </p:nvSpPr>
        <p:spPr>
          <a:xfrm>
            <a:off x="457201" y="1709739"/>
            <a:ext cx="8081158" cy="1593019"/>
          </a:xfrm>
        </p:spPr>
        <p:txBody>
          <a:bodyPr/>
          <a:lstStyle/>
          <a:p>
            <a:pPr>
              <a:buNone/>
            </a:pPr>
            <a:r>
              <a:rPr lang="en-US" dirty="0" smtClean="0"/>
              <a:t>Like all industries, power plants produce waste. </a:t>
            </a:r>
          </a:p>
          <a:p>
            <a:r>
              <a:rPr lang="en-US" dirty="0" smtClean="0"/>
              <a:t>A typical nuclear power plant produces about 30 tons of used fuel per year. We call it </a:t>
            </a:r>
            <a:r>
              <a:rPr lang="en-US" b="1" dirty="0" smtClean="0"/>
              <a:t>spent fuel</a:t>
            </a:r>
            <a:r>
              <a:rPr lang="en-US" dirty="0"/>
              <a:t>. </a:t>
            </a:r>
            <a:endParaRPr lang="en-US" dirty="0" smtClean="0"/>
          </a:p>
          <a:p>
            <a:r>
              <a:rPr lang="en-US" dirty="0" smtClean="0"/>
              <a:t>A </a:t>
            </a:r>
            <a:r>
              <a:rPr lang="en-US" dirty="0"/>
              <a:t>similar sized coal-fired power plant produces 300,000 tons of coal ash per year.</a:t>
            </a:r>
          </a:p>
          <a:p>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4</a:t>
            </a:fld>
            <a:endParaRPr lang="en-US" sz="1200" dirty="0">
              <a:solidFill>
                <a:schemeClr val="tx1"/>
              </a:solidFill>
            </a:endParaRPr>
          </a:p>
        </p:txBody>
      </p:sp>
      <p:sp>
        <p:nvSpPr>
          <p:cNvPr id="5" name="TextBox 4"/>
          <p:cNvSpPr txBox="1"/>
          <p:nvPr/>
        </p:nvSpPr>
        <p:spPr>
          <a:xfrm>
            <a:off x="286603" y="3863825"/>
            <a:ext cx="4283811" cy="2000548"/>
          </a:xfrm>
          <a:prstGeom prst="rect">
            <a:avLst/>
          </a:prstGeom>
          <a:noFill/>
        </p:spPr>
        <p:txBody>
          <a:bodyPr wrap="square" rtlCol="0">
            <a:spAutoFit/>
          </a:bodyPr>
          <a:lstStyle/>
          <a:p>
            <a:pPr lvl="1">
              <a:buNone/>
            </a:pPr>
            <a:r>
              <a:rPr lang="en-US" sz="1800" b="1" dirty="0" smtClean="0"/>
              <a:t>“If all the electricity you</a:t>
            </a:r>
          </a:p>
          <a:p>
            <a:pPr lvl="1">
              <a:buNone/>
            </a:pPr>
            <a:r>
              <a:rPr lang="en-US" sz="1800" b="1" dirty="0" smtClean="0"/>
              <a:t>used in your lifetime was</a:t>
            </a:r>
          </a:p>
          <a:p>
            <a:pPr lvl="1">
              <a:buNone/>
            </a:pPr>
            <a:r>
              <a:rPr lang="en-US" sz="1800" b="1" dirty="0" smtClean="0"/>
              <a:t>nuclear, the amount of</a:t>
            </a:r>
          </a:p>
          <a:p>
            <a:pPr lvl="1">
              <a:buNone/>
            </a:pPr>
            <a:r>
              <a:rPr lang="en-US" sz="1800" b="1" dirty="0" smtClean="0"/>
              <a:t>waste that would be added</a:t>
            </a:r>
          </a:p>
          <a:p>
            <a:pPr lvl="1">
              <a:buNone/>
            </a:pPr>
            <a:r>
              <a:rPr lang="en-US" sz="1800" b="1" dirty="0" smtClean="0"/>
              <a:t>up would fit in a soda can.”</a:t>
            </a:r>
          </a:p>
          <a:p>
            <a:pPr lvl="1">
              <a:buNone/>
            </a:pPr>
            <a:endParaRPr lang="en-US" sz="1800" b="1" dirty="0" smtClean="0"/>
          </a:p>
          <a:p>
            <a:pPr lvl="2">
              <a:buNone/>
            </a:pPr>
            <a:r>
              <a:rPr lang="en-US" sz="1600" dirty="0" smtClean="0"/>
              <a:t>—Stewart Brand, environmentalist</a:t>
            </a:r>
          </a:p>
        </p:txBody>
      </p:sp>
      <p:pic>
        <p:nvPicPr>
          <p:cNvPr id="6" name="Picture 2"/>
          <p:cNvPicPr>
            <a:picLocks noChangeAspect="1" noChangeArrowheads="1"/>
          </p:cNvPicPr>
          <p:nvPr/>
        </p:nvPicPr>
        <p:blipFill>
          <a:blip r:embed="rId3" cstate="screen"/>
          <a:srcRect/>
          <a:stretch>
            <a:fillRect/>
          </a:stretch>
        </p:blipFill>
        <p:spPr bwMode="auto">
          <a:xfrm>
            <a:off x="4570413" y="3400382"/>
            <a:ext cx="4239799" cy="2818251"/>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power plant waste needs special care.</a:t>
            </a:r>
            <a:endParaRPr lang="en-US" dirty="0"/>
          </a:p>
        </p:txBody>
      </p:sp>
      <p:sp>
        <p:nvSpPr>
          <p:cNvPr id="3" name="Content Placeholder 2"/>
          <p:cNvSpPr>
            <a:spLocks noGrp="1"/>
          </p:cNvSpPr>
          <p:nvPr>
            <p:ph idx="1"/>
          </p:nvPr>
        </p:nvSpPr>
        <p:spPr>
          <a:xfrm>
            <a:off x="457200" y="1709739"/>
            <a:ext cx="5112327" cy="2375374"/>
          </a:xfrm>
        </p:spPr>
        <p:txBody>
          <a:bodyPr/>
          <a:lstStyle/>
          <a:p>
            <a:pPr>
              <a:buNone/>
            </a:pPr>
            <a:r>
              <a:rPr lang="en-US" dirty="0" smtClean="0"/>
              <a:t>Some nuclear power plant wastes are radioactive.</a:t>
            </a:r>
          </a:p>
          <a:p>
            <a:r>
              <a:rPr lang="en-US" dirty="0" smtClean="0"/>
              <a:t>Disposing of nuclear waste requires special care to protect workers, the public, and the environment.</a:t>
            </a:r>
          </a:p>
          <a:p>
            <a:pPr>
              <a:buNone/>
            </a:pPr>
            <a:endParaRPr lang="en-US" dirty="0" smtClean="0"/>
          </a:p>
          <a:p>
            <a:pPr>
              <a:buNone/>
            </a:pPr>
            <a:r>
              <a:rPr lang="en-US" dirty="0" smtClean="0"/>
              <a:t>One of the main concerns about nuclear power plants is choosing </a:t>
            </a:r>
            <a:r>
              <a:rPr lang="en-US" i="1" dirty="0" smtClean="0"/>
              <a:t>how</a:t>
            </a:r>
            <a:r>
              <a:rPr lang="en-US" dirty="0" smtClean="0"/>
              <a:t> to dispose of spent fuel. </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5</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5677111" y="2100562"/>
            <a:ext cx="3288760" cy="3707844"/>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waste from nuclear power plants</a:t>
            </a:r>
            <a:endParaRPr lang="en-US" dirty="0"/>
          </a:p>
        </p:txBody>
      </p:sp>
      <p:sp>
        <p:nvSpPr>
          <p:cNvPr id="3" name="Content Placeholder 2"/>
          <p:cNvSpPr>
            <a:spLocks noGrp="1"/>
          </p:cNvSpPr>
          <p:nvPr>
            <p:ph idx="1"/>
          </p:nvPr>
        </p:nvSpPr>
        <p:spPr>
          <a:xfrm>
            <a:off x="469592" y="2315380"/>
            <a:ext cx="2860461" cy="1738005"/>
          </a:xfrm>
        </p:spPr>
        <p:txBody>
          <a:bodyPr/>
          <a:lstStyle/>
          <a:p>
            <a:endParaRPr lang="en-US" dirty="0" smtClean="0"/>
          </a:p>
          <a:p>
            <a:pPr>
              <a:buNone/>
            </a:pPr>
            <a:endParaRPr lang="en-US" b="1" dirty="0" smtClean="0"/>
          </a:p>
          <a:p>
            <a:pPr>
              <a:buNone/>
            </a:pPr>
            <a:r>
              <a:rPr lang="en-US" sz="2000" b="1" dirty="0" smtClean="0"/>
              <a:t>Low-level waste</a:t>
            </a:r>
            <a:r>
              <a:rPr lang="en-US" b="1" dirty="0" smtClean="0"/>
              <a:t>	</a:t>
            </a:r>
            <a:r>
              <a:rPr lang="en-US" dirty="0" smtClean="0"/>
              <a:t>									</a:t>
            </a:r>
            <a:endParaRPr lang="en-US" sz="1800" dirty="0" smtClean="0"/>
          </a:p>
          <a:p>
            <a:pPr lvl="4"/>
            <a:endParaRPr lang="en-US" sz="1800" dirty="0" smtClean="0"/>
          </a:p>
          <a:p>
            <a:pPr lvl="4"/>
            <a:endParaRPr lang="en-US" sz="1800" dirty="0" smtClean="0"/>
          </a:p>
          <a:p>
            <a:pPr marL="166688" lvl="4" indent="-166688">
              <a:buClr>
                <a:schemeClr val="accent1"/>
              </a:buClr>
            </a:pPr>
            <a:r>
              <a:rPr lang="en-US" b="1" dirty="0" smtClean="0"/>
              <a:t>High-level waste</a:t>
            </a:r>
            <a:r>
              <a:rPr lang="en-US" sz="1800" dirty="0" smtClean="0"/>
              <a:t>			</a:t>
            </a:r>
            <a:endParaRPr lang="en-US" sz="18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6</a:t>
            </a:fld>
            <a:endParaRPr lang="en-US" sz="1200" dirty="0">
              <a:solidFill>
                <a:schemeClr val="tx1"/>
              </a:solidFill>
            </a:endParaRPr>
          </a:p>
        </p:txBody>
      </p:sp>
      <p:sp>
        <p:nvSpPr>
          <p:cNvPr id="5" name="Equal 4"/>
          <p:cNvSpPr/>
          <p:nvPr/>
        </p:nvSpPr>
        <p:spPr bwMode="auto">
          <a:xfrm>
            <a:off x="2592897" y="2909457"/>
            <a:ext cx="653143" cy="463138"/>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6" name="Equal 5"/>
          <p:cNvSpPr/>
          <p:nvPr/>
        </p:nvSpPr>
        <p:spPr bwMode="auto">
          <a:xfrm>
            <a:off x="2591350" y="4730598"/>
            <a:ext cx="653143" cy="463138"/>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9" name="TextBox 8"/>
          <p:cNvSpPr txBox="1"/>
          <p:nvPr/>
        </p:nvSpPr>
        <p:spPr>
          <a:xfrm>
            <a:off x="401888" y="1686295"/>
            <a:ext cx="7993969" cy="646331"/>
          </a:xfrm>
          <a:prstGeom prst="rect">
            <a:avLst/>
          </a:prstGeom>
          <a:noFill/>
        </p:spPr>
        <p:txBody>
          <a:bodyPr wrap="square" rtlCol="0">
            <a:spAutoFit/>
          </a:bodyPr>
          <a:lstStyle/>
          <a:p>
            <a:pPr marL="173736" indent="-173736"/>
            <a:r>
              <a:rPr lang="en-US" sz="1800" dirty="0" smtClean="0"/>
              <a:t>Radioactive </a:t>
            </a:r>
            <a:r>
              <a:rPr lang="en-US" sz="1800" dirty="0"/>
              <a:t>w</a:t>
            </a:r>
            <a:r>
              <a:rPr lang="en-US" sz="1800" dirty="0" smtClean="0"/>
              <a:t>aste can be either low-level waste or high-level waste. Both are contaminated with radioactive materials. </a:t>
            </a:r>
            <a:endParaRPr lang="en-US" sz="1800" b="1" dirty="0" smtClean="0"/>
          </a:p>
        </p:txBody>
      </p:sp>
      <p:pic>
        <p:nvPicPr>
          <p:cNvPr id="10" name="Picture 2"/>
          <p:cNvPicPr>
            <a:picLocks noChangeAspect="1" noChangeArrowheads="1"/>
          </p:cNvPicPr>
          <p:nvPr/>
        </p:nvPicPr>
        <p:blipFill>
          <a:blip r:embed="rId3" cstate="screen"/>
          <a:srcRect/>
          <a:stretch>
            <a:fillRect/>
          </a:stretch>
        </p:blipFill>
        <p:spPr bwMode="auto">
          <a:xfrm>
            <a:off x="6368815" y="2475742"/>
            <a:ext cx="1872825" cy="146304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13" name="TextBox 12"/>
          <p:cNvSpPr txBox="1"/>
          <p:nvPr/>
        </p:nvSpPr>
        <p:spPr>
          <a:xfrm>
            <a:off x="3357350" y="2595097"/>
            <a:ext cx="2988860" cy="1477328"/>
          </a:xfrm>
          <a:prstGeom prst="rect">
            <a:avLst/>
          </a:prstGeom>
          <a:noFill/>
        </p:spPr>
        <p:txBody>
          <a:bodyPr wrap="square" rtlCol="0" anchor="ctr">
            <a:spAutoFit/>
          </a:bodyPr>
          <a:lstStyle/>
          <a:p>
            <a:pPr>
              <a:spcBef>
                <a:spcPts val="600"/>
              </a:spcBef>
              <a:buFont typeface="Arial" pitchFamily="34" charset="0"/>
              <a:buChar char="•"/>
              <a:tabLst>
                <a:tab pos="231775" algn="l"/>
                <a:tab pos="463550" algn="l"/>
              </a:tabLst>
            </a:pPr>
            <a:r>
              <a:rPr lang="en-US" sz="1800" dirty="0" smtClean="0"/>
              <a:t> Gloves and protective  	clothing</a:t>
            </a:r>
          </a:p>
          <a:p>
            <a:pPr indent="-182880">
              <a:buFont typeface="Arial" pitchFamily="34" charset="0"/>
              <a:buChar char="•"/>
            </a:pPr>
            <a:r>
              <a:rPr lang="en-US" sz="1800" dirty="0" smtClean="0"/>
              <a:t>Cleaning supplies, filters</a:t>
            </a:r>
          </a:p>
          <a:p>
            <a:pPr indent="-182880">
              <a:buFont typeface="Arial" pitchFamily="34" charset="0"/>
              <a:buChar char="•"/>
            </a:pPr>
            <a:r>
              <a:rPr lang="en-US" sz="1800" dirty="0" smtClean="0"/>
              <a:t>Laboratory supplies</a:t>
            </a:r>
          </a:p>
          <a:p>
            <a:pPr indent="-182880">
              <a:buFont typeface="Arial" pitchFamily="34" charset="0"/>
              <a:buChar char="•"/>
            </a:pPr>
            <a:r>
              <a:rPr lang="en-US" sz="1800" dirty="0" smtClean="0"/>
              <a:t>Broken tools </a:t>
            </a:r>
          </a:p>
        </p:txBody>
      </p:sp>
      <p:sp>
        <p:nvSpPr>
          <p:cNvPr id="11" name="TextBox 10"/>
          <p:cNvSpPr txBox="1"/>
          <p:nvPr/>
        </p:nvSpPr>
        <p:spPr>
          <a:xfrm>
            <a:off x="3369029" y="4790358"/>
            <a:ext cx="2444917" cy="923330"/>
          </a:xfrm>
          <a:prstGeom prst="rect">
            <a:avLst/>
          </a:prstGeom>
          <a:noFill/>
        </p:spPr>
        <p:txBody>
          <a:bodyPr wrap="square" rtlCol="0">
            <a:spAutoFit/>
          </a:bodyPr>
          <a:lstStyle/>
          <a:p>
            <a:pPr>
              <a:buFont typeface="Arial" pitchFamily="34" charset="0"/>
              <a:buChar char="•"/>
            </a:pPr>
            <a:r>
              <a:rPr lang="en-US" sz="1800" dirty="0" smtClean="0"/>
              <a:t> Spent (used) fuel</a:t>
            </a:r>
          </a:p>
          <a:p>
            <a:pPr marL="109538" indent="-109538">
              <a:buFont typeface="Arial" pitchFamily="34" charset="0"/>
              <a:buChar char="•"/>
            </a:pPr>
            <a:r>
              <a:rPr lang="en-US" sz="1800" dirty="0" smtClean="0"/>
              <a:t> Waste left from    reprocessing</a:t>
            </a:r>
            <a:endParaRPr lang="en-US" sz="1800" dirty="0"/>
          </a:p>
        </p:txBody>
      </p:sp>
      <p:pic>
        <p:nvPicPr>
          <p:cNvPr id="1026" name="Picture 2"/>
          <p:cNvPicPr>
            <a:picLocks noChangeAspect="1" noChangeArrowheads="1"/>
          </p:cNvPicPr>
          <p:nvPr/>
        </p:nvPicPr>
        <p:blipFill>
          <a:blip r:embed="rId4" cstate="screen"/>
          <a:srcRect b="16993"/>
          <a:stretch>
            <a:fillRect/>
          </a:stretch>
        </p:blipFill>
        <p:spPr bwMode="auto">
          <a:xfrm>
            <a:off x="6545813" y="4175577"/>
            <a:ext cx="1514826" cy="197342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1+#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animBg="1"/>
      <p:bldP spid="13" grpId="0" uiExpand="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79" y="0"/>
            <a:ext cx="8220854" cy="1379538"/>
          </a:xfrm>
        </p:spPr>
        <p:txBody>
          <a:bodyPr/>
          <a:lstStyle/>
          <a:p>
            <a:r>
              <a:rPr lang="en-US" dirty="0" smtClean="0"/>
              <a:t>How we dispose of low-level waste</a:t>
            </a:r>
            <a:endParaRPr lang="en-US" dirty="0"/>
          </a:p>
        </p:txBody>
      </p:sp>
      <p:sp>
        <p:nvSpPr>
          <p:cNvPr id="3" name="Content Placeholder 2"/>
          <p:cNvSpPr>
            <a:spLocks noGrp="1"/>
          </p:cNvSpPr>
          <p:nvPr>
            <p:ph idx="1"/>
          </p:nvPr>
        </p:nvSpPr>
        <p:spPr>
          <a:xfrm>
            <a:off x="492196" y="4780484"/>
            <a:ext cx="8181833" cy="1442895"/>
          </a:xfrm>
        </p:spPr>
        <p:txBody>
          <a:bodyPr/>
          <a:lstStyle/>
          <a:p>
            <a:pPr marL="231775" indent="-231775">
              <a:buNone/>
            </a:pPr>
            <a:r>
              <a:rPr lang="en-US" dirty="0" smtClean="0"/>
              <a:t>Low-level waste is usually packed in boxes or drums and shipped to disposal sites where it is</a:t>
            </a:r>
          </a:p>
          <a:p>
            <a:pPr marL="287338" indent="-233363"/>
            <a:r>
              <a:rPr lang="en-US" dirty="0" smtClean="0"/>
              <a:t>Buried in trenches</a:t>
            </a:r>
          </a:p>
          <a:p>
            <a:pPr marL="287338" indent="-233363"/>
            <a:r>
              <a:rPr lang="en-US" dirty="0" smtClean="0"/>
              <a:t>Covered with soil and a cap that sheds water and </a:t>
            </a:r>
          </a:p>
          <a:p>
            <a:pPr marL="287338" indent="-233363"/>
            <a:r>
              <a:rPr lang="en-US" dirty="0" smtClean="0"/>
              <a:t>Monitored to detect radiation.</a:t>
            </a:r>
          </a:p>
          <a:p>
            <a:endParaRPr lang="en-US" dirty="0" smtClean="0"/>
          </a:p>
          <a:p>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7</a:t>
            </a:fld>
            <a:endParaRPr lang="en-US" sz="1200" dirty="0">
              <a:solidFill>
                <a:schemeClr val="tx1"/>
              </a:solidFill>
            </a:endParaRPr>
          </a:p>
        </p:txBody>
      </p:sp>
      <p:pic>
        <p:nvPicPr>
          <p:cNvPr id="1027" name="Picture 3"/>
          <p:cNvPicPr>
            <a:picLocks noChangeAspect="1" noChangeArrowheads="1"/>
          </p:cNvPicPr>
          <p:nvPr/>
        </p:nvPicPr>
        <p:blipFill>
          <a:blip r:embed="rId3" cstate="screen"/>
          <a:srcRect/>
          <a:stretch>
            <a:fillRect/>
          </a:stretch>
        </p:blipFill>
        <p:spPr bwMode="auto">
          <a:xfrm>
            <a:off x="1208793" y="1359544"/>
            <a:ext cx="6338419" cy="330799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22" y="0"/>
            <a:ext cx="8220854" cy="1379538"/>
          </a:xfrm>
        </p:spPr>
        <p:txBody>
          <a:bodyPr/>
          <a:lstStyle/>
          <a:p>
            <a:r>
              <a:rPr lang="en-US" dirty="0" smtClean="0"/>
              <a:t>Where are low-level waste disposal sites?</a:t>
            </a:r>
            <a:endParaRPr lang="en-US" dirty="0"/>
          </a:p>
        </p:txBody>
      </p:sp>
      <p:sp>
        <p:nvSpPr>
          <p:cNvPr id="3" name="Content Placeholder 2"/>
          <p:cNvSpPr>
            <a:spLocks noGrp="1"/>
          </p:cNvSpPr>
          <p:nvPr>
            <p:ph idx="1"/>
          </p:nvPr>
        </p:nvSpPr>
        <p:spPr>
          <a:xfrm>
            <a:off x="468313" y="1495983"/>
            <a:ext cx="8229600" cy="689078"/>
          </a:xfrm>
        </p:spPr>
        <p:txBody>
          <a:bodyPr/>
          <a:lstStyle/>
          <a:p>
            <a:pPr>
              <a:buNone/>
            </a:pPr>
            <a:r>
              <a:rPr lang="en-US" dirty="0" smtClean="0"/>
              <a:t>Each state is responsible for disposing of its low-level waste. Most States formed compacts with other States because 50 sites are not needed.</a:t>
            </a:r>
            <a:endParaRPr lang="en-US" b="1"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8</a:t>
            </a:fld>
            <a:endParaRPr lang="en-US" sz="1200" dirty="0">
              <a:solidFill>
                <a:schemeClr val="tx1"/>
              </a:solidFill>
            </a:endParaRPr>
          </a:p>
        </p:txBody>
      </p:sp>
      <p:sp>
        <p:nvSpPr>
          <p:cNvPr id="6" name="TextBox 5"/>
          <p:cNvSpPr txBox="1"/>
          <p:nvPr/>
        </p:nvSpPr>
        <p:spPr>
          <a:xfrm>
            <a:off x="368135" y="2889925"/>
            <a:ext cx="1781299" cy="2031325"/>
          </a:xfrm>
          <a:prstGeom prst="rect">
            <a:avLst/>
          </a:prstGeom>
          <a:noFill/>
        </p:spPr>
        <p:txBody>
          <a:bodyPr wrap="square" rtlCol="0">
            <a:spAutoFit/>
          </a:bodyPr>
          <a:lstStyle/>
          <a:p>
            <a:r>
              <a:rPr lang="en-US" sz="1800" dirty="0" smtClean="0"/>
              <a:t>Four low-level waste disposal facilities are in </a:t>
            </a:r>
          </a:p>
          <a:p>
            <a:pPr>
              <a:buFont typeface="Arial" pitchFamily="34" charset="0"/>
              <a:buChar char="•"/>
            </a:pPr>
            <a:r>
              <a:rPr lang="en-US" sz="1800" dirty="0" smtClean="0"/>
              <a:t> Richland, WA</a:t>
            </a:r>
          </a:p>
          <a:p>
            <a:pPr>
              <a:buFont typeface="Arial" pitchFamily="34" charset="0"/>
              <a:buChar char="•"/>
            </a:pPr>
            <a:r>
              <a:rPr lang="en-US" sz="1800" dirty="0" smtClean="0"/>
              <a:t> Clive, UT</a:t>
            </a:r>
          </a:p>
          <a:p>
            <a:pPr>
              <a:buFont typeface="Arial" pitchFamily="34" charset="0"/>
              <a:buChar char="•"/>
            </a:pPr>
            <a:r>
              <a:rPr lang="en-US" sz="1800" dirty="0" smtClean="0"/>
              <a:t> Barnwell, SC</a:t>
            </a:r>
          </a:p>
          <a:p>
            <a:pPr>
              <a:buFont typeface="Arial" pitchFamily="34" charset="0"/>
              <a:buChar char="•"/>
            </a:pPr>
            <a:r>
              <a:rPr lang="en-US" sz="1800" dirty="0" smtClean="0"/>
              <a:t> Andrews, TX</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1" y="2222117"/>
            <a:ext cx="6350000" cy="426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dispose of high-level waste</a:t>
            </a:r>
            <a:endParaRPr lang="en-US" dirty="0"/>
          </a:p>
        </p:txBody>
      </p:sp>
      <p:sp>
        <p:nvSpPr>
          <p:cNvPr id="3" name="Content Placeholder 2"/>
          <p:cNvSpPr>
            <a:spLocks noGrp="1"/>
          </p:cNvSpPr>
          <p:nvPr>
            <p:ph idx="1"/>
          </p:nvPr>
        </p:nvSpPr>
        <p:spPr>
          <a:xfrm>
            <a:off x="457200" y="1709738"/>
            <a:ext cx="8229600" cy="890958"/>
          </a:xfrm>
        </p:spPr>
        <p:txBody>
          <a:bodyPr/>
          <a:lstStyle/>
          <a:p>
            <a:pPr>
              <a:buNone/>
            </a:pPr>
            <a:r>
              <a:rPr lang="en-US" dirty="0" smtClean="0"/>
              <a:t>Every 18-24 months, about one third of the fuel assemblies at a nuclear plant are replaced with new ones. Fuel that has been removed from the reactor is called </a:t>
            </a:r>
            <a:r>
              <a:rPr lang="en-US" b="1" dirty="0" smtClean="0"/>
              <a:t>spent fuel</a:t>
            </a:r>
            <a:r>
              <a:rPr lang="en-US" dirty="0" smtClean="0"/>
              <a:t>.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9</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6034765" y="2446316"/>
            <a:ext cx="2570391" cy="4034085"/>
          </a:xfrm>
          <a:prstGeom prst="rect">
            <a:avLst/>
          </a:prstGeom>
          <a:noFill/>
          <a:ln w="9525">
            <a:noFill/>
            <a:miter lim="800000"/>
            <a:headEnd/>
            <a:tailEnd/>
          </a:ln>
        </p:spPr>
      </p:pic>
      <p:sp>
        <p:nvSpPr>
          <p:cNvPr id="6" name="TextBox 5"/>
          <p:cNvSpPr txBox="1"/>
          <p:nvPr/>
        </p:nvSpPr>
        <p:spPr>
          <a:xfrm>
            <a:off x="401354" y="2695696"/>
            <a:ext cx="5440776" cy="2031325"/>
          </a:xfrm>
          <a:prstGeom prst="rect">
            <a:avLst/>
          </a:prstGeom>
          <a:noFill/>
        </p:spPr>
        <p:txBody>
          <a:bodyPr wrap="square" rtlCol="0">
            <a:spAutoFit/>
          </a:bodyPr>
          <a:lstStyle/>
          <a:p>
            <a:pPr marL="173736" indent="-173736">
              <a:buFont typeface="Arial" pitchFamily="34" charset="0"/>
              <a:buChar char="•"/>
            </a:pPr>
            <a:r>
              <a:rPr lang="en-US" sz="1800" dirty="0" smtClean="0"/>
              <a:t>Spent fuel is still very hot — thermally and radioactively.</a:t>
            </a:r>
          </a:p>
          <a:p>
            <a:pPr marL="173736" indent="-173736"/>
            <a:endParaRPr lang="en-US" sz="1800" dirty="0" smtClean="0"/>
          </a:p>
          <a:p>
            <a:pPr marL="173736" indent="-173736">
              <a:buFont typeface="Arial" pitchFamily="34" charset="0"/>
              <a:buChar char="•"/>
            </a:pPr>
            <a:r>
              <a:rPr lang="en-US" sz="1800" dirty="0" smtClean="0"/>
              <a:t>It is stored in a deep, steel-lined concrete pool called the </a:t>
            </a:r>
            <a:r>
              <a:rPr lang="en-US" sz="1800" b="1" dirty="0" smtClean="0"/>
              <a:t>spent fuel pool </a:t>
            </a:r>
            <a:r>
              <a:rPr lang="en-US" sz="1800" dirty="0" smtClean="0"/>
              <a:t>at the power plant site.</a:t>
            </a:r>
          </a:p>
          <a:p>
            <a:pPr>
              <a:buFont typeface="Arial" pitchFamily="34" charset="0"/>
              <a:buChar char="•"/>
            </a:pPr>
            <a:endParaRPr lang="en-US" sz="1800" dirty="0" smtClean="0"/>
          </a:p>
          <a:p>
            <a:pPr>
              <a:buFont typeface="Arial" pitchFamily="34" charset="0"/>
              <a:buChar char="•"/>
            </a:pPr>
            <a:endParaRPr lang="en-US" sz="1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6_A2313-V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6_A2313-VI_P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lnDef>
  </a:objectDefaults>
  <a:extraClrSchemeLst>
    <a:extraClrScheme>
      <a:clrScheme name="16_A2313-VI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A2313-VI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A2313-VI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A2313-VI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A2313-VI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A2313-VI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A2313-VI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A2313-VI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A2313-VI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A2313-VI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A2313-VI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A2313-VI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16149</TotalTime>
  <Words>3325</Words>
  <Application>Microsoft Office PowerPoint</Application>
  <PresentationFormat>On-screen Show (4:3)</PresentationFormat>
  <Paragraphs>305</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16_A2313-VI_PPT</vt:lpstr>
      <vt:lpstr>Lesson Seven Waste from  Nuclear Power Plants</vt:lpstr>
      <vt:lpstr>What you need to know about Nuclear Power Plant Waste:</vt:lpstr>
      <vt:lpstr>Everyday we all produce waste. </vt:lpstr>
      <vt:lpstr>Nuclear power plants produce waste, too.</vt:lpstr>
      <vt:lpstr>Nuclear power plant waste needs special care.</vt:lpstr>
      <vt:lpstr>Types of waste from nuclear power plants</vt:lpstr>
      <vt:lpstr>How we dispose of low-level waste</vt:lpstr>
      <vt:lpstr>Where are low-level waste disposal sites?</vt:lpstr>
      <vt:lpstr>How to dispose of high-level waste</vt:lpstr>
      <vt:lpstr>What happens in the spent fuel pool?</vt:lpstr>
      <vt:lpstr>Dry casks are the next storage step.</vt:lpstr>
      <vt:lpstr>Storing spent fuel underground</vt:lpstr>
      <vt:lpstr>Other options for spent fuel are on the table.</vt:lpstr>
      <vt:lpstr>Summary: Fill in the blanks</vt:lpstr>
      <vt:lpstr>Summary (continued)</vt:lpstr>
      <vt:lpstr>Summary (continued)</vt:lpstr>
      <vt:lpstr>Summary (continued)</vt:lpstr>
      <vt:lpstr>Advanced Student Assignment </vt:lpstr>
      <vt:lpstr>Advanced Student Assignment (cont’d)</vt:lpstr>
      <vt:lpstr>Advanced Student Assignment (cont’d)</vt:lpstr>
      <vt:lpstr>Lesson 7 Vocabulary</vt:lpstr>
      <vt:lpstr>Vocabulary</vt:lpstr>
      <vt:lpstr>Vocabulary</vt:lpstr>
      <vt:lpstr>For Discussion: Nuclear fuel cycle </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Arial Bold 24pt Blue</dc:title>
  <dc:creator>Donna Cheng</dc:creator>
  <cp:lastModifiedBy>Vickie Reddick</cp:lastModifiedBy>
  <cp:revision>1170</cp:revision>
  <cp:lastPrinted>2007-12-06T17:16:05Z</cp:lastPrinted>
  <dcterms:created xsi:type="dcterms:W3CDTF">2011-03-30T11:43:36Z</dcterms:created>
  <dcterms:modified xsi:type="dcterms:W3CDTF">2013-09-11T18:28:44Z</dcterms:modified>
</cp:coreProperties>
</file>