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94" r:id="rId3"/>
  </p:sldMasterIdLst>
  <p:notesMasterIdLst>
    <p:notesMasterId r:id="rId58"/>
  </p:notesMasterIdLst>
  <p:sldIdLst>
    <p:sldId id="358" r:id="rId4"/>
    <p:sldId id="361" r:id="rId5"/>
    <p:sldId id="364" r:id="rId6"/>
    <p:sldId id="363" r:id="rId7"/>
    <p:sldId id="366" r:id="rId8"/>
    <p:sldId id="338" r:id="rId9"/>
    <p:sldId id="341" r:id="rId10"/>
    <p:sldId id="340" r:id="rId11"/>
    <p:sldId id="342" r:id="rId12"/>
    <p:sldId id="373" r:id="rId13"/>
    <p:sldId id="337" r:id="rId14"/>
    <p:sldId id="368" r:id="rId15"/>
    <p:sldId id="322" r:id="rId16"/>
    <p:sldId id="284" r:id="rId17"/>
    <p:sldId id="268" r:id="rId18"/>
    <p:sldId id="272" r:id="rId19"/>
    <p:sldId id="369" r:id="rId20"/>
    <p:sldId id="269" r:id="rId21"/>
    <p:sldId id="356" r:id="rId22"/>
    <p:sldId id="286" r:id="rId23"/>
    <p:sldId id="370" r:id="rId24"/>
    <p:sldId id="371" r:id="rId25"/>
    <p:sldId id="372" r:id="rId26"/>
    <p:sldId id="290" r:id="rId27"/>
    <p:sldId id="374" r:id="rId28"/>
    <p:sldId id="280" r:id="rId29"/>
    <p:sldId id="273" r:id="rId30"/>
    <p:sldId id="274" r:id="rId31"/>
    <p:sldId id="300" r:id="rId32"/>
    <p:sldId id="289" r:id="rId33"/>
    <p:sldId id="281" r:id="rId34"/>
    <p:sldId id="275" r:id="rId35"/>
    <p:sldId id="276" r:id="rId36"/>
    <p:sldId id="302" r:id="rId37"/>
    <p:sldId id="297" r:id="rId38"/>
    <p:sldId id="294" r:id="rId39"/>
    <p:sldId id="304" r:id="rId40"/>
    <p:sldId id="295" r:id="rId41"/>
    <p:sldId id="296" r:id="rId42"/>
    <p:sldId id="293" r:id="rId43"/>
    <p:sldId id="352" r:id="rId44"/>
    <p:sldId id="353" r:id="rId45"/>
    <p:sldId id="351" r:id="rId46"/>
    <p:sldId id="350" r:id="rId47"/>
    <p:sldId id="282" r:id="rId48"/>
    <p:sldId id="278" r:id="rId49"/>
    <p:sldId id="346" r:id="rId50"/>
    <p:sldId id="347" r:id="rId51"/>
    <p:sldId id="349" r:id="rId52"/>
    <p:sldId id="344" r:id="rId53"/>
    <p:sldId id="345" r:id="rId54"/>
    <p:sldId id="348" r:id="rId55"/>
    <p:sldId id="357" r:id="rId56"/>
    <p:sldId id="263" r:id="rId5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6FE"/>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97201" autoAdjust="0"/>
  </p:normalViewPr>
  <p:slideViewPr>
    <p:cSldViewPr showGuides="1">
      <p:cViewPr varScale="1">
        <p:scale>
          <a:sx n="95" d="100"/>
          <a:sy n="95" d="100"/>
        </p:scale>
        <p:origin x="-109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F6ABF-42AC-4A04-AABF-4F94E4B328D4}" type="doc">
      <dgm:prSet loTypeId="urn:microsoft.com/office/officeart/2005/8/layout/pyramid4" loCatId="pyramid" qsTypeId="urn:microsoft.com/office/officeart/2005/8/quickstyle/simple5" qsCatId="simple" csTypeId="urn:microsoft.com/office/officeart/2005/8/colors/colorful1#1" csCatId="colorful" phldr="1"/>
      <dgm:spPr/>
      <dgm:t>
        <a:bodyPr/>
        <a:lstStyle/>
        <a:p>
          <a:endParaRPr lang="en-US"/>
        </a:p>
      </dgm:t>
    </dgm:pt>
    <dgm:pt modelId="{BB0899EB-D51F-4494-993A-46F5F4A71EA1}">
      <dgm:prSet phldrT="[Text]" custT="1"/>
      <dgm:spPr/>
      <dgm:t>
        <a:bodyPr/>
        <a:lstStyle/>
        <a:p>
          <a:r>
            <a:rPr lang="en-US" sz="1600" b="1" dirty="0" smtClean="0"/>
            <a:t>Standards</a:t>
          </a:r>
          <a:endParaRPr lang="en-US" sz="1600" b="1" dirty="0"/>
        </a:p>
      </dgm:t>
    </dgm:pt>
    <dgm:pt modelId="{2340B77C-6064-4755-B183-904FAAD073A8}" type="parTrans" cxnId="{CE3B4811-6931-4123-B743-EBEA41C26493}">
      <dgm:prSet/>
      <dgm:spPr/>
      <dgm:t>
        <a:bodyPr/>
        <a:lstStyle/>
        <a:p>
          <a:endParaRPr lang="en-US" sz="2400" b="1"/>
        </a:p>
      </dgm:t>
    </dgm:pt>
    <dgm:pt modelId="{0B4C2EBC-E0D9-45EC-9937-3F5E257E445B}" type="sibTrans" cxnId="{CE3B4811-6931-4123-B743-EBEA41C26493}">
      <dgm:prSet/>
      <dgm:spPr/>
      <dgm:t>
        <a:bodyPr/>
        <a:lstStyle/>
        <a:p>
          <a:endParaRPr lang="en-US" sz="2400" b="1"/>
        </a:p>
      </dgm:t>
    </dgm:pt>
    <dgm:pt modelId="{838F4657-339D-47EA-8F2C-AD4BB0DE7E7D}">
      <dgm:prSet phldrT="[Text]" custT="1"/>
      <dgm:spPr>
        <a:solidFill>
          <a:srgbClr val="FF9999"/>
        </a:solidFill>
      </dgm:spPr>
      <dgm:t>
        <a:bodyPr/>
        <a:lstStyle/>
        <a:p>
          <a:r>
            <a:rPr lang="en-US" sz="1600" b="1" dirty="0" smtClean="0"/>
            <a:t>Users Groups</a:t>
          </a:r>
          <a:endParaRPr lang="en-US" sz="1600" b="1" dirty="0"/>
        </a:p>
      </dgm:t>
    </dgm:pt>
    <dgm:pt modelId="{BF0C2A50-B781-4EEC-B32A-AACEFEE62C76}" type="parTrans" cxnId="{128308F1-DDC7-430A-94FE-1CAEB70396A9}">
      <dgm:prSet/>
      <dgm:spPr/>
      <dgm:t>
        <a:bodyPr/>
        <a:lstStyle/>
        <a:p>
          <a:endParaRPr lang="en-US" sz="2400" b="1"/>
        </a:p>
      </dgm:t>
    </dgm:pt>
    <dgm:pt modelId="{61406D86-CDFE-43C2-B6BF-DC32133F57A2}" type="sibTrans" cxnId="{128308F1-DDC7-430A-94FE-1CAEB70396A9}">
      <dgm:prSet/>
      <dgm:spPr/>
      <dgm:t>
        <a:bodyPr/>
        <a:lstStyle/>
        <a:p>
          <a:endParaRPr lang="en-US" sz="2400" b="1"/>
        </a:p>
      </dgm:t>
    </dgm:pt>
    <dgm:pt modelId="{2B439F0C-2A1E-4002-B9E0-FB32A96E5933}">
      <dgm:prSet phldrT="[Text]" custT="1"/>
      <dgm:spPr/>
      <dgm:t>
        <a:bodyPr/>
        <a:lstStyle/>
        <a:p>
          <a:r>
            <a:rPr lang="en-US" sz="1600" b="1" dirty="0" smtClean="0"/>
            <a:t>Interoperable products and services</a:t>
          </a:r>
          <a:endParaRPr lang="en-US" sz="1600" b="1" dirty="0"/>
        </a:p>
      </dgm:t>
    </dgm:pt>
    <dgm:pt modelId="{664C1CD2-3328-48E0-9022-9A4196E75618}" type="parTrans" cxnId="{EC5CE803-F648-48B3-8691-B4E884A67891}">
      <dgm:prSet/>
      <dgm:spPr/>
      <dgm:t>
        <a:bodyPr/>
        <a:lstStyle/>
        <a:p>
          <a:endParaRPr lang="en-US" sz="2400" b="1"/>
        </a:p>
      </dgm:t>
    </dgm:pt>
    <dgm:pt modelId="{09E2DE5E-CAD3-4AAB-9393-313DB2F41FA3}" type="sibTrans" cxnId="{EC5CE803-F648-48B3-8691-B4E884A67891}">
      <dgm:prSet/>
      <dgm:spPr/>
      <dgm:t>
        <a:bodyPr/>
        <a:lstStyle/>
        <a:p>
          <a:endParaRPr lang="en-US" sz="2400" b="1"/>
        </a:p>
      </dgm:t>
    </dgm:pt>
    <dgm:pt modelId="{32D777D4-C2BA-4A09-AD16-D509F46A7F60}">
      <dgm:prSet phldrT="[Text]" custT="1"/>
      <dgm:spPr/>
      <dgm:t>
        <a:bodyPr/>
        <a:lstStyle/>
        <a:p>
          <a:r>
            <a:rPr lang="en-US" sz="1600" b="1" dirty="0" smtClean="0"/>
            <a:t>Reference Implementations</a:t>
          </a:r>
          <a:endParaRPr lang="en-US" sz="1600" b="1" dirty="0"/>
        </a:p>
      </dgm:t>
    </dgm:pt>
    <dgm:pt modelId="{9482586F-465C-445A-926F-999A25187C9C}" type="parTrans" cxnId="{119F2847-C4ED-438E-B650-16D1DDE34DC5}">
      <dgm:prSet/>
      <dgm:spPr/>
      <dgm:t>
        <a:bodyPr/>
        <a:lstStyle/>
        <a:p>
          <a:endParaRPr lang="en-US" sz="2400" b="1"/>
        </a:p>
      </dgm:t>
    </dgm:pt>
    <dgm:pt modelId="{8058B147-25B8-48B9-BDA4-CABB35490EF5}" type="sibTrans" cxnId="{119F2847-C4ED-438E-B650-16D1DDE34DC5}">
      <dgm:prSet/>
      <dgm:spPr/>
      <dgm:t>
        <a:bodyPr/>
        <a:lstStyle/>
        <a:p>
          <a:endParaRPr lang="en-US" sz="2400" b="1"/>
        </a:p>
      </dgm:t>
    </dgm:pt>
    <dgm:pt modelId="{44A535C6-C779-4398-9959-682BA0A9A038}">
      <dgm:prSet phldrT="[Text]" custT="1"/>
      <dgm:spPr>
        <a:solidFill>
          <a:srgbClr val="FF9999"/>
        </a:solidFill>
      </dgm:spPr>
      <dgm:t>
        <a:bodyPr/>
        <a:lstStyle/>
        <a:p>
          <a:r>
            <a:rPr lang="en-US" sz="1050" b="1" dirty="0" smtClean="0"/>
            <a:t>Implementation agreements</a:t>
          </a:r>
          <a:endParaRPr lang="en-US" sz="1050" b="1" dirty="0"/>
        </a:p>
      </dgm:t>
    </dgm:pt>
    <dgm:pt modelId="{F552AE0B-5489-4F75-883A-60EEA40BEF77}" type="parTrans" cxnId="{C541B2E9-FCA8-4BE1-A9EE-9863BDCD7FB8}">
      <dgm:prSet/>
      <dgm:spPr/>
      <dgm:t>
        <a:bodyPr/>
        <a:lstStyle/>
        <a:p>
          <a:endParaRPr lang="en-US" sz="2400" b="1"/>
        </a:p>
      </dgm:t>
    </dgm:pt>
    <dgm:pt modelId="{7D428825-3FAE-441E-9C5A-6A048FA7B01B}" type="sibTrans" cxnId="{C541B2E9-FCA8-4BE1-A9EE-9863BDCD7FB8}">
      <dgm:prSet/>
      <dgm:spPr/>
      <dgm:t>
        <a:bodyPr/>
        <a:lstStyle/>
        <a:p>
          <a:endParaRPr lang="en-US" sz="2400" b="1"/>
        </a:p>
      </dgm:t>
    </dgm:pt>
    <dgm:pt modelId="{179F30B3-0C09-4AE5-A469-BD4EB284E8B5}">
      <dgm:prSet phldrT="[Text]" custT="1"/>
      <dgm:spPr>
        <a:solidFill>
          <a:srgbClr val="FF9999"/>
        </a:solidFill>
      </dgm:spPr>
      <dgm:t>
        <a:bodyPr/>
        <a:lstStyle/>
        <a:p>
          <a:r>
            <a:rPr lang="en-US" sz="1050" b="1" dirty="0" smtClean="0"/>
            <a:t>Labeling and Test Certifications</a:t>
          </a:r>
          <a:endParaRPr lang="en-US" sz="1050" b="1" dirty="0"/>
        </a:p>
      </dgm:t>
    </dgm:pt>
    <dgm:pt modelId="{A52B4E20-AB85-4613-B0BF-43D58EA72381}" type="parTrans" cxnId="{D070F6F6-02EA-4001-BD31-62E8EF332507}">
      <dgm:prSet/>
      <dgm:spPr/>
      <dgm:t>
        <a:bodyPr/>
        <a:lstStyle/>
        <a:p>
          <a:endParaRPr lang="en-US" sz="2400" b="1"/>
        </a:p>
      </dgm:t>
    </dgm:pt>
    <dgm:pt modelId="{F306E7EA-9D69-468B-90DB-D25678AFAF27}" type="sibTrans" cxnId="{D070F6F6-02EA-4001-BD31-62E8EF332507}">
      <dgm:prSet/>
      <dgm:spPr/>
      <dgm:t>
        <a:bodyPr/>
        <a:lstStyle/>
        <a:p>
          <a:endParaRPr lang="en-US" sz="2400" b="1"/>
        </a:p>
      </dgm:t>
    </dgm:pt>
    <dgm:pt modelId="{C486B4FC-5E4C-4F76-95B2-71639DA45ABD}">
      <dgm:prSet phldrT="[Text]" custT="1"/>
      <dgm:spPr/>
      <dgm:t>
        <a:bodyPr/>
        <a:lstStyle/>
        <a:p>
          <a:r>
            <a:rPr lang="en-US" sz="1050" b="1" dirty="0" smtClean="0"/>
            <a:t>Open Source Running Code</a:t>
          </a:r>
          <a:endParaRPr lang="en-US" sz="1050" b="1" dirty="0"/>
        </a:p>
      </dgm:t>
    </dgm:pt>
    <dgm:pt modelId="{A688BA24-9A97-4E64-8D54-54C078FDA857}" type="parTrans" cxnId="{715BD950-44D7-4CE4-8DE3-074773C0F6C1}">
      <dgm:prSet/>
      <dgm:spPr/>
      <dgm:t>
        <a:bodyPr/>
        <a:lstStyle/>
        <a:p>
          <a:endParaRPr lang="en-US" sz="2400" b="1"/>
        </a:p>
      </dgm:t>
    </dgm:pt>
    <dgm:pt modelId="{5FD75902-4B08-4EE7-8DE4-098382FCD18F}" type="sibTrans" cxnId="{715BD950-44D7-4CE4-8DE3-074773C0F6C1}">
      <dgm:prSet/>
      <dgm:spPr/>
      <dgm:t>
        <a:bodyPr/>
        <a:lstStyle/>
        <a:p>
          <a:endParaRPr lang="en-US" sz="2400" b="1"/>
        </a:p>
      </dgm:t>
    </dgm:pt>
    <dgm:pt modelId="{365421E2-142C-4F17-8202-FE6CCCD88485}">
      <dgm:prSet phldrT="[Text]" custT="1"/>
      <dgm:spPr/>
      <dgm:t>
        <a:bodyPr/>
        <a:lstStyle/>
        <a:p>
          <a:r>
            <a:rPr lang="en-US" sz="1050" b="1" dirty="0" smtClean="0"/>
            <a:t>“golden unit”</a:t>
          </a:r>
          <a:endParaRPr lang="en-US" sz="1050" b="1" dirty="0"/>
        </a:p>
      </dgm:t>
    </dgm:pt>
    <dgm:pt modelId="{20BFEEA1-3C85-48ED-8AFB-129037F930EE}" type="parTrans" cxnId="{2D23E286-DE04-4AF6-B95E-19217696A0B7}">
      <dgm:prSet/>
      <dgm:spPr/>
      <dgm:t>
        <a:bodyPr/>
        <a:lstStyle/>
        <a:p>
          <a:endParaRPr lang="en-US" sz="2400" b="1"/>
        </a:p>
      </dgm:t>
    </dgm:pt>
    <dgm:pt modelId="{F044AF27-9578-4827-AE86-A38C1DF78F8C}" type="sibTrans" cxnId="{2D23E286-DE04-4AF6-B95E-19217696A0B7}">
      <dgm:prSet/>
      <dgm:spPr/>
      <dgm:t>
        <a:bodyPr/>
        <a:lstStyle/>
        <a:p>
          <a:endParaRPr lang="en-US" sz="2400" b="1"/>
        </a:p>
      </dgm:t>
    </dgm:pt>
    <dgm:pt modelId="{D40293DF-68DD-427F-9C4C-F5205B459483}">
      <dgm:prSet phldrT="[Text]" custT="1"/>
      <dgm:spPr/>
      <dgm:t>
        <a:bodyPr/>
        <a:lstStyle/>
        <a:p>
          <a:r>
            <a:rPr lang="en-US" sz="1050" b="1" dirty="0" smtClean="0"/>
            <a:t>Consensus among stakeholders</a:t>
          </a:r>
          <a:endParaRPr lang="en-US" sz="1050" b="1" dirty="0"/>
        </a:p>
      </dgm:t>
    </dgm:pt>
    <dgm:pt modelId="{AF2F3D93-DEC0-4D66-8AC5-653B33B134CC}" type="parTrans" cxnId="{3D7A2E67-7A0B-448B-AB95-2763CDC20F93}">
      <dgm:prSet/>
      <dgm:spPr/>
      <dgm:t>
        <a:bodyPr/>
        <a:lstStyle/>
        <a:p>
          <a:endParaRPr lang="en-US" sz="2400" b="1"/>
        </a:p>
      </dgm:t>
    </dgm:pt>
    <dgm:pt modelId="{DBCD6162-EA46-4E17-8BC5-72CC67C035FC}" type="sibTrans" cxnId="{3D7A2E67-7A0B-448B-AB95-2763CDC20F93}">
      <dgm:prSet/>
      <dgm:spPr/>
      <dgm:t>
        <a:bodyPr/>
        <a:lstStyle/>
        <a:p>
          <a:endParaRPr lang="en-US" sz="2400" b="1"/>
        </a:p>
      </dgm:t>
    </dgm:pt>
    <dgm:pt modelId="{CF98E466-BE30-441C-A9D5-29FC9617B62D}">
      <dgm:prSet phldrT="[Text]" custT="1"/>
      <dgm:spPr/>
      <dgm:t>
        <a:bodyPr/>
        <a:lstStyle/>
        <a:p>
          <a:r>
            <a:rPr lang="en-US" sz="1050" b="1" dirty="0" smtClean="0"/>
            <a:t>Maintenance and evolution</a:t>
          </a:r>
          <a:endParaRPr lang="en-US" sz="1050" b="1" dirty="0"/>
        </a:p>
      </dgm:t>
    </dgm:pt>
    <dgm:pt modelId="{1A9E3D0F-323F-45DA-8BD6-06AFEBC5B6A7}" type="parTrans" cxnId="{DB399806-9DF6-408E-8592-BD76A8582C5F}">
      <dgm:prSet/>
      <dgm:spPr/>
      <dgm:t>
        <a:bodyPr/>
        <a:lstStyle/>
        <a:p>
          <a:endParaRPr lang="en-US" sz="2400" b="1"/>
        </a:p>
      </dgm:t>
    </dgm:pt>
    <dgm:pt modelId="{B7EC7AB4-7710-4803-9221-CF71B35EEB53}" type="sibTrans" cxnId="{DB399806-9DF6-408E-8592-BD76A8582C5F}">
      <dgm:prSet/>
      <dgm:spPr/>
      <dgm:t>
        <a:bodyPr/>
        <a:lstStyle/>
        <a:p>
          <a:endParaRPr lang="en-US" sz="2400" b="1"/>
        </a:p>
      </dgm:t>
    </dgm:pt>
    <dgm:pt modelId="{6A79B999-5C89-4C0A-A1F0-07771724ABAB}">
      <dgm:prSet phldrT="[Text]" custT="1"/>
      <dgm:spPr>
        <a:solidFill>
          <a:srgbClr val="FF9999"/>
        </a:solidFill>
      </dgm:spPr>
      <dgm:t>
        <a:bodyPr/>
        <a:lstStyle/>
        <a:p>
          <a:r>
            <a:rPr lang="en-US" sz="1050" b="1" dirty="0" smtClean="0"/>
            <a:t>Issues resolution</a:t>
          </a:r>
          <a:endParaRPr lang="en-US" sz="1050" b="1" dirty="0"/>
        </a:p>
      </dgm:t>
    </dgm:pt>
    <dgm:pt modelId="{86386FD1-3F64-40EC-95DC-794A94BFEA39}" type="parTrans" cxnId="{FDE63F4A-296B-421D-93D7-6ADA100C96F2}">
      <dgm:prSet/>
      <dgm:spPr/>
      <dgm:t>
        <a:bodyPr/>
        <a:lstStyle/>
        <a:p>
          <a:endParaRPr lang="en-US" sz="2400" b="1"/>
        </a:p>
      </dgm:t>
    </dgm:pt>
    <dgm:pt modelId="{5CEF081B-5361-4094-B66E-EFB1558D729A}" type="sibTrans" cxnId="{FDE63F4A-296B-421D-93D7-6ADA100C96F2}">
      <dgm:prSet/>
      <dgm:spPr/>
      <dgm:t>
        <a:bodyPr/>
        <a:lstStyle/>
        <a:p>
          <a:endParaRPr lang="en-US" sz="2400" b="1"/>
        </a:p>
      </dgm:t>
    </dgm:pt>
    <dgm:pt modelId="{4369692D-567E-495F-87A4-70C62BD3F352}">
      <dgm:prSet phldrT="[Text]" custT="1"/>
      <dgm:spPr/>
      <dgm:t>
        <a:bodyPr/>
        <a:lstStyle/>
        <a:p>
          <a:r>
            <a:rPr lang="en-US" sz="1050" b="1" dirty="0" smtClean="0"/>
            <a:t>Development projects</a:t>
          </a:r>
          <a:endParaRPr lang="en-US" sz="1050" b="1" dirty="0"/>
        </a:p>
      </dgm:t>
    </dgm:pt>
    <dgm:pt modelId="{7224BB15-AD31-4DA6-8BCC-5B60A5D27EE2}" type="parTrans" cxnId="{6363F267-D876-400D-B070-15F39982192F}">
      <dgm:prSet/>
      <dgm:spPr/>
      <dgm:t>
        <a:bodyPr/>
        <a:lstStyle/>
        <a:p>
          <a:endParaRPr lang="en-US" sz="2400" b="1"/>
        </a:p>
      </dgm:t>
    </dgm:pt>
    <dgm:pt modelId="{F696F329-FEAC-4EDB-9639-1BC218E05C5A}" type="sibTrans" cxnId="{6363F267-D876-400D-B070-15F39982192F}">
      <dgm:prSet/>
      <dgm:spPr/>
      <dgm:t>
        <a:bodyPr/>
        <a:lstStyle/>
        <a:p>
          <a:endParaRPr lang="en-US" sz="2400" b="1"/>
        </a:p>
      </dgm:t>
    </dgm:pt>
    <dgm:pt modelId="{0B985FA8-F74D-456D-AD7E-1A20C5B62A87}" type="pres">
      <dgm:prSet presAssocID="{D9BF6ABF-42AC-4A04-AABF-4F94E4B328D4}" presName="compositeShape" presStyleCnt="0">
        <dgm:presLayoutVars>
          <dgm:chMax val="9"/>
          <dgm:dir/>
          <dgm:resizeHandles val="exact"/>
        </dgm:presLayoutVars>
      </dgm:prSet>
      <dgm:spPr/>
      <dgm:t>
        <a:bodyPr/>
        <a:lstStyle/>
        <a:p>
          <a:endParaRPr lang="en-US"/>
        </a:p>
      </dgm:t>
    </dgm:pt>
    <dgm:pt modelId="{FDB4DC9F-0E5C-4574-BD5E-62F85AAEF145}" type="pres">
      <dgm:prSet presAssocID="{D9BF6ABF-42AC-4A04-AABF-4F94E4B328D4}" presName="triangle1" presStyleLbl="node1" presStyleIdx="0" presStyleCnt="4">
        <dgm:presLayoutVars>
          <dgm:bulletEnabled val="1"/>
        </dgm:presLayoutVars>
      </dgm:prSet>
      <dgm:spPr/>
      <dgm:t>
        <a:bodyPr/>
        <a:lstStyle/>
        <a:p>
          <a:endParaRPr lang="en-US"/>
        </a:p>
      </dgm:t>
    </dgm:pt>
    <dgm:pt modelId="{5EB3C5C7-7F0A-47B4-A9D4-092E32380763}" type="pres">
      <dgm:prSet presAssocID="{D9BF6ABF-42AC-4A04-AABF-4F94E4B328D4}" presName="triangle2" presStyleLbl="node1" presStyleIdx="1" presStyleCnt="4">
        <dgm:presLayoutVars>
          <dgm:bulletEnabled val="1"/>
        </dgm:presLayoutVars>
      </dgm:prSet>
      <dgm:spPr/>
      <dgm:t>
        <a:bodyPr/>
        <a:lstStyle/>
        <a:p>
          <a:endParaRPr lang="en-US"/>
        </a:p>
      </dgm:t>
    </dgm:pt>
    <dgm:pt modelId="{75A82D53-F980-403B-9617-05187632A19A}" type="pres">
      <dgm:prSet presAssocID="{D9BF6ABF-42AC-4A04-AABF-4F94E4B328D4}" presName="triangle3" presStyleLbl="node1" presStyleIdx="2" presStyleCnt="4">
        <dgm:presLayoutVars>
          <dgm:bulletEnabled val="1"/>
        </dgm:presLayoutVars>
      </dgm:prSet>
      <dgm:spPr/>
      <dgm:t>
        <a:bodyPr/>
        <a:lstStyle/>
        <a:p>
          <a:endParaRPr lang="en-US"/>
        </a:p>
      </dgm:t>
    </dgm:pt>
    <dgm:pt modelId="{CA287953-DD7D-48BA-89E5-CCDB09D16F09}" type="pres">
      <dgm:prSet presAssocID="{D9BF6ABF-42AC-4A04-AABF-4F94E4B328D4}" presName="triangle4" presStyleLbl="node1" presStyleIdx="3" presStyleCnt="4">
        <dgm:presLayoutVars>
          <dgm:bulletEnabled val="1"/>
        </dgm:presLayoutVars>
      </dgm:prSet>
      <dgm:spPr/>
      <dgm:t>
        <a:bodyPr/>
        <a:lstStyle/>
        <a:p>
          <a:endParaRPr lang="en-US"/>
        </a:p>
      </dgm:t>
    </dgm:pt>
  </dgm:ptLst>
  <dgm:cxnLst>
    <dgm:cxn modelId="{92852A6D-DC62-4DB2-B4B4-8D6EBBD2F6A2}" type="presOf" srcId="{D9BF6ABF-42AC-4A04-AABF-4F94E4B328D4}" destId="{0B985FA8-F74D-456D-AD7E-1A20C5B62A87}" srcOrd="0" destOrd="0" presId="urn:microsoft.com/office/officeart/2005/8/layout/pyramid4"/>
    <dgm:cxn modelId="{D070F6F6-02EA-4001-BD31-62E8EF332507}" srcId="{838F4657-339D-47EA-8F2C-AD4BB0DE7E7D}" destId="{179F30B3-0C09-4AE5-A469-BD4EB284E8B5}" srcOrd="1" destOrd="0" parTransId="{A52B4E20-AB85-4613-B0BF-43D58EA72381}" sibTransId="{F306E7EA-9D69-468B-90DB-D25678AFAF27}"/>
    <dgm:cxn modelId="{DB399806-9DF6-408E-8592-BD76A8582C5F}" srcId="{BB0899EB-D51F-4494-993A-46F5F4A71EA1}" destId="{CF98E466-BE30-441C-A9D5-29FC9617B62D}" srcOrd="1" destOrd="0" parTransId="{1A9E3D0F-323F-45DA-8BD6-06AFEBC5B6A7}" sibTransId="{B7EC7AB4-7710-4803-9221-CF71B35EEB53}"/>
    <dgm:cxn modelId="{5CB8626A-F5F0-47F7-84FD-4DFEE246FDBC}" type="presOf" srcId="{838F4657-339D-47EA-8F2C-AD4BB0DE7E7D}" destId="{5EB3C5C7-7F0A-47B4-A9D4-092E32380763}" srcOrd="0" destOrd="0" presId="urn:microsoft.com/office/officeart/2005/8/layout/pyramid4"/>
    <dgm:cxn modelId="{EC5CE803-F648-48B3-8691-B4E884A67891}" srcId="{D9BF6ABF-42AC-4A04-AABF-4F94E4B328D4}" destId="{2B439F0C-2A1E-4002-B9E0-FB32A96E5933}" srcOrd="2" destOrd="0" parTransId="{664C1CD2-3328-48E0-9022-9A4196E75618}" sibTransId="{09E2DE5E-CAD3-4AAB-9393-313DB2F41FA3}"/>
    <dgm:cxn modelId="{CBD99B39-FEB8-45F8-8174-F9E09D79183D}" type="presOf" srcId="{D40293DF-68DD-427F-9C4C-F5205B459483}" destId="{FDB4DC9F-0E5C-4574-BD5E-62F85AAEF145}" srcOrd="0" destOrd="1" presId="urn:microsoft.com/office/officeart/2005/8/layout/pyramid4"/>
    <dgm:cxn modelId="{FDE63F4A-296B-421D-93D7-6ADA100C96F2}" srcId="{838F4657-339D-47EA-8F2C-AD4BB0DE7E7D}" destId="{6A79B999-5C89-4C0A-A1F0-07771724ABAB}" srcOrd="2" destOrd="0" parTransId="{86386FD1-3F64-40EC-95DC-794A94BFEA39}" sibTransId="{5CEF081B-5361-4094-B66E-EFB1558D729A}"/>
    <dgm:cxn modelId="{861BC90E-B938-4960-B54C-3BB7732B2581}" type="presOf" srcId="{6A79B999-5C89-4C0A-A1F0-07771724ABAB}" destId="{5EB3C5C7-7F0A-47B4-A9D4-092E32380763}" srcOrd="0" destOrd="3" presId="urn:microsoft.com/office/officeart/2005/8/layout/pyramid4"/>
    <dgm:cxn modelId="{4BCFED62-9D50-429F-92F3-3D3BDFA0E6FC}" type="presOf" srcId="{CF98E466-BE30-441C-A9D5-29FC9617B62D}" destId="{FDB4DC9F-0E5C-4574-BD5E-62F85AAEF145}" srcOrd="0" destOrd="2" presId="urn:microsoft.com/office/officeart/2005/8/layout/pyramid4"/>
    <dgm:cxn modelId="{656F9C84-5343-431C-B489-BA6179E08F85}" type="presOf" srcId="{179F30B3-0C09-4AE5-A469-BD4EB284E8B5}" destId="{5EB3C5C7-7F0A-47B4-A9D4-092E32380763}" srcOrd="0" destOrd="2" presId="urn:microsoft.com/office/officeart/2005/8/layout/pyramid4"/>
    <dgm:cxn modelId="{6363F267-D876-400D-B070-15F39982192F}" srcId="{32D777D4-C2BA-4A09-AD16-D509F46A7F60}" destId="{4369692D-567E-495F-87A4-70C62BD3F352}" srcOrd="1" destOrd="0" parTransId="{7224BB15-AD31-4DA6-8BCC-5B60A5D27EE2}" sibTransId="{F696F329-FEAC-4EDB-9639-1BC218E05C5A}"/>
    <dgm:cxn modelId="{715BD950-44D7-4CE4-8DE3-074773C0F6C1}" srcId="{32D777D4-C2BA-4A09-AD16-D509F46A7F60}" destId="{C486B4FC-5E4C-4F76-95B2-71639DA45ABD}" srcOrd="0" destOrd="0" parTransId="{A688BA24-9A97-4E64-8D54-54C078FDA857}" sibTransId="{5FD75902-4B08-4EE7-8DE4-098382FCD18F}"/>
    <dgm:cxn modelId="{3D7A2E67-7A0B-448B-AB95-2763CDC20F93}" srcId="{BB0899EB-D51F-4494-993A-46F5F4A71EA1}" destId="{D40293DF-68DD-427F-9C4C-F5205B459483}" srcOrd="0" destOrd="0" parTransId="{AF2F3D93-DEC0-4D66-8AC5-653B33B134CC}" sibTransId="{DBCD6162-EA46-4E17-8BC5-72CC67C035FC}"/>
    <dgm:cxn modelId="{43740949-B1E3-4084-8327-3926CE3F7137}" type="presOf" srcId="{4369692D-567E-495F-87A4-70C62BD3F352}" destId="{CA287953-DD7D-48BA-89E5-CCDB09D16F09}" srcOrd="0" destOrd="2" presId="urn:microsoft.com/office/officeart/2005/8/layout/pyramid4"/>
    <dgm:cxn modelId="{E8881D91-805C-4532-9310-2A0D27135211}" type="presOf" srcId="{365421E2-142C-4F17-8202-FE6CCCD88485}" destId="{CA287953-DD7D-48BA-89E5-CCDB09D16F09}" srcOrd="0" destOrd="3" presId="urn:microsoft.com/office/officeart/2005/8/layout/pyramid4"/>
    <dgm:cxn modelId="{DA7EF047-23F5-4FC9-94CF-F64DA3F1EAB4}" type="presOf" srcId="{32D777D4-C2BA-4A09-AD16-D509F46A7F60}" destId="{CA287953-DD7D-48BA-89E5-CCDB09D16F09}" srcOrd="0" destOrd="0" presId="urn:microsoft.com/office/officeart/2005/8/layout/pyramid4"/>
    <dgm:cxn modelId="{0CA7909B-EB1E-4ADA-A10B-C7DA31AE5E60}" type="presOf" srcId="{BB0899EB-D51F-4494-993A-46F5F4A71EA1}" destId="{FDB4DC9F-0E5C-4574-BD5E-62F85AAEF145}" srcOrd="0" destOrd="0" presId="urn:microsoft.com/office/officeart/2005/8/layout/pyramid4"/>
    <dgm:cxn modelId="{2D23E286-DE04-4AF6-B95E-19217696A0B7}" srcId="{32D777D4-C2BA-4A09-AD16-D509F46A7F60}" destId="{365421E2-142C-4F17-8202-FE6CCCD88485}" srcOrd="2" destOrd="0" parTransId="{20BFEEA1-3C85-48ED-8AFB-129037F930EE}" sibTransId="{F044AF27-9578-4827-AE86-A38C1DF78F8C}"/>
    <dgm:cxn modelId="{119F2847-C4ED-438E-B650-16D1DDE34DC5}" srcId="{D9BF6ABF-42AC-4A04-AABF-4F94E4B328D4}" destId="{32D777D4-C2BA-4A09-AD16-D509F46A7F60}" srcOrd="3" destOrd="0" parTransId="{9482586F-465C-445A-926F-999A25187C9C}" sibTransId="{8058B147-25B8-48B9-BDA4-CABB35490EF5}"/>
    <dgm:cxn modelId="{4229B2A7-EC10-48A9-9536-F8C75D5FDD36}" type="presOf" srcId="{2B439F0C-2A1E-4002-B9E0-FB32A96E5933}" destId="{75A82D53-F980-403B-9617-05187632A19A}" srcOrd="0" destOrd="0" presId="urn:microsoft.com/office/officeart/2005/8/layout/pyramid4"/>
    <dgm:cxn modelId="{CE3B4811-6931-4123-B743-EBEA41C26493}" srcId="{D9BF6ABF-42AC-4A04-AABF-4F94E4B328D4}" destId="{BB0899EB-D51F-4494-993A-46F5F4A71EA1}" srcOrd="0" destOrd="0" parTransId="{2340B77C-6064-4755-B183-904FAAD073A8}" sibTransId="{0B4C2EBC-E0D9-45EC-9937-3F5E257E445B}"/>
    <dgm:cxn modelId="{128308F1-DDC7-430A-94FE-1CAEB70396A9}" srcId="{D9BF6ABF-42AC-4A04-AABF-4F94E4B328D4}" destId="{838F4657-339D-47EA-8F2C-AD4BB0DE7E7D}" srcOrd="1" destOrd="0" parTransId="{BF0C2A50-B781-4EEC-B32A-AACEFEE62C76}" sibTransId="{61406D86-CDFE-43C2-B6BF-DC32133F57A2}"/>
    <dgm:cxn modelId="{C541B2E9-FCA8-4BE1-A9EE-9863BDCD7FB8}" srcId="{838F4657-339D-47EA-8F2C-AD4BB0DE7E7D}" destId="{44A535C6-C779-4398-9959-682BA0A9A038}" srcOrd="0" destOrd="0" parTransId="{F552AE0B-5489-4F75-883A-60EEA40BEF77}" sibTransId="{7D428825-3FAE-441E-9C5A-6A048FA7B01B}"/>
    <dgm:cxn modelId="{FEF031D8-E070-4454-8881-0FC1F5306206}" type="presOf" srcId="{C486B4FC-5E4C-4F76-95B2-71639DA45ABD}" destId="{CA287953-DD7D-48BA-89E5-CCDB09D16F09}" srcOrd="0" destOrd="1" presId="urn:microsoft.com/office/officeart/2005/8/layout/pyramid4"/>
    <dgm:cxn modelId="{92252A25-EDE7-4F15-A19E-1B3FC2AB3580}" type="presOf" srcId="{44A535C6-C779-4398-9959-682BA0A9A038}" destId="{5EB3C5C7-7F0A-47B4-A9D4-092E32380763}" srcOrd="0" destOrd="1" presId="urn:microsoft.com/office/officeart/2005/8/layout/pyramid4"/>
    <dgm:cxn modelId="{C89B1431-9FEA-4A68-8C34-C20ECA29E664}" type="presParOf" srcId="{0B985FA8-F74D-456D-AD7E-1A20C5B62A87}" destId="{FDB4DC9F-0E5C-4574-BD5E-62F85AAEF145}" srcOrd="0" destOrd="0" presId="urn:microsoft.com/office/officeart/2005/8/layout/pyramid4"/>
    <dgm:cxn modelId="{76C00928-D4CF-49CF-86B4-710E56CA5C30}" type="presParOf" srcId="{0B985FA8-F74D-456D-AD7E-1A20C5B62A87}" destId="{5EB3C5C7-7F0A-47B4-A9D4-092E32380763}" srcOrd="1" destOrd="0" presId="urn:microsoft.com/office/officeart/2005/8/layout/pyramid4"/>
    <dgm:cxn modelId="{F47D3FBD-B0A1-4D9E-8D15-02BD976496EC}" type="presParOf" srcId="{0B985FA8-F74D-456D-AD7E-1A20C5B62A87}" destId="{75A82D53-F980-403B-9617-05187632A19A}" srcOrd="2" destOrd="0" presId="urn:microsoft.com/office/officeart/2005/8/layout/pyramid4"/>
    <dgm:cxn modelId="{D7363B3C-9FDA-4ED2-B8BF-03534C39C476}" type="presParOf" srcId="{0B985FA8-F74D-456D-AD7E-1A20C5B62A87}" destId="{CA287953-DD7D-48BA-89E5-CCDB09D16F0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3130C-A8A9-4D5B-9DDB-DD47B6F50496}"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n-US"/>
        </a:p>
      </dgm:t>
    </dgm:pt>
    <dgm:pt modelId="{D0156AFE-4926-4F84-B1CE-F7E151EF6F4B}">
      <dgm:prSet phldrT="[Text]" custT="1"/>
      <dgm:spPr/>
      <dgm:t>
        <a:bodyPr/>
        <a:lstStyle/>
        <a:p>
          <a:r>
            <a:rPr lang="en-US" sz="1800" dirty="0" smtClean="0"/>
            <a:t>Dimensions</a:t>
          </a:r>
          <a:endParaRPr lang="en-US" sz="1800" dirty="0"/>
        </a:p>
      </dgm:t>
    </dgm:pt>
    <dgm:pt modelId="{E1E673F6-BA92-4BB1-9C0B-7485512A336D}" type="parTrans" cxnId="{E688D6C9-4529-4372-9727-65F28E33312F}">
      <dgm:prSet/>
      <dgm:spPr/>
      <dgm:t>
        <a:bodyPr/>
        <a:lstStyle/>
        <a:p>
          <a:endParaRPr lang="en-US" sz="1600"/>
        </a:p>
      </dgm:t>
    </dgm:pt>
    <dgm:pt modelId="{E10E35C5-36DF-4FA2-BEAC-E30B5531AD43}" type="sibTrans" cxnId="{E688D6C9-4529-4372-9727-65F28E33312F}">
      <dgm:prSet/>
      <dgm:spPr/>
      <dgm:t>
        <a:bodyPr/>
        <a:lstStyle/>
        <a:p>
          <a:endParaRPr lang="en-US" sz="1600"/>
        </a:p>
      </dgm:t>
    </dgm:pt>
    <dgm:pt modelId="{04474954-5087-49C9-9353-069C2D765B4E}">
      <dgm:prSet phldrT="[Text]" custT="1"/>
      <dgm:spPr/>
      <dgm:t>
        <a:bodyPr/>
        <a:lstStyle/>
        <a:p>
          <a:r>
            <a:rPr lang="en-US" sz="2000" dirty="0" smtClean="0"/>
            <a:t>Kinds of Data</a:t>
          </a:r>
          <a:endParaRPr lang="en-US" sz="2000" dirty="0"/>
        </a:p>
      </dgm:t>
    </dgm:pt>
    <dgm:pt modelId="{CCFDBCE7-B57B-44AE-BF62-696E8CEDD223}" type="parTrans" cxnId="{A128F77B-4410-4FB5-9038-9C3724823FCE}">
      <dgm:prSet/>
      <dgm:spPr/>
      <dgm:t>
        <a:bodyPr/>
        <a:lstStyle/>
        <a:p>
          <a:endParaRPr lang="en-US" sz="1600"/>
        </a:p>
      </dgm:t>
    </dgm:pt>
    <dgm:pt modelId="{D89BDE37-6D50-4CE7-B64A-AAF1D22DB113}" type="sibTrans" cxnId="{A128F77B-4410-4FB5-9038-9C3724823FCE}">
      <dgm:prSet/>
      <dgm:spPr/>
      <dgm:t>
        <a:bodyPr/>
        <a:lstStyle/>
        <a:p>
          <a:endParaRPr lang="en-US" sz="1600"/>
        </a:p>
      </dgm:t>
    </dgm:pt>
    <dgm:pt modelId="{D13C6D96-9D61-4EEA-AF95-8AD9C395A045}" type="pres">
      <dgm:prSet presAssocID="{4D03130C-A8A9-4D5B-9DDB-DD47B6F50496}" presName="composite" presStyleCnt="0">
        <dgm:presLayoutVars>
          <dgm:chMax val="5"/>
          <dgm:dir/>
          <dgm:animLvl val="ctr"/>
          <dgm:resizeHandles val="exact"/>
        </dgm:presLayoutVars>
      </dgm:prSet>
      <dgm:spPr/>
      <dgm:t>
        <a:bodyPr/>
        <a:lstStyle/>
        <a:p>
          <a:endParaRPr lang="en-US"/>
        </a:p>
      </dgm:t>
    </dgm:pt>
    <dgm:pt modelId="{3F9EC9BF-DB70-4156-88CB-F097ED193BA3}" type="pres">
      <dgm:prSet presAssocID="{4D03130C-A8A9-4D5B-9DDB-DD47B6F50496}" presName="cycle" presStyleCnt="0"/>
      <dgm:spPr/>
    </dgm:pt>
    <dgm:pt modelId="{DD43F6B6-9165-49C4-9BF5-6CF61E77F4B3}" type="pres">
      <dgm:prSet presAssocID="{4D03130C-A8A9-4D5B-9DDB-DD47B6F50496}" presName="centerShape" presStyleCnt="0"/>
      <dgm:spPr/>
    </dgm:pt>
    <dgm:pt modelId="{40D7243D-E279-4EAE-8E12-DEF653AFF0FA}" type="pres">
      <dgm:prSet presAssocID="{4D03130C-A8A9-4D5B-9DDB-DD47B6F50496}" presName="connSite" presStyleLbl="node1" presStyleIdx="0" presStyleCnt="3"/>
      <dgm:spPr/>
    </dgm:pt>
    <dgm:pt modelId="{C659E043-A4AF-42C0-B31C-4842101C8EB1}" type="pres">
      <dgm:prSet presAssocID="{4D03130C-A8A9-4D5B-9DDB-DD47B6F50496}" presName="visible" presStyleLbl="node1" presStyleIdx="0" presStyleCnt="3"/>
      <dgm:spPr/>
    </dgm:pt>
    <dgm:pt modelId="{A3960C20-36BD-4526-B6B0-A5D7B522EFE7}" type="pres">
      <dgm:prSet presAssocID="{E1E673F6-BA92-4BB1-9C0B-7485512A336D}" presName="Name25" presStyleLbl="parChTrans1D1" presStyleIdx="0" presStyleCnt="2"/>
      <dgm:spPr/>
      <dgm:t>
        <a:bodyPr/>
        <a:lstStyle/>
        <a:p>
          <a:endParaRPr lang="en-US"/>
        </a:p>
      </dgm:t>
    </dgm:pt>
    <dgm:pt modelId="{34E52B3C-EA18-4592-A9D5-F04DBEFE6977}" type="pres">
      <dgm:prSet presAssocID="{D0156AFE-4926-4F84-B1CE-F7E151EF6F4B}" presName="node" presStyleCnt="0"/>
      <dgm:spPr/>
    </dgm:pt>
    <dgm:pt modelId="{46DE1AA5-433B-4816-AA92-F2E67EA73CD9}" type="pres">
      <dgm:prSet presAssocID="{D0156AFE-4926-4F84-B1CE-F7E151EF6F4B}" presName="parentNode" presStyleLbl="node1" presStyleIdx="1" presStyleCnt="3" custLinFactNeighborY="-2713">
        <dgm:presLayoutVars>
          <dgm:chMax val="1"/>
          <dgm:bulletEnabled val="1"/>
        </dgm:presLayoutVars>
      </dgm:prSet>
      <dgm:spPr/>
      <dgm:t>
        <a:bodyPr/>
        <a:lstStyle/>
        <a:p>
          <a:endParaRPr lang="en-US"/>
        </a:p>
      </dgm:t>
    </dgm:pt>
    <dgm:pt modelId="{A6B7BD4A-7E5E-4436-8CBB-3F2410DD03F6}" type="pres">
      <dgm:prSet presAssocID="{D0156AFE-4926-4F84-B1CE-F7E151EF6F4B}" presName="childNode" presStyleLbl="revTx" presStyleIdx="0" presStyleCnt="0">
        <dgm:presLayoutVars>
          <dgm:bulletEnabled val="1"/>
        </dgm:presLayoutVars>
      </dgm:prSet>
      <dgm:spPr/>
      <dgm:t>
        <a:bodyPr/>
        <a:lstStyle/>
        <a:p>
          <a:endParaRPr lang="en-US"/>
        </a:p>
      </dgm:t>
    </dgm:pt>
    <dgm:pt modelId="{068042E5-001E-40F4-A0BE-B0AFEE27C4C4}" type="pres">
      <dgm:prSet presAssocID="{CCFDBCE7-B57B-44AE-BF62-696E8CEDD223}" presName="Name25" presStyleLbl="parChTrans1D1" presStyleIdx="1" presStyleCnt="2"/>
      <dgm:spPr/>
      <dgm:t>
        <a:bodyPr/>
        <a:lstStyle/>
        <a:p>
          <a:endParaRPr lang="en-US"/>
        </a:p>
      </dgm:t>
    </dgm:pt>
    <dgm:pt modelId="{70B572CC-2646-49D1-9FC6-A50B08B00E3B}" type="pres">
      <dgm:prSet presAssocID="{04474954-5087-49C9-9353-069C2D765B4E}" presName="node" presStyleCnt="0"/>
      <dgm:spPr/>
    </dgm:pt>
    <dgm:pt modelId="{9629D27E-7DD6-458D-979A-0249BAB649E4}" type="pres">
      <dgm:prSet presAssocID="{04474954-5087-49C9-9353-069C2D765B4E}" presName="parentNode" presStyleLbl="node1" presStyleIdx="2" presStyleCnt="3">
        <dgm:presLayoutVars>
          <dgm:chMax val="1"/>
          <dgm:bulletEnabled val="1"/>
        </dgm:presLayoutVars>
      </dgm:prSet>
      <dgm:spPr/>
      <dgm:t>
        <a:bodyPr/>
        <a:lstStyle/>
        <a:p>
          <a:endParaRPr lang="en-US"/>
        </a:p>
      </dgm:t>
    </dgm:pt>
    <dgm:pt modelId="{B4DC01CC-17A8-4838-87F7-092702482988}" type="pres">
      <dgm:prSet presAssocID="{04474954-5087-49C9-9353-069C2D765B4E}" presName="childNode" presStyleLbl="revTx" presStyleIdx="0" presStyleCnt="0">
        <dgm:presLayoutVars>
          <dgm:bulletEnabled val="1"/>
        </dgm:presLayoutVars>
      </dgm:prSet>
      <dgm:spPr/>
      <dgm:t>
        <a:bodyPr/>
        <a:lstStyle/>
        <a:p>
          <a:endParaRPr lang="en-US"/>
        </a:p>
      </dgm:t>
    </dgm:pt>
  </dgm:ptLst>
  <dgm:cxnLst>
    <dgm:cxn modelId="{A1390780-D7A8-4BA1-AC96-A68CAA8C35F7}" type="presOf" srcId="{E1E673F6-BA92-4BB1-9C0B-7485512A336D}" destId="{A3960C20-36BD-4526-B6B0-A5D7B522EFE7}" srcOrd="0" destOrd="0" presId="urn:microsoft.com/office/officeart/2005/8/layout/radial2"/>
    <dgm:cxn modelId="{2B04B4B0-4A70-4DA7-95D2-1F4C94CD26CC}" type="presOf" srcId="{04474954-5087-49C9-9353-069C2D765B4E}" destId="{9629D27E-7DD6-458D-979A-0249BAB649E4}" srcOrd="0" destOrd="0" presId="urn:microsoft.com/office/officeart/2005/8/layout/radial2"/>
    <dgm:cxn modelId="{A128F77B-4410-4FB5-9038-9C3724823FCE}" srcId="{4D03130C-A8A9-4D5B-9DDB-DD47B6F50496}" destId="{04474954-5087-49C9-9353-069C2D765B4E}" srcOrd="1" destOrd="0" parTransId="{CCFDBCE7-B57B-44AE-BF62-696E8CEDD223}" sibTransId="{D89BDE37-6D50-4CE7-B64A-AAF1D22DB113}"/>
    <dgm:cxn modelId="{B005BB16-BAED-4A01-B431-A7E038008C87}" type="presOf" srcId="{4D03130C-A8A9-4D5B-9DDB-DD47B6F50496}" destId="{D13C6D96-9D61-4EEA-AF95-8AD9C395A045}" srcOrd="0" destOrd="0" presId="urn:microsoft.com/office/officeart/2005/8/layout/radial2"/>
    <dgm:cxn modelId="{E688D6C9-4529-4372-9727-65F28E33312F}" srcId="{4D03130C-A8A9-4D5B-9DDB-DD47B6F50496}" destId="{D0156AFE-4926-4F84-B1CE-F7E151EF6F4B}" srcOrd="0" destOrd="0" parTransId="{E1E673F6-BA92-4BB1-9C0B-7485512A336D}" sibTransId="{E10E35C5-36DF-4FA2-BEAC-E30B5531AD43}"/>
    <dgm:cxn modelId="{BBF73C39-3A23-4475-9A10-31C587435A3F}" type="presOf" srcId="{CCFDBCE7-B57B-44AE-BF62-696E8CEDD223}" destId="{068042E5-001E-40F4-A0BE-B0AFEE27C4C4}" srcOrd="0" destOrd="0" presId="urn:microsoft.com/office/officeart/2005/8/layout/radial2"/>
    <dgm:cxn modelId="{0B7EC68F-A353-4C38-B38E-AA2CE57C3D06}" type="presOf" srcId="{D0156AFE-4926-4F84-B1CE-F7E151EF6F4B}" destId="{46DE1AA5-433B-4816-AA92-F2E67EA73CD9}" srcOrd="0" destOrd="0" presId="urn:microsoft.com/office/officeart/2005/8/layout/radial2"/>
    <dgm:cxn modelId="{C5600CF2-0111-4E85-B054-5F5FEA81751C}" type="presParOf" srcId="{D13C6D96-9D61-4EEA-AF95-8AD9C395A045}" destId="{3F9EC9BF-DB70-4156-88CB-F097ED193BA3}" srcOrd="0" destOrd="0" presId="urn:microsoft.com/office/officeart/2005/8/layout/radial2"/>
    <dgm:cxn modelId="{A49E8B62-2CD7-4E95-A772-6E18771FBC76}" type="presParOf" srcId="{3F9EC9BF-DB70-4156-88CB-F097ED193BA3}" destId="{DD43F6B6-9165-49C4-9BF5-6CF61E77F4B3}" srcOrd="0" destOrd="0" presId="urn:microsoft.com/office/officeart/2005/8/layout/radial2"/>
    <dgm:cxn modelId="{FA1AFBED-E9E6-4BA0-A408-C2DFDF709AC5}" type="presParOf" srcId="{DD43F6B6-9165-49C4-9BF5-6CF61E77F4B3}" destId="{40D7243D-E279-4EAE-8E12-DEF653AFF0FA}" srcOrd="0" destOrd="0" presId="urn:microsoft.com/office/officeart/2005/8/layout/radial2"/>
    <dgm:cxn modelId="{8F163225-C037-4C41-81E5-CCB953E57D5B}" type="presParOf" srcId="{DD43F6B6-9165-49C4-9BF5-6CF61E77F4B3}" destId="{C659E043-A4AF-42C0-B31C-4842101C8EB1}" srcOrd="1" destOrd="0" presId="urn:microsoft.com/office/officeart/2005/8/layout/radial2"/>
    <dgm:cxn modelId="{4EFB4B65-D0ED-4AE1-807B-18D1496144EC}" type="presParOf" srcId="{3F9EC9BF-DB70-4156-88CB-F097ED193BA3}" destId="{A3960C20-36BD-4526-B6B0-A5D7B522EFE7}" srcOrd="1" destOrd="0" presId="urn:microsoft.com/office/officeart/2005/8/layout/radial2"/>
    <dgm:cxn modelId="{9B2A9551-D31E-4231-973E-B5AA34677AC6}" type="presParOf" srcId="{3F9EC9BF-DB70-4156-88CB-F097ED193BA3}" destId="{34E52B3C-EA18-4592-A9D5-F04DBEFE6977}" srcOrd="2" destOrd="0" presId="urn:microsoft.com/office/officeart/2005/8/layout/radial2"/>
    <dgm:cxn modelId="{846BB9FB-76F1-4DA1-AED6-D0367A54F4EA}" type="presParOf" srcId="{34E52B3C-EA18-4592-A9D5-F04DBEFE6977}" destId="{46DE1AA5-433B-4816-AA92-F2E67EA73CD9}" srcOrd="0" destOrd="0" presId="urn:microsoft.com/office/officeart/2005/8/layout/radial2"/>
    <dgm:cxn modelId="{0BAA060A-D6E3-4880-A128-746F3CA4D4FF}" type="presParOf" srcId="{34E52B3C-EA18-4592-A9D5-F04DBEFE6977}" destId="{A6B7BD4A-7E5E-4436-8CBB-3F2410DD03F6}" srcOrd="1" destOrd="0" presId="urn:microsoft.com/office/officeart/2005/8/layout/radial2"/>
    <dgm:cxn modelId="{2695A1F2-2A7A-4B01-AE2A-174486605F5D}" type="presParOf" srcId="{3F9EC9BF-DB70-4156-88CB-F097ED193BA3}" destId="{068042E5-001E-40F4-A0BE-B0AFEE27C4C4}" srcOrd="3" destOrd="0" presId="urn:microsoft.com/office/officeart/2005/8/layout/radial2"/>
    <dgm:cxn modelId="{0C3FDFBA-2222-4870-80ED-60F5E79FCA76}" type="presParOf" srcId="{3F9EC9BF-DB70-4156-88CB-F097ED193BA3}" destId="{70B572CC-2646-49D1-9FC6-A50B08B00E3B}" srcOrd="4" destOrd="0" presId="urn:microsoft.com/office/officeart/2005/8/layout/radial2"/>
    <dgm:cxn modelId="{6623528A-4BA6-41A2-A326-32EA25D957DE}" type="presParOf" srcId="{70B572CC-2646-49D1-9FC6-A50B08B00E3B}" destId="{9629D27E-7DD6-458D-979A-0249BAB649E4}" srcOrd="0" destOrd="0" presId="urn:microsoft.com/office/officeart/2005/8/layout/radial2"/>
    <dgm:cxn modelId="{0662FB0A-D087-4FA5-B22B-C8DA506AC3EF}" type="presParOf" srcId="{70B572CC-2646-49D1-9FC6-A50B08B00E3B}" destId="{B4DC01CC-17A8-4838-87F7-09270248298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742195-884A-4100-B2F1-B89DF8569030}"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B4B28457-DE66-4FB7-AD1D-F0CB025B59E2}">
      <dgm:prSet phldrT="[Text]" custT="1"/>
      <dgm:spPr/>
      <dgm:t>
        <a:bodyPr/>
        <a:lstStyle/>
        <a:p>
          <a:r>
            <a:rPr lang="en-US" sz="9600" dirty="0" smtClean="0"/>
            <a:t>X</a:t>
          </a:r>
          <a:endParaRPr lang="en-US" sz="9600" dirty="0"/>
        </a:p>
      </dgm:t>
    </dgm:pt>
    <dgm:pt modelId="{8D5EC648-EB6A-4857-BAC3-94E82CBB1236}" type="parTrans" cxnId="{CD6FD2DA-2833-49CC-9ECF-D5478C09A2D3}">
      <dgm:prSet/>
      <dgm:spPr/>
      <dgm:t>
        <a:bodyPr/>
        <a:lstStyle/>
        <a:p>
          <a:endParaRPr lang="en-US" sz="4400"/>
        </a:p>
      </dgm:t>
    </dgm:pt>
    <dgm:pt modelId="{035905D7-8716-4DD1-915A-5A808717E5E6}" type="sibTrans" cxnId="{CD6FD2DA-2833-49CC-9ECF-D5478C09A2D3}">
      <dgm:prSet/>
      <dgm:spPr/>
      <dgm:t>
        <a:bodyPr/>
        <a:lstStyle/>
        <a:p>
          <a:endParaRPr lang="en-US" sz="4400"/>
        </a:p>
      </dgm:t>
    </dgm:pt>
    <dgm:pt modelId="{7ED8A944-F5A5-4636-A65A-A9AE1287094E}">
      <dgm:prSet phldrT="[Text]" custT="1"/>
      <dgm:spPr/>
      <dgm:t>
        <a:bodyPr/>
        <a:lstStyle/>
        <a:p>
          <a:r>
            <a:rPr lang="en-US" sz="1600" dirty="0" smtClean="0"/>
            <a:t>XML Schema (XSD)</a:t>
          </a:r>
          <a:endParaRPr lang="en-US" sz="1600" dirty="0"/>
        </a:p>
      </dgm:t>
    </dgm:pt>
    <dgm:pt modelId="{D10F7B3B-AD06-43F2-81B7-84BFBDA2E495}" type="parTrans" cxnId="{0D2823C7-EDFA-4BFA-9B57-26CF7DEFF3C3}">
      <dgm:prSet/>
      <dgm:spPr/>
      <dgm:t>
        <a:bodyPr/>
        <a:lstStyle/>
        <a:p>
          <a:endParaRPr lang="en-US" sz="4400"/>
        </a:p>
      </dgm:t>
    </dgm:pt>
    <dgm:pt modelId="{E69E1D59-8DCE-4B2F-B9D8-437BAE1BF9B6}" type="sibTrans" cxnId="{0D2823C7-EDFA-4BFA-9B57-26CF7DEFF3C3}">
      <dgm:prSet/>
      <dgm:spPr/>
      <dgm:t>
        <a:bodyPr/>
        <a:lstStyle/>
        <a:p>
          <a:endParaRPr lang="en-US" sz="4400"/>
        </a:p>
      </dgm:t>
    </dgm:pt>
    <dgm:pt modelId="{085EFC00-8E72-4A34-B03F-197AD4BB1878}">
      <dgm:prSet phldrT="[Text]" custT="1"/>
      <dgm:spPr/>
      <dgm:t>
        <a:bodyPr/>
        <a:lstStyle/>
        <a:p>
          <a:r>
            <a:rPr lang="en-US" sz="1600" dirty="0" smtClean="0"/>
            <a:t/>
          </a:r>
          <a:br>
            <a:rPr lang="en-US" sz="1600" dirty="0" smtClean="0"/>
          </a:br>
          <a:r>
            <a:rPr lang="en-US" sz="1600" dirty="0" smtClean="0"/>
            <a:t/>
          </a:r>
          <a:br>
            <a:rPr lang="en-US" sz="1600" dirty="0" smtClean="0"/>
          </a:br>
          <a:endParaRPr lang="en-US" sz="1600" dirty="0" smtClean="0"/>
        </a:p>
        <a:p>
          <a:r>
            <a:rPr lang="en-US" sz="1600" dirty="0" smtClean="0"/>
            <a:t>XML</a:t>
          </a:r>
          <a:endParaRPr lang="en-US" sz="1600" dirty="0"/>
        </a:p>
      </dgm:t>
    </dgm:pt>
    <dgm:pt modelId="{838657C4-957F-4E6E-AB6A-8A5A73181F3B}" type="parTrans" cxnId="{DF9FE475-8C7A-45EF-9A54-8E318C47AA36}">
      <dgm:prSet/>
      <dgm:spPr/>
      <dgm:t>
        <a:bodyPr/>
        <a:lstStyle/>
        <a:p>
          <a:endParaRPr lang="en-US" sz="4400"/>
        </a:p>
      </dgm:t>
    </dgm:pt>
    <dgm:pt modelId="{745DFF5C-4A50-4082-895F-209880CE275C}" type="sibTrans" cxnId="{DF9FE475-8C7A-45EF-9A54-8E318C47AA36}">
      <dgm:prSet/>
      <dgm:spPr/>
      <dgm:t>
        <a:bodyPr/>
        <a:lstStyle/>
        <a:p>
          <a:endParaRPr lang="en-US" sz="4400"/>
        </a:p>
      </dgm:t>
    </dgm:pt>
    <dgm:pt modelId="{592A9338-9B4C-4BEE-B86F-498A5AC68456}">
      <dgm:prSet phldrT="[Text]" custT="1"/>
      <dgm:spPr/>
      <dgm:t>
        <a:bodyPr/>
        <a:lstStyle/>
        <a:p>
          <a:r>
            <a:rPr lang="en-US" sz="1600" dirty="0" smtClean="0"/>
            <a:t>XSLT</a:t>
          </a:r>
          <a:endParaRPr lang="en-US" sz="1600" dirty="0"/>
        </a:p>
      </dgm:t>
    </dgm:pt>
    <dgm:pt modelId="{17D13DCA-3055-470B-B920-91209F25E77C}" type="parTrans" cxnId="{CBC0F07D-7F63-4E50-B14E-70FD34CE25AF}">
      <dgm:prSet/>
      <dgm:spPr/>
      <dgm:t>
        <a:bodyPr/>
        <a:lstStyle/>
        <a:p>
          <a:endParaRPr lang="en-US" sz="4400"/>
        </a:p>
      </dgm:t>
    </dgm:pt>
    <dgm:pt modelId="{160D6577-B379-4629-9D69-C66C662C748B}" type="sibTrans" cxnId="{CBC0F07D-7F63-4E50-B14E-70FD34CE25AF}">
      <dgm:prSet/>
      <dgm:spPr/>
      <dgm:t>
        <a:bodyPr/>
        <a:lstStyle/>
        <a:p>
          <a:endParaRPr lang="en-US" sz="4400"/>
        </a:p>
      </dgm:t>
    </dgm:pt>
    <dgm:pt modelId="{BDB70129-1FC5-4F07-8DD5-DB403120EDB2}">
      <dgm:prSet phldrT="[Text]" custT="1"/>
      <dgm:spPr/>
      <dgm:t>
        <a:bodyPr/>
        <a:lstStyle/>
        <a:p>
          <a:r>
            <a:rPr lang="en-US" sz="1600" dirty="0" smtClean="0"/>
            <a:t>Describes the rules of file format</a:t>
          </a:r>
          <a:r>
            <a:rPr lang="en-US" sz="1200" dirty="0" smtClean="0"/>
            <a:t/>
          </a:r>
          <a:br>
            <a:rPr lang="en-US" sz="1200" dirty="0" smtClean="0"/>
          </a:br>
          <a:endParaRPr lang="en-US" sz="1200" dirty="0"/>
        </a:p>
      </dgm:t>
    </dgm:pt>
    <dgm:pt modelId="{5878D099-CA81-45F1-8041-62C732C722E2}" type="parTrans" cxnId="{4872531C-13A6-4615-93C5-8B1A9605B96A}">
      <dgm:prSet/>
      <dgm:spPr/>
      <dgm:t>
        <a:bodyPr/>
        <a:lstStyle/>
        <a:p>
          <a:endParaRPr lang="en-US" sz="4400"/>
        </a:p>
      </dgm:t>
    </dgm:pt>
    <dgm:pt modelId="{9A5D9485-B2E8-43FC-AA99-9622BF72AE17}" type="sibTrans" cxnId="{4872531C-13A6-4615-93C5-8B1A9605B96A}">
      <dgm:prSet/>
      <dgm:spPr/>
      <dgm:t>
        <a:bodyPr/>
        <a:lstStyle/>
        <a:p>
          <a:endParaRPr lang="en-US" sz="4400"/>
        </a:p>
      </dgm:t>
    </dgm:pt>
    <dgm:pt modelId="{6BE6B58C-258F-4631-9B3E-C3797494A706}">
      <dgm:prSet phldrT="[Text]" custT="1"/>
      <dgm:spPr/>
      <dgm:t>
        <a:bodyPr/>
        <a:lstStyle/>
        <a:p>
          <a:r>
            <a:rPr lang="en-US" sz="1400" dirty="0" smtClean="0"/>
            <a:t>Contains customer  EUI data in standard file format and references to XSD and XSLT</a:t>
          </a:r>
          <a:endParaRPr lang="en-US" sz="1400" dirty="0"/>
        </a:p>
      </dgm:t>
    </dgm:pt>
    <dgm:pt modelId="{0DC1536B-1A30-4AFF-98CA-66A298BC7ACD}" type="parTrans" cxnId="{7844BC63-AA72-4958-BF91-20F87848D38C}">
      <dgm:prSet/>
      <dgm:spPr/>
      <dgm:t>
        <a:bodyPr/>
        <a:lstStyle/>
        <a:p>
          <a:endParaRPr lang="en-US" sz="4400"/>
        </a:p>
      </dgm:t>
    </dgm:pt>
    <dgm:pt modelId="{AD048DC4-BD2A-4C30-8F75-4D54BE3B52D9}" type="sibTrans" cxnId="{7844BC63-AA72-4958-BF91-20F87848D38C}">
      <dgm:prSet/>
      <dgm:spPr/>
      <dgm:t>
        <a:bodyPr/>
        <a:lstStyle/>
        <a:p>
          <a:endParaRPr lang="en-US" sz="4400"/>
        </a:p>
      </dgm:t>
    </dgm:pt>
    <dgm:pt modelId="{2E3B84FD-5339-46E6-8180-50EB25F8F370}">
      <dgm:prSet phldrT="[Text]" custT="1"/>
      <dgm:spPr/>
      <dgm:t>
        <a:bodyPr/>
        <a:lstStyle/>
        <a:p>
          <a:r>
            <a:rPr lang="en-US" sz="1600" dirty="0" smtClean="0"/>
            <a:t>Defines how to transform for humans</a:t>
          </a:r>
          <a:endParaRPr lang="en-US" sz="1600" dirty="0"/>
        </a:p>
      </dgm:t>
    </dgm:pt>
    <dgm:pt modelId="{FE2ABDE4-719B-4533-8127-EBF6108877EA}" type="parTrans" cxnId="{81D010DC-321B-4DBB-819D-4495F7FF871E}">
      <dgm:prSet/>
      <dgm:spPr/>
      <dgm:t>
        <a:bodyPr/>
        <a:lstStyle/>
        <a:p>
          <a:endParaRPr lang="en-US" sz="4400"/>
        </a:p>
      </dgm:t>
    </dgm:pt>
    <dgm:pt modelId="{EA3188FA-71B0-440B-997F-CC0DDC14A5D5}" type="sibTrans" cxnId="{81D010DC-321B-4DBB-819D-4495F7FF871E}">
      <dgm:prSet/>
      <dgm:spPr/>
      <dgm:t>
        <a:bodyPr/>
        <a:lstStyle/>
        <a:p>
          <a:endParaRPr lang="en-US" sz="4400"/>
        </a:p>
      </dgm:t>
    </dgm:pt>
    <dgm:pt modelId="{AB3370BD-A755-41DD-B78A-9AEA4BC26008}" type="pres">
      <dgm:prSet presAssocID="{2B742195-884A-4100-B2F1-B89DF8569030}" presName="Name0" presStyleCnt="0">
        <dgm:presLayoutVars>
          <dgm:chMax/>
          <dgm:chPref val="1"/>
          <dgm:dir/>
          <dgm:animOne val="branch"/>
          <dgm:animLvl val="lvl"/>
          <dgm:resizeHandles/>
        </dgm:presLayoutVars>
      </dgm:prSet>
      <dgm:spPr/>
      <dgm:t>
        <a:bodyPr/>
        <a:lstStyle/>
        <a:p>
          <a:endParaRPr lang="en-US"/>
        </a:p>
      </dgm:t>
    </dgm:pt>
    <dgm:pt modelId="{4AE0F668-C757-454D-B9C1-679FBEC9ADCB}" type="pres">
      <dgm:prSet presAssocID="{B4B28457-DE66-4FB7-AD1D-F0CB025B59E2}" presName="composite" presStyleCnt="0"/>
      <dgm:spPr/>
    </dgm:pt>
    <dgm:pt modelId="{2405AB4E-2D8A-4AAD-962E-E51EAD43969E}" type="pres">
      <dgm:prSet presAssocID="{B4B28457-DE66-4FB7-AD1D-F0CB025B59E2}" presName="ParentAccent1" presStyleLbl="alignNode1" presStyleIdx="0" presStyleCnt="34"/>
      <dgm:spPr/>
    </dgm:pt>
    <dgm:pt modelId="{6C50449A-D0D9-44E8-996D-49FC0A995B25}" type="pres">
      <dgm:prSet presAssocID="{B4B28457-DE66-4FB7-AD1D-F0CB025B59E2}" presName="ParentAccent2" presStyleLbl="alignNode1" presStyleIdx="1" presStyleCnt="34"/>
      <dgm:spPr/>
    </dgm:pt>
    <dgm:pt modelId="{245EBC61-EC07-4E67-B7BF-D7019E35EFB6}" type="pres">
      <dgm:prSet presAssocID="{B4B28457-DE66-4FB7-AD1D-F0CB025B59E2}" presName="ParentAccent3" presStyleLbl="alignNode1" presStyleIdx="2" presStyleCnt="34"/>
      <dgm:spPr/>
    </dgm:pt>
    <dgm:pt modelId="{1433E8E4-6711-428D-944A-A22D386C0388}" type="pres">
      <dgm:prSet presAssocID="{B4B28457-DE66-4FB7-AD1D-F0CB025B59E2}" presName="ParentAccent4" presStyleLbl="alignNode1" presStyleIdx="3" presStyleCnt="34"/>
      <dgm:spPr/>
    </dgm:pt>
    <dgm:pt modelId="{8952F161-EC0A-49D9-A2AD-D3A07FCF688A}" type="pres">
      <dgm:prSet presAssocID="{B4B28457-DE66-4FB7-AD1D-F0CB025B59E2}" presName="ParentAccent5" presStyleLbl="alignNode1" presStyleIdx="4" presStyleCnt="34"/>
      <dgm:spPr/>
    </dgm:pt>
    <dgm:pt modelId="{A100D69A-8CAD-4FA9-9F6F-B68E77601054}" type="pres">
      <dgm:prSet presAssocID="{B4B28457-DE66-4FB7-AD1D-F0CB025B59E2}" presName="ParentAccent6" presStyleLbl="alignNode1" presStyleIdx="5" presStyleCnt="34"/>
      <dgm:spPr/>
    </dgm:pt>
    <dgm:pt modelId="{1886642B-B3D7-4EE7-B3D1-5ED911B19490}" type="pres">
      <dgm:prSet presAssocID="{B4B28457-DE66-4FB7-AD1D-F0CB025B59E2}" presName="ParentAccent7" presStyleLbl="alignNode1" presStyleIdx="6" presStyleCnt="34"/>
      <dgm:spPr/>
    </dgm:pt>
    <dgm:pt modelId="{0472542C-66CD-4624-8C60-AB0A14896315}" type="pres">
      <dgm:prSet presAssocID="{B4B28457-DE66-4FB7-AD1D-F0CB025B59E2}" presName="ParentAccent8" presStyleLbl="alignNode1" presStyleIdx="7" presStyleCnt="34"/>
      <dgm:spPr/>
    </dgm:pt>
    <dgm:pt modelId="{2B7B45FC-B712-4642-B9C7-99575858DF02}" type="pres">
      <dgm:prSet presAssocID="{B4B28457-DE66-4FB7-AD1D-F0CB025B59E2}" presName="ParentAccent9" presStyleLbl="alignNode1" presStyleIdx="8" presStyleCnt="34"/>
      <dgm:spPr/>
    </dgm:pt>
    <dgm:pt modelId="{FEEE0215-FD8E-4273-9842-6DBC71522357}" type="pres">
      <dgm:prSet presAssocID="{B4B28457-DE66-4FB7-AD1D-F0CB025B59E2}" presName="ParentAccent10" presStyleLbl="alignNode1" presStyleIdx="9" presStyleCnt="34"/>
      <dgm:spPr/>
    </dgm:pt>
    <dgm:pt modelId="{2CECEEC4-AE2D-452D-A6FD-6081A6F08F65}" type="pres">
      <dgm:prSet presAssocID="{B4B28457-DE66-4FB7-AD1D-F0CB025B59E2}" presName="Parent" presStyleLbl="alignNode1" presStyleIdx="10" presStyleCnt="34">
        <dgm:presLayoutVars>
          <dgm:chMax val="5"/>
          <dgm:chPref val="3"/>
          <dgm:bulletEnabled val="1"/>
        </dgm:presLayoutVars>
      </dgm:prSet>
      <dgm:spPr/>
      <dgm:t>
        <a:bodyPr/>
        <a:lstStyle/>
        <a:p>
          <a:endParaRPr lang="en-US"/>
        </a:p>
      </dgm:t>
    </dgm:pt>
    <dgm:pt modelId="{3B2CC149-B451-4252-9F21-1219A7720C90}" type="pres">
      <dgm:prSet presAssocID="{7ED8A944-F5A5-4636-A65A-A9AE1287094E}" presName="Child1Accent1" presStyleLbl="alignNode1" presStyleIdx="11" presStyleCnt="34"/>
      <dgm:spPr/>
    </dgm:pt>
    <dgm:pt modelId="{DA145EB1-F717-436A-B45F-F0EC482DFA3A}" type="pres">
      <dgm:prSet presAssocID="{7ED8A944-F5A5-4636-A65A-A9AE1287094E}" presName="Child1Accent2" presStyleLbl="alignNode1" presStyleIdx="12" presStyleCnt="34"/>
      <dgm:spPr/>
    </dgm:pt>
    <dgm:pt modelId="{DA42F021-2BC1-4D5D-A30B-00C9942FB7D9}" type="pres">
      <dgm:prSet presAssocID="{7ED8A944-F5A5-4636-A65A-A9AE1287094E}" presName="Child1Accent3" presStyleLbl="alignNode1" presStyleIdx="13" presStyleCnt="34"/>
      <dgm:spPr/>
    </dgm:pt>
    <dgm:pt modelId="{45C9B908-A72A-4327-AE7C-F19CFF627062}" type="pres">
      <dgm:prSet presAssocID="{7ED8A944-F5A5-4636-A65A-A9AE1287094E}" presName="Child1Accent4" presStyleLbl="alignNode1" presStyleIdx="14" presStyleCnt="34"/>
      <dgm:spPr/>
    </dgm:pt>
    <dgm:pt modelId="{B6EE045A-E613-4670-8B7C-BF8FBC4A7A73}" type="pres">
      <dgm:prSet presAssocID="{7ED8A944-F5A5-4636-A65A-A9AE1287094E}" presName="Child1Accent5" presStyleLbl="alignNode1" presStyleIdx="15" presStyleCnt="34"/>
      <dgm:spPr/>
    </dgm:pt>
    <dgm:pt modelId="{576F85A6-5ADC-42F1-A07F-A5C896AA04EE}" type="pres">
      <dgm:prSet presAssocID="{7ED8A944-F5A5-4636-A65A-A9AE1287094E}" presName="Child1Accent6" presStyleLbl="alignNode1" presStyleIdx="16" presStyleCnt="34"/>
      <dgm:spPr/>
    </dgm:pt>
    <dgm:pt modelId="{771DC843-4DE6-4EAA-930E-0A9F5A962DFC}" type="pres">
      <dgm:prSet presAssocID="{7ED8A944-F5A5-4636-A65A-A9AE1287094E}" presName="Child1Accent7" presStyleLbl="alignNode1" presStyleIdx="17" presStyleCnt="34"/>
      <dgm:spPr/>
    </dgm:pt>
    <dgm:pt modelId="{A8173DC2-C1A3-4D22-B03E-1862481164E4}" type="pres">
      <dgm:prSet presAssocID="{7ED8A944-F5A5-4636-A65A-A9AE1287094E}" presName="Child1Accent8" presStyleLbl="alignNode1" presStyleIdx="18" presStyleCnt="34"/>
      <dgm:spPr/>
    </dgm:pt>
    <dgm:pt modelId="{16E756E0-C213-4ABD-AAF0-0819D31F5605}" type="pres">
      <dgm:prSet presAssocID="{7ED8A944-F5A5-4636-A65A-A9AE1287094E}" presName="Child1Accent9" presStyleLbl="alignNode1" presStyleIdx="19" presStyleCnt="34"/>
      <dgm:spPr/>
    </dgm:pt>
    <dgm:pt modelId="{BC921AAA-DFED-4759-8C0D-3F82729DA613}" type="pres">
      <dgm:prSet presAssocID="{7ED8A944-F5A5-4636-A65A-A9AE1287094E}" presName="Child1" presStyleLbl="revTx" presStyleIdx="0" presStyleCnt="3">
        <dgm:presLayoutVars>
          <dgm:chMax/>
          <dgm:chPref val="0"/>
          <dgm:bulletEnabled val="1"/>
        </dgm:presLayoutVars>
      </dgm:prSet>
      <dgm:spPr/>
      <dgm:t>
        <a:bodyPr/>
        <a:lstStyle/>
        <a:p>
          <a:endParaRPr lang="en-US"/>
        </a:p>
      </dgm:t>
    </dgm:pt>
    <dgm:pt modelId="{7033A55D-E593-48CF-B09F-1B1F5EB32CF0}" type="pres">
      <dgm:prSet presAssocID="{085EFC00-8E72-4A34-B03F-197AD4BB1878}" presName="Child2Accent1" presStyleLbl="alignNode1" presStyleIdx="20" presStyleCnt="34"/>
      <dgm:spPr/>
    </dgm:pt>
    <dgm:pt modelId="{3D4E6B3E-A405-4632-9792-996B476E80A0}" type="pres">
      <dgm:prSet presAssocID="{085EFC00-8E72-4A34-B03F-197AD4BB1878}" presName="Child2Accent2" presStyleLbl="alignNode1" presStyleIdx="21" presStyleCnt="34"/>
      <dgm:spPr/>
    </dgm:pt>
    <dgm:pt modelId="{EC7F8660-A399-469F-9E3B-A7A1CA742A81}" type="pres">
      <dgm:prSet presAssocID="{085EFC00-8E72-4A34-B03F-197AD4BB1878}" presName="Child2Accent3" presStyleLbl="alignNode1" presStyleIdx="22" presStyleCnt="34"/>
      <dgm:spPr/>
    </dgm:pt>
    <dgm:pt modelId="{E4922C4A-277E-4055-BDAE-7F859BBE2835}" type="pres">
      <dgm:prSet presAssocID="{085EFC00-8E72-4A34-B03F-197AD4BB1878}" presName="Child2Accent4" presStyleLbl="alignNode1" presStyleIdx="23" presStyleCnt="34"/>
      <dgm:spPr/>
    </dgm:pt>
    <dgm:pt modelId="{25A13DE7-D872-4593-BB95-258385EF3A51}" type="pres">
      <dgm:prSet presAssocID="{085EFC00-8E72-4A34-B03F-197AD4BB1878}" presName="Child2Accent5" presStyleLbl="alignNode1" presStyleIdx="24" presStyleCnt="34"/>
      <dgm:spPr/>
    </dgm:pt>
    <dgm:pt modelId="{234E45B9-1463-4912-BBB9-B210C26926EE}" type="pres">
      <dgm:prSet presAssocID="{085EFC00-8E72-4A34-B03F-197AD4BB1878}" presName="Child2Accent6" presStyleLbl="alignNode1" presStyleIdx="25" presStyleCnt="34"/>
      <dgm:spPr/>
    </dgm:pt>
    <dgm:pt modelId="{96F34D39-D1E7-448C-9387-DEDC698BDE2E}" type="pres">
      <dgm:prSet presAssocID="{085EFC00-8E72-4A34-B03F-197AD4BB1878}" presName="Child2Accent7" presStyleLbl="alignNode1" presStyleIdx="26" presStyleCnt="34"/>
      <dgm:spPr/>
    </dgm:pt>
    <dgm:pt modelId="{8A3F5F5C-5A7E-488E-9EC3-BF625D6681F4}" type="pres">
      <dgm:prSet presAssocID="{085EFC00-8E72-4A34-B03F-197AD4BB1878}" presName="Child2" presStyleLbl="revTx" presStyleIdx="1" presStyleCnt="3" custScaleX="126741" custScaleY="216508" custLinFactNeighborX="15242" custLinFactNeighborY="-42743">
        <dgm:presLayoutVars>
          <dgm:chMax/>
          <dgm:chPref val="0"/>
          <dgm:bulletEnabled val="1"/>
        </dgm:presLayoutVars>
      </dgm:prSet>
      <dgm:spPr/>
      <dgm:t>
        <a:bodyPr/>
        <a:lstStyle/>
        <a:p>
          <a:endParaRPr lang="en-US"/>
        </a:p>
      </dgm:t>
    </dgm:pt>
    <dgm:pt modelId="{CD56EBFC-52DE-4960-9432-48386EC61357}" type="pres">
      <dgm:prSet presAssocID="{592A9338-9B4C-4BEE-B86F-498A5AC68456}" presName="Child3Accent1" presStyleLbl="alignNode1" presStyleIdx="27" presStyleCnt="34"/>
      <dgm:spPr/>
    </dgm:pt>
    <dgm:pt modelId="{670F38C9-DC54-407A-8D5C-C0EB64120DE0}" type="pres">
      <dgm:prSet presAssocID="{592A9338-9B4C-4BEE-B86F-498A5AC68456}" presName="Child3Accent2" presStyleLbl="alignNode1" presStyleIdx="28" presStyleCnt="34"/>
      <dgm:spPr/>
    </dgm:pt>
    <dgm:pt modelId="{DA751C70-19F3-4043-9CC7-01FA1CFEE2C3}" type="pres">
      <dgm:prSet presAssocID="{592A9338-9B4C-4BEE-B86F-498A5AC68456}" presName="Child3Accent3" presStyleLbl="alignNode1" presStyleIdx="29" presStyleCnt="34"/>
      <dgm:spPr/>
    </dgm:pt>
    <dgm:pt modelId="{91F9D2CD-4BF7-46CE-B1CB-F0EBE71D477A}" type="pres">
      <dgm:prSet presAssocID="{592A9338-9B4C-4BEE-B86F-498A5AC68456}" presName="Child3Accent4" presStyleLbl="alignNode1" presStyleIdx="30" presStyleCnt="34"/>
      <dgm:spPr/>
    </dgm:pt>
    <dgm:pt modelId="{D93B60FC-2087-4D91-B44C-7CC18D3FC1B9}" type="pres">
      <dgm:prSet presAssocID="{592A9338-9B4C-4BEE-B86F-498A5AC68456}" presName="Child3Accent5" presStyleLbl="alignNode1" presStyleIdx="31" presStyleCnt="34"/>
      <dgm:spPr/>
    </dgm:pt>
    <dgm:pt modelId="{A04B4357-0157-4D74-A3FC-F446468A128F}" type="pres">
      <dgm:prSet presAssocID="{592A9338-9B4C-4BEE-B86F-498A5AC68456}" presName="Child3Accent6" presStyleLbl="alignNode1" presStyleIdx="32" presStyleCnt="34"/>
      <dgm:spPr/>
    </dgm:pt>
    <dgm:pt modelId="{9B06268D-90D6-4A8D-A11D-646F813C430D}" type="pres">
      <dgm:prSet presAssocID="{592A9338-9B4C-4BEE-B86F-498A5AC68456}" presName="Child3Accent7" presStyleLbl="alignNode1" presStyleIdx="33" presStyleCnt="34"/>
      <dgm:spPr/>
    </dgm:pt>
    <dgm:pt modelId="{184DA9F5-674D-4494-BD31-2C09C5520C14}" type="pres">
      <dgm:prSet presAssocID="{592A9338-9B4C-4BEE-B86F-498A5AC68456}" presName="Child3" presStyleLbl="revTx" presStyleIdx="2" presStyleCnt="3">
        <dgm:presLayoutVars>
          <dgm:chMax/>
          <dgm:chPref val="0"/>
          <dgm:bulletEnabled val="1"/>
        </dgm:presLayoutVars>
      </dgm:prSet>
      <dgm:spPr/>
      <dgm:t>
        <a:bodyPr/>
        <a:lstStyle/>
        <a:p>
          <a:endParaRPr lang="en-US"/>
        </a:p>
      </dgm:t>
    </dgm:pt>
  </dgm:ptLst>
  <dgm:cxnLst>
    <dgm:cxn modelId="{5FBD4B5C-9844-432D-BB31-3442510EE9B1}" type="presOf" srcId="{592A9338-9B4C-4BEE-B86F-498A5AC68456}" destId="{184DA9F5-674D-4494-BD31-2C09C5520C14}" srcOrd="0" destOrd="0" presId="urn:microsoft.com/office/officeart/2011/layout/ConvergingText"/>
    <dgm:cxn modelId="{CD6FD2DA-2833-49CC-9ECF-D5478C09A2D3}" srcId="{2B742195-884A-4100-B2F1-B89DF8569030}" destId="{B4B28457-DE66-4FB7-AD1D-F0CB025B59E2}" srcOrd="0" destOrd="0" parTransId="{8D5EC648-EB6A-4857-BAC3-94E82CBB1236}" sibTransId="{035905D7-8716-4DD1-915A-5A808717E5E6}"/>
    <dgm:cxn modelId="{81D010DC-321B-4DBB-819D-4495F7FF871E}" srcId="{592A9338-9B4C-4BEE-B86F-498A5AC68456}" destId="{2E3B84FD-5339-46E6-8180-50EB25F8F370}" srcOrd="0" destOrd="0" parTransId="{FE2ABDE4-719B-4533-8127-EBF6108877EA}" sibTransId="{EA3188FA-71B0-440B-997F-CC0DDC14A5D5}"/>
    <dgm:cxn modelId="{C93C368F-4EF4-4AE7-9A1A-4B8E27CD82A9}" type="presOf" srcId="{7ED8A944-F5A5-4636-A65A-A9AE1287094E}" destId="{BC921AAA-DFED-4759-8C0D-3F82729DA613}" srcOrd="0" destOrd="0" presId="urn:microsoft.com/office/officeart/2011/layout/ConvergingText"/>
    <dgm:cxn modelId="{DF9FE475-8C7A-45EF-9A54-8E318C47AA36}" srcId="{B4B28457-DE66-4FB7-AD1D-F0CB025B59E2}" destId="{085EFC00-8E72-4A34-B03F-197AD4BB1878}" srcOrd="1" destOrd="0" parTransId="{838657C4-957F-4E6E-AB6A-8A5A73181F3B}" sibTransId="{745DFF5C-4A50-4082-895F-209880CE275C}"/>
    <dgm:cxn modelId="{0D2823C7-EDFA-4BFA-9B57-26CF7DEFF3C3}" srcId="{B4B28457-DE66-4FB7-AD1D-F0CB025B59E2}" destId="{7ED8A944-F5A5-4636-A65A-A9AE1287094E}" srcOrd="0" destOrd="0" parTransId="{D10F7B3B-AD06-43F2-81B7-84BFBDA2E495}" sibTransId="{E69E1D59-8DCE-4B2F-B9D8-437BAE1BF9B6}"/>
    <dgm:cxn modelId="{4872531C-13A6-4615-93C5-8B1A9605B96A}" srcId="{7ED8A944-F5A5-4636-A65A-A9AE1287094E}" destId="{BDB70129-1FC5-4F07-8DD5-DB403120EDB2}" srcOrd="0" destOrd="0" parTransId="{5878D099-CA81-45F1-8041-62C732C722E2}" sibTransId="{9A5D9485-B2E8-43FC-AA99-9622BF72AE17}"/>
    <dgm:cxn modelId="{410BDC43-8CC9-45DE-A335-E567A595207E}" type="presOf" srcId="{085EFC00-8E72-4A34-B03F-197AD4BB1878}" destId="{8A3F5F5C-5A7E-488E-9EC3-BF625D6681F4}" srcOrd="0" destOrd="0" presId="urn:microsoft.com/office/officeart/2011/layout/ConvergingText"/>
    <dgm:cxn modelId="{B9F4C00B-EEDA-4813-8B34-988E03F44728}" type="presOf" srcId="{B4B28457-DE66-4FB7-AD1D-F0CB025B59E2}" destId="{2CECEEC4-AE2D-452D-A6FD-6081A6F08F65}" srcOrd="0" destOrd="0" presId="urn:microsoft.com/office/officeart/2011/layout/ConvergingText"/>
    <dgm:cxn modelId="{CBC0F07D-7F63-4E50-B14E-70FD34CE25AF}" srcId="{B4B28457-DE66-4FB7-AD1D-F0CB025B59E2}" destId="{592A9338-9B4C-4BEE-B86F-498A5AC68456}" srcOrd="2" destOrd="0" parTransId="{17D13DCA-3055-470B-B920-91209F25E77C}" sibTransId="{160D6577-B379-4629-9D69-C66C662C748B}"/>
    <dgm:cxn modelId="{C3DA7DA0-499B-4B9B-9B56-758BE31F217C}" type="presOf" srcId="{2B742195-884A-4100-B2F1-B89DF8569030}" destId="{AB3370BD-A755-41DD-B78A-9AEA4BC26008}" srcOrd="0" destOrd="0" presId="urn:microsoft.com/office/officeart/2011/layout/ConvergingText"/>
    <dgm:cxn modelId="{AF859792-5E4B-4775-B8CC-A17AD348A0C5}" type="presOf" srcId="{6BE6B58C-258F-4631-9B3E-C3797494A706}" destId="{8A3F5F5C-5A7E-488E-9EC3-BF625D6681F4}" srcOrd="0" destOrd="1" presId="urn:microsoft.com/office/officeart/2011/layout/ConvergingText"/>
    <dgm:cxn modelId="{7844BC63-AA72-4958-BF91-20F87848D38C}" srcId="{085EFC00-8E72-4A34-B03F-197AD4BB1878}" destId="{6BE6B58C-258F-4631-9B3E-C3797494A706}" srcOrd="0" destOrd="0" parTransId="{0DC1536B-1A30-4AFF-98CA-66A298BC7ACD}" sibTransId="{AD048DC4-BD2A-4C30-8F75-4D54BE3B52D9}"/>
    <dgm:cxn modelId="{B9E1C2E7-EDEC-4B57-992C-A37D581310C0}" type="presOf" srcId="{2E3B84FD-5339-46E6-8180-50EB25F8F370}" destId="{184DA9F5-674D-4494-BD31-2C09C5520C14}" srcOrd="0" destOrd="1" presId="urn:microsoft.com/office/officeart/2011/layout/ConvergingText"/>
    <dgm:cxn modelId="{EF2F3C0B-AD67-4318-BDC8-7191504CC376}" type="presOf" srcId="{BDB70129-1FC5-4F07-8DD5-DB403120EDB2}" destId="{BC921AAA-DFED-4759-8C0D-3F82729DA613}" srcOrd="0" destOrd="1" presId="urn:microsoft.com/office/officeart/2011/layout/ConvergingText"/>
    <dgm:cxn modelId="{6D76E700-383D-4976-B25E-ACBDD034E4AB}" type="presParOf" srcId="{AB3370BD-A755-41DD-B78A-9AEA4BC26008}" destId="{4AE0F668-C757-454D-B9C1-679FBEC9ADCB}" srcOrd="0" destOrd="0" presId="urn:microsoft.com/office/officeart/2011/layout/ConvergingText"/>
    <dgm:cxn modelId="{B208EE25-4765-4174-BCFD-B0ACC3ED4B48}" type="presParOf" srcId="{4AE0F668-C757-454D-B9C1-679FBEC9ADCB}" destId="{2405AB4E-2D8A-4AAD-962E-E51EAD43969E}" srcOrd="0" destOrd="0" presId="urn:microsoft.com/office/officeart/2011/layout/ConvergingText"/>
    <dgm:cxn modelId="{E8E31C91-CEDA-41B7-9EEB-E7B9A1A6D6C0}" type="presParOf" srcId="{4AE0F668-C757-454D-B9C1-679FBEC9ADCB}" destId="{6C50449A-D0D9-44E8-996D-49FC0A995B25}" srcOrd="1" destOrd="0" presId="urn:microsoft.com/office/officeart/2011/layout/ConvergingText"/>
    <dgm:cxn modelId="{655CD6C9-F36E-4907-B67F-FC26C6A52E54}" type="presParOf" srcId="{4AE0F668-C757-454D-B9C1-679FBEC9ADCB}" destId="{245EBC61-EC07-4E67-B7BF-D7019E35EFB6}" srcOrd="2" destOrd="0" presId="urn:microsoft.com/office/officeart/2011/layout/ConvergingText"/>
    <dgm:cxn modelId="{D832BF1C-5F9B-47B9-839E-DA301F5D27FC}" type="presParOf" srcId="{4AE0F668-C757-454D-B9C1-679FBEC9ADCB}" destId="{1433E8E4-6711-428D-944A-A22D386C0388}" srcOrd="3" destOrd="0" presId="urn:microsoft.com/office/officeart/2011/layout/ConvergingText"/>
    <dgm:cxn modelId="{1DCAB099-1CAB-4627-A47C-151078685B4D}" type="presParOf" srcId="{4AE0F668-C757-454D-B9C1-679FBEC9ADCB}" destId="{8952F161-EC0A-49D9-A2AD-D3A07FCF688A}" srcOrd="4" destOrd="0" presId="urn:microsoft.com/office/officeart/2011/layout/ConvergingText"/>
    <dgm:cxn modelId="{9FB55CF0-FCD6-45D9-A8F7-F96EBDF86017}" type="presParOf" srcId="{4AE0F668-C757-454D-B9C1-679FBEC9ADCB}" destId="{A100D69A-8CAD-4FA9-9F6F-B68E77601054}" srcOrd="5" destOrd="0" presId="urn:microsoft.com/office/officeart/2011/layout/ConvergingText"/>
    <dgm:cxn modelId="{886FE393-028B-4720-8CC9-8658AEEB4170}" type="presParOf" srcId="{4AE0F668-C757-454D-B9C1-679FBEC9ADCB}" destId="{1886642B-B3D7-4EE7-B3D1-5ED911B19490}" srcOrd="6" destOrd="0" presId="urn:microsoft.com/office/officeart/2011/layout/ConvergingText"/>
    <dgm:cxn modelId="{B82DF33C-2161-408E-849F-6A24218BDD51}" type="presParOf" srcId="{4AE0F668-C757-454D-B9C1-679FBEC9ADCB}" destId="{0472542C-66CD-4624-8C60-AB0A14896315}" srcOrd="7" destOrd="0" presId="urn:microsoft.com/office/officeart/2011/layout/ConvergingText"/>
    <dgm:cxn modelId="{8FD21F58-F077-40C0-8223-0EB133124F81}" type="presParOf" srcId="{4AE0F668-C757-454D-B9C1-679FBEC9ADCB}" destId="{2B7B45FC-B712-4642-B9C7-99575858DF02}" srcOrd="8" destOrd="0" presId="urn:microsoft.com/office/officeart/2011/layout/ConvergingText"/>
    <dgm:cxn modelId="{97345DE8-C069-4E5E-823B-19B2435E3BB6}" type="presParOf" srcId="{4AE0F668-C757-454D-B9C1-679FBEC9ADCB}" destId="{FEEE0215-FD8E-4273-9842-6DBC71522357}" srcOrd="9" destOrd="0" presId="urn:microsoft.com/office/officeart/2011/layout/ConvergingText"/>
    <dgm:cxn modelId="{BD753440-61B2-4904-9F0B-73459FE6CCBC}" type="presParOf" srcId="{4AE0F668-C757-454D-B9C1-679FBEC9ADCB}" destId="{2CECEEC4-AE2D-452D-A6FD-6081A6F08F65}" srcOrd="10" destOrd="0" presId="urn:microsoft.com/office/officeart/2011/layout/ConvergingText"/>
    <dgm:cxn modelId="{3926E98A-33D2-47C9-A70A-BE2FBB5DA3E5}" type="presParOf" srcId="{4AE0F668-C757-454D-B9C1-679FBEC9ADCB}" destId="{3B2CC149-B451-4252-9F21-1219A7720C90}" srcOrd="11" destOrd="0" presId="urn:microsoft.com/office/officeart/2011/layout/ConvergingText"/>
    <dgm:cxn modelId="{4E1D7BDF-CBE9-47A5-BA46-C5C70A44FA4E}" type="presParOf" srcId="{4AE0F668-C757-454D-B9C1-679FBEC9ADCB}" destId="{DA145EB1-F717-436A-B45F-F0EC482DFA3A}" srcOrd="12" destOrd="0" presId="urn:microsoft.com/office/officeart/2011/layout/ConvergingText"/>
    <dgm:cxn modelId="{6548E3CB-8326-4265-AF80-DDA39CECA9F0}" type="presParOf" srcId="{4AE0F668-C757-454D-B9C1-679FBEC9ADCB}" destId="{DA42F021-2BC1-4D5D-A30B-00C9942FB7D9}" srcOrd="13" destOrd="0" presId="urn:microsoft.com/office/officeart/2011/layout/ConvergingText"/>
    <dgm:cxn modelId="{3F7EE845-9FCB-4726-B5C6-E4FBEF0F6D92}" type="presParOf" srcId="{4AE0F668-C757-454D-B9C1-679FBEC9ADCB}" destId="{45C9B908-A72A-4327-AE7C-F19CFF627062}" srcOrd="14" destOrd="0" presId="urn:microsoft.com/office/officeart/2011/layout/ConvergingText"/>
    <dgm:cxn modelId="{E63ED868-2559-461C-A818-F6BC6DA14931}" type="presParOf" srcId="{4AE0F668-C757-454D-B9C1-679FBEC9ADCB}" destId="{B6EE045A-E613-4670-8B7C-BF8FBC4A7A73}" srcOrd="15" destOrd="0" presId="urn:microsoft.com/office/officeart/2011/layout/ConvergingText"/>
    <dgm:cxn modelId="{6B57B874-10C3-4220-8375-3C58A50FE883}" type="presParOf" srcId="{4AE0F668-C757-454D-B9C1-679FBEC9ADCB}" destId="{576F85A6-5ADC-42F1-A07F-A5C896AA04EE}" srcOrd="16" destOrd="0" presId="urn:microsoft.com/office/officeart/2011/layout/ConvergingText"/>
    <dgm:cxn modelId="{83E59280-F871-4769-960A-D3C91D5D1839}" type="presParOf" srcId="{4AE0F668-C757-454D-B9C1-679FBEC9ADCB}" destId="{771DC843-4DE6-4EAA-930E-0A9F5A962DFC}" srcOrd="17" destOrd="0" presId="urn:microsoft.com/office/officeart/2011/layout/ConvergingText"/>
    <dgm:cxn modelId="{CB54B08D-9B25-4C0D-9F90-AB17855DA052}" type="presParOf" srcId="{4AE0F668-C757-454D-B9C1-679FBEC9ADCB}" destId="{A8173DC2-C1A3-4D22-B03E-1862481164E4}" srcOrd="18" destOrd="0" presId="urn:microsoft.com/office/officeart/2011/layout/ConvergingText"/>
    <dgm:cxn modelId="{9116BEBA-ED7F-43BE-A552-E4DB7C41D067}" type="presParOf" srcId="{4AE0F668-C757-454D-B9C1-679FBEC9ADCB}" destId="{16E756E0-C213-4ABD-AAF0-0819D31F5605}" srcOrd="19" destOrd="0" presId="urn:microsoft.com/office/officeart/2011/layout/ConvergingText"/>
    <dgm:cxn modelId="{9DD57EA1-7DA1-4784-BB5E-64D2EDD2C0D5}" type="presParOf" srcId="{4AE0F668-C757-454D-B9C1-679FBEC9ADCB}" destId="{BC921AAA-DFED-4759-8C0D-3F82729DA613}" srcOrd="20" destOrd="0" presId="urn:microsoft.com/office/officeart/2011/layout/ConvergingText"/>
    <dgm:cxn modelId="{ADE1E231-9948-4A62-A284-A32CA5DE0758}" type="presParOf" srcId="{4AE0F668-C757-454D-B9C1-679FBEC9ADCB}" destId="{7033A55D-E593-48CF-B09F-1B1F5EB32CF0}" srcOrd="21" destOrd="0" presId="urn:microsoft.com/office/officeart/2011/layout/ConvergingText"/>
    <dgm:cxn modelId="{59A4E221-BB35-44A3-8521-BFAAC2D7A0FC}" type="presParOf" srcId="{4AE0F668-C757-454D-B9C1-679FBEC9ADCB}" destId="{3D4E6B3E-A405-4632-9792-996B476E80A0}" srcOrd="22" destOrd="0" presId="urn:microsoft.com/office/officeart/2011/layout/ConvergingText"/>
    <dgm:cxn modelId="{4FB00BB5-C75F-4AF7-8432-A2916CC7F0CA}" type="presParOf" srcId="{4AE0F668-C757-454D-B9C1-679FBEC9ADCB}" destId="{EC7F8660-A399-469F-9E3B-A7A1CA742A81}" srcOrd="23" destOrd="0" presId="urn:microsoft.com/office/officeart/2011/layout/ConvergingText"/>
    <dgm:cxn modelId="{0DF8BCF3-8E9C-4EA7-9DFE-8DD38668FB39}" type="presParOf" srcId="{4AE0F668-C757-454D-B9C1-679FBEC9ADCB}" destId="{E4922C4A-277E-4055-BDAE-7F859BBE2835}" srcOrd="24" destOrd="0" presId="urn:microsoft.com/office/officeart/2011/layout/ConvergingText"/>
    <dgm:cxn modelId="{CA47D070-A991-4BDB-BEBB-5ECC3A8BFB9B}" type="presParOf" srcId="{4AE0F668-C757-454D-B9C1-679FBEC9ADCB}" destId="{25A13DE7-D872-4593-BB95-258385EF3A51}" srcOrd="25" destOrd="0" presId="urn:microsoft.com/office/officeart/2011/layout/ConvergingText"/>
    <dgm:cxn modelId="{B4128F64-0198-45E8-981B-9661C1CEF7DA}" type="presParOf" srcId="{4AE0F668-C757-454D-B9C1-679FBEC9ADCB}" destId="{234E45B9-1463-4912-BBB9-B210C26926EE}" srcOrd="26" destOrd="0" presId="urn:microsoft.com/office/officeart/2011/layout/ConvergingText"/>
    <dgm:cxn modelId="{484B0AC5-F2D4-436C-AF85-324F6AE08A25}" type="presParOf" srcId="{4AE0F668-C757-454D-B9C1-679FBEC9ADCB}" destId="{96F34D39-D1E7-448C-9387-DEDC698BDE2E}" srcOrd="27" destOrd="0" presId="urn:microsoft.com/office/officeart/2011/layout/ConvergingText"/>
    <dgm:cxn modelId="{97CD927D-D8D0-47E1-848A-87088C69CD5C}" type="presParOf" srcId="{4AE0F668-C757-454D-B9C1-679FBEC9ADCB}" destId="{8A3F5F5C-5A7E-488E-9EC3-BF625D6681F4}" srcOrd="28" destOrd="0" presId="urn:microsoft.com/office/officeart/2011/layout/ConvergingText"/>
    <dgm:cxn modelId="{8A573755-F58F-45A2-BDBE-1ECF7090FC53}" type="presParOf" srcId="{4AE0F668-C757-454D-B9C1-679FBEC9ADCB}" destId="{CD56EBFC-52DE-4960-9432-48386EC61357}" srcOrd="29" destOrd="0" presId="urn:microsoft.com/office/officeart/2011/layout/ConvergingText"/>
    <dgm:cxn modelId="{A591A795-BA1D-4DB3-A41A-D0C2A2C6E396}" type="presParOf" srcId="{4AE0F668-C757-454D-B9C1-679FBEC9ADCB}" destId="{670F38C9-DC54-407A-8D5C-C0EB64120DE0}" srcOrd="30" destOrd="0" presId="urn:microsoft.com/office/officeart/2011/layout/ConvergingText"/>
    <dgm:cxn modelId="{F2510B38-948D-4336-BCFA-6257C7019D40}" type="presParOf" srcId="{4AE0F668-C757-454D-B9C1-679FBEC9ADCB}" destId="{DA751C70-19F3-4043-9CC7-01FA1CFEE2C3}" srcOrd="31" destOrd="0" presId="urn:microsoft.com/office/officeart/2011/layout/ConvergingText"/>
    <dgm:cxn modelId="{FFC1E513-BC04-4C01-91EE-F6A8175A630A}" type="presParOf" srcId="{4AE0F668-C757-454D-B9C1-679FBEC9ADCB}" destId="{91F9D2CD-4BF7-46CE-B1CB-F0EBE71D477A}" srcOrd="32" destOrd="0" presId="urn:microsoft.com/office/officeart/2011/layout/ConvergingText"/>
    <dgm:cxn modelId="{9C6E9CCE-54FE-4C3F-ACFF-C90C8DEDDEC6}" type="presParOf" srcId="{4AE0F668-C757-454D-B9C1-679FBEC9ADCB}" destId="{D93B60FC-2087-4D91-B44C-7CC18D3FC1B9}" srcOrd="33" destOrd="0" presId="urn:microsoft.com/office/officeart/2011/layout/ConvergingText"/>
    <dgm:cxn modelId="{6374DC1E-F7DF-4040-A363-9DB8F1A49A57}" type="presParOf" srcId="{4AE0F668-C757-454D-B9C1-679FBEC9ADCB}" destId="{A04B4357-0157-4D74-A3FC-F446468A128F}" srcOrd="34" destOrd="0" presId="urn:microsoft.com/office/officeart/2011/layout/ConvergingText"/>
    <dgm:cxn modelId="{B4861BA3-7481-4E42-AE80-D9FE43DEAE54}" type="presParOf" srcId="{4AE0F668-C757-454D-B9C1-679FBEC9ADCB}" destId="{9B06268D-90D6-4A8D-A11D-646F813C430D}" srcOrd="35" destOrd="0" presId="urn:microsoft.com/office/officeart/2011/layout/ConvergingText"/>
    <dgm:cxn modelId="{2278198F-01B5-473D-B875-69682AFFE22D}" type="presParOf" srcId="{4AE0F668-C757-454D-B9C1-679FBEC9ADCB}" destId="{184DA9F5-674D-4494-BD31-2C09C5520C14}" srcOrd="36" destOrd="0" presId="urn:microsoft.com/office/officeart/2011/layout/Converging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4DC9F-0E5C-4574-BD5E-62F85AAEF145}">
      <dsp:nvSpPr>
        <dsp:cNvPr id="0" name=""/>
        <dsp:cNvSpPr/>
      </dsp:nvSpPr>
      <dsp:spPr>
        <a:xfrm>
          <a:off x="2590800" y="0"/>
          <a:ext cx="2590800" cy="2590800"/>
        </a:xfrm>
        <a:prstGeom prst="triangl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Standards</a:t>
          </a:r>
          <a:endParaRPr lang="en-US" sz="1600" b="1" kern="1200" dirty="0"/>
        </a:p>
        <a:p>
          <a:pPr marL="57150" lvl="1" indent="-57150" algn="l" defTabSz="466725">
            <a:lnSpc>
              <a:spcPct val="90000"/>
            </a:lnSpc>
            <a:spcBef>
              <a:spcPct val="0"/>
            </a:spcBef>
            <a:spcAft>
              <a:spcPct val="15000"/>
            </a:spcAft>
            <a:buChar char="••"/>
          </a:pPr>
          <a:r>
            <a:rPr lang="en-US" sz="1050" b="1" kern="1200" dirty="0" smtClean="0"/>
            <a:t>Consensus among stakeholders</a:t>
          </a:r>
          <a:endParaRPr lang="en-US" sz="1050" b="1" kern="1200" dirty="0"/>
        </a:p>
        <a:p>
          <a:pPr marL="57150" lvl="1" indent="-57150" algn="l" defTabSz="466725">
            <a:lnSpc>
              <a:spcPct val="90000"/>
            </a:lnSpc>
            <a:spcBef>
              <a:spcPct val="0"/>
            </a:spcBef>
            <a:spcAft>
              <a:spcPct val="15000"/>
            </a:spcAft>
            <a:buChar char="••"/>
          </a:pPr>
          <a:r>
            <a:rPr lang="en-US" sz="1050" b="1" kern="1200" dirty="0" smtClean="0"/>
            <a:t>Maintenance and evolution</a:t>
          </a:r>
          <a:endParaRPr lang="en-US" sz="1050" b="1" kern="1200" dirty="0"/>
        </a:p>
      </dsp:txBody>
      <dsp:txXfrm>
        <a:off x="3238500" y="1295400"/>
        <a:ext cx="1295400" cy="1295400"/>
      </dsp:txXfrm>
    </dsp:sp>
    <dsp:sp modelId="{5EB3C5C7-7F0A-47B4-A9D4-092E32380763}">
      <dsp:nvSpPr>
        <dsp:cNvPr id="0" name=""/>
        <dsp:cNvSpPr/>
      </dsp:nvSpPr>
      <dsp:spPr>
        <a:xfrm>
          <a:off x="1295400" y="2590800"/>
          <a:ext cx="2590800" cy="2590800"/>
        </a:xfrm>
        <a:prstGeom prst="triangle">
          <a:avLst/>
        </a:prstGeom>
        <a:solidFill>
          <a:srgbClr val="FF9999"/>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Users Groups</a:t>
          </a:r>
          <a:endParaRPr lang="en-US" sz="1600" b="1" kern="1200" dirty="0"/>
        </a:p>
        <a:p>
          <a:pPr marL="57150" lvl="1" indent="-57150" algn="l" defTabSz="466725">
            <a:lnSpc>
              <a:spcPct val="90000"/>
            </a:lnSpc>
            <a:spcBef>
              <a:spcPct val="0"/>
            </a:spcBef>
            <a:spcAft>
              <a:spcPct val="15000"/>
            </a:spcAft>
            <a:buChar char="••"/>
          </a:pPr>
          <a:r>
            <a:rPr lang="en-US" sz="1050" b="1" kern="1200" dirty="0" smtClean="0"/>
            <a:t>Implementation agreements</a:t>
          </a:r>
          <a:endParaRPr lang="en-US" sz="1050" b="1" kern="1200" dirty="0"/>
        </a:p>
        <a:p>
          <a:pPr marL="57150" lvl="1" indent="-57150" algn="l" defTabSz="466725">
            <a:lnSpc>
              <a:spcPct val="90000"/>
            </a:lnSpc>
            <a:spcBef>
              <a:spcPct val="0"/>
            </a:spcBef>
            <a:spcAft>
              <a:spcPct val="15000"/>
            </a:spcAft>
            <a:buChar char="••"/>
          </a:pPr>
          <a:r>
            <a:rPr lang="en-US" sz="1050" b="1" kern="1200" dirty="0" smtClean="0"/>
            <a:t>Labeling and Test Certifications</a:t>
          </a:r>
          <a:endParaRPr lang="en-US" sz="1050" b="1" kern="1200" dirty="0"/>
        </a:p>
        <a:p>
          <a:pPr marL="57150" lvl="1" indent="-57150" algn="l" defTabSz="466725">
            <a:lnSpc>
              <a:spcPct val="90000"/>
            </a:lnSpc>
            <a:spcBef>
              <a:spcPct val="0"/>
            </a:spcBef>
            <a:spcAft>
              <a:spcPct val="15000"/>
            </a:spcAft>
            <a:buChar char="••"/>
          </a:pPr>
          <a:r>
            <a:rPr lang="en-US" sz="1050" b="1" kern="1200" dirty="0" smtClean="0"/>
            <a:t>Issues resolution</a:t>
          </a:r>
          <a:endParaRPr lang="en-US" sz="1050" b="1" kern="1200" dirty="0"/>
        </a:p>
      </dsp:txBody>
      <dsp:txXfrm>
        <a:off x="1943100" y="3886200"/>
        <a:ext cx="1295400" cy="1295400"/>
      </dsp:txXfrm>
    </dsp:sp>
    <dsp:sp modelId="{75A82D53-F980-403B-9617-05187632A19A}">
      <dsp:nvSpPr>
        <dsp:cNvPr id="0" name=""/>
        <dsp:cNvSpPr/>
      </dsp:nvSpPr>
      <dsp:spPr>
        <a:xfrm rot="10800000">
          <a:off x="2590800" y="2590800"/>
          <a:ext cx="2590800" cy="2590800"/>
        </a:xfrm>
        <a:prstGeom prst="triangl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Interoperable products and services</a:t>
          </a:r>
          <a:endParaRPr lang="en-US" sz="1600" b="1" kern="1200" dirty="0"/>
        </a:p>
      </dsp:txBody>
      <dsp:txXfrm rot="10800000">
        <a:off x="3238500" y="2590800"/>
        <a:ext cx="1295400" cy="1295400"/>
      </dsp:txXfrm>
    </dsp:sp>
    <dsp:sp modelId="{CA287953-DD7D-48BA-89E5-CCDB09D16F09}">
      <dsp:nvSpPr>
        <dsp:cNvPr id="0" name=""/>
        <dsp:cNvSpPr/>
      </dsp:nvSpPr>
      <dsp:spPr>
        <a:xfrm>
          <a:off x="3886200" y="2590800"/>
          <a:ext cx="2590800" cy="2590800"/>
        </a:xfrm>
        <a:prstGeom prst="triangl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Reference Implementations</a:t>
          </a:r>
          <a:endParaRPr lang="en-US" sz="1600" b="1" kern="1200" dirty="0"/>
        </a:p>
        <a:p>
          <a:pPr marL="57150" lvl="1" indent="-57150" algn="l" defTabSz="466725">
            <a:lnSpc>
              <a:spcPct val="90000"/>
            </a:lnSpc>
            <a:spcBef>
              <a:spcPct val="0"/>
            </a:spcBef>
            <a:spcAft>
              <a:spcPct val="15000"/>
            </a:spcAft>
            <a:buChar char="••"/>
          </a:pPr>
          <a:r>
            <a:rPr lang="en-US" sz="1050" b="1" kern="1200" dirty="0" smtClean="0"/>
            <a:t>Open Source Running Code</a:t>
          </a:r>
          <a:endParaRPr lang="en-US" sz="1050" b="1" kern="1200" dirty="0"/>
        </a:p>
        <a:p>
          <a:pPr marL="57150" lvl="1" indent="-57150" algn="l" defTabSz="466725">
            <a:lnSpc>
              <a:spcPct val="90000"/>
            </a:lnSpc>
            <a:spcBef>
              <a:spcPct val="0"/>
            </a:spcBef>
            <a:spcAft>
              <a:spcPct val="15000"/>
            </a:spcAft>
            <a:buChar char="••"/>
          </a:pPr>
          <a:r>
            <a:rPr lang="en-US" sz="1050" b="1" kern="1200" dirty="0" smtClean="0"/>
            <a:t>Development projects</a:t>
          </a:r>
          <a:endParaRPr lang="en-US" sz="1050" b="1" kern="1200" dirty="0"/>
        </a:p>
        <a:p>
          <a:pPr marL="57150" lvl="1" indent="-57150" algn="l" defTabSz="466725">
            <a:lnSpc>
              <a:spcPct val="90000"/>
            </a:lnSpc>
            <a:spcBef>
              <a:spcPct val="0"/>
            </a:spcBef>
            <a:spcAft>
              <a:spcPct val="15000"/>
            </a:spcAft>
            <a:buChar char="••"/>
          </a:pPr>
          <a:r>
            <a:rPr lang="en-US" sz="1050" b="1" kern="1200" dirty="0" smtClean="0"/>
            <a:t>“golden unit”</a:t>
          </a:r>
          <a:endParaRPr lang="en-US" sz="1050" b="1" kern="1200" dirty="0"/>
        </a:p>
      </dsp:txBody>
      <dsp:txXfrm>
        <a:off x="4533900" y="3886200"/>
        <a:ext cx="1295400" cy="129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042E5-001E-40F4-A0BE-B0AFEE27C4C4}">
      <dsp:nvSpPr>
        <dsp:cNvPr id="0" name=""/>
        <dsp:cNvSpPr/>
      </dsp:nvSpPr>
      <dsp:spPr>
        <a:xfrm rot="1752472">
          <a:off x="2213605" y="3163473"/>
          <a:ext cx="866972" cy="67763"/>
        </a:xfrm>
        <a:custGeom>
          <a:avLst/>
          <a:gdLst/>
          <a:ahLst/>
          <a:cxnLst/>
          <a:rect l="0" t="0" r="0" b="0"/>
          <a:pathLst>
            <a:path>
              <a:moveTo>
                <a:pt x="0" y="33881"/>
              </a:moveTo>
              <a:lnTo>
                <a:pt x="866972" y="3388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960C20-36BD-4526-B6B0-A5D7B522EFE7}">
      <dsp:nvSpPr>
        <dsp:cNvPr id="0" name=""/>
        <dsp:cNvSpPr/>
      </dsp:nvSpPr>
      <dsp:spPr>
        <a:xfrm rot="19800287">
          <a:off x="2209788" y="1670943"/>
          <a:ext cx="880039" cy="67763"/>
        </a:xfrm>
        <a:custGeom>
          <a:avLst/>
          <a:gdLst/>
          <a:ahLst/>
          <a:cxnLst/>
          <a:rect l="0" t="0" r="0" b="0"/>
          <a:pathLst>
            <a:path>
              <a:moveTo>
                <a:pt x="0" y="33881"/>
              </a:moveTo>
              <a:lnTo>
                <a:pt x="880039" y="33881"/>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59E043-A4AF-42C0-B31C-4842101C8EB1}">
      <dsp:nvSpPr>
        <dsp:cNvPr id="0" name=""/>
        <dsp:cNvSpPr/>
      </dsp:nvSpPr>
      <dsp:spPr>
        <a:xfrm>
          <a:off x="1044" y="1129872"/>
          <a:ext cx="2667855" cy="266785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DE1AA5-433B-4816-AA92-F2E67EA73CD9}">
      <dsp:nvSpPr>
        <dsp:cNvPr id="0" name=""/>
        <dsp:cNvSpPr/>
      </dsp:nvSpPr>
      <dsp:spPr>
        <a:xfrm>
          <a:off x="2923700" y="284370"/>
          <a:ext cx="1600713" cy="160071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Dimensions</a:t>
          </a:r>
          <a:endParaRPr lang="en-US" sz="1800" kern="1200" dirty="0"/>
        </a:p>
      </dsp:txBody>
      <dsp:txXfrm>
        <a:off x="3158119" y="518789"/>
        <a:ext cx="1131875" cy="1131875"/>
      </dsp:txXfrm>
    </dsp:sp>
    <dsp:sp modelId="{9629D27E-7DD6-458D-979A-0249BAB649E4}">
      <dsp:nvSpPr>
        <dsp:cNvPr id="0" name=""/>
        <dsp:cNvSpPr/>
      </dsp:nvSpPr>
      <dsp:spPr>
        <a:xfrm>
          <a:off x="2923700" y="2999089"/>
          <a:ext cx="1600713" cy="160071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Kinds of Data</a:t>
          </a:r>
          <a:endParaRPr lang="en-US" sz="2000" kern="1200" dirty="0"/>
        </a:p>
      </dsp:txBody>
      <dsp:txXfrm>
        <a:off x="3158119" y="3233508"/>
        <a:ext cx="1131875" cy="113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5AB4E-2D8A-4AAD-962E-E51EAD43969E}">
      <dsp:nvSpPr>
        <dsp:cNvPr id="0" name=""/>
        <dsp:cNvSpPr/>
      </dsp:nvSpPr>
      <dsp:spPr>
        <a:xfrm>
          <a:off x="5902875"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0449A-D0D9-44E8-996D-49FC0A995B25}">
      <dsp:nvSpPr>
        <dsp:cNvPr id="0" name=""/>
        <dsp:cNvSpPr/>
      </dsp:nvSpPr>
      <dsp:spPr>
        <a:xfrm>
          <a:off x="5594075"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EBC61-EC07-4E67-B7BF-D7019E35EFB6}">
      <dsp:nvSpPr>
        <dsp:cNvPr id="0" name=""/>
        <dsp:cNvSpPr/>
      </dsp:nvSpPr>
      <dsp:spPr>
        <a:xfrm>
          <a:off x="5285276"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3E8E4-6711-428D-944A-A22D386C0388}">
      <dsp:nvSpPr>
        <dsp:cNvPr id="0" name=""/>
        <dsp:cNvSpPr/>
      </dsp:nvSpPr>
      <dsp:spPr>
        <a:xfrm>
          <a:off x="4977064"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2F161-EC0A-49D9-A2AD-D3A07FCF688A}">
      <dsp:nvSpPr>
        <dsp:cNvPr id="0" name=""/>
        <dsp:cNvSpPr/>
      </dsp:nvSpPr>
      <dsp:spPr>
        <a:xfrm>
          <a:off x="4668265"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0D69A-8CAD-4FA9-9F6F-B68E77601054}">
      <dsp:nvSpPr>
        <dsp:cNvPr id="0" name=""/>
        <dsp:cNvSpPr/>
      </dsp:nvSpPr>
      <dsp:spPr>
        <a:xfrm>
          <a:off x="4190976" y="2360912"/>
          <a:ext cx="336978" cy="3372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6642B-B3D7-4EE7-B3D1-5ED911B19490}">
      <dsp:nvSpPr>
        <dsp:cNvPr id="0" name=""/>
        <dsp:cNvSpPr/>
      </dsp:nvSpPr>
      <dsp:spPr>
        <a:xfrm>
          <a:off x="5628126" y="2097097"/>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2542C-66CD-4624-8C60-AB0A14896315}">
      <dsp:nvSpPr>
        <dsp:cNvPr id="0" name=""/>
        <dsp:cNvSpPr/>
      </dsp:nvSpPr>
      <dsp:spPr>
        <a:xfrm>
          <a:off x="5628126" y="2795708"/>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B45FC-B712-4642-B9C7-99575858DF02}">
      <dsp:nvSpPr>
        <dsp:cNvPr id="0" name=""/>
        <dsp:cNvSpPr/>
      </dsp:nvSpPr>
      <dsp:spPr>
        <a:xfrm>
          <a:off x="5778416" y="224840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E0215-FD8E-4273-9842-6DBC71522357}">
      <dsp:nvSpPr>
        <dsp:cNvPr id="0" name=""/>
        <dsp:cNvSpPr/>
      </dsp:nvSpPr>
      <dsp:spPr>
        <a:xfrm>
          <a:off x="5788396" y="264523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CEEC4-AE2D-452D-A6FD-6081A6F08F65}">
      <dsp:nvSpPr>
        <dsp:cNvPr id="0" name=""/>
        <dsp:cNvSpPr/>
      </dsp:nvSpPr>
      <dsp:spPr>
        <a:xfrm>
          <a:off x="2345225" y="1676435"/>
          <a:ext cx="1706028" cy="170620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a:lnSpc>
              <a:spcPct val="90000"/>
            </a:lnSpc>
            <a:spcBef>
              <a:spcPct val="0"/>
            </a:spcBef>
            <a:spcAft>
              <a:spcPct val="35000"/>
            </a:spcAft>
          </a:pPr>
          <a:r>
            <a:rPr lang="en-US" sz="9600" kern="1200" dirty="0" smtClean="0"/>
            <a:t>X</a:t>
          </a:r>
          <a:endParaRPr lang="en-US" sz="9600" kern="1200" dirty="0"/>
        </a:p>
      </dsp:txBody>
      <dsp:txXfrm>
        <a:off x="2595067" y="1926303"/>
        <a:ext cx="1206344" cy="1206469"/>
      </dsp:txXfrm>
    </dsp:sp>
    <dsp:sp modelId="{3B2CC149-B451-4252-9F21-1219A7720C90}">
      <dsp:nvSpPr>
        <dsp:cNvPr id="0" name=""/>
        <dsp:cNvSpPr/>
      </dsp:nvSpPr>
      <dsp:spPr>
        <a:xfrm>
          <a:off x="2217830" y="1530672"/>
          <a:ext cx="336978" cy="3372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45EB1-F717-436A-B45F-F0EC482DFA3A}">
      <dsp:nvSpPr>
        <dsp:cNvPr id="0" name=""/>
        <dsp:cNvSpPr/>
      </dsp:nvSpPr>
      <dsp:spPr>
        <a:xfrm>
          <a:off x="2001788"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2F021-2BC1-4D5D-A30B-00C9942FB7D9}">
      <dsp:nvSpPr>
        <dsp:cNvPr id="0" name=""/>
        <dsp:cNvSpPr/>
      </dsp:nvSpPr>
      <dsp:spPr>
        <a:xfrm>
          <a:off x="1641914"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9B908-A72A-4327-AE7C-F19CFF627062}">
      <dsp:nvSpPr>
        <dsp:cNvPr id="0" name=""/>
        <dsp:cNvSpPr/>
      </dsp:nvSpPr>
      <dsp:spPr>
        <a:xfrm>
          <a:off x="1282039"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E045A-E613-4670-8B7C-BF8FBC4A7A73}">
      <dsp:nvSpPr>
        <dsp:cNvPr id="0" name=""/>
        <dsp:cNvSpPr/>
      </dsp:nvSpPr>
      <dsp:spPr>
        <a:xfrm>
          <a:off x="922165"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F85A6-5ADC-42F1-A07F-A5C896AA04EE}">
      <dsp:nvSpPr>
        <dsp:cNvPr id="0" name=""/>
        <dsp:cNvSpPr/>
      </dsp:nvSpPr>
      <dsp:spPr>
        <a:xfrm>
          <a:off x="561703"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DC843-4DE6-4EAA-930E-0A9F5A962DFC}">
      <dsp:nvSpPr>
        <dsp:cNvPr id="0" name=""/>
        <dsp:cNvSpPr/>
      </dsp:nvSpPr>
      <dsp:spPr>
        <a:xfrm>
          <a:off x="201829" y="1352763"/>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21AAA-DFED-4759-8C0D-3F82729DA613}">
      <dsp:nvSpPr>
        <dsp:cNvPr id="0" name=""/>
        <dsp:cNvSpPr/>
      </dsp:nvSpPr>
      <dsp:spPr>
        <a:xfrm>
          <a:off x="200654" y="917967"/>
          <a:ext cx="1974906" cy="43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XML Schema (XSD)</a:t>
          </a:r>
          <a:endParaRPr lang="en-US" sz="1600" kern="1200" dirty="0"/>
        </a:p>
        <a:p>
          <a:pPr marL="171450" lvl="1" indent="-171450" algn="l" defTabSz="711200">
            <a:lnSpc>
              <a:spcPct val="90000"/>
            </a:lnSpc>
            <a:spcBef>
              <a:spcPct val="0"/>
            </a:spcBef>
            <a:spcAft>
              <a:spcPct val="15000"/>
            </a:spcAft>
            <a:buChar char="••"/>
          </a:pPr>
          <a:r>
            <a:rPr lang="en-US" sz="1600" kern="1200" dirty="0" smtClean="0"/>
            <a:t>Describes the rules of file format</a:t>
          </a:r>
          <a:r>
            <a:rPr lang="en-US" sz="1200" kern="1200" dirty="0" smtClean="0"/>
            <a:t/>
          </a:r>
          <a:br>
            <a:rPr lang="en-US" sz="1200" kern="1200" dirty="0" smtClean="0"/>
          </a:br>
          <a:endParaRPr lang="en-US" sz="1200" kern="1200" dirty="0"/>
        </a:p>
      </dsp:txBody>
      <dsp:txXfrm>
        <a:off x="200654" y="917967"/>
        <a:ext cx="1974906" cy="433409"/>
      </dsp:txXfrm>
    </dsp:sp>
    <dsp:sp modelId="{7033A55D-E593-48CF-B09F-1B1F5EB32CF0}">
      <dsp:nvSpPr>
        <dsp:cNvPr id="0" name=""/>
        <dsp:cNvSpPr/>
      </dsp:nvSpPr>
      <dsp:spPr>
        <a:xfrm>
          <a:off x="1867936" y="2360912"/>
          <a:ext cx="336978" cy="3372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E6B3E-A405-4632-9792-996B476E80A0}">
      <dsp:nvSpPr>
        <dsp:cNvPr id="0" name=""/>
        <dsp:cNvSpPr/>
      </dsp:nvSpPr>
      <dsp:spPr>
        <a:xfrm>
          <a:off x="1534480"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F8660-A399-469F-9E3B-A7A1CA742A81}">
      <dsp:nvSpPr>
        <dsp:cNvPr id="0" name=""/>
        <dsp:cNvSpPr/>
      </dsp:nvSpPr>
      <dsp:spPr>
        <a:xfrm>
          <a:off x="1201610"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22C4A-277E-4055-BDAE-7F859BBE2835}">
      <dsp:nvSpPr>
        <dsp:cNvPr id="0" name=""/>
        <dsp:cNvSpPr/>
      </dsp:nvSpPr>
      <dsp:spPr>
        <a:xfrm>
          <a:off x="868154"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13DE7-D872-4593-BB95-258385EF3A51}">
      <dsp:nvSpPr>
        <dsp:cNvPr id="0" name=""/>
        <dsp:cNvSpPr/>
      </dsp:nvSpPr>
      <dsp:spPr>
        <a:xfrm>
          <a:off x="535285"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E45B9-1463-4912-BBB9-B210C26926EE}">
      <dsp:nvSpPr>
        <dsp:cNvPr id="0" name=""/>
        <dsp:cNvSpPr/>
      </dsp:nvSpPr>
      <dsp:spPr>
        <a:xfrm>
          <a:off x="201829" y="2445155"/>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F5F5C-5A7E-488E-9EC3-BF625D6681F4}">
      <dsp:nvSpPr>
        <dsp:cNvPr id="0" name=""/>
        <dsp:cNvSpPr/>
      </dsp:nvSpPr>
      <dsp:spPr>
        <a:xfrm>
          <a:off x="228605" y="1576231"/>
          <a:ext cx="1892887" cy="938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
          </a:r>
          <a:br>
            <a:rPr lang="en-US" sz="1600" kern="1200" dirty="0" smtClean="0"/>
          </a:br>
          <a:r>
            <a:rPr lang="en-US" sz="1600" kern="1200" dirty="0" smtClean="0"/>
            <a:t/>
          </a:r>
          <a:br>
            <a:rPr lang="en-US" sz="1600" kern="1200" dirty="0" smtClean="0"/>
          </a:br>
          <a:endParaRPr lang="en-US" sz="1600" kern="1200" dirty="0" smtClean="0"/>
        </a:p>
        <a:p>
          <a:pPr lvl="0" algn="l" defTabSz="711200">
            <a:lnSpc>
              <a:spcPct val="90000"/>
            </a:lnSpc>
            <a:spcBef>
              <a:spcPct val="0"/>
            </a:spcBef>
            <a:spcAft>
              <a:spcPct val="35000"/>
            </a:spcAft>
          </a:pPr>
          <a:r>
            <a:rPr lang="en-US" sz="1600" kern="1200" dirty="0" smtClean="0"/>
            <a:t>XML</a:t>
          </a:r>
          <a:endParaRPr lang="en-US" sz="1600" kern="1200" dirty="0"/>
        </a:p>
        <a:p>
          <a:pPr marL="114300" lvl="1" indent="-114300" algn="l" defTabSz="622300">
            <a:lnSpc>
              <a:spcPct val="90000"/>
            </a:lnSpc>
            <a:spcBef>
              <a:spcPct val="0"/>
            </a:spcBef>
            <a:spcAft>
              <a:spcPct val="15000"/>
            </a:spcAft>
            <a:buChar char="••"/>
          </a:pPr>
          <a:r>
            <a:rPr lang="en-US" sz="1400" kern="1200" dirty="0" smtClean="0"/>
            <a:t>Contains customer  EUI data in standard file format and references to XSD and XSLT</a:t>
          </a:r>
          <a:endParaRPr lang="en-US" sz="1400" kern="1200" dirty="0"/>
        </a:p>
      </dsp:txBody>
      <dsp:txXfrm>
        <a:off x="228605" y="1576231"/>
        <a:ext cx="1892887" cy="938367"/>
      </dsp:txXfrm>
    </dsp:sp>
    <dsp:sp modelId="{CD56EBFC-52DE-4960-9432-48386EC61357}">
      <dsp:nvSpPr>
        <dsp:cNvPr id="0" name=""/>
        <dsp:cNvSpPr/>
      </dsp:nvSpPr>
      <dsp:spPr>
        <a:xfrm>
          <a:off x="2217830" y="3177297"/>
          <a:ext cx="336978" cy="33725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F38C9-DC54-407A-8D5C-C0EB64120DE0}">
      <dsp:nvSpPr>
        <dsp:cNvPr id="0" name=""/>
        <dsp:cNvSpPr/>
      </dsp:nvSpPr>
      <dsp:spPr>
        <a:xfrm>
          <a:off x="2001788"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51C70-19F3-4043-9CC7-01FA1CFEE2C3}">
      <dsp:nvSpPr>
        <dsp:cNvPr id="0" name=""/>
        <dsp:cNvSpPr/>
      </dsp:nvSpPr>
      <dsp:spPr>
        <a:xfrm>
          <a:off x="1641914"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9D2CD-4BF7-46CE-B1CB-F0EBE71D477A}">
      <dsp:nvSpPr>
        <dsp:cNvPr id="0" name=""/>
        <dsp:cNvSpPr/>
      </dsp:nvSpPr>
      <dsp:spPr>
        <a:xfrm>
          <a:off x="1282039"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B60FC-2087-4D91-B44C-7CC18D3FC1B9}">
      <dsp:nvSpPr>
        <dsp:cNvPr id="0" name=""/>
        <dsp:cNvSpPr/>
      </dsp:nvSpPr>
      <dsp:spPr>
        <a:xfrm>
          <a:off x="922165"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B4357-0157-4D74-A3FC-F446468A128F}">
      <dsp:nvSpPr>
        <dsp:cNvPr id="0" name=""/>
        <dsp:cNvSpPr/>
      </dsp:nvSpPr>
      <dsp:spPr>
        <a:xfrm>
          <a:off x="561703"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6268D-90D6-4A8D-A11D-646F813C430D}">
      <dsp:nvSpPr>
        <dsp:cNvPr id="0" name=""/>
        <dsp:cNvSpPr/>
      </dsp:nvSpPr>
      <dsp:spPr>
        <a:xfrm>
          <a:off x="201829" y="3520644"/>
          <a:ext cx="168489" cy="16848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DA9F5-674D-4494-BD31-2C09C5520C14}">
      <dsp:nvSpPr>
        <dsp:cNvPr id="0" name=""/>
        <dsp:cNvSpPr/>
      </dsp:nvSpPr>
      <dsp:spPr>
        <a:xfrm>
          <a:off x="200654" y="3085571"/>
          <a:ext cx="1974906" cy="43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XSLT</a:t>
          </a:r>
          <a:endParaRPr lang="en-US" sz="1600" kern="1200" dirty="0"/>
        </a:p>
        <a:p>
          <a:pPr marL="171450" lvl="1" indent="-171450" algn="l" defTabSz="711200">
            <a:lnSpc>
              <a:spcPct val="90000"/>
            </a:lnSpc>
            <a:spcBef>
              <a:spcPct val="0"/>
            </a:spcBef>
            <a:spcAft>
              <a:spcPct val="15000"/>
            </a:spcAft>
            <a:buChar char="••"/>
          </a:pPr>
          <a:r>
            <a:rPr lang="en-US" sz="1600" kern="1200" dirty="0" smtClean="0"/>
            <a:t>Defines how to transform for humans</a:t>
          </a:r>
          <a:endParaRPr lang="en-US" sz="1600" kern="1200" dirty="0"/>
        </a:p>
      </dsp:txBody>
      <dsp:txXfrm>
        <a:off x="200654" y="3085571"/>
        <a:ext cx="1974906" cy="4334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87010B36-009E-453B-B32B-3B7B0027AAC6}" type="datetimeFigureOut">
              <a:rPr lang="fr-FR"/>
              <a:pPr>
                <a:defRPr/>
              </a:pPr>
              <a:t>09/04/2012</a:t>
            </a:fld>
            <a:endParaRPr lang="fr-CA" dirty="0"/>
          </a:p>
        </p:txBody>
      </p:sp>
      <p:sp>
        <p:nvSpPr>
          <p:cNvPr id="15364" name="Rectangle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EA0F5CF7-0EA2-4233-AB5C-DB21006C15AD}" type="slidenum">
              <a:rPr lang="fr-CA"/>
              <a:pPr>
                <a:defRPr/>
              </a:pPr>
              <a:t>‹#›</a:t>
            </a:fld>
            <a:endParaRPr lang="fr-CA" dirty="0"/>
          </a:p>
        </p:txBody>
      </p:sp>
    </p:spTree>
    <p:extLst>
      <p:ext uri="{BB962C8B-B14F-4D97-AF65-F5344CB8AC3E}">
        <p14:creationId xmlns:p14="http://schemas.microsoft.com/office/powerpoint/2010/main" val="1074013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w Cen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w Cen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w Cen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w Cen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a:t>
            </a:fld>
            <a:endParaRPr lang="fr-CA" dirty="0"/>
          </a:p>
        </p:txBody>
      </p:sp>
    </p:spTree>
    <p:extLst>
      <p:ext uri="{BB962C8B-B14F-4D97-AF65-F5344CB8AC3E}">
        <p14:creationId xmlns:p14="http://schemas.microsoft.com/office/powerpoint/2010/main" val="74887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10</a:t>
            </a:fld>
            <a:endParaRPr lang="fr-CA" dirty="0"/>
          </a:p>
        </p:txBody>
      </p:sp>
    </p:spTree>
    <p:extLst>
      <p:ext uri="{BB962C8B-B14F-4D97-AF65-F5344CB8AC3E}">
        <p14:creationId xmlns:p14="http://schemas.microsoft.com/office/powerpoint/2010/main" val="1394239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11</a:t>
            </a:fld>
            <a:endParaRPr lang="fr-CA" dirty="0"/>
          </a:p>
        </p:txBody>
      </p:sp>
    </p:spTree>
    <p:extLst>
      <p:ext uri="{BB962C8B-B14F-4D97-AF65-F5344CB8AC3E}">
        <p14:creationId xmlns:p14="http://schemas.microsoft.com/office/powerpoint/2010/main" val="192903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12</a:t>
            </a:fld>
            <a:endParaRPr lang="fr-CA" dirty="0"/>
          </a:p>
        </p:txBody>
      </p:sp>
    </p:spTree>
    <p:extLst>
      <p:ext uri="{BB962C8B-B14F-4D97-AF65-F5344CB8AC3E}">
        <p14:creationId xmlns:p14="http://schemas.microsoft.com/office/powerpoint/2010/main" val="169935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13</a:t>
            </a:fld>
            <a:endParaRPr lang="fr-CA" dirty="0"/>
          </a:p>
        </p:txBody>
      </p:sp>
    </p:spTree>
    <p:extLst>
      <p:ext uri="{BB962C8B-B14F-4D97-AF65-F5344CB8AC3E}">
        <p14:creationId xmlns:p14="http://schemas.microsoft.com/office/powerpoint/2010/main" val="96470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14</a:t>
            </a:fld>
            <a:endParaRPr lang="fr-CA" dirty="0"/>
          </a:p>
        </p:txBody>
      </p:sp>
    </p:spTree>
    <p:extLst>
      <p:ext uri="{BB962C8B-B14F-4D97-AF65-F5344CB8AC3E}">
        <p14:creationId xmlns:p14="http://schemas.microsoft.com/office/powerpoint/2010/main" val="12960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15</a:t>
            </a:fld>
            <a:endParaRPr lang="fr-CA" dirty="0"/>
          </a:p>
        </p:txBody>
      </p:sp>
    </p:spTree>
    <p:extLst>
      <p:ext uri="{BB962C8B-B14F-4D97-AF65-F5344CB8AC3E}">
        <p14:creationId xmlns:p14="http://schemas.microsoft.com/office/powerpoint/2010/main" val="373095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16</a:t>
            </a:fld>
            <a:endParaRPr lang="fr-CA" dirty="0"/>
          </a:p>
        </p:txBody>
      </p:sp>
    </p:spTree>
    <p:extLst>
      <p:ext uri="{BB962C8B-B14F-4D97-AF65-F5344CB8AC3E}">
        <p14:creationId xmlns:p14="http://schemas.microsoft.com/office/powerpoint/2010/main" val="115290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17</a:t>
            </a:fld>
            <a:endParaRPr lang="fr-CA" dirty="0"/>
          </a:p>
        </p:txBody>
      </p:sp>
    </p:spTree>
    <p:extLst>
      <p:ext uri="{BB962C8B-B14F-4D97-AF65-F5344CB8AC3E}">
        <p14:creationId xmlns:p14="http://schemas.microsoft.com/office/powerpoint/2010/main" val="395563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18</a:t>
            </a:fld>
            <a:endParaRPr lang="fr-CA" dirty="0"/>
          </a:p>
        </p:txBody>
      </p:sp>
    </p:spTree>
    <p:extLst>
      <p:ext uri="{BB962C8B-B14F-4D97-AF65-F5344CB8AC3E}">
        <p14:creationId xmlns:p14="http://schemas.microsoft.com/office/powerpoint/2010/main" val="154277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9843-F51D-4DBE-8FFF-B7BECE3624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B7E48-93F9-2447-BE68-F1E34BC5F982}" type="slidenum">
              <a:rPr lang="en-US" smtClean="0"/>
              <a:pPr/>
              <a:t>2</a:t>
            </a:fld>
            <a:endParaRPr lang="en-US"/>
          </a:p>
        </p:txBody>
      </p:sp>
    </p:spTree>
    <p:extLst>
      <p:ext uri="{BB962C8B-B14F-4D97-AF65-F5344CB8AC3E}">
        <p14:creationId xmlns:p14="http://schemas.microsoft.com/office/powerpoint/2010/main" val="146688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20</a:t>
            </a:fld>
            <a:endParaRPr lang="fr-CA" dirty="0"/>
          </a:p>
        </p:txBody>
      </p:sp>
    </p:spTree>
    <p:extLst>
      <p:ext uri="{BB962C8B-B14F-4D97-AF65-F5344CB8AC3E}">
        <p14:creationId xmlns:p14="http://schemas.microsoft.com/office/powerpoint/2010/main" val="271586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21</a:t>
            </a:fld>
            <a:endParaRPr lang="fr-CA" dirty="0"/>
          </a:p>
        </p:txBody>
      </p:sp>
    </p:spTree>
    <p:extLst>
      <p:ext uri="{BB962C8B-B14F-4D97-AF65-F5344CB8AC3E}">
        <p14:creationId xmlns:p14="http://schemas.microsoft.com/office/powerpoint/2010/main" val="1997245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22</a:t>
            </a:fld>
            <a:endParaRPr lang="fr-CA" dirty="0"/>
          </a:p>
        </p:txBody>
      </p:sp>
    </p:spTree>
    <p:extLst>
      <p:ext uri="{BB962C8B-B14F-4D97-AF65-F5344CB8AC3E}">
        <p14:creationId xmlns:p14="http://schemas.microsoft.com/office/powerpoint/2010/main" val="2170771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23</a:t>
            </a:fld>
            <a:endParaRPr lang="fr-CA" dirty="0"/>
          </a:p>
        </p:txBody>
      </p:sp>
    </p:spTree>
    <p:extLst>
      <p:ext uri="{BB962C8B-B14F-4D97-AF65-F5344CB8AC3E}">
        <p14:creationId xmlns:p14="http://schemas.microsoft.com/office/powerpoint/2010/main" val="1589126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24</a:t>
            </a:fld>
            <a:endParaRPr lang="fr-CA" dirty="0"/>
          </a:p>
        </p:txBody>
      </p:sp>
    </p:spTree>
    <p:extLst>
      <p:ext uri="{BB962C8B-B14F-4D97-AF65-F5344CB8AC3E}">
        <p14:creationId xmlns:p14="http://schemas.microsoft.com/office/powerpoint/2010/main" val="2500281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25</a:t>
            </a:fld>
            <a:endParaRPr lang="fr-CA" dirty="0"/>
          </a:p>
        </p:txBody>
      </p:sp>
    </p:spTree>
    <p:extLst>
      <p:ext uri="{BB962C8B-B14F-4D97-AF65-F5344CB8AC3E}">
        <p14:creationId xmlns:p14="http://schemas.microsoft.com/office/powerpoint/2010/main" val="225774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26</a:t>
            </a:fld>
            <a:endParaRPr lang="fr-CA" dirty="0"/>
          </a:p>
        </p:txBody>
      </p:sp>
    </p:spTree>
    <p:extLst>
      <p:ext uri="{BB962C8B-B14F-4D97-AF65-F5344CB8AC3E}">
        <p14:creationId xmlns:p14="http://schemas.microsoft.com/office/powerpoint/2010/main" val="1380045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27</a:t>
            </a:fld>
            <a:endParaRPr lang="fr-CA" dirty="0"/>
          </a:p>
        </p:txBody>
      </p:sp>
    </p:spTree>
    <p:extLst>
      <p:ext uri="{BB962C8B-B14F-4D97-AF65-F5344CB8AC3E}">
        <p14:creationId xmlns:p14="http://schemas.microsoft.com/office/powerpoint/2010/main" val="93013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28</a:t>
            </a:fld>
            <a:endParaRPr lang="fr-CA" dirty="0"/>
          </a:p>
        </p:txBody>
      </p:sp>
    </p:spTree>
    <p:extLst>
      <p:ext uri="{BB962C8B-B14F-4D97-AF65-F5344CB8AC3E}">
        <p14:creationId xmlns:p14="http://schemas.microsoft.com/office/powerpoint/2010/main" val="3145820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29</a:t>
            </a:fld>
            <a:endParaRPr lang="fr-CA" dirty="0"/>
          </a:p>
        </p:txBody>
      </p:sp>
    </p:spTree>
    <p:extLst>
      <p:ext uri="{BB962C8B-B14F-4D97-AF65-F5344CB8AC3E}">
        <p14:creationId xmlns:p14="http://schemas.microsoft.com/office/powerpoint/2010/main" val="172663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xfrm>
            <a:off x="1146175" y="687388"/>
            <a:ext cx="4568825" cy="3427412"/>
          </a:xfrm>
          <a:ln/>
        </p:spPr>
      </p:sp>
      <p:sp>
        <p:nvSpPr>
          <p:cNvPr id="313347" name="Notes Placeholder 2"/>
          <p:cNvSpPr>
            <a:spLocks noGrp="1"/>
          </p:cNvSpPr>
          <p:nvPr>
            <p:ph type="body" idx="1"/>
          </p:nvPr>
        </p:nvSpPr>
        <p:spPr>
          <a:xfrm>
            <a:off x="683651" y="4343710"/>
            <a:ext cx="5490701" cy="4113875"/>
          </a:xfrm>
          <a:noFill/>
          <a:ln/>
        </p:spPr>
        <p:txBody>
          <a:bodyPr lIns="91420" tIns="45710" rIns="91420" bIns="45710"/>
          <a:lstStyle/>
          <a:p>
            <a:pPr>
              <a:lnSpc>
                <a:spcPct val="80000"/>
              </a:lnSpc>
            </a:pPr>
            <a:endParaRPr lang="en-US" sz="800" dirty="0"/>
          </a:p>
        </p:txBody>
      </p:sp>
      <p:sp>
        <p:nvSpPr>
          <p:cNvPr id="313348" name="Slide Number Placeholder 3"/>
          <p:cNvSpPr txBox="1">
            <a:spLocks noGrp="1"/>
          </p:cNvSpPr>
          <p:nvPr/>
        </p:nvSpPr>
        <p:spPr bwMode="auto">
          <a:xfrm>
            <a:off x="3886815" y="8685876"/>
            <a:ext cx="2969650" cy="456583"/>
          </a:xfrm>
          <a:prstGeom prst="rect">
            <a:avLst/>
          </a:prstGeom>
          <a:noFill/>
          <a:ln w="9525">
            <a:noFill/>
            <a:miter lim="800000"/>
            <a:headEnd/>
            <a:tailEnd/>
          </a:ln>
        </p:spPr>
        <p:txBody>
          <a:bodyPr lIns="91420" tIns="45710" rIns="91420" bIns="45710" anchor="b"/>
          <a:lstStyle/>
          <a:p>
            <a:pPr algn="r" defTabSz="865334"/>
            <a:fld id="{7161D6B0-EE1E-4D88-8316-6393E47150A7}" type="slidenum">
              <a:rPr lang="en-US" sz="1100">
                <a:ea typeface="ＭＳ Ｐゴシック"/>
                <a:cs typeface="ＭＳ Ｐゴシック"/>
              </a:rPr>
              <a:pPr algn="r" defTabSz="865334"/>
              <a:t>3</a:t>
            </a:fld>
            <a:endParaRPr lang="en-US" sz="1100" dirty="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30</a:t>
            </a:fld>
            <a:endParaRPr lang="fr-CA" dirty="0"/>
          </a:p>
        </p:txBody>
      </p:sp>
    </p:spTree>
    <p:extLst>
      <p:ext uri="{BB962C8B-B14F-4D97-AF65-F5344CB8AC3E}">
        <p14:creationId xmlns:p14="http://schemas.microsoft.com/office/powerpoint/2010/main" val="34453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31</a:t>
            </a:fld>
            <a:endParaRPr lang="fr-CA" dirty="0"/>
          </a:p>
        </p:txBody>
      </p:sp>
    </p:spTree>
    <p:extLst>
      <p:ext uri="{BB962C8B-B14F-4D97-AF65-F5344CB8AC3E}">
        <p14:creationId xmlns:p14="http://schemas.microsoft.com/office/powerpoint/2010/main" val="3266194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32</a:t>
            </a:fld>
            <a:endParaRPr lang="fr-CA" dirty="0"/>
          </a:p>
        </p:txBody>
      </p:sp>
    </p:spTree>
    <p:extLst>
      <p:ext uri="{BB962C8B-B14F-4D97-AF65-F5344CB8AC3E}">
        <p14:creationId xmlns:p14="http://schemas.microsoft.com/office/powerpoint/2010/main" val="286847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3D616E99-C858-4AFF-B413-38155BA3A15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5682" y="8684282"/>
            <a:ext cx="2970761" cy="458145"/>
          </a:xfrm>
          <a:prstGeom prst="rect">
            <a:avLst/>
          </a:prstGeom>
          <a:noFill/>
          <a:ln w="9525">
            <a:noFill/>
            <a:miter lim="800000"/>
            <a:headEnd/>
            <a:tailEnd/>
          </a:ln>
        </p:spPr>
        <p:txBody>
          <a:bodyPr lIns="92435" tIns="46217" rIns="92435" bIns="46217" anchor="b"/>
          <a:lstStyle/>
          <a:p>
            <a:pPr algn="r" defTabSz="923835"/>
            <a:fld id="{FD8ED03E-FA4E-4F74-9FC9-369BAB7249AF}" type="slidenum">
              <a:rPr lang="en-US" sz="1200">
                <a:solidFill>
                  <a:prstClr val="black"/>
                </a:solidFill>
                <a:latin typeface="Arial" pitchFamily="34" charset="0"/>
                <a:cs typeface="+mn-cs"/>
              </a:rPr>
              <a:pPr algn="r" defTabSz="923835"/>
              <a:t>6</a:t>
            </a:fld>
            <a:endParaRPr lang="en-US" sz="1200">
              <a:solidFill>
                <a:prstClr val="black"/>
              </a:solidFill>
              <a:latin typeface="Arial" pitchFamily="34" charset="0"/>
              <a:cs typeface="+mn-cs"/>
            </a:endParaRPr>
          </a:p>
        </p:txBody>
      </p:sp>
      <p:sp>
        <p:nvSpPr>
          <p:cNvPr id="27651" name="Rectangle 2"/>
          <p:cNvSpPr>
            <a:spLocks noGrp="1" noRot="1" noChangeAspect="1" noChangeArrowheads="1" noTextEdit="1"/>
          </p:cNvSpPr>
          <p:nvPr>
            <p:ph type="sldImg"/>
          </p:nvPr>
        </p:nvSpPr>
        <p:spPr>
          <a:xfrm>
            <a:off x="1158875" y="682625"/>
            <a:ext cx="4543425" cy="3408363"/>
          </a:xfrm>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7A043E44-1400-4A91-B5B7-565830451F68}" type="slidenum">
              <a:rPr lang="fr-CA" smtClean="0">
                <a:solidFill>
                  <a:prstClr val="black"/>
                </a:solidFill>
              </a:rPr>
              <a:pPr/>
              <a:t>7</a:t>
            </a:fld>
            <a:endParaRPr lang="fr-CA"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5682" y="8684282"/>
            <a:ext cx="2970761" cy="458145"/>
          </a:xfrm>
          <a:prstGeom prst="rect">
            <a:avLst/>
          </a:prstGeom>
          <a:noFill/>
          <a:ln w="9525">
            <a:noFill/>
            <a:miter lim="800000"/>
            <a:headEnd/>
            <a:tailEnd/>
          </a:ln>
        </p:spPr>
        <p:txBody>
          <a:bodyPr lIns="92435" tIns="46217" rIns="92435" bIns="46217" anchor="b"/>
          <a:lstStyle/>
          <a:p>
            <a:pPr algn="r" defTabSz="923835"/>
            <a:fld id="{3519F2DD-2179-4319-B131-89FEBD7E978D}" type="slidenum">
              <a:rPr lang="en-US" sz="1200">
                <a:solidFill>
                  <a:prstClr val="black"/>
                </a:solidFill>
                <a:latin typeface="Arial" pitchFamily="34" charset="0"/>
                <a:cs typeface="+mn-cs"/>
              </a:rPr>
              <a:pPr algn="r" defTabSz="923835"/>
              <a:t>8</a:t>
            </a:fld>
            <a:endParaRPr lang="en-US" sz="1200">
              <a:solidFill>
                <a:prstClr val="black"/>
              </a:solidFill>
              <a:latin typeface="Arial" pitchFamily="34" charset="0"/>
              <a:cs typeface="+mn-cs"/>
            </a:endParaRPr>
          </a:p>
        </p:txBody>
      </p:sp>
      <p:sp>
        <p:nvSpPr>
          <p:cNvPr id="28675" name="Rectangle 2"/>
          <p:cNvSpPr>
            <a:spLocks noGrp="1" noRot="1" noChangeAspect="1" noChangeArrowheads="1" noTextEdit="1"/>
          </p:cNvSpPr>
          <p:nvPr>
            <p:ph type="sldImg"/>
          </p:nvPr>
        </p:nvSpPr>
        <p:spPr>
          <a:xfrm>
            <a:off x="1158875" y="681038"/>
            <a:ext cx="4545013" cy="3409950"/>
          </a:xfrm>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5682" y="8684282"/>
            <a:ext cx="2970761" cy="458145"/>
          </a:xfrm>
          <a:prstGeom prst="rect">
            <a:avLst/>
          </a:prstGeom>
          <a:noFill/>
          <a:ln w="9525">
            <a:noFill/>
            <a:miter lim="800000"/>
            <a:headEnd/>
            <a:tailEnd/>
          </a:ln>
        </p:spPr>
        <p:txBody>
          <a:bodyPr lIns="92435" tIns="46217" rIns="92435" bIns="46217" anchor="b"/>
          <a:lstStyle/>
          <a:p>
            <a:pPr algn="r" defTabSz="923835"/>
            <a:fld id="{2D8209B7-9723-4CA3-8A07-F8E9F6ADD28B}" type="slidenum">
              <a:rPr lang="en-US" sz="1200">
                <a:solidFill>
                  <a:prstClr val="black"/>
                </a:solidFill>
                <a:latin typeface="Arial" pitchFamily="34" charset="0"/>
                <a:cs typeface="+mn-cs"/>
              </a:rPr>
              <a:pPr algn="r" defTabSz="923835"/>
              <a:t>9</a:t>
            </a:fld>
            <a:endParaRPr lang="en-US" sz="1200">
              <a:solidFill>
                <a:prstClr val="black"/>
              </a:solidFill>
              <a:latin typeface="Arial" pitchFamily="34" charset="0"/>
              <a:cs typeface="+mn-cs"/>
            </a:endParaRPr>
          </a:p>
        </p:txBody>
      </p:sp>
      <p:sp>
        <p:nvSpPr>
          <p:cNvPr id="30723" name="Rectangle 2"/>
          <p:cNvSpPr>
            <a:spLocks noGrp="1" noRot="1" noChangeAspect="1" noChangeArrowheads="1" noTextEdit="1"/>
          </p:cNvSpPr>
          <p:nvPr>
            <p:ph type="sldImg"/>
          </p:nvPr>
        </p:nvSpPr>
        <p:spPr>
          <a:xfrm>
            <a:off x="1158875" y="681038"/>
            <a:ext cx="4545013" cy="3409950"/>
          </a:xfrm>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Cover">
    <p:bg>
      <p:bgRef idx="1001">
        <a:schemeClr val="bg2"/>
      </p:bgRef>
    </p:bg>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latin typeface="Calibri" pitchFamily="34" charset="0"/>
              <a:cs typeface="Calibri" pitchFamily="34" charset="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49993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4267200" y="927795"/>
            <a:ext cx="457200" cy="457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userDrawn="1"/>
        </p:nvSpPr>
        <p:spPr>
          <a:xfrm>
            <a:off x="4953000" y="0"/>
            <a:ext cx="4572000" cy="1384995"/>
          </a:xfrm>
          <a:prstGeom prst="rect">
            <a:avLst/>
          </a:prstGeom>
          <a:noFill/>
        </p:spPr>
        <p:txBody>
          <a:bodyPr wrap="square">
            <a:spAutoFit/>
          </a:bodyPr>
          <a:lstStyle/>
          <a:p>
            <a:pPr>
              <a:defRPr/>
            </a:pPr>
            <a:r>
              <a:rPr lang="en-US" sz="2800" b="1" spc="600" dirty="0" smtClean="0">
                <a:solidFill>
                  <a:schemeClr val="accent2"/>
                </a:solidFill>
                <a:latin typeface="Calibri" pitchFamily="34" charset="0"/>
                <a:cs typeface="Calibri" pitchFamily="34" charset="0"/>
              </a:rPr>
              <a:t>SMART</a:t>
            </a:r>
            <a:r>
              <a:rPr lang="en-US" sz="2800" b="1" spc="600" baseline="0" dirty="0" smtClean="0">
                <a:solidFill>
                  <a:schemeClr val="accent2"/>
                </a:solidFill>
                <a:latin typeface="Calibri" pitchFamily="34" charset="0"/>
                <a:cs typeface="Calibri" pitchFamily="34" charset="0"/>
              </a:rPr>
              <a:t> GRID INTEROPERABILITY PANEL</a:t>
            </a:r>
            <a:endParaRPr lang="en-US" sz="2800" b="1" spc="600" dirty="0">
              <a:solidFill>
                <a:schemeClr val="accent2"/>
              </a:solidFill>
              <a:latin typeface="Calibri" pitchFamily="34" charset="0"/>
              <a:cs typeface="Calibri" pitchFamily="34" charset="0"/>
            </a:endParaRPr>
          </a:p>
        </p:txBody>
      </p:sp>
      <p:sp>
        <p:nvSpPr>
          <p:cNvPr id="8" name="Titre 7"/>
          <p:cNvSpPr>
            <a:spLocks noGrp="1"/>
          </p:cNvSpPr>
          <p:nvPr>
            <p:ph type="ctrTitle"/>
          </p:nvPr>
        </p:nvSpPr>
        <p:spPr>
          <a:xfrm>
            <a:off x="2362200" y="4038600"/>
            <a:ext cx="6477000" cy="1828800"/>
          </a:xfrm>
        </p:spPr>
        <p:txBody>
          <a:bodyPr anchor="b"/>
          <a:lstStyle>
            <a:lvl1pPr>
              <a:defRPr sz="5000" cap="all" baseline="0">
                <a:latin typeface="Calibri" pitchFamily="34" charset="0"/>
                <a:cs typeface="Calibri" pitchFamily="34" charset="0"/>
              </a:defRPr>
            </a:lvl1pPr>
          </a:lstStyle>
          <a:p>
            <a:r>
              <a:rPr lang="en-US" smtClean="0"/>
              <a:t>Click to edit Master title style</a:t>
            </a:r>
            <a:endParaRPr lang="en-US" dirty="0"/>
          </a:p>
        </p:txBody>
      </p:sp>
      <p:sp>
        <p:nvSpPr>
          <p:cNvPr id="9" name="Sous-titr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2" name="Date Placeholder 11"/>
          <p:cNvSpPr>
            <a:spLocks noGrp="1"/>
          </p:cNvSpPr>
          <p:nvPr>
            <p:ph type="dt" sz="half" idx="10"/>
          </p:nvPr>
        </p:nvSpPr>
        <p:spPr>
          <a:xfrm>
            <a:off x="76200" y="6069013"/>
            <a:ext cx="2057400" cy="685800"/>
          </a:xfrm>
          <a:prstGeom prst="rect">
            <a:avLst/>
          </a:prstGeom>
        </p:spPr>
        <p:txBody>
          <a:bodyPr>
            <a:noAutofit/>
          </a:bodyPr>
          <a:lstStyle>
            <a:lvl1pPr algn="ctr">
              <a:defRPr dirty="0" smtClean="0">
                <a:solidFill>
                  <a:srgbClr val="FFFFFF"/>
                </a:solidFill>
              </a:defRPr>
            </a:lvl1pPr>
          </a:lstStyle>
          <a:p>
            <a:pPr>
              <a:defRPr/>
            </a:pPr>
            <a:fld id="{94B3FDDC-A687-4C62-923D-CECA41228E5B}" type="datetime1">
              <a:rPr lang="en-US" sz="2000" smtClean="0"/>
              <a:pPr>
                <a:defRPr/>
              </a:pPr>
              <a:t>4/9/2012</a:t>
            </a:fld>
            <a:endParaRPr lang="en-US" sz="2000" dirty="0"/>
          </a:p>
        </p:txBody>
      </p:sp>
    </p:spTree>
    <p:extLst>
      <p:ext uri="{BB962C8B-B14F-4D97-AF65-F5344CB8AC3E}">
        <p14:creationId xmlns:p14="http://schemas.microsoft.com/office/powerpoint/2010/main" val="7715142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83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63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69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52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518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07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6930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958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69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827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with content">
    <p:spTree>
      <p:nvGrpSpPr>
        <p:cNvPr id="1" name=""/>
        <p:cNvGrpSpPr/>
        <p:nvPr/>
      </p:nvGrpSpPr>
      <p:grpSpPr>
        <a:xfrm>
          <a:off x="0" y="0"/>
          <a:ext cx="0" cy="0"/>
          <a:chOff x="0" y="0"/>
          <a:chExt cx="0" cy="0"/>
        </a:xfrm>
      </p:grpSpPr>
      <p:sp>
        <p:nvSpPr>
          <p:cNvPr id="2" name="Titre 1"/>
          <p:cNvSpPr>
            <a:spLocks noGrp="1"/>
          </p:cNvSpPr>
          <p:nvPr>
            <p:ph type="title"/>
          </p:nvPr>
        </p:nvSpPr>
        <p:spPr>
          <a:xfrm>
            <a:off x="612648" y="76200"/>
            <a:ext cx="8378952" cy="990600"/>
          </a:xfrm>
        </p:spPr>
        <p:txBody>
          <a:bodyPr/>
          <a:lstStyle/>
          <a:p>
            <a:r>
              <a:rPr lang="en-US" smtClean="0"/>
              <a:t>Click to edit Master title style</a:t>
            </a:r>
            <a:endParaRPr lang="en-US" dirty="0"/>
          </a:p>
        </p:txBody>
      </p:sp>
      <p:sp>
        <p:nvSpPr>
          <p:cNvPr id="8" name="Espace réservé du contenu 7"/>
          <p:cNvSpPr>
            <a:spLocks noGrp="1"/>
          </p:cNvSpPr>
          <p:nvPr>
            <p:ph sz="quarter" idx="13"/>
          </p:nvPr>
        </p:nvSpPr>
        <p:spPr>
          <a:xfrm>
            <a:off x="609600" y="1295400"/>
            <a:ext cx="8382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
          <p:cNvSpPr>
            <a:spLocks noGrp="1"/>
          </p:cNvSpPr>
          <p:nvPr>
            <p:ph type="ftr" sz="quarter" idx="15"/>
          </p:nvPr>
        </p:nvSpPr>
        <p:spPr/>
        <p:txBody>
          <a:bodyPr/>
          <a:lstStyle>
            <a:lvl1pPr>
              <a:defRPr/>
            </a:lvl1pPr>
          </a:lstStyle>
          <a:p>
            <a:pPr>
              <a:defRPr/>
            </a:pPr>
            <a:endParaRPr lang="en-US" dirty="0"/>
          </a:p>
        </p:txBody>
      </p:sp>
      <p:sp>
        <p:nvSpPr>
          <p:cNvPr id="6" name="Rectangle 5"/>
          <p:cNvSpPr>
            <a:spLocks noGrp="1"/>
          </p:cNvSpPr>
          <p:nvPr>
            <p:ph type="sldNum" sz="quarter" idx="16"/>
          </p:nvPr>
        </p:nvSpPr>
        <p:spPr/>
        <p:txBody>
          <a:bodyPr/>
          <a:lstStyle>
            <a:lvl1pPr>
              <a:defRPr/>
            </a:lvl1pPr>
          </a:lstStyle>
          <a:p>
            <a:pPr>
              <a:defRPr/>
            </a:pPr>
            <a:fld id="{1C8B8CB7-48BB-4C48-BEF0-4E60C0F4CA42}" type="slidenum">
              <a:rPr lang="en-US"/>
              <a:pPr>
                <a:defRPr/>
              </a:pPr>
              <a:t>‹#›</a:t>
            </a:fld>
            <a:endParaRPr lang="en-US" dirty="0"/>
          </a:p>
        </p:txBody>
      </p:sp>
    </p:spTree>
    <p:extLst>
      <p:ext uri="{BB962C8B-B14F-4D97-AF65-F5344CB8AC3E}">
        <p14:creationId xmlns:p14="http://schemas.microsoft.com/office/powerpoint/2010/main" val="51341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Title Slide">
    <p:bg>
      <p:bgPr>
        <a:solidFill>
          <a:schemeClr val="bg1"/>
        </a:solidFill>
        <a:effectLst/>
      </p:bgPr>
    </p:bg>
    <p:spTree>
      <p:nvGrpSpPr>
        <p:cNvPr id="1" name=""/>
        <p:cNvGrpSpPr/>
        <p:nvPr/>
      </p:nvGrpSpPr>
      <p:grpSpPr>
        <a:xfrm>
          <a:off x="0" y="0"/>
          <a:ext cx="0" cy="0"/>
          <a:chOff x="0" y="0"/>
          <a:chExt cx="0" cy="0"/>
        </a:xfrm>
      </p:grpSpPr>
      <p:pic>
        <p:nvPicPr>
          <p:cNvPr id="3" name="Picture 3" descr="titl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Placeholder 1"/>
          <p:cNvSpPr>
            <a:spLocks noGrp="1"/>
          </p:cNvSpPr>
          <p:nvPr>
            <p:ph type="ctrTitle"/>
          </p:nvPr>
        </p:nvSpPr>
        <p:spPr>
          <a:xfrm>
            <a:off x="685800" y="2130425"/>
            <a:ext cx="7772400" cy="1470025"/>
          </a:xfrm>
        </p:spPr>
        <p:txBody>
          <a:bodyPr/>
          <a:lstStyle>
            <a:lvl1pPr>
              <a:defRPr smtClean="0"/>
            </a:lvl1pPr>
          </a:lstStyle>
          <a:p>
            <a:r>
              <a:rPr lang="en-US" smtClean="0"/>
              <a:t>Click to edit Master title style</a:t>
            </a:r>
          </a:p>
        </p:txBody>
      </p:sp>
    </p:spTree>
    <p:extLst>
      <p:ext uri="{BB962C8B-B14F-4D97-AF65-F5344CB8AC3E}">
        <p14:creationId xmlns:p14="http://schemas.microsoft.com/office/powerpoint/2010/main" val="29444587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640763" y="6454775"/>
            <a:ext cx="503237" cy="384175"/>
          </a:xfrm>
          <a:prstGeom prst="rect">
            <a:avLst/>
          </a:prstGeom>
        </p:spPr>
        <p:txBody>
          <a:bodyPr/>
          <a:lstStyle>
            <a:lvl1pPr>
              <a:defRPr>
                <a:latin typeface="Arial" charset="0"/>
              </a:defRPr>
            </a:lvl1pPr>
          </a:lstStyle>
          <a:p>
            <a:pPr>
              <a:defRPr/>
            </a:pPr>
            <a:fld id="{7964BACA-90C4-4D38-AFA6-D81D64420FAD}"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28237691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Title">
    <p:bg>
      <p:bgRef idx="1003">
        <a:schemeClr val="bg1"/>
      </p:bgRef>
    </p:bg>
    <p:spTree>
      <p:nvGrpSpPr>
        <p:cNvPr id="1" name=""/>
        <p:cNvGrpSpPr/>
        <p:nvPr/>
      </p:nvGrpSpPr>
      <p:grpSpPr>
        <a:xfrm>
          <a:off x="0" y="0"/>
          <a:ext cx="0" cy="0"/>
          <a:chOff x="0" y="0"/>
          <a:chExt cx="0" cy="0"/>
        </a:xfrm>
      </p:grpSpPr>
      <p:sp>
        <p:nvSpPr>
          <p:cNvPr id="4" name="Rectangle 3"/>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3" name="Espace réservé du texte 2"/>
          <p:cNvSpPr>
            <a:spLocks noGrp="1"/>
          </p:cNvSpPr>
          <p:nvPr>
            <p:ph type="body" idx="1"/>
          </p:nvPr>
        </p:nvSpPr>
        <p:spPr>
          <a:xfrm>
            <a:off x="1371600" y="2743200"/>
            <a:ext cx="7123113"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9" name="Rectangle 11"/>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743493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mparison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9" name="Espace réservé du contenu 8"/>
          <p:cNvSpPr>
            <a:spLocks noGrp="1"/>
          </p:cNvSpPr>
          <p:nvPr>
            <p:ph sz="quarter" idx="13"/>
          </p:nvPr>
        </p:nvSpPr>
        <p:spPr>
          <a:xfrm>
            <a:off x="609600" y="1295400"/>
            <a:ext cx="3886200" cy="4866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Espace réservé du contenu 10"/>
          <p:cNvSpPr>
            <a:spLocks noGrp="1"/>
          </p:cNvSpPr>
          <p:nvPr>
            <p:ph sz="quarter" idx="14"/>
          </p:nvPr>
        </p:nvSpPr>
        <p:spPr>
          <a:xfrm>
            <a:off x="4844901" y="1295400"/>
            <a:ext cx="3886200" cy="4866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p:cNvSpPr>
          <p:nvPr>
            <p:ph type="sldNum" sz="quarter" idx="16"/>
          </p:nvPr>
        </p:nvSpPr>
        <p:spPr/>
        <p:txBody>
          <a:bodyPr/>
          <a:lstStyle>
            <a:lvl1pPr>
              <a:defRPr/>
            </a:lvl1pPr>
          </a:lstStyle>
          <a:p>
            <a:pPr>
              <a:defRPr/>
            </a:pPr>
            <a:fld id="{3CF922A4-3D8C-4519-8107-4168FFD080C4}" type="slidenum">
              <a:rPr lang="en-US"/>
              <a:pPr>
                <a:defRPr/>
              </a:pPr>
              <a:t>‹#›</a:t>
            </a:fld>
            <a:endParaRPr lang="en-US" dirty="0"/>
          </a:p>
        </p:txBody>
      </p:sp>
      <p:sp>
        <p:nvSpPr>
          <p:cNvPr id="7" name="Rectangle 11"/>
          <p:cNvSpPr>
            <a:spLocks noGrp="1"/>
          </p:cNvSpPr>
          <p:nvPr>
            <p:ph type="ftr" sz="quarter" idx="17"/>
          </p:nvPr>
        </p:nvSpPr>
        <p:spPr/>
        <p:txBody>
          <a:bodyPr/>
          <a:lstStyle>
            <a:lvl1pPr>
              <a:defRPr/>
            </a:lvl1pPr>
          </a:lstStyle>
          <a:p>
            <a:pPr>
              <a:defRPr/>
            </a:pPr>
            <a:endParaRPr lang="en-US" dirty="0"/>
          </a:p>
        </p:txBody>
      </p:sp>
    </p:spTree>
    <p:extLst>
      <p:ext uri="{BB962C8B-B14F-4D97-AF65-F5344CB8AC3E}">
        <p14:creationId xmlns:p14="http://schemas.microsoft.com/office/powerpoint/2010/main" val="17801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sidebar">
    <p:spTree>
      <p:nvGrpSpPr>
        <p:cNvPr id="1" name=""/>
        <p:cNvGrpSpPr/>
        <p:nvPr/>
      </p:nvGrpSpPr>
      <p:grpSpPr>
        <a:xfrm>
          <a:off x="0" y="0"/>
          <a:ext cx="0" cy="0"/>
          <a:chOff x="0" y="0"/>
          <a:chExt cx="0" cy="0"/>
        </a:xfrm>
      </p:grpSpPr>
      <p:sp>
        <p:nvSpPr>
          <p:cNvPr id="2" name="Titre 1"/>
          <p:cNvSpPr>
            <a:spLocks noGrp="1"/>
          </p:cNvSpPr>
          <p:nvPr>
            <p:ph type="title"/>
          </p:nvPr>
        </p:nvSpPr>
        <p:spPr>
          <a:xfrm>
            <a:off x="609600" y="76200"/>
            <a:ext cx="8382000" cy="869950"/>
          </a:xfrm>
        </p:spPr>
        <p:txBody>
          <a:bodyPr/>
          <a:lstStyle>
            <a:lvl1pPr algn="l">
              <a:buNone/>
              <a:defRPr sz="4000" b="1"/>
            </a:lvl1pPr>
          </a:lstStyle>
          <a:p>
            <a:r>
              <a:rPr lang="en-US" smtClean="0"/>
              <a:t>Click to edit Master title style</a:t>
            </a:r>
            <a:endParaRPr lang="en-US" dirty="0"/>
          </a:p>
        </p:txBody>
      </p:sp>
      <p:sp>
        <p:nvSpPr>
          <p:cNvPr id="3" name="Espace réservé du texte 2"/>
          <p:cNvSpPr>
            <a:spLocks noGrp="1"/>
          </p:cNvSpPr>
          <p:nvPr>
            <p:ph type="body" idx="1"/>
          </p:nvPr>
        </p:nvSpPr>
        <p:spPr>
          <a:xfrm>
            <a:off x="609600" y="1303283"/>
            <a:ext cx="1600200" cy="4868917"/>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400">
                <a:solidFill>
                  <a:schemeClr val="tx2"/>
                </a:solidFill>
                <a:latin typeface="Calibri" pitchFamily="34" charset="0"/>
                <a:cs typeface="Calibri" pitchFamily="34" charset="0"/>
              </a:defRPr>
            </a:lvl1pPr>
            <a:lvl2pPr>
              <a:buNone/>
              <a:defRPr sz="1200">
                <a:solidFill>
                  <a:schemeClr val="tx2"/>
                </a:solidFill>
                <a:latin typeface="Calibri" pitchFamily="34" charset="0"/>
                <a:cs typeface="Calibri" pitchFamily="34" charset="0"/>
              </a:defRPr>
            </a:lvl2pPr>
            <a:lvl3pPr>
              <a:buNone/>
              <a:defRPr sz="1000">
                <a:solidFill>
                  <a:schemeClr val="tx2"/>
                </a:solidFill>
                <a:latin typeface="Calibri" pitchFamily="34" charset="0"/>
                <a:cs typeface="Calibri" pitchFamily="34" charset="0"/>
              </a:defRPr>
            </a:lvl3pPr>
            <a:lvl4pPr>
              <a:buNone/>
              <a:defRPr sz="900">
                <a:solidFill>
                  <a:schemeClr val="tx2"/>
                </a:solidFill>
                <a:latin typeface="Calibri" pitchFamily="34" charset="0"/>
                <a:cs typeface="Calibri" pitchFamily="34" charset="0"/>
              </a:defRPr>
            </a:lvl4pPr>
            <a:lvl5pPr>
              <a:buNone/>
              <a:defRPr sz="900">
                <a:solidFill>
                  <a:schemeClr val="tx2"/>
                </a:solidFill>
              </a:defRPr>
            </a:lvl5pPr>
          </a:lstStyle>
          <a:p>
            <a:pPr lvl="0"/>
            <a:r>
              <a:rPr lang="en-US" smtClean="0"/>
              <a:t>Click to edit Master text styles</a:t>
            </a:r>
          </a:p>
          <a:p>
            <a:pPr lvl="1"/>
            <a:r>
              <a:rPr lang="en-US" smtClean="0"/>
              <a:t>Second level</a:t>
            </a:r>
          </a:p>
        </p:txBody>
      </p:sp>
      <p:sp>
        <p:nvSpPr>
          <p:cNvPr id="9" name="Espace réservé du contenu 8"/>
          <p:cNvSpPr>
            <a:spLocks noGrp="1"/>
          </p:cNvSpPr>
          <p:nvPr>
            <p:ph sz="quarter" idx="13"/>
          </p:nvPr>
        </p:nvSpPr>
        <p:spPr>
          <a:xfrm>
            <a:off x="2362200" y="1295400"/>
            <a:ext cx="664234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0"/>
          <p:cNvSpPr>
            <a:spLocks noGrp="1"/>
          </p:cNvSpPr>
          <p:nvPr>
            <p:ph type="ftr" sz="quarter" idx="15"/>
          </p:nvPr>
        </p:nvSpPr>
        <p:spPr/>
        <p:txBody>
          <a:bodyPr/>
          <a:lstStyle>
            <a:lvl1pPr>
              <a:defRPr/>
            </a:lvl1pPr>
          </a:lstStyle>
          <a:p>
            <a:pPr>
              <a:defRPr/>
            </a:pPr>
            <a:endParaRPr lang="en-US" dirty="0"/>
          </a:p>
        </p:txBody>
      </p:sp>
      <p:sp>
        <p:nvSpPr>
          <p:cNvPr id="7" name="Rectangle 6"/>
          <p:cNvSpPr>
            <a:spLocks noGrp="1"/>
          </p:cNvSpPr>
          <p:nvPr>
            <p:ph type="sldNum" sz="quarter" idx="16"/>
          </p:nvPr>
        </p:nvSpPr>
        <p:spPr/>
        <p:txBody>
          <a:bodyPr/>
          <a:lstStyle>
            <a:lvl1pPr>
              <a:defRPr/>
            </a:lvl1pPr>
          </a:lstStyle>
          <a:p>
            <a:pPr>
              <a:defRPr/>
            </a:pPr>
            <a:fld id="{6BFB4F59-91F0-4AF3-9A2B-87BBC6A7FCF8}" type="slidenum">
              <a:rPr lang="en-US"/>
              <a:pPr>
                <a:defRPr/>
              </a:pPr>
              <a:t>‹#›</a:t>
            </a:fld>
            <a:endParaRPr lang="en-US" dirty="0"/>
          </a:p>
        </p:txBody>
      </p:sp>
    </p:spTree>
    <p:extLst>
      <p:ext uri="{BB962C8B-B14F-4D97-AF65-F5344CB8AC3E}">
        <p14:creationId xmlns:p14="http://schemas.microsoft.com/office/powerpoint/2010/main" val="19256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867400" y="6324600"/>
            <a:ext cx="1066800" cy="365125"/>
          </a:xfrm>
          <a:prstGeom prst="rect">
            <a:avLst/>
          </a:prstGeom>
        </p:spPr>
        <p:txBody>
          <a:bodyPr/>
          <a:lstStyle/>
          <a:p>
            <a:fld id="{BB8D0807-19C9-40D8-8EC2-281417878F38}" type="datetime1">
              <a:rPr lang="en-US" smtClean="0"/>
              <a:pPr/>
              <a:t>4/9/2012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0D18F-7A52-4883-BB02-4667F5C3BF3D}" type="slidenum">
              <a:rPr lang="en-US" smtClean="0"/>
              <a:pPr/>
              <a:t>‹#›</a:t>
            </a:fld>
            <a:endParaRPr lang="en-US"/>
          </a:p>
        </p:txBody>
      </p:sp>
    </p:spTree>
    <p:extLst>
      <p:ext uri="{BB962C8B-B14F-4D97-AF65-F5344CB8AC3E}">
        <p14:creationId xmlns:p14="http://schemas.microsoft.com/office/powerpoint/2010/main" val="9092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600" y="1600200"/>
            <a:ext cx="7162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E52AFEB-4716-4F40-82FF-F79726A18139}" type="datetimeFigureOut">
              <a:rPr lang="en-US" smtClean="0"/>
              <a:pPr/>
              <a:t>4/9/2012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2845C-2BCC-43DB-AD5C-3F6FDFCF34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099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152400"/>
            <a:ext cx="8402638" cy="8382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Espace réservé du texte 12"/>
          <p:cNvSpPr>
            <a:spLocks noGrp="1"/>
          </p:cNvSpPr>
          <p:nvPr>
            <p:ph type="body" idx="1"/>
          </p:nvPr>
        </p:nvSpPr>
        <p:spPr bwMode="auto">
          <a:xfrm>
            <a:off x="612775" y="1309688"/>
            <a:ext cx="83994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2"/>
          <p:cNvSpPr>
            <a:spLocks noGrp="1"/>
          </p:cNvSpPr>
          <p:nvPr>
            <p:ph type="ftr" sz="quarter" idx="3"/>
          </p:nvPr>
        </p:nvSpPr>
        <p:spPr bwMode="auto">
          <a:xfrm>
            <a:off x="609600" y="6340475"/>
            <a:ext cx="5421313"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400" dirty="0" smtClean="0">
                <a:solidFill>
                  <a:schemeClr val="tx2"/>
                </a:solidFill>
                <a:latin typeface="Calibri" pitchFamily="34" charset="0"/>
                <a:cs typeface="Calibri" pitchFamily="34" charset="0"/>
              </a:defRPr>
            </a:lvl1pPr>
          </a:lstStyle>
          <a:p>
            <a:pPr>
              <a:defRPr/>
            </a:pPr>
            <a:endParaRPr lang="en-US"/>
          </a:p>
        </p:txBody>
      </p:sp>
      <p:sp>
        <p:nvSpPr>
          <p:cNvPr id="7" name="Rectangle 6"/>
          <p:cNvSpPr/>
          <p:nvPr/>
        </p:nvSpPr>
        <p:spPr>
          <a:xfrm>
            <a:off x="0" y="9906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0" y="990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9" name="Rectangle 8"/>
          <p:cNvSpPr/>
          <p:nvPr/>
        </p:nvSpPr>
        <p:spPr>
          <a:xfrm>
            <a:off x="590550" y="9906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23" name="Espace réservé du numéro de diapositive 22"/>
          <p:cNvSpPr>
            <a:spLocks noGrp="1"/>
          </p:cNvSpPr>
          <p:nvPr>
            <p:ph type="sldNum" sz="quarter" idx="4"/>
          </p:nvPr>
        </p:nvSpPr>
        <p:spPr>
          <a:xfrm>
            <a:off x="0" y="99060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smtClean="0">
                <a:solidFill>
                  <a:srgbClr val="FFFFFF"/>
                </a:solidFill>
                <a:latin typeface="Calibri" pitchFamily="34" charset="0"/>
                <a:cs typeface="Calibri" pitchFamily="34" charset="0"/>
              </a:defRPr>
            </a:lvl1pPr>
          </a:lstStyle>
          <a:p>
            <a:pPr>
              <a:defRPr/>
            </a:pPr>
            <a:fld id="{D7B606AD-6A25-44E2-8B54-95C407BAD433}" type="slidenum">
              <a:rPr lang="en-US"/>
              <a:pPr>
                <a:defRPr/>
              </a:pPr>
              <a:t>‹#›</a:t>
            </a:fld>
            <a:endParaRPr lang="en-US" dirty="0"/>
          </a:p>
        </p:txBody>
      </p:sp>
      <p:pic>
        <p:nvPicPr>
          <p:cNvPr id="1034"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400" y="5715000"/>
            <a:ext cx="16208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2" r:id="rId5"/>
    <p:sldLayoutId id="2147483693" r:id="rId6"/>
    <p:sldLayoutId id="2147483708" r:id="rId7"/>
    <p:sldLayoutId id="2147483709" r:id="rId8"/>
  </p:sldLayoutIdLst>
  <p:hf hdr="0" ftr="0" dt="0"/>
  <p:txStyles>
    <p:titleStyle>
      <a:lvl1pPr marL="342900" indent="-342900" algn="l" defTabSz="-13873163" rtl="0" eaLnBrk="1" fontAlgn="base" hangingPunct="1">
        <a:spcBef>
          <a:spcPct val="0"/>
        </a:spcBef>
        <a:spcAft>
          <a:spcPct val="0"/>
        </a:spcAft>
        <a:defRPr sz="4000" b="1" kern="1200">
          <a:solidFill>
            <a:schemeClr val="tx2"/>
          </a:solidFill>
          <a:effectLst>
            <a:outerShdw blurRad="38100" dist="38100" dir="2700000" algn="tl">
              <a:srgbClr val="000000">
                <a:alpha val="43137"/>
              </a:srgbClr>
            </a:outerShdw>
          </a:effectLst>
          <a:latin typeface="Calibri" pitchFamily="34" charset="0"/>
          <a:ea typeface="+mj-ea"/>
          <a:cs typeface="Calibri" pitchFamily="34" charset="0"/>
        </a:defRPr>
      </a:lvl1pPr>
      <a:lvl2pPr marL="342900" indent="-342900" algn="l" defTabSz="-13873163" rtl="0" eaLnBrk="1" fontAlgn="base" hangingPunct="1">
        <a:spcBef>
          <a:spcPct val="0"/>
        </a:spcBef>
        <a:spcAft>
          <a:spcPct val="0"/>
        </a:spcAft>
        <a:defRPr sz="4000" b="1">
          <a:solidFill>
            <a:schemeClr val="tx2"/>
          </a:solidFill>
          <a:latin typeface="Calibri" pitchFamily="34" charset="0"/>
          <a:cs typeface="Calibri" pitchFamily="34" charset="0"/>
        </a:defRPr>
      </a:lvl2pPr>
      <a:lvl3pPr marL="342900" indent="-342900" algn="l" defTabSz="-13873163" rtl="0" eaLnBrk="1" fontAlgn="base" hangingPunct="1">
        <a:spcBef>
          <a:spcPct val="0"/>
        </a:spcBef>
        <a:spcAft>
          <a:spcPct val="0"/>
        </a:spcAft>
        <a:defRPr sz="4000" b="1">
          <a:solidFill>
            <a:schemeClr val="tx2"/>
          </a:solidFill>
          <a:latin typeface="Calibri" pitchFamily="34" charset="0"/>
          <a:cs typeface="Calibri" pitchFamily="34" charset="0"/>
        </a:defRPr>
      </a:lvl3pPr>
      <a:lvl4pPr marL="342900" indent="-342900" algn="l" defTabSz="-13873163" rtl="0" eaLnBrk="1" fontAlgn="base" hangingPunct="1">
        <a:spcBef>
          <a:spcPct val="0"/>
        </a:spcBef>
        <a:spcAft>
          <a:spcPct val="0"/>
        </a:spcAft>
        <a:defRPr sz="4000" b="1">
          <a:solidFill>
            <a:schemeClr val="tx2"/>
          </a:solidFill>
          <a:latin typeface="Calibri" pitchFamily="34" charset="0"/>
          <a:cs typeface="Calibri" pitchFamily="34" charset="0"/>
        </a:defRPr>
      </a:lvl4pPr>
      <a:lvl5pPr marL="342900" indent="-342900" algn="l" defTabSz="-13873163" rtl="0" eaLnBrk="1" fontAlgn="base" hangingPunct="1">
        <a:spcBef>
          <a:spcPct val="0"/>
        </a:spcBef>
        <a:spcAft>
          <a:spcPct val="0"/>
        </a:spcAft>
        <a:defRPr sz="4000" b="1">
          <a:solidFill>
            <a:schemeClr val="tx2"/>
          </a:solidFill>
          <a:latin typeface="Calibri" pitchFamily="34" charset="0"/>
          <a:cs typeface="Calibri" pitchFamily="34" charset="0"/>
        </a:defRPr>
      </a:lvl5pPr>
      <a:lvl6pPr marL="800100" indent="-342900" algn="l" defTabSz="-13873163" rtl="0" eaLnBrk="1" fontAlgn="base" hangingPunct="1">
        <a:spcBef>
          <a:spcPct val="0"/>
        </a:spcBef>
        <a:spcAft>
          <a:spcPct val="0"/>
        </a:spcAft>
        <a:defRPr sz="4400">
          <a:solidFill>
            <a:schemeClr val="tx2"/>
          </a:solidFill>
          <a:latin typeface="Tw Cen MT" pitchFamily="34" charset="0"/>
        </a:defRPr>
      </a:lvl6pPr>
      <a:lvl7pPr marL="1257300" indent="-342900" algn="l" defTabSz="-13873163" rtl="0" eaLnBrk="1" fontAlgn="base" hangingPunct="1">
        <a:spcBef>
          <a:spcPct val="0"/>
        </a:spcBef>
        <a:spcAft>
          <a:spcPct val="0"/>
        </a:spcAft>
        <a:defRPr sz="4400">
          <a:solidFill>
            <a:schemeClr val="tx2"/>
          </a:solidFill>
          <a:latin typeface="Tw Cen MT" pitchFamily="34" charset="0"/>
        </a:defRPr>
      </a:lvl7pPr>
      <a:lvl8pPr marL="1714500" indent="-342900" algn="l" defTabSz="-13873163" rtl="0" eaLnBrk="1" fontAlgn="base" hangingPunct="1">
        <a:spcBef>
          <a:spcPct val="0"/>
        </a:spcBef>
        <a:spcAft>
          <a:spcPct val="0"/>
        </a:spcAft>
        <a:defRPr sz="4400">
          <a:solidFill>
            <a:schemeClr val="tx2"/>
          </a:solidFill>
          <a:latin typeface="Tw Cen MT" pitchFamily="34" charset="0"/>
        </a:defRPr>
      </a:lvl8pPr>
      <a:lvl9pPr marL="2171700" indent="-342900" algn="l" defTabSz="-13873163"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defTabSz="-13873163" rtl="0" eaLnBrk="1" fontAlgn="base" hangingPunct="1">
        <a:spcBef>
          <a:spcPts val="700"/>
        </a:spcBef>
        <a:spcAft>
          <a:spcPct val="0"/>
        </a:spcAft>
        <a:buClr>
          <a:schemeClr val="accent1"/>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742950" indent="-285750" algn="l" defTabSz="-13873163"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Calibri" pitchFamily="34" charset="0"/>
        </a:defRPr>
      </a:lvl2pPr>
      <a:lvl3pPr marL="1143000" indent="-228600" algn="l" defTabSz="-13873163" rtl="0" eaLnBrk="1" fontAlgn="base" hangingPunct="1">
        <a:spcBef>
          <a:spcPts val="500"/>
        </a:spcBef>
        <a:spcAft>
          <a:spcPct val="0"/>
        </a:spcAft>
        <a:buClr>
          <a:schemeClr val="accent2">
            <a:lumMod val="75000"/>
          </a:schemeClr>
        </a:buClr>
        <a:buSzPct val="75000"/>
        <a:buFont typeface="Wingdings" pitchFamily="2" charset="2"/>
        <a:buChar char=""/>
        <a:defRPr sz="2300" kern="1200">
          <a:solidFill>
            <a:schemeClr val="tx1"/>
          </a:solidFill>
          <a:latin typeface="Calibri" pitchFamily="34" charset="0"/>
          <a:ea typeface="+mn-ea"/>
          <a:cs typeface="Calibri" pitchFamily="34" charset="0"/>
        </a:defRPr>
      </a:lvl3pPr>
      <a:lvl4pPr marL="1600200" indent="-228600" algn="l" defTabSz="-13873163" rtl="0" eaLnBrk="1" fontAlgn="base" hangingPunct="1">
        <a:spcBef>
          <a:spcPts val="400"/>
        </a:spcBef>
        <a:spcAft>
          <a:spcPct val="0"/>
        </a:spcAft>
        <a:buClr>
          <a:schemeClr val="accent2">
            <a:lumMod val="75000"/>
          </a:schemeClr>
        </a:buClr>
        <a:buSzPct val="75000"/>
        <a:buFont typeface="Wingdings" pitchFamily="2" charset="2"/>
        <a:buChar char=""/>
        <a:defRPr sz="2000" kern="1200">
          <a:solidFill>
            <a:schemeClr val="tx1"/>
          </a:solidFill>
          <a:latin typeface="Calibri" pitchFamily="34" charset="0"/>
          <a:ea typeface="+mn-ea"/>
          <a:cs typeface="Calibri" pitchFamily="34" charset="0"/>
        </a:defRPr>
      </a:lvl4pPr>
      <a:lvl5pPr marL="2057400" indent="-228600" algn="l" defTabSz="-13873163" rtl="0" eaLnBrk="1" fontAlgn="base" hangingPunct="1">
        <a:spcBef>
          <a:spcPts val="400"/>
        </a:spcBef>
        <a:spcAft>
          <a:spcPct val="0"/>
        </a:spcAft>
        <a:buClr>
          <a:srgbClr val="776A5B"/>
        </a:buClr>
        <a:buSzPct val="65000"/>
        <a:buFont typeface="Wingdings" pitchFamily="2" charset="2"/>
        <a:buChar char=""/>
        <a:defRPr sz="20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285750" y="196850"/>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85750" y="1360488"/>
            <a:ext cx="8229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072630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sldNum="0" hdr="0" ftr="0" dt="0"/>
  <p:txStyles>
    <p:titleStyle>
      <a:lvl1pPr algn="l" rtl="0" eaLnBrk="0" fontAlgn="base" hangingPunct="0">
        <a:spcBef>
          <a:spcPct val="0"/>
        </a:spcBef>
        <a:spcAft>
          <a:spcPct val="0"/>
        </a:spcAft>
        <a:defRPr sz="3000">
          <a:solidFill>
            <a:schemeClr val="bg1"/>
          </a:solidFill>
          <a:latin typeface="Georgia" pitchFamily="18" charset="0"/>
          <a:ea typeface="+mj-ea"/>
          <a:cs typeface="+mj-cs"/>
        </a:defRPr>
      </a:lvl1pPr>
      <a:lvl2pPr algn="l" rtl="0" eaLnBrk="0" fontAlgn="base" hangingPunct="0">
        <a:spcBef>
          <a:spcPct val="0"/>
        </a:spcBef>
        <a:spcAft>
          <a:spcPct val="0"/>
        </a:spcAft>
        <a:defRPr sz="3000">
          <a:solidFill>
            <a:schemeClr val="bg1"/>
          </a:solidFill>
          <a:latin typeface="Georgia" pitchFamily="18" charset="0"/>
        </a:defRPr>
      </a:lvl2pPr>
      <a:lvl3pPr algn="l" rtl="0" eaLnBrk="0" fontAlgn="base" hangingPunct="0">
        <a:spcBef>
          <a:spcPct val="0"/>
        </a:spcBef>
        <a:spcAft>
          <a:spcPct val="0"/>
        </a:spcAft>
        <a:defRPr sz="3000">
          <a:solidFill>
            <a:schemeClr val="bg1"/>
          </a:solidFill>
          <a:latin typeface="Georgia" pitchFamily="18" charset="0"/>
        </a:defRPr>
      </a:lvl3pPr>
      <a:lvl4pPr algn="l" rtl="0" eaLnBrk="0" fontAlgn="base" hangingPunct="0">
        <a:spcBef>
          <a:spcPct val="0"/>
        </a:spcBef>
        <a:spcAft>
          <a:spcPct val="0"/>
        </a:spcAft>
        <a:defRPr sz="3000">
          <a:solidFill>
            <a:schemeClr val="bg1"/>
          </a:solidFill>
          <a:latin typeface="Georgia" pitchFamily="18" charset="0"/>
        </a:defRPr>
      </a:lvl4pPr>
      <a:lvl5pPr algn="l" rtl="0" eaLnBrk="0" fontAlgn="base" hangingPunct="0">
        <a:spcBef>
          <a:spcPct val="0"/>
        </a:spcBef>
        <a:spcAft>
          <a:spcPct val="0"/>
        </a:spcAft>
        <a:defRPr sz="3000">
          <a:solidFill>
            <a:schemeClr val="bg1"/>
          </a:solidFill>
          <a:latin typeface="Georgia" pitchFamily="18" charset="0"/>
        </a:defRPr>
      </a:lvl5pPr>
      <a:lvl6pPr marL="457200" algn="l" rtl="0" fontAlgn="base">
        <a:spcBef>
          <a:spcPct val="0"/>
        </a:spcBef>
        <a:spcAft>
          <a:spcPct val="0"/>
        </a:spcAft>
        <a:defRPr sz="4400">
          <a:solidFill>
            <a:srgbClr val="000066"/>
          </a:solidFill>
          <a:latin typeface="Franklin Gothic Medium" pitchFamily="34" charset="0"/>
        </a:defRPr>
      </a:lvl6pPr>
      <a:lvl7pPr marL="914400" algn="l" rtl="0" fontAlgn="base">
        <a:spcBef>
          <a:spcPct val="0"/>
        </a:spcBef>
        <a:spcAft>
          <a:spcPct val="0"/>
        </a:spcAft>
        <a:defRPr sz="4400">
          <a:solidFill>
            <a:srgbClr val="000066"/>
          </a:solidFill>
          <a:latin typeface="Franklin Gothic Medium" pitchFamily="34" charset="0"/>
        </a:defRPr>
      </a:lvl7pPr>
      <a:lvl8pPr marL="1371600" algn="l" rtl="0" fontAlgn="base">
        <a:spcBef>
          <a:spcPct val="0"/>
        </a:spcBef>
        <a:spcAft>
          <a:spcPct val="0"/>
        </a:spcAft>
        <a:defRPr sz="4400">
          <a:solidFill>
            <a:srgbClr val="000066"/>
          </a:solidFill>
          <a:latin typeface="Franklin Gothic Medium" pitchFamily="34" charset="0"/>
        </a:defRPr>
      </a:lvl8pPr>
      <a:lvl9pPr marL="1828800" algn="l" rtl="0" fontAlgn="base">
        <a:spcBef>
          <a:spcPct val="0"/>
        </a:spcBef>
        <a:spcAft>
          <a:spcPct val="0"/>
        </a:spcAft>
        <a:defRPr sz="4400">
          <a:solidFill>
            <a:srgbClr val="000066"/>
          </a:solidFill>
          <a:latin typeface="Franklin Gothic Medium" pitchFamily="34" charset="0"/>
        </a:defRPr>
      </a:lvl9pPr>
    </p:titleStyle>
    <p:bodyStyle>
      <a:lvl1pPr marL="171450" indent="-171450" algn="l" rtl="0" eaLnBrk="0" fontAlgn="base" hangingPunct="0">
        <a:spcBef>
          <a:spcPct val="20000"/>
        </a:spcBef>
        <a:spcAft>
          <a:spcPct val="0"/>
        </a:spcAft>
        <a:buChar char="•"/>
        <a:defRPr sz="2400">
          <a:solidFill>
            <a:schemeClr val="bg1"/>
          </a:solidFill>
          <a:latin typeface="Georgia" pitchFamily="18" charset="0"/>
          <a:ea typeface="+mn-ea"/>
          <a:cs typeface="+mn-cs"/>
        </a:defRPr>
      </a:lvl1pPr>
      <a:lvl2pPr marL="460375" indent="-174625" algn="l" rtl="0" eaLnBrk="0" fontAlgn="base" hangingPunct="0">
        <a:spcBef>
          <a:spcPct val="20000"/>
        </a:spcBef>
        <a:spcAft>
          <a:spcPct val="0"/>
        </a:spcAft>
        <a:buChar char="–"/>
        <a:defRPr sz="2000">
          <a:solidFill>
            <a:schemeClr val="bg1"/>
          </a:solidFill>
          <a:latin typeface="Georgia" pitchFamily="18" charset="0"/>
        </a:defRPr>
      </a:lvl2pPr>
      <a:lvl3pPr marL="742950" indent="-168275" algn="l" rtl="0" eaLnBrk="0" fontAlgn="base" hangingPunct="0">
        <a:spcBef>
          <a:spcPct val="20000"/>
        </a:spcBef>
        <a:spcAft>
          <a:spcPct val="0"/>
        </a:spcAft>
        <a:buChar char="•"/>
        <a:defRPr sz="1600">
          <a:solidFill>
            <a:schemeClr val="bg1"/>
          </a:solidFill>
          <a:latin typeface="Georgia" pitchFamily="18" charset="0"/>
        </a:defRPr>
      </a:lvl3pPr>
      <a:lvl4pPr marL="1031875" indent="-174625" algn="l" rtl="0" eaLnBrk="0" fontAlgn="base" hangingPunct="0">
        <a:spcBef>
          <a:spcPct val="20000"/>
        </a:spcBef>
        <a:spcAft>
          <a:spcPct val="0"/>
        </a:spcAft>
        <a:buChar char="–"/>
        <a:defRPr sz="1200">
          <a:solidFill>
            <a:schemeClr val="bg1"/>
          </a:solidFill>
          <a:latin typeface="Georgia" pitchFamily="18" charset="0"/>
        </a:defRPr>
      </a:lvl4pPr>
      <a:lvl5pPr marL="1312863" indent="-166688" algn="l" rtl="0" eaLnBrk="0" fontAlgn="base" hangingPunct="0">
        <a:spcBef>
          <a:spcPct val="20000"/>
        </a:spcBef>
        <a:spcAft>
          <a:spcPct val="0"/>
        </a:spcAft>
        <a:buChar char="»"/>
        <a:defRPr sz="1200">
          <a:solidFill>
            <a:schemeClr val="bg1"/>
          </a:solidFill>
          <a:latin typeface="Georg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reenbuttondat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greenbuttondata.org/greendevelop.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llaborate.nist.gov/twiki-sggrid/bin/view/SmartGrid/GreenButtonESPIEvolu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hyperlink" Target="http://www.energy.gov/index.htm" TargetMode="External"/><Relationship Id="rId9" Type="http://schemas.openxmlformats.org/officeDocument/2006/relationships/hyperlink" Target="http://www.fcc.gov/"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greenbuttondata.org/" TargetMode="External"/><Relationship Id="rId3" Type="http://schemas.openxmlformats.org/officeDocument/2006/relationships/hyperlink" Target="http://collaborate.nist.gov/twiki-sggrid/pub/SmartGrid/GreenButtonInitiative/GETBatchSampleEUI.xml" TargetMode="External"/><Relationship Id="rId7" Type="http://schemas.openxmlformats.org/officeDocument/2006/relationships/hyperlink" Target="http://www.naesb.org/misc/naesb_matl_order_espi_standard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naesb.org/ESPI_Standards.asp" TargetMode="External"/><Relationship Id="rId5" Type="http://schemas.openxmlformats.org/officeDocument/2006/relationships/hyperlink" Target="https://github.com/energyos/OpenESPI/raw/master/greenbuttonsdk/GreenButtonDemoPage/SampleDataGenerator/GreenButtonDataSetGenerator.xlsm" TargetMode="External"/><Relationship Id="rId4" Type="http://schemas.openxmlformats.org/officeDocument/2006/relationships/hyperlink" Target="http://collaborate.nist.gov/twiki-sggrid/pub/SmartGrid/GreenButtonInitiative/ESPIRender_xslt1.xsl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1.png"/><Relationship Id="rId7" Type="http://schemas.openxmlformats.org/officeDocument/2006/relationships/diagramQuickStyle" Target="../diagrams/quickStyle3.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2.pn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24.pn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www.openespi.org/vm.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collaborate.nist.gov/twiki-sggrid/bin/view/SmartGrid/GreenButtonInitiative"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naesb.org/ESPI_Standards.asp"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osgug.ucaiug.org/sgsystems/OpenADE/default.aspx"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openei.org/"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openespi.org/"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github.com/energyos/OpenESPI"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energyos/OpenESPI/issues" TargetMode="External"/><Relationship Id="rId2" Type="http://schemas.openxmlformats.org/officeDocument/2006/relationships/hyperlink" Target="http://osgug.ucaiug.org/HelpDesk/Lists/servicerequests/GreenButton.asp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osgug.ucaiug.org/HelpDesk/Lists/servicerequests/GreenButton.aspx" TargetMode="External"/><Relationship Id="rId13" Type="http://schemas.openxmlformats.org/officeDocument/2006/relationships/hyperlink" Target="https://github.com/energyos/OpenESPI/issues" TargetMode="External"/><Relationship Id="rId3" Type="http://schemas.openxmlformats.org/officeDocument/2006/relationships/hyperlink" Target="http://www.naesb.org/espi_task_force.asp" TargetMode="External"/><Relationship Id="rId7" Type="http://schemas.openxmlformats.org/officeDocument/2006/relationships/hyperlink" Target="https://www2.gotomeeting.com/join/844935738" TargetMode="External"/><Relationship Id="rId12" Type="http://schemas.openxmlformats.org/officeDocument/2006/relationships/hyperlink" Target="https://github.com/energyos/OpenESPI" TargetMode="External"/><Relationship Id="rId2" Type="http://schemas.openxmlformats.org/officeDocument/2006/relationships/hyperlink" Target="http://www.naesb.org/smart_grid_pap10.asp" TargetMode="External"/><Relationship Id="rId1" Type="http://schemas.openxmlformats.org/officeDocument/2006/relationships/slideLayout" Target="../slideLayouts/slideLayout2.xml"/><Relationship Id="rId6" Type="http://schemas.openxmlformats.org/officeDocument/2006/relationships/hyperlink" Target="http://www.smartgridlistserv.org/cgi/wa.exe?A0=OPENSG-OPENADE" TargetMode="External"/><Relationship Id="rId11" Type="http://schemas.openxmlformats.org/officeDocument/2006/relationships/hyperlink" Target="https://www2.gotomeeting.com/join/129392235" TargetMode="External"/><Relationship Id="rId5" Type="http://schemas.openxmlformats.org/officeDocument/2006/relationships/hyperlink" Target="http://www.naesb.org/ESPI_Standards.asp" TargetMode="External"/><Relationship Id="rId15" Type="http://schemas.openxmlformats.org/officeDocument/2006/relationships/hyperlink" Target="http://www.greenbuttondata.org/" TargetMode="External"/><Relationship Id="rId10" Type="http://schemas.openxmlformats.org/officeDocument/2006/relationships/hyperlink" Target="http://www.openespi.org/" TargetMode="External"/><Relationship Id="rId4" Type="http://schemas.openxmlformats.org/officeDocument/2006/relationships/hyperlink" Target="mailto:drager@naesb.org" TargetMode="External"/><Relationship Id="rId9" Type="http://schemas.openxmlformats.org/officeDocument/2006/relationships/hyperlink" Target="http://groups.google.com/group/energyos_espi/subscribe?hl=en" TargetMode="External"/><Relationship Id="rId14" Type="http://schemas.openxmlformats.org/officeDocument/2006/relationships/hyperlink" Target="http://en.openei.org/wiki/Main_P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descr="background.gif"/>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txBox="1">
            <a:spLocks/>
          </p:cNvSpPr>
          <p:nvPr/>
        </p:nvSpPr>
        <p:spPr>
          <a:xfrm>
            <a:off x="0" y="381000"/>
            <a:ext cx="9144000" cy="1470025"/>
          </a:xfrm>
          <a:prstGeom prst="rect">
            <a:avLst/>
          </a:prstGeom>
        </p:spPr>
        <p:txBody>
          <a:bodyPr vert="horz" wrap="square" lIns="91440" tIns="45720" rIns="91440" bIns="45720" numCol="1" anchor="ctr" anchorCtr="0" compatLnSpc="1">
            <a:prstTxWarp prst="textNoShape">
              <a:avLst/>
            </a:prstTxWarp>
            <a:normAutofit/>
          </a:bodyPr>
          <a:lstStyle/>
          <a:p>
            <a:pPr marL="342900" marR="0" lvl="0" indent="-342900" algn="ctr" defTabSz="-13873163"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Calibri" pitchFamily="34" charset="0"/>
              </a:rPr>
              <a:t>An Introduction to Green</a:t>
            </a:r>
            <a:r>
              <a:rPr kumimoji="0" lang="en-US" sz="48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Calibri" pitchFamily="34" charset="0"/>
              </a:rPr>
              <a:t> Button</a:t>
            </a:r>
            <a:endParaRPr kumimoji="0" lang="en-US" sz="4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Subtitle 2"/>
          <p:cNvSpPr txBox="1">
            <a:spLocks/>
          </p:cNvSpPr>
          <p:nvPr/>
        </p:nvSpPr>
        <p:spPr>
          <a:xfrm>
            <a:off x="0" y="3810000"/>
            <a:ext cx="9144000" cy="1752600"/>
          </a:xfrm>
          <a:prstGeom prst="rect">
            <a:avLst/>
          </a:prstGeom>
        </p:spPr>
        <p:txBody>
          <a:bodyPr>
            <a:noAutofit/>
          </a:bodyPr>
          <a:lstStyle/>
          <a:p>
            <a:pPr marL="342900" marR="0" lvl="0" indent="-342900" algn="ctr" defTabSz="-13873163" rtl="0" eaLnBrk="1" fontAlgn="base" latinLnBrk="0" hangingPunct="1">
              <a:lnSpc>
                <a:spcPct val="100000"/>
              </a:lnSpc>
              <a:spcBef>
                <a:spcPts val="700"/>
              </a:spcBef>
              <a:spcAft>
                <a:spcPct val="0"/>
              </a:spcAft>
              <a:buClr>
                <a:schemeClr val="accent1"/>
              </a:buClr>
              <a:buSzPct val="60000"/>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Dr. David Wollman</a:t>
            </a:r>
            <a:b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Deputy Director, Smart Grid and</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a:t>
            </a: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Cyber-Physical Systems Program</a:t>
            </a:r>
            <a:b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Manager, Smart Grid Standards and Research</a:t>
            </a:r>
            <a:b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Engineering Laboratory</a:t>
            </a:r>
            <a:b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National Institute of Standards and Technology (NIST)</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pSp>
        <p:nvGrpSpPr>
          <p:cNvPr id="7" name="Group 6"/>
          <p:cNvGrpSpPr/>
          <p:nvPr/>
        </p:nvGrpSpPr>
        <p:grpSpPr>
          <a:xfrm>
            <a:off x="1828800" y="1524000"/>
            <a:ext cx="4601860" cy="2164786"/>
            <a:chOff x="3269725" y="3286124"/>
            <a:chExt cx="6297149" cy="2962276"/>
          </a:xfrm>
        </p:grpSpPr>
        <p:sp>
          <p:nvSpPr>
            <p:cNvPr id="8" name="TextBox 7"/>
            <p:cNvSpPr txBox="1"/>
            <p:nvPr/>
          </p:nvSpPr>
          <p:spPr>
            <a:xfrm>
              <a:off x="5708125" y="3505200"/>
              <a:ext cx="3858749" cy="2030812"/>
            </a:xfrm>
            <a:prstGeom prst="rect">
              <a:avLst/>
            </a:prstGeom>
            <a:noFill/>
          </p:spPr>
          <p:txBody>
            <a:bodyPr wrap="none" rtlCol="0">
              <a:spAutoFit/>
            </a:bodyPr>
            <a:lstStyle/>
            <a:p>
              <a:pPr>
                <a:lnSpc>
                  <a:spcPts val="5000"/>
                </a:lnSpc>
              </a:pPr>
              <a: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Green Button</a:t>
              </a:r>
              <a:b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b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Download</a:t>
              </a:r>
            </a:p>
            <a:p>
              <a:pPr>
                <a:lnSpc>
                  <a:spcPts val="5000"/>
                </a:lnSpc>
              </a:pP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My Data</a:t>
              </a:r>
              <a:endParaRPr lang="en-US" sz="6000" b="1" dirty="0">
                <a:solidFill>
                  <a:srgbClr val="14C250"/>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3" descr="C:\_Project\Enernex\Work\PAPs\PAP10\GreenButton\CaIOUs\Green Button Download V1\greenDownload\green-Download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725" y="3286124"/>
              <a:ext cx="2438400" cy="296227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David Wollman, NIST</a:t>
            </a:r>
          </a:p>
          <a:p>
            <a:endParaRPr lang="en-US" dirty="0" smtClean="0"/>
          </a:p>
          <a:p>
            <a:r>
              <a:rPr lang="en-US" dirty="0" smtClean="0"/>
              <a:t>With acknowledgements to Marty Burns of the </a:t>
            </a:r>
            <a:r>
              <a:rPr lang="en-US" dirty="0" err="1" smtClean="0"/>
              <a:t>EnerNex</a:t>
            </a:r>
            <a:r>
              <a:rPr lang="en-US" dirty="0" smtClean="0"/>
              <a:t> SGIP administrator team</a:t>
            </a:r>
            <a:endParaRPr lang="en-US" dirty="0"/>
          </a:p>
        </p:txBody>
      </p:sp>
      <p:sp>
        <p:nvSpPr>
          <p:cNvPr id="3" name="Title 2"/>
          <p:cNvSpPr>
            <a:spLocks noGrp="1"/>
          </p:cNvSpPr>
          <p:nvPr>
            <p:ph type="title"/>
          </p:nvPr>
        </p:nvSpPr>
        <p:spPr/>
        <p:txBody>
          <a:bodyPr/>
          <a:lstStyle/>
          <a:p>
            <a:r>
              <a:rPr lang="en-US" dirty="0" smtClean="0"/>
              <a:t>Green Button Overview</a:t>
            </a:r>
            <a:endParaRPr lang="en-US" dirty="0"/>
          </a:p>
        </p:txBody>
      </p:sp>
    </p:spTree>
    <p:extLst>
      <p:ext uri="{BB962C8B-B14F-4D97-AF65-F5344CB8AC3E}">
        <p14:creationId xmlns:p14="http://schemas.microsoft.com/office/powerpoint/2010/main" val="245471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What is Green Button?</a:t>
            </a:r>
            <a:endParaRPr lang="en-US" dirty="0"/>
          </a:p>
        </p:txBody>
      </p:sp>
      <p:sp>
        <p:nvSpPr>
          <p:cNvPr id="3" name="Content Placeholder 2"/>
          <p:cNvSpPr>
            <a:spLocks noGrp="1"/>
          </p:cNvSpPr>
          <p:nvPr>
            <p:ph sz="quarter" idx="13"/>
          </p:nvPr>
        </p:nvSpPr>
        <p:spPr/>
        <p:txBody>
          <a:bodyPr/>
          <a:lstStyle/>
          <a:p>
            <a:r>
              <a:rPr lang="en-US" sz="3200" dirty="0" smtClean="0"/>
              <a:t>The vision – collaboration and inspiration, using voluntary adoption of industry standards</a:t>
            </a:r>
          </a:p>
          <a:p>
            <a:endParaRPr lang="en-US" sz="3200" dirty="0" smtClean="0"/>
          </a:p>
          <a:p>
            <a:endParaRPr lang="en-US" sz="3200" dirty="0" smtClean="0"/>
          </a:p>
          <a:p>
            <a:endParaRPr lang="en-US" sz="3200" dirty="0" smtClean="0"/>
          </a:p>
          <a:p>
            <a:endParaRPr lang="en-US" sz="3200" dirty="0" smtClean="0"/>
          </a:p>
          <a:p>
            <a:pPr>
              <a:buNone/>
            </a:pPr>
            <a:endParaRPr lang="en-US" sz="3200" dirty="0" smtClean="0"/>
          </a:p>
          <a:p>
            <a:r>
              <a:rPr lang="en-US" sz="3000" dirty="0" smtClean="0"/>
              <a:t>From </a:t>
            </a:r>
            <a:r>
              <a:rPr lang="en-US" sz="3000" dirty="0"/>
              <a:t>concept to specification to </a:t>
            </a:r>
            <a:r>
              <a:rPr lang="en-US" sz="3000" dirty="0" smtClean="0"/>
              <a:t>early adopter implementations </a:t>
            </a:r>
            <a:r>
              <a:rPr lang="en-US" sz="3000" dirty="0"/>
              <a:t>in </a:t>
            </a:r>
            <a:r>
              <a:rPr lang="en-US" sz="3000" dirty="0" smtClean="0"/>
              <a:t>3 months</a:t>
            </a:r>
            <a:endParaRPr lang="en-US" sz="3000" dirty="0"/>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11</a:t>
            </a:fld>
            <a:endParaRPr lang="en-US" dirty="0"/>
          </a:p>
        </p:txBody>
      </p:sp>
      <p:grpSp>
        <p:nvGrpSpPr>
          <p:cNvPr id="6" name="Group 5"/>
          <p:cNvGrpSpPr/>
          <p:nvPr/>
        </p:nvGrpSpPr>
        <p:grpSpPr>
          <a:xfrm>
            <a:off x="1828800" y="2590800"/>
            <a:ext cx="4601860" cy="2164786"/>
            <a:chOff x="3269725" y="3286124"/>
            <a:chExt cx="6297149" cy="2962276"/>
          </a:xfrm>
        </p:grpSpPr>
        <p:sp>
          <p:nvSpPr>
            <p:cNvPr id="7" name="TextBox 6"/>
            <p:cNvSpPr txBox="1"/>
            <p:nvPr/>
          </p:nvSpPr>
          <p:spPr>
            <a:xfrm>
              <a:off x="5708125" y="3505200"/>
              <a:ext cx="3858749" cy="2030812"/>
            </a:xfrm>
            <a:prstGeom prst="rect">
              <a:avLst/>
            </a:prstGeom>
            <a:noFill/>
          </p:spPr>
          <p:txBody>
            <a:bodyPr wrap="none" rtlCol="0">
              <a:spAutoFit/>
            </a:bodyPr>
            <a:lstStyle/>
            <a:p>
              <a:pPr>
                <a:lnSpc>
                  <a:spcPts val="5000"/>
                </a:lnSpc>
              </a:pPr>
              <a: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Green Button</a:t>
              </a:r>
              <a:b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b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Download</a:t>
              </a:r>
            </a:p>
            <a:p>
              <a:pPr>
                <a:lnSpc>
                  <a:spcPts val="5000"/>
                </a:lnSpc>
              </a:pP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My Data</a:t>
              </a:r>
              <a:endParaRPr lang="en-US" sz="6000" b="1" dirty="0">
                <a:solidFill>
                  <a:srgbClr val="14C25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3" descr="C:\_Project\Enernex\Work\PAPs\PAP10\GreenButton\CaIOUs\Green Button Download V1\greenDownload\green-Download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725" y="3286124"/>
              <a:ext cx="2438400" cy="29622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116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76200"/>
            <a:ext cx="8378825" cy="990600"/>
          </a:xfrm>
        </p:spPr>
        <p:txBody>
          <a:bodyPr/>
          <a:lstStyle/>
          <a:p>
            <a:pPr>
              <a:defRPr/>
            </a:pPr>
            <a:r>
              <a:rPr lang="en-US" dirty="0" smtClean="0"/>
              <a:t>Green Button Initiative Update</a:t>
            </a:r>
            <a:endParaRPr lang="en-US" dirty="0"/>
          </a:p>
        </p:txBody>
      </p:sp>
      <p:sp>
        <p:nvSpPr>
          <p:cNvPr id="12290" name="Content Placeholder 2"/>
          <p:cNvSpPr>
            <a:spLocks noGrp="1"/>
          </p:cNvSpPr>
          <p:nvPr>
            <p:ph sz="quarter" idx="13"/>
          </p:nvPr>
        </p:nvSpPr>
        <p:spPr>
          <a:xfrm>
            <a:off x="152400" y="1295400"/>
            <a:ext cx="8991600" cy="4953000"/>
          </a:xfrm>
        </p:spPr>
        <p:txBody>
          <a:bodyPr/>
          <a:lstStyle/>
          <a:p>
            <a:r>
              <a:rPr lang="en-US" dirty="0" smtClean="0"/>
              <a:t>Green Button Rollout in California – January 18</a:t>
            </a:r>
            <a:r>
              <a:rPr lang="en-US" baseline="30000" dirty="0" smtClean="0"/>
              <a:t>th</a:t>
            </a:r>
            <a:endParaRPr lang="en-US" dirty="0" smtClean="0"/>
          </a:p>
          <a:p>
            <a:r>
              <a:rPr lang="en-US" dirty="0" smtClean="0"/>
              <a:t>DOE / Smart Grid Privacy Workshop – January 31</a:t>
            </a:r>
            <a:r>
              <a:rPr lang="en-US" baseline="30000" dirty="0" smtClean="0"/>
              <a:t>st</a:t>
            </a:r>
            <a:endParaRPr lang="en-US" dirty="0" smtClean="0"/>
          </a:p>
          <a:p>
            <a:r>
              <a:rPr lang="en-US" dirty="0" smtClean="0"/>
              <a:t>FERC/NARUC Smart Response Collaborative – February 5</a:t>
            </a:r>
            <a:r>
              <a:rPr lang="en-US" baseline="30000" dirty="0" smtClean="0"/>
              <a:t>th</a:t>
            </a:r>
            <a:endParaRPr lang="en-US" dirty="0" smtClean="0"/>
          </a:p>
          <a:p>
            <a:r>
              <a:rPr lang="en-US" dirty="0" smtClean="0"/>
              <a:t>UCAIug OpenSG OpenADE Task Force Meetings – February </a:t>
            </a:r>
          </a:p>
          <a:p>
            <a:r>
              <a:rPr lang="en-US" dirty="0" smtClean="0"/>
              <a:t>Green Button Workshop – February 29</a:t>
            </a:r>
            <a:r>
              <a:rPr lang="en-US" baseline="30000" dirty="0" smtClean="0"/>
              <a:t>th</a:t>
            </a:r>
          </a:p>
          <a:p>
            <a:r>
              <a:rPr lang="en-US" dirty="0" smtClean="0"/>
              <a:t>DOE Webinar for SGIG Grant Recipients – March 1</a:t>
            </a:r>
            <a:r>
              <a:rPr lang="en-US" baseline="30000" dirty="0" smtClean="0"/>
              <a:t>st</a:t>
            </a:r>
            <a:endParaRPr lang="en-US" dirty="0" smtClean="0"/>
          </a:p>
          <a:p>
            <a:r>
              <a:rPr lang="en-US" dirty="0" smtClean="0"/>
              <a:t>DOE Smart Grid Data Access FOA 579 – March 1</a:t>
            </a:r>
            <a:r>
              <a:rPr lang="en-US" baseline="30000" dirty="0" smtClean="0"/>
              <a:t>st </a:t>
            </a:r>
            <a:endParaRPr lang="en-US" dirty="0" smtClean="0"/>
          </a:p>
          <a:p>
            <a:r>
              <a:rPr lang="en-US" dirty="0" smtClean="0"/>
              <a:t>White House CEO meeting and additional utilities commitments – March 22</a:t>
            </a:r>
            <a:r>
              <a:rPr lang="en-US" baseline="30000" dirty="0" smtClean="0"/>
              <a:t>nd</a:t>
            </a:r>
            <a:r>
              <a:rPr lang="en-US" dirty="0" smtClean="0"/>
              <a:t> </a:t>
            </a:r>
          </a:p>
          <a:p>
            <a:r>
              <a:rPr lang="en-US" dirty="0" smtClean="0"/>
              <a:t>Today’s Webinar</a:t>
            </a:r>
          </a:p>
          <a:p>
            <a:endParaRPr lang="en-US" dirty="0" smtClean="0"/>
          </a:p>
        </p:txBody>
      </p:sp>
      <p:sp>
        <p:nvSpPr>
          <p:cNvPr id="5" name="Slide Number Placeholder 3"/>
          <p:cNvSpPr>
            <a:spLocks noGrp="1"/>
          </p:cNvSpPr>
          <p:nvPr>
            <p:ph type="sldNum" sz="quarter" idx="16"/>
          </p:nvPr>
        </p:nvSpPr>
        <p:spPr>
          <a:xfrm>
            <a:off x="0" y="990600"/>
            <a:ext cx="533400" cy="244475"/>
          </a:xfrm>
        </p:spPr>
        <p:txBody>
          <a:bodyPr>
            <a:normAutofit fontScale="85000" lnSpcReduction="20000"/>
          </a:bodyPr>
          <a:lstStyle/>
          <a:p>
            <a:pPr>
              <a:defRPr/>
            </a:pPr>
            <a:fld id="{F8487B62-3259-420A-9B70-3AC55AD0C00D}" type="slidenum">
              <a:rPr lang="en-US"/>
              <a:pPr>
                <a:defRPr/>
              </a:pPr>
              <a:t>12</a:t>
            </a:fld>
            <a:endParaRPr lang="en-US" dirty="0"/>
          </a:p>
        </p:txBody>
      </p:sp>
    </p:spTree>
    <p:extLst>
      <p:ext uri="{BB962C8B-B14F-4D97-AF65-F5344CB8AC3E}">
        <p14:creationId xmlns:p14="http://schemas.microsoft.com/office/powerpoint/2010/main" val="1794602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GreenButtonData</a:t>
            </a:r>
            <a:r>
              <a:rPr lang="en-US" dirty="0" smtClean="0"/>
              <a:t> – Live!!</a:t>
            </a:r>
            <a:endParaRPr lang="en-US" dirty="0"/>
          </a:p>
        </p:txBody>
      </p:sp>
      <p:sp>
        <p:nvSpPr>
          <p:cNvPr id="3" name="Content Placeholder 2"/>
          <p:cNvSpPr>
            <a:spLocks noGrp="1"/>
          </p:cNvSpPr>
          <p:nvPr>
            <p:ph sz="quarter" idx="13"/>
          </p:nvPr>
        </p:nvSpPr>
        <p:spPr/>
        <p:txBody>
          <a:bodyPr/>
          <a:lstStyle/>
          <a:p>
            <a:r>
              <a:rPr lang="en-US" dirty="0" smtClean="0">
                <a:hlinkClick r:id="rId3"/>
              </a:rPr>
              <a:t>www.greenbuttondata.org</a:t>
            </a:r>
            <a:endParaRPr lang="en-US" dirty="0" smtClean="0"/>
          </a:p>
          <a:p>
            <a:pPr lvl="1"/>
            <a:r>
              <a:rPr lang="en-US" dirty="0" smtClean="0"/>
              <a:t>Developer’s page: </a:t>
            </a:r>
            <a:r>
              <a:rPr lang="en-US" sz="1800" dirty="0" smtClean="0">
                <a:hlinkClick r:id="rId4"/>
              </a:rPr>
              <a:t>http://www.greenbuttondata.org/greendevelop.html</a:t>
            </a:r>
            <a:r>
              <a:rPr lang="en-US" sz="1800" dirty="0" smtClean="0"/>
              <a:t> </a:t>
            </a:r>
            <a:endParaRPr lang="en-US" dirty="0" smtClean="0"/>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13</a:t>
            </a:fld>
            <a:endParaRPr lang="en-US" dirty="0"/>
          </a:p>
        </p:txBody>
      </p:sp>
      <p:pic>
        <p:nvPicPr>
          <p:cNvPr id="22529" name="Picture 1"/>
          <p:cNvPicPr>
            <a:picLocks noChangeAspect="1" noChangeArrowheads="1"/>
          </p:cNvPicPr>
          <p:nvPr/>
        </p:nvPicPr>
        <p:blipFill>
          <a:blip r:embed="rId5" cstate="print"/>
          <a:srcRect/>
          <a:stretch>
            <a:fillRect/>
          </a:stretch>
        </p:blipFill>
        <p:spPr bwMode="auto">
          <a:xfrm>
            <a:off x="381000" y="2362200"/>
            <a:ext cx="6827520" cy="4267200"/>
          </a:xfrm>
          <a:prstGeom prst="rect">
            <a:avLst/>
          </a:prstGeom>
          <a:noFill/>
          <a:ln w="9525">
            <a:noFill/>
            <a:miter lim="800000"/>
            <a:headEnd/>
            <a:tailEnd/>
          </a:ln>
        </p:spPr>
      </p:pic>
    </p:spTree>
    <p:extLst>
      <p:ext uri="{BB962C8B-B14F-4D97-AF65-F5344CB8AC3E}">
        <p14:creationId xmlns:p14="http://schemas.microsoft.com/office/powerpoint/2010/main" val="3128559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The Value Story</a:t>
            </a:r>
            <a:endParaRPr lang="en-US" dirty="0"/>
          </a:p>
        </p:txBody>
      </p:sp>
      <p:sp>
        <p:nvSpPr>
          <p:cNvPr id="3" name="Content Placeholder 2"/>
          <p:cNvSpPr>
            <a:spLocks noGrp="1"/>
          </p:cNvSpPr>
          <p:nvPr>
            <p:ph sz="quarter" idx="13"/>
          </p:nvPr>
        </p:nvSpPr>
        <p:spPr>
          <a:xfrm>
            <a:off x="609600" y="1295400"/>
            <a:ext cx="8382000" cy="5562600"/>
          </a:xfrm>
        </p:spPr>
        <p:txBody>
          <a:bodyPr>
            <a:normAutofit fontScale="92500" lnSpcReduction="20000"/>
          </a:bodyPr>
          <a:lstStyle/>
          <a:p>
            <a:r>
              <a:rPr lang="en-US" sz="2200" dirty="0" smtClean="0"/>
              <a:t>Why </a:t>
            </a:r>
            <a:r>
              <a:rPr lang="en-US" sz="2200" dirty="0"/>
              <a:t>is this of interest to consumers</a:t>
            </a:r>
          </a:p>
          <a:p>
            <a:pPr lvl="1"/>
            <a:r>
              <a:rPr lang="en-US" sz="1700" dirty="0" smtClean="0"/>
              <a:t>Energy Usage Information </a:t>
            </a:r>
            <a:r>
              <a:rPr lang="en-US" sz="1700" dirty="0"/>
              <a:t>is feedback </a:t>
            </a:r>
            <a:r>
              <a:rPr lang="en-US" sz="1700" dirty="0" smtClean="0"/>
              <a:t>mechanism, knowledge </a:t>
            </a:r>
            <a:r>
              <a:rPr lang="en-US" sz="1700" dirty="0"/>
              <a:t>is power</a:t>
            </a:r>
          </a:p>
          <a:p>
            <a:r>
              <a:rPr lang="en-US" sz="2200" dirty="0" smtClean="0"/>
              <a:t>… </a:t>
            </a:r>
            <a:r>
              <a:rPr lang="en-US" sz="2200" dirty="0"/>
              <a:t>to utilities </a:t>
            </a:r>
          </a:p>
          <a:p>
            <a:pPr lvl="1"/>
            <a:r>
              <a:rPr lang="en-US" sz="1700" dirty="0"/>
              <a:t>A well established specification will result in low cost of deployment of capabilities already planned and committed.</a:t>
            </a:r>
          </a:p>
          <a:p>
            <a:pPr lvl="1"/>
            <a:r>
              <a:rPr lang="en-US" sz="1700" dirty="0"/>
              <a:t>A single third party interface encourages value added services that don’t depend on continuous utility innovation on this interface.</a:t>
            </a:r>
          </a:p>
          <a:p>
            <a:r>
              <a:rPr lang="en-US" sz="2200" dirty="0" smtClean="0"/>
              <a:t>… </a:t>
            </a:r>
            <a:r>
              <a:rPr lang="en-US" sz="2200" dirty="0"/>
              <a:t>to regulators</a:t>
            </a:r>
          </a:p>
          <a:p>
            <a:pPr lvl="1"/>
            <a:r>
              <a:rPr lang="en-US" sz="1700" dirty="0" smtClean="0"/>
              <a:t>Adoption of demand side management schemes will require consumer feedback and engagement to enable them to benefit. Many regulators are interested in ubiquitous low cost Green Button capabilities to enable consumer engagement and support return on investments.</a:t>
            </a:r>
          </a:p>
          <a:p>
            <a:r>
              <a:rPr lang="en-US" sz="2200" dirty="0" smtClean="0"/>
              <a:t>… </a:t>
            </a:r>
            <a:r>
              <a:rPr lang="en-US" sz="2200" dirty="0"/>
              <a:t>to implementers</a:t>
            </a:r>
          </a:p>
          <a:p>
            <a:pPr lvl="1"/>
            <a:r>
              <a:rPr lang="en-US" sz="1700" dirty="0"/>
              <a:t>A single interface allows robust applications to be developed</a:t>
            </a:r>
          </a:p>
          <a:p>
            <a:pPr lvl="1"/>
            <a:r>
              <a:rPr lang="en-US" sz="1700" dirty="0"/>
              <a:t>Focus on value added rather than multiple custom interfaces per </a:t>
            </a:r>
            <a:r>
              <a:rPr lang="en-US" sz="1700" dirty="0" smtClean="0"/>
              <a:t>utility</a:t>
            </a:r>
            <a:br>
              <a:rPr lang="en-US" sz="1700" dirty="0" smtClean="0"/>
            </a:br>
            <a:endParaRPr lang="en-US" sz="1700" dirty="0"/>
          </a:p>
          <a:p>
            <a:r>
              <a:rPr lang="en-US" sz="2200" dirty="0" smtClean="0"/>
              <a:t>An </a:t>
            </a:r>
            <a:r>
              <a:rPr lang="en-US" sz="2200" dirty="0"/>
              <a:t>ecosystem of goods and services built around concrete standard</a:t>
            </a:r>
          </a:p>
          <a:p>
            <a:pPr lvl="1"/>
            <a:r>
              <a:rPr lang="en-US" sz="1700" dirty="0"/>
              <a:t>Web applications</a:t>
            </a:r>
          </a:p>
          <a:p>
            <a:pPr lvl="1"/>
            <a:r>
              <a:rPr lang="en-US" sz="1700" dirty="0"/>
              <a:t>Desktop applications</a:t>
            </a:r>
          </a:p>
          <a:p>
            <a:pPr lvl="1"/>
            <a:r>
              <a:rPr lang="en-US" sz="1700" dirty="0" smtClean="0"/>
              <a:t>Applications within the home: appliances, energy management systems, …</a:t>
            </a:r>
            <a:endParaRPr lang="en-US" sz="1700" dirty="0"/>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14</a:t>
            </a:fld>
            <a:endParaRPr lang="en-US" dirty="0"/>
          </a:p>
        </p:txBody>
      </p:sp>
    </p:spTree>
    <p:extLst>
      <p:ext uri="{BB962C8B-B14F-4D97-AF65-F5344CB8AC3E}">
        <p14:creationId xmlns:p14="http://schemas.microsoft.com/office/powerpoint/2010/main" val="64766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Consumer Perspective</a:t>
            </a:r>
            <a:endParaRPr lang="en-US" sz="3600" dirty="0"/>
          </a:p>
        </p:txBody>
      </p:sp>
      <p:pic>
        <p:nvPicPr>
          <p:cNvPr id="28" name="Picture 6"/>
          <p:cNvPicPr>
            <a:picLocks noChangeAspect="1" noChangeArrowheads="1"/>
          </p:cNvPicPr>
          <p:nvPr/>
        </p:nvPicPr>
        <p:blipFill>
          <a:blip r:embed="rId3" cstate="print"/>
          <a:srcRect/>
          <a:stretch>
            <a:fillRect/>
          </a:stretch>
        </p:blipFill>
        <p:spPr bwMode="auto">
          <a:xfrm>
            <a:off x="2789205" y="2661289"/>
            <a:ext cx="1360910" cy="1311126"/>
          </a:xfrm>
          <a:prstGeom prst="rect">
            <a:avLst/>
          </a:prstGeom>
          <a:noFill/>
          <a:ln w="28575">
            <a:noFill/>
            <a:miter lim="800000"/>
            <a:headEnd/>
            <a:tailEnd/>
          </a:ln>
        </p:spPr>
      </p:pic>
      <p:grpSp>
        <p:nvGrpSpPr>
          <p:cNvPr id="12" name="Group 11"/>
          <p:cNvGrpSpPr/>
          <p:nvPr/>
        </p:nvGrpSpPr>
        <p:grpSpPr>
          <a:xfrm rot="1656451">
            <a:off x="212307" y="1564858"/>
            <a:ext cx="932079" cy="398899"/>
            <a:chOff x="2976694" y="2115700"/>
            <a:chExt cx="1538776" cy="398899"/>
          </a:xfrm>
        </p:grpSpPr>
        <p:sp>
          <p:nvSpPr>
            <p:cNvPr id="10" name="Right Arrow 9"/>
            <p:cNvSpPr/>
            <p:nvPr/>
          </p:nvSpPr>
          <p:spPr>
            <a:xfrm>
              <a:off x="2976694" y="2181802"/>
              <a:ext cx="1538776"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0122113">
              <a:off x="3276602" y="2115700"/>
              <a:ext cx="671252" cy="3988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t>
              </a:r>
              <a:endParaRPr lang="en-US" dirty="0"/>
            </a:p>
          </p:txBody>
        </p:sp>
      </p:grpSp>
      <p:pic>
        <p:nvPicPr>
          <p:cNvPr id="1036" name="Picture 12" descr="C:\Users\Marty\Documents\Artwork\TurtleGraphics\a172-03-cute-cartoon-turt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404" y="2647950"/>
            <a:ext cx="2776538" cy="207645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291024" y="1272103"/>
            <a:ext cx="1524000" cy="841248"/>
          </a:xfrm>
          <a:prstGeom prst="cloudCallout">
            <a:avLst>
              <a:gd name="adj1" fmla="val -55290"/>
              <a:gd name="adj2" fmla="val 9091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   What shall I do?</a:t>
            </a:r>
            <a:endParaRPr lang="en-US" sz="1400" dirty="0"/>
          </a:p>
        </p:txBody>
      </p:sp>
      <p:sp>
        <p:nvSpPr>
          <p:cNvPr id="8" name="TextBox 7"/>
          <p:cNvSpPr txBox="1"/>
          <p:nvPr/>
        </p:nvSpPr>
        <p:spPr>
          <a:xfrm>
            <a:off x="3373342" y="3429000"/>
            <a:ext cx="2223686" cy="369332"/>
          </a:xfrm>
          <a:prstGeom prst="rect">
            <a:avLst/>
          </a:prstGeom>
          <a:noFill/>
        </p:spPr>
        <p:txBody>
          <a:bodyPr wrap="none" rtlCol="0">
            <a:spAutoFit/>
          </a:bodyPr>
          <a:lstStyle/>
          <a:p>
            <a:r>
              <a:rPr lang="en-US" dirty="0" smtClean="0"/>
              <a:t>Here is what I used!</a:t>
            </a:r>
            <a:endParaRPr lang="en-US" dirty="0"/>
          </a:p>
        </p:txBody>
      </p:sp>
      <p:sp>
        <p:nvSpPr>
          <p:cNvPr id="15" name="Cloud Callout 14"/>
          <p:cNvSpPr/>
          <p:nvPr/>
        </p:nvSpPr>
        <p:spPr>
          <a:xfrm>
            <a:off x="7467600" y="4191000"/>
            <a:ext cx="1524000" cy="841248"/>
          </a:xfrm>
          <a:prstGeom prst="cloudCallout">
            <a:avLst>
              <a:gd name="adj1" fmla="val -80866"/>
              <a:gd name="adj2" fmla="val 5699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Here is what I’ll  plan to use in future</a:t>
            </a:r>
            <a:endParaRPr lang="en-US" sz="1400" dirty="0"/>
          </a:p>
        </p:txBody>
      </p:sp>
      <p:pic>
        <p:nvPicPr>
          <p:cNvPr id="1034" name="Picture 10" descr="C:\Users\Marty\Documents\Artwork\TurtleGraphics\a172-01-cute-cartoon-turt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6572" y="1868424"/>
            <a:ext cx="1606494" cy="212624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rty\Documents\Artwork\TurtleGraphics\a172-02-cute-cartoon-tur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42" y="4800600"/>
            <a:ext cx="178451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arty\Documents\Artwork\TurtleGraphics\a172-04-cute-cartoon-turt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0342" y="1276897"/>
            <a:ext cx="1675680" cy="18924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Marty\Documents\Artwork\TurtleGraphics\a172-05-cute-cartoon-turt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572000"/>
            <a:ext cx="1371599" cy="18924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3021" y="4808220"/>
            <a:ext cx="822960" cy="646331"/>
          </a:xfrm>
          <a:prstGeom prst="rect">
            <a:avLst/>
          </a:prstGeom>
          <a:noFill/>
        </p:spPr>
        <p:txBody>
          <a:bodyPr wrap="square" rtlCol="0">
            <a:spAutoFit/>
          </a:bodyPr>
          <a:lstStyle/>
          <a:p>
            <a:r>
              <a:rPr lang="en-US" sz="1200" dirty="0" smtClean="0"/>
              <a:t>How much did I use?</a:t>
            </a:r>
            <a:endParaRPr lang="en-US" sz="1200" dirty="0"/>
          </a:p>
        </p:txBody>
      </p:sp>
      <p:sp>
        <p:nvSpPr>
          <p:cNvPr id="16" name="Cloud Callout 15"/>
          <p:cNvSpPr/>
          <p:nvPr/>
        </p:nvSpPr>
        <p:spPr>
          <a:xfrm>
            <a:off x="7551017" y="1430174"/>
            <a:ext cx="1524000" cy="1524000"/>
          </a:xfrm>
          <a:prstGeom prst="cloudCallout">
            <a:avLst>
              <a:gd name="adj1" fmla="val -84444"/>
              <a:gd name="adj2" fmla="val -223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I now understand what I use and what it cost me. </a:t>
            </a:r>
            <a:endParaRPr lang="en-US" sz="1400" dirty="0"/>
          </a:p>
        </p:txBody>
      </p:sp>
      <p:pic>
        <p:nvPicPr>
          <p:cNvPr id="29"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4715" y="3798332"/>
            <a:ext cx="538913" cy="62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green-Download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7346" y="3871989"/>
            <a:ext cx="457200" cy="5524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694691" y="4838190"/>
            <a:ext cx="1020664" cy="552451"/>
            <a:chOff x="2694691" y="4838190"/>
            <a:chExt cx="1020664" cy="552451"/>
          </a:xfrm>
        </p:grpSpPr>
        <p:sp>
          <p:nvSpPr>
            <p:cNvPr id="25" name="Right Arrow 24"/>
            <p:cNvSpPr/>
            <p:nvPr/>
          </p:nvSpPr>
          <p:spPr>
            <a:xfrm rot="8187954">
              <a:off x="2694691" y="4981066"/>
              <a:ext cx="1020664"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6" descr="green-Download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2460" y="4838190"/>
              <a:ext cx="457200" cy="552451"/>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172942" y="2133600"/>
            <a:ext cx="1103630" cy="646331"/>
          </a:xfrm>
          <a:prstGeom prst="rect">
            <a:avLst/>
          </a:prstGeom>
          <a:noFill/>
        </p:spPr>
        <p:txBody>
          <a:bodyPr wrap="square" rtlCol="0">
            <a:spAutoFit/>
          </a:bodyPr>
          <a:lstStyle/>
          <a:p>
            <a:pPr algn="ctr"/>
            <a:r>
              <a:rPr lang="en-US" sz="1200" dirty="0" smtClean="0"/>
              <a:t>I know what prices for use will be.</a:t>
            </a:r>
            <a:endParaRPr lang="en-US" sz="1200" dirty="0"/>
          </a:p>
        </p:txBody>
      </p:sp>
      <p:sp>
        <p:nvSpPr>
          <p:cNvPr id="41" name="TextBox 40"/>
          <p:cNvSpPr txBox="1"/>
          <p:nvPr/>
        </p:nvSpPr>
        <p:spPr>
          <a:xfrm>
            <a:off x="6767744" y="3200400"/>
            <a:ext cx="988329" cy="830997"/>
          </a:xfrm>
          <a:prstGeom prst="rect">
            <a:avLst/>
          </a:prstGeom>
          <a:noFill/>
        </p:spPr>
        <p:txBody>
          <a:bodyPr wrap="square" rtlCol="0">
            <a:spAutoFit/>
          </a:bodyPr>
          <a:lstStyle/>
          <a:p>
            <a:pPr algn="ctr"/>
            <a:r>
              <a:rPr lang="en-US" sz="1200" dirty="0" smtClean="0"/>
              <a:t>Third party value added services …</a:t>
            </a:r>
            <a:endParaRPr lang="en-US" sz="1200" dirty="0"/>
          </a:p>
        </p:txBody>
      </p:sp>
      <p:grpSp>
        <p:nvGrpSpPr>
          <p:cNvPr id="3" name="Group 2"/>
          <p:cNvGrpSpPr/>
          <p:nvPr/>
        </p:nvGrpSpPr>
        <p:grpSpPr>
          <a:xfrm>
            <a:off x="7626486" y="3342226"/>
            <a:ext cx="1136514" cy="552451"/>
            <a:chOff x="7813743" y="3048000"/>
            <a:chExt cx="1136514" cy="552451"/>
          </a:xfrm>
        </p:grpSpPr>
        <p:sp>
          <p:nvSpPr>
            <p:cNvPr id="2" name="Left-Right Arrow 1"/>
            <p:cNvSpPr/>
            <p:nvPr/>
          </p:nvSpPr>
          <p:spPr>
            <a:xfrm>
              <a:off x="7813743" y="3164452"/>
              <a:ext cx="1136514" cy="2539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6" descr="green-Download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3400" y="3048000"/>
              <a:ext cx="457200" cy="552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535142" y="1966842"/>
            <a:ext cx="3838312" cy="3838312"/>
            <a:chOff x="2891763" y="1814442"/>
            <a:chExt cx="3838312" cy="3838312"/>
          </a:xfrm>
        </p:grpSpPr>
        <p:sp>
          <p:nvSpPr>
            <p:cNvPr id="49" name="Arc 48"/>
            <p:cNvSpPr/>
            <p:nvPr/>
          </p:nvSpPr>
          <p:spPr>
            <a:xfrm rot="7987290" flipV="1">
              <a:off x="2891763" y="1819939"/>
              <a:ext cx="3838312" cy="3827318"/>
            </a:xfrm>
            <a:prstGeom prst="arc">
              <a:avLst>
                <a:gd name="adj1" fmla="val 17181973"/>
                <a:gd name="adj2" fmla="val 20477929"/>
              </a:avLst>
            </a:prstGeom>
            <a:ln w="76200">
              <a:headEnd type="triangle"/>
              <a:tailEnd type="triangle"/>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13426279" flipV="1">
              <a:off x="2891763" y="1819939"/>
              <a:ext cx="3838312" cy="3827318"/>
            </a:xfrm>
            <a:prstGeom prst="arc">
              <a:avLst>
                <a:gd name="adj1" fmla="val 17181973"/>
                <a:gd name="adj2" fmla="val 20477929"/>
              </a:avLst>
            </a:prstGeom>
            <a:ln w="76200">
              <a:headEnd type="triangle"/>
              <a:tailEnd type="triangle"/>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8787290" flipV="1">
              <a:off x="2891763" y="1819939"/>
              <a:ext cx="3838312" cy="3827318"/>
            </a:xfrm>
            <a:prstGeom prst="arc">
              <a:avLst>
                <a:gd name="adj1" fmla="val 17181973"/>
                <a:gd name="adj2" fmla="val 20477929"/>
              </a:avLst>
            </a:prstGeom>
            <a:ln w="76200">
              <a:headEnd type="triangle"/>
              <a:tailEnd type="triangle"/>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8173721">
              <a:off x="2891763" y="1819939"/>
              <a:ext cx="3838312" cy="3827318"/>
            </a:xfrm>
            <a:prstGeom prst="arc">
              <a:avLst>
                <a:gd name="adj1" fmla="val 17181973"/>
                <a:gd name="adj2" fmla="val 20477929"/>
              </a:avLst>
            </a:prstGeom>
            <a:ln w="76200">
              <a:headEnd type="triangle"/>
              <a:tailEnd type="triangle"/>
            </a:ln>
            <a:effectLst>
              <a:outerShdw blurRad="50800" dist="50800" dir="5400000" algn="ctr" rotWithShape="0">
                <a:srgbClr val="92D05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5459767" y="5241983"/>
            <a:ext cx="1020664" cy="552451"/>
            <a:chOff x="2694691" y="4838190"/>
            <a:chExt cx="1020664" cy="552451"/>
          </a:xfrm>
        </p:grpSpPr>
        <p:sp>
          <p:nvSpPr>
            <p:cNvPr id="54" name="Right Arrow 53"/>
            <p:cNvSpPr/>
            <p:nvPr/>
          </p:nvSpPr>
          <p:spPr>
            <a:xfrm rot="10800000">
              <a:off x="2694691" y="4981066"/>
              <a:ext cx="1020664"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16" descr="green-Download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2460" y="4838190"/>
              <a:ext cx="457200" cy="5524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5086696" y="2223106"/>
            <a:ext cx="1020664" cy="552451"/>
            <a:chOff x="2694691" y="4838190"/>
            <a:chExt cx="1020664" cy="552451"/>
          </a:xfrm>
        </p:grpSpPr>
        <p:sp>
          <p:nvSpPr>
            <p:cNvPr id="57" name="Right Arrow 56"/>
            <p:cNvSpPr/>
            <p:nvPr/>
          </p:nvSpPr>
          <p:spPr>
            <a:xfrm rot="19011368">
              <a:off x="2694691" y="4981066"/>
              <a:ext cx="1020664"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16" descr="green-Download4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2460" y="4838190"/>
              <a:ext cx="457200" cy="55245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2"/>
          </p:nvPr>
        </p:nvSpPr>
        <p:spPr/>
        <p:txBody>
          <a:bodyPr>
            <a:normAutofit fontScale="85000" lnSpcReduction="20000"/>
          </a:bodyPr>
          <a:lstStyle/>
          <a:p>
            <a:fld id="{5420D18F-7A52-4883-BB02-4667F5C3BF3D}" type="slidenum">
              <a:rPr lang="en-US" smtClean="0"/>
              <a:pPr/>
              <a:t>15</a:t>
            </a:fld>
            <a:endParaRPr lang="en-US"/>
          </a:p>
        </p:txBody>
      </p:sp>
    </p:spTree>
    <p:extLst>
      <p:ext uri="{BB962C8B-B14F-4D97-AF65-F5344CB8AC3E}">
        <p14:creationId xmlns:p14="http://schemas.microsoft.com/office/powerpoint/2010/main" val="322603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16</a:t>
            </a:fld>
            <a:endParaRPr lang="en-US"/>
          </a:p>
        </p:txBody>
      </p:sp>
      <p:grpSp>
        <p:nvGrpSpPr>
          <p:cNvPr id="2" name="Group 16"/>
          <p:cNvGrpSpPr/>
          <p:nvPr/>
        </p:nvGrpSpPr>
        <p:grpSpPr>
          <a:xfrm>
            <a:off x="838200" y="1447800"/>
            <a:ext cx="7639050" cy="4991100"/>
            <a:chOff x="209550" y="1062038"/>
            <a:chExt cx="8324850" cy="5376862"/>
          </a:xfrm>
        </p:grpSpPr>
        <p:pic>
          <p:nvPicPr>
            <p:cNvPr id="12290" name="Picture 13" descr="https://buildingsolutions.honeywell.com/NR/rdonlyres/993C1CA5-E4BC-4BBB-8121-D1946F99187D/0/UtilityPRO.jpg"/>
            <p:cNvPicPr>
              <a:picLocks noChangeAspect="1" noChangeArrowheads="1"/>
            </p:cNvPicPr>
            <p:nvPr/>
          </p:nvPicPr>
          <p:blipFill>
            <a:blip r:embed="rId3" cstate="print"/>
            <a:srcRect/>
            <a:stretch>
              <a:fillRect/>
            </a:stretch>
          </p:blipFill>
          <p:spPr bwMode="auto">
            <a:xfrm>
              <a:off x="2586038" y="1062038"/>
              <a:ext cx="1614487" cy="1528762"/>
            </a:xfrm>
            <a:prstGeom prst="rect">
              <a:avLst/>
            </a:prstGeom>
            <a:noFill/>
            <a:ln w="9525">
              <a:noFill/>
              <a:miter lim="800000"/>
              <a:headEnd/>
              <a:tailEnd/>
            </a:ln>
          </p:spPr>
        </p:pic>
        <p:pic>
          <p:nvPicPr>
            <p:cNvPr id="12291" name="Picture 6"/>
            <p:cNvPicPr>
              <a:picLocks noChangeAspect="1" noChangeArrowheads="1"/>
            </p:cNvPicPr>
            <p:nvPr/>
          </p:nvPicPr>
          <p:blipFill>
            <a:blip r:embed="rId4" cstate="print"/>
            <a:srcRect/>
            <a:stretch>
              <a:fillRect/>
            </a:stretch>
          </p:blipFill>
          <p:spPr bwMode="auto">
            <a:xfrm>
              <a:off x="209550" y="4533900"/>
              <a:ext cx="2000250" cy="1905000"/>
            </a:xfrm>
            <a:prstGeom prst="rect">
              <a:avLst/>
            </a:prstGeom>
            <a:noFill/>
            <a:ln w="28575">
              <a:noFill/>
              <a:miter lim="800000"/>
              <a:headEnd/>
              <a:tailEnd/>
            </a:ln>
          </p:spPr>
        </p:pic>
        <p:pic>
          <p:nvPicPr>
            <p:cNvPr id="12292" name="Picture 7"/>
            <p:cNvPicPr>
              <a:picLocks noChangeAspect="1" noChangeArrowheads="1"/>
            </p:cNvPicPr>
            <p:nvPr/>
          </p:nvPicPr>
          <p:blipFill>
            <a:blip r:embed="rId5" cstate="print"/>
            <a:srcRect/>
            <a:stretch>
              <a:fillRect/>
            </a:stretch>
          </p:blipFill>
          <p:spPr bwMode="auto">
            <a:xfrm>
              <a:off x="1733550" y="2671763"/>
              <a:ext cx="2900363" cy="2333625"/>
            </a:xfrm>
            <a:prstGeom prst="rect">
              <a:avLst/>
            </a:prstGeom>
            <a:noFill/>
            <a:ln w="28575">
              <a:noFill/>
              <a:miter lim="800000"/>
              <a:headEnd/>
              <a:tailEnd/>
            </a:ln>
          </p:spPr>
        </p:pic>
        <p:pic>
          <p:nvPicPr>
            <p:cNvPr id="12296" name="Picture 3"/>
            <p:cNvPicPr>
              <a:picLocks noChangeAspect="1" noChangeArrowheads="1"/>
            </p:cNvPicPr>
            <p:nvPr/>
          </p:nvPicPr>
          <p:blipFill>
            <a:blip r:embed="rId6" cstate="print"/>
            <a:srcRect l="12917" r="17223"/>
            <a:stretch>
              <a:fillRect/>
            </a:stretch>
          </p:blipFill>
          <p:spPr bwMode="auto">
            <a:xfrm>
              <a:off x="7010400" y="3810000"/>
              <a:ext cx="1484313" cy="2143125"/>
            </a:xfrm>
            <a:prstGeom prst="rect">
              <a:avLst/>
            </a:prstGeom>
            <a:noFill/>
            <a:ln w="28575">
              <a:noFill/>
              <a:miter lim="800000"/>
              <a:headEnd/>
              <a:tailEnd/>
            </a:ln>
          </p:spPr>
        </p:pic>
        <p:pic>
          <p:nvPicPr>
            <p:cNvPr id="12297" name="Picture 4"/>
            <p:cNvPicPr>
              <a:picLocks noChangeAspect="1" noChangeArrowheads="1"/>
            </p:cNvPicPr>
            <p:nvPr/>
          </p:nvPicPr>
          <p:blipFill>
            <a:blip r:embed="rId7" cstate="print"/>
            <a:srcRect/>
            <a:stretch>
              <a:fillRect/>
            </a:stretch>
          </p:blipFill>
          <p:spPr bwMode="auto">
            <a:xfrm>
              <a:off x="6886575" y="1343025"/>
              <a:ext cx="1647825" cy="2143125"/>
            </a:xfrm>
            <a:prstGeom prst="rect">
              <a:avLst/>
            </a:prstGeom>
            <a:noFill/>
            <a:ln w="28575">
              <a:noFill/>
              <a:miter lim="800000"/>
              <a:headEnd/>
              <a:tailEnd/>
            </a:ln>
          </p:spPr>
        </p:pic>
        <p:pic>
          <p:nvPicPr>
            <p:cNvPr id="12298" name="Picture 10" descr="http://s.wsj.net/public/resources/images/PJ-AQ428_PTECH_DV_20090708155854.jpg"/>
            <p:cNvPicPr>
              <a:picLocks noChangeAspect="1" noChangeArrowheads="1"/>
            </p:cNvPicPr>
            <p:nvPr/>
          </p:nvPicPr>
          <p:blipFill>
            <a:blip r:embed="rId8" cstate="print"/>
            <a:srcRect/>
            <a:stretch>
              <a:fillRect/>
            </a:stretch>
          </p:blipFill>
          <p:spPr bwMode="auto">
            <a:xfrm>
              <a:off x="5065713" y="1196975"/>
              <a:ext cx="1620837" cy="2435225"/>
            </a:xfrm>
            <a:prstGeom prst="rect">
              <a:avLst/>
            </a:prstGeom>
            <a:noFill/>
            <a:ln w="9525">
              <a:noFill/>
              <a:miter lim="800000"/>
              <a:headEnd/>
              <a:tailEnd/>
            </a:ln>
          </p:spPr>
        </p:pic>
        <p:pic>
          <p:nvPicPr>
            <p:cNvPr id="12299" name="Picture 15" descr="FXASSET_Control"/>
            <p:cNvPicPr>
              <a:picLocks noChangeAspect="1" noChangeArrowheads="1"/>
            </p:cNvPicPr>
            <p:nvPr/>
          </p:nvPicPr>
          <p:blipFill>
            <a:blip r:embed="rId9" cstate="print"/>
            <a:srcRect/>
            <a:stretch>
              <a:fillRect/>
            </a:stretch>
          </p:blipFill>
          <p:spPr bwMode="auto">
            <a:xfrm>
              <a:off x="4514850" y="4267200"/>
              <a:ext cx="2266950" cy="1828800"/>
            </a:xfrm>
            <a:prstGeom prst="rect">
              <a:avLst/>
            </a:prstGeom>
            <a:noFill/>
            <a:ln w="9525">
              <a:noFill/>
              <a:miter lim="800000"/>
              <a:headEnd/>
              <a:tailEnd/>
            </a:ln>
          </p:spPr>
        </p:pic>
        <p:sp>
          <p:nvSpPr>
            <p:cNvPr id="14" name="Line Callout 1 13"/>
            <p:cNvSpPr/>
            <p:nvPr/>
          </p:nvSpPr>
          <p:spPr>
            <a:xfrm>
              <a:off x="2780426" y="2034881"/>
              <a:ext cx="2327912" cy="457200"/>
            </a:xfrm>
            <a:prstGeom prst="borderCallout1">
              <a:avLst>
                <a:gd name="adj1" fmla="val 101080"/>
                <a:gd name="adj2" fmla="val 19160"/>
                <a:gd name="adj3" fmla="val 427415"/>
                <a:gd name="adj4" fmla="val 22126"/>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Usage Profile</a:t>
              </a:r>
              <a:endParaRPr lang="en-US" sz="2000" dirty="0"/>
            </a:p>
          </p:txBody>
        </p:sp>
        <p:sp>
          <p:nvSpPr>
            <p:cNvPr id="15" name="Line Callout 1 14"/>
            <p:cNvSpPr/>
            <p:nvPr/>
          </p:nvSpPr>
          <p:spPr>
            <a:xfrm>
              <a:off x="3393281" y="2895600"/>
              <a:ext cx="1940718" cy="457200"/>
            </a:xfrm>
            <a:prstGeom prst="borderCallout1">
              <a:avLst>
                <a:gd name="adj1" fmla="val 44240"/>
                <a:gd name="adj2" fmla="val 99359"/>
                <a:gd name="adj3" fmla="val -116165"/>
                <a:gd name="adj4" fmla="val 125327"/>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t>Overall Usage</a:t>
              </a:r>
              <a:endParaRPr lang="en-US" sz="2000" dirty="0"/>
            </a:p>
          </p:txBody>
        </p:sp>
        <p:sp>
          <p:nvSpPr>
            <p:cNvPr id="18" name="Line Callout 1 17"/>
            <p:cNvSpPr/>
            <p:nvPr/>
          </p:nvSpPr>
          <p:spPr>
            <a:xfrm>
              <a:off x="3975311" y="3708783"/>
              <a:ext cx="2349290" cy="431034"/>
            </a:xfrm>
            <a:prstGeom prst="borderCallout1">
              <a:avLst>
                <a:gd name="adj1" fmla="val 48162"/>
                <a:gd name="adj2" fmla="val 101169"/>
                <a:gd name="adj3" fmla="val -335968"/>
                <a:gd name="adj4" fmla="val 172302"/>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t>Cost of Usage</a:t>
              </a:r>
              <a:endParaRPr lang="en-US" sz="2000" dirty="0"/>
            </a:p>
          </p:txBody>
        </p:sp>
        <p:pic>
          <p:nvPicPr>
            <p:cNvPr id="12303" name="Picture 2"/>
            <p:cNvPicPr>
              <a:picLocks noChangeAspect="1" noChangeArrowheads="1"/>
            </p:cNvPicPr>
            <p:nvPr/>
          </p:nvPicPr>
          <p:blipFill>
            <a:blip r:embed="rId10" cstate="print"/>
            <a:srcRect/>
            <a:stretch>
              <a:fillRect/>
            </a:stretch>
          </p:blipFill>
          <p:spPr bwMode="auto">
            <a:xfrm>
              <a:off x="533400" y="1219200"/>
              <a:ext cx="1419225" cy="2520950"/>
            </a:xfrm>
            <a:prstGeom prst="rect">
              <a:avLst/>
            </a:prstGeom>
            <a:noFill/>
            <a:ln w="9525">
              <a:noFill/>
              <a:miter lim="800000"/>
              <a:headEnd/>
              <a:tailEnd/>
            </a:ln>
          </p:spPr>
        </p:pic>
      </p:grpSp>
      <p:sp>
        <p:nvSpPr>
          <p:cNvPr id="6" name="Title 5"/>
          <p:cNvSpPr>
            <a:spLocks noGrp="1"/>
          </p:cNvSpPr>
          <p:nvPr>
            <p:ph type="title"/>
          </p:nvPr>
        </p:nvSpPr>
        <p:spPr/>
        <p:txBody>
          <a:bodyPr/>
          <a:lstStyle/>
          <a:p>
            <a:r>
              <a:rPr lang="en-US" dirty="0" smtClean="0"/>
              <a:t>Green Button Enabling Vision</a:t>
            </a:r>
            <a:endParaRPr lang="en-US" dirty="0"/>
          </a:p>
        </p:txBody>
      </p:sp>
    </p:spTree>
    <p:extLst>
      <p:ext uri="{BB962C8B-B14F-4D97-AF65-F5344CB8AC3E}">
        <p14:creationId xmlns:p14="http://schemas.microsoft.com/office/powerpoint/2010/main" val="866049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981200" y="2362200"/>
            <a:ext cx="3565525" cy="347663"/>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000000"/>
                </a:solidFill>
              </a:rPr>
              <a:t>OpenADE TF formed</a:t>
            </a:r>
          </a:p>
        </p:txBody>
      </p:sp>
      <p:sp>
        <p:nvSpPr>
          <p:cNvPr id="30" name="Rectangle 29"/>
          <p:cNvSpPr>
            <a:spLocks noChangeArrowheads="1"/>
          </p:cNvSpPr>
          <p:nvPr/>
        </p:nvSpPr>
        <p:spPr bwMode="auto">
          <a:xfrm>
            <a:off x="2438400" y="2847975"/>
            <a:ext cx="3565525" cy="350838"/>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000000"/>
                </a:solidFill>
              </a:rPr>
              <a:t>OpenADE Reqs PAP10</a:t>
            </a:r>
          </a:p>
        </p:txBody>
      </p:sp>
      <p:sp>
        <p:nvSpPr>
          <p:cNvPr id="31" name="Rectangle 30"/>
          <p:cNvSpPr>
            <a:spLocks noChangeArrowheads="1"/>
          </p:cNvSpPr>
          <p:nvPr/>
        </p:nvSpPr>
        <p:spPr bwMode="auto">
          <a:xfrm>
            <a:off x="3048000" y="3336925"/>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lgn="ctr">
              <a:defRPr/>
            </a:pPr>
            <a:r>
              <a:rPr lang="en-US" dirty="0">
                <a:solidFill>
                  <a:srgbClr val="000000"/>
                </a:solidFill>
              </a:rPr>
              <a:t>NAESB PAP10 Standard Ratified</a:t>
            </a:r>
          </a:p>
        </p:txBody>
      </p:sp>
      <p:sp>
        <p:nvSpPr>
          <p:cNvPr id="32" name="Rectangle 31"/>
          <p:cNvSpPr>
            <a:spLocks noChangeArrowheads="1"/>
          </p:cNvSpPr>
          <p:nvPr/>
        </p:nvSpPr>
        <p:spPr bwMode="auto">
          <a:xfrm>
            <a:off x="3581400" y="3824288"/>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rPr>
              <a:t>PAP10 </a:t>
            </a:r>
            <a:r>
              <a:rPr lang="en-US" dirty="0" smtClean="0">
                <a:solidFill>
                  <a:srgbClr val="000000"/>
                </a:solidFill>
              </a:rPr>
              <a:t>in NIST SGIP </a:t>
            </a:r>
            <a:r>
              <a:rPr lang="en-US" dirty="0" err="1" smtClean="0">
                <a:solidFill>
                  <a:srgbClr val="000000"/>
                </a:solidFill>
              </a:rPr>
              <a:t>CoS</a:t>
            </a:r>
            <a:endParaRPr lang="en-US" dirty="0">
              <a:solidFill>
                <a:srgbClr val="000000"/>
              </a:solidFill>
            </a:endParaRPr>
          </a:p>
        </p:txBody>
      </p:sp>
      <p:sp>
        <p:nvSpPr>
          <p:cNvPr id="33" name="Rectangle 32"/>
          <p:cNvSpPr>
            <a:spLocks noChangeArrowheads="1"/>
          </p:cNvSpPr>
          <p:nvPr/>
        </p:nvSpPr>
        <p:spPr bwMode="auto">
          <a:xfrm>
            <a:off x="4703763" y="4800600"/>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rPr>
              <a:t>NAESB ESPI Standard Ratified</a:t>
            </a:r>
          </a:p>
        </p:txBody>
      </p:sp>
      <p:sp>
        <p:nvSpPr>
          <p:cNvPr id="34" name="Rectangle 33"/>
          <p:cNvSpPr>
            <a:spLocks noChangeArrowheads="1"/>
          </p:cNvSpPr>
          <p:nvPr/>
        </p:nvSpPr>
        <p:spPr bwMode="auto">
          <a:xfrm>
            <a:off x="4114800" y="4313238"/>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rPr>
              <a:t>US CTO Green Button Initiative</a:t>
            </a:r>
          </a:p>
        </p:txBody>
      </p:sp>
      <p:sp>
        <p:nvSpPr>
          <p:cNvPr id="35" name="Rectangle 34"/>
          <p:cNvSpPr>
            <a:spLocks noChangeArrowheads="1"/>
          </p:cNvSpPr>
          <p:nvPr/>
        </p:nvSpPr>
        <p:spPr bwMode="auto">
          <a:xfrm>
            <a:off x="5181600" y="5289550"/>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defRPr/>
            </a:pPr>
            <a:r>
              <a:rPr lang="en-US" dirty="0">
                <a:solidFill>
                  <a:srgbClr val="000000"/>
                </a:solidFill>
              </a:rPr>
              <a:t>CA IOUs Implement</a:t>
            </a:r>
          </a:p>
        </p:txBody>
      </p:sp>
      <p:sp>
        <p:nvSpPr>
          <p:cNvPr id="16385" name="Title 1"/>
          <p:cNvSpPr>
            <a:spLocks noGrp="1"/>
          </p:cNvSpPr>
          <p:nvPr>
            <p:ph type="title"/>
          </p:nvPr>
        </p:nvSpPr>
        <p:spPr/>
        <p:txBody>
          <a:bodyPr/>
          <a:lstStyle/>
          <a:p>
            <a:pPr algn="r">
              <a:defRPr/>
            </a:pPr>
            <a:r>
              <a:rPr lang="en-US" dirty="0" smtClean="0"/>
              <a:t>Green Button Time Line</a:t>
            </a:r>
          </a:p>
        </p:txBody>
      </p:sp>
      <p:grpSp>
        <p:nvGrpSpPr>
          <p:cNvPr id="2" name="Group 49"/>
          <p:cNvGrpSpPr/>
          <p:nvPr/>
        </p:nvGrpSpPr>
        <p:grpSpPr>
          <a:xfrm>
            <a:off x="175630" y="3810000"/>
            <a:ext cx="2418080" cy="2656182"/>
            <a:chOff x="175630" y="3291787"/>
            <a:chExt cx="2418080" cy="2656182"/>
          </a:xfrm>
          <a:solidFill>
            <a:schemeClr val="accent2">
              <a:lumMod val="40000"/>
              <a:lumOff val="60000"/>
            </a:schemeClr>
          </a:solidFill>
        </p:grpSpPr>
        <p:sp>
          <p:nvSpPr>
            <p:cNvPr id="4" name="Line Callout 2 3"/>
            <p:cNvSpPr/>
            <p:nvPr/>
          </p:nvSpPr>
          <p:spPr>
            <a:xfrm>
              <a:off x="175630" y="3628361"/>
              <a:ext cx="2418080" cy="2319608"/>
            </a:xfrm>
            <a:prstGeom prst="borderCallout2">
              <a:avLst>
                <a:gd name="adj1" fmla="val -19049"/>
                <a:gd name="adj2" fmla="val 48981"/>
                <a:gd name="adj3" fmla="val -73904"/>
                <a:gd name="adj4" fmla="val 52991"/>
                <a:gd name="adj5" fmla="val -93048"/>
                <a:gd name="adj6" fmla="val 87937"/>
              </a:avLst>
            </a:prstGeom>
            <a:grpFill/>
            <a:ln w="25400">
              <a:solidFill>
                <a:schemeClr val="accent2">
                  <a:lumMod val="40000"/>
                  <a:lumOff val="60000"/>
                </a:schemeClr>
              </a:solidFill>
              <a:round/>
              <a:headEnd type="oval"/>
              <a:tailEnd type="none" w="lg" len="lg"/>
            </a:ln>
            <a:effectLst>
              <a:outerShdw blurRad="40000" dist="20000" dir="5400000" rotWithShape="0">
                <a:srgbClr val="808080">
                  <a:alpha val="37999"/>
                </a:srgbClr>
              </a:outerShdw>
            </a:effectLst>
            <a:extLst/>
          </p:spPr>
          <p:txBody>
            <a:bodyPr numCol="2" anchor="ctr"/>
            <a:lstStyle/>
            <a:p>
              <a:pPr>
                <a:buClr>
                  <a:srgbClr val="000000"/>
                </a:buClr>
                <a:buSzPct val="50000"/>
                <a:buFont typeface="Wingdings" charset="0"/>
                <a:buChar char="n"/>
                <a:defRPr/>
              </a:pPr>
              <a:r>
                <a:rPr lang="en-US" sz="1600" dirty="0">
                  <a:latin typeface="Arial Narrow" charset="0"/>
                </a:rPr>
                <a:t>Oracle </a:t>
              </a:r>
            </a:p>
            <a:p>
              <a:pPr>
                <a:buClr>
                  <a:srgbClr val="000000"/>
                </a:buClr>
                <a:buSzPct val="50000"/>
                <a:buFont typeface="Wingdings" charset="0"/>
                <a:buChar char="n"/>
                <a:defRPr/>
              </a:pPr>
              <a:r>
                <a:rPr lang="en-US" sz="1600" dirty="0">
                  <a:latin typeface="Arial Narrow" charset="0"/>
                </a:rPr>
                <a:t>Microsoft</a:t>
              </a:r>
            </a:p>
            <a:p>
              <a:pPr>
                <a:buClr>
                  <a:srgbClr val="000000"/>
                </a:buClr>
                <a:buSzPct val="50000"/>
                <a:buFont typeface="Wingdings" charset="0"/>
                <a:buChar char="n"/>
                <a:defRPr/>
              </a:pPr>
              <a:r>
                <a:rPr lang="en-US" sz="1600" dirty="0">
                  <a:latin typeface="Arial Narrow" charset="0"/>
                </a:rPr>
                <a:t>Google </a:t>
              </a:r>
            </a:p>
            <a:p>
              <a:pPr>
                <a:buClr>
                  <a:srgbClr val="000000"/>
                </a:buClr>
                <a:buSzPct val="50000"/>
                <a:buFont typeface="Wingdings" charset="0"/>
                <a:buChar char="n"/>
                <a:defRPr/>
              </a:pPr>
              <a:r>
                <a:rPr lang="en-US" sz="1600" dirty="0">
                  <a:latin typeface="Arial Narrow" charset="0"/>
                </a:rPr>
                <a:t>Tendril</a:t>
              </a:r>
            </a:p>
            <a:p>
              <a:pPr>
                <a:buClr>
                  <a:srgbClr val="000000"/>
                </a:buClr>
                <a:buSzPct val="50000"/>
                <a:buFont typeface="Wingdings" charset="0"/>
                <a:buChar char="n"/>
                <a:defRPr/>
              </a:pPr>
              <a:r>
                <a:rPr lang="en-US" sz="1600" dirty="0">
                  <a:latin typeface="Arial Narrow" charset="0"/>
                </a:rPr>
                <a:t>GreenBox </a:t>
              </a:r>
            </a:p>
            <a:p>
              <a:pPr>
                <a:buClr>
                  <a:srgbClr val="000000"/>
                </a:buClr>
                <a:buSzPct val="50000"/>
                <a:buFont typeface="Wingdings" charset="0"/>
                <a:buChar char="n"/>
                <a:defRPr/>
              </a:pPr>
              <a:r>
                <a:rPr lang="en-US" sz="1600" dirty="0">
                  <a:latin typeface="Arial Narrow" charset="0"/>
                </a:rPr>
                <a:t>Control4</a:t>
              </a:r>
            </a:p>
            <a:p>
              <a:pPr>
                <a:buClr>
                  <a:srgbClr val="000000"/>
                </a:buClr>
                <a:buSzPct val="50000"/>
                <a:buFont typeface="Wingdings" charset="0"/>
                <a:buChar char="n"/>
                <a:defRPr/>
              </a:pPr>
              <a:r>
                <a:rPr lang="en-US" sz="1600" dirty="0">
                  <a:latin typeface="Arial Narrow" charset="0"/>
                </a:rPr>
                <a:t>EnerNex </a:t>
              </a:r>
            </a:p>
            <a:p>
              <a:pPr>
                <a:buClr>
                  <a:srgbClr val="000000"/>
                </a:buClr>
                <a:buSzPct val="50000"/>
                <a:buFont typeface="Wingdings" charset="0"/>
                <a:buChar char="n"/>
                <a:defRPr/>
              </a:pPr>
              <a:r>
                <a:rPr lang="en-US" sz="1600" dirty="0">
                  <a:latin typeface="Arial Narrow" charset="0"/>
                </a:rPr>
                <a:t>Xtensible</a:t>
              </a:r>
            </a:p>
            <a:p>
              <a:pPr>
                <a:buClr>
                  <a:srgbClr val="000000"/>
                </a:buClr>
                <a:buSzPct val="50000"/>
                <a:buFont typeface="Wingdings" charset="0"/>
                <a:buChar char="n"/>
                <a:defRPr/>
              </a:pPr>
              <a:r>
                <a:rPr lang="en-US" sz="1600" dirty="0">
                  <a:latin typeface="Arial Narrow" charset="0"/>
                </a:rPr>
                <a:t>SCE</a:t>
              </a:r>
            </a:p>
            <a:p>
              <a:pPr>
                <a:buClr>
                  <a:srgbClr val="000000"/>
                </a:buClr>
                <a:buSzPct val="50000"/>
                <a:buFont typeface="Wingdings" charset="0"/>
                <a:buChar char="n"/>
                <a:defRPr/>
              </a:pPr>
              <a:r>
                <a:rPr lang="en-US" sz="1600" dirty="0">
                  <a:latin typeface="Arial Narrow" charset="0"/>
                </a:rPr>
                <a:t>PG&amp;E</a:t>
              </a:r>
            </a:p>
            <a:p>
              <a:pPr>
                <a:buClr>
                  <a:srgbClr val="000000"/>
                </a:buClr>
                <a:buSzPct val="50000"/>
                <a:buFont typeface="Wingdings" charset="0"/>
                <a:buChar char="n"/>
                <a:defRPr/>
              </a:pPr>
              <a:r>
                <a:rPr lang="en-US" sz="1600" dirty="0">
                  <a:latin typeface="Arial Narrow" charset="0"/>
                </a:rPr>
                <a:t>Sempra</a:t>
              </a:r>
            </a:p>
            <a:p>
              <a:pPr>
                <a:buClr>
                  <a:srgbClr val="000000"/>
                </a:buClr>
                <a:buSzPct val="50000"/>
                <a:buFont typeface="Wingdings" charset="0"/>
                <a:buChar char="n"/>
                <a:defRPr/>
              </a:pPr>
              <a:r>
                <a:rPr lang="en-US" sz="1600" dirty="0">
                  <a:latin typeface="Arial Narrow" charset="0"/>
                </a:rPr>
                <a:t>Oncor</a:t>
              </a:r>
            </a:p>
            <a:p>
              <a:pPr>
                <a:buClr>
                  <a:srgbClr val="000000"/>
                </a:buClr>
                <a:buSzPct val="50000"/>
                <a:buFont typeface="Wingdings" charset="0"/>
                <a:buChar char="n"/>
                <a:defRPr/>
              </a:pPr>
              <a:r>
                <a:rPr lang="en-US" sz="1600" dirty="0">
                  <a:latin typeface="Arial Narrow" charset="0"/>
                </a:rPr>
                <a:t>Duke</a:t>
              </a:r>
            </a:p>
            <a:p>
              <a:pPr>
                <a:buClr>
                  <a:srgbClr val="000000"/>
                </a:buClr>
                <a:buSzPct val="50000"/>
                <a:buFont typeface="Wingdings" charset="0"/>
                <a:buChar char="n"/>
                <a:defRPr/>
              </a:pPr>
              <a:r>
                <a:rPr lang="en-US" sz="1600" dirty="0">
                  <a:latin typeface="Arial Narrow" charset="0"/>
                </a:rPr>
                <a:t>Reliant</a:t>
              </a:r>
            </a:p>
            <a:p>
              <a:pPr>
                <a:buClr>
                  <a:srgbClr val="000000"/>
                </a:buClr>
                <a:buSzPct val="50000"/>
                <a:buFont typeface="Wingdings" charset="0"/>
                <a:buChar char="n"/>
                <a:defRPr/>
              </a:pPr>
              <a:r>
                <a:rPr lang="en-US" sz="1600" dirty="0">
                  <a:latin typeface="Arial Narrow" charset="0"/>
                </a:rPr>
                <a:t>Consumers</a:t>
              </a:r>
            </a:p>
            <a:p>
              <a:pPr>
                <a:buClr>
                  <a:srgbClr val="000000"/>
                </a:buClr>
                <a:buSzPct val="50000"/>
                <a:buFont typeface="Wingdings" charset="0"/>
                <a:buChar char="n"/>
                <a:defRPr/>
              </a:pPr>
              <a:r>
                <a:rPr lang="en-US" sz="1600" dirty="0">
                  <a:latin typeface="Arial Narrow" charset="0"/>
                </a:rPr>
                <a:t>Centerpoint</a:t>
              </a:r>
            </a:p>
            <a:p>
              <a:pPr>
                <a:buClr>
                  <a:srgbClr val="000000"/>
                </a:buClr>
                <a:buSzPct val="50000"/>
                <a:buFont typeface="Wingdings" charset="0"/>
                <a:buChar char="n"/>
                <a:defRPr/>
              </a:pPr>
              <a:r>
                <a:rPr lang="en-US" sz="1600" dirty="0">
                  <a:latin typeface="Arial Narrow" charset="0"/>
                </a:rPr>
                <a:t>AEP</a:t>
              </a:r>
            </a:p>
            <a:p>
              <a:pPr>
                <a:buClr>
                  <a:srgbClr val="000000"/>
                </a:buClr>
                <a:buSzPct val="50000"/>
                <a:buFont typeface="Wingdings" charset="0"/>
                <a:buChar char="n"/>
                <a:defRPr/>
              </a:pPr>
              <a:r>
                <a:rPr lang="en-US" sz="1600" dirty="0">
                  <a:latin typeface="Arial Narrow" charset="0"/>
                </a:rPr>
                <a:t>FPL</a:t>
              </a:r>
            </a:p>
          </p:txBody>
        </p:sp>
        <p:sp>
          <p:nvSpPr>
            <p:cNvPr id="10" name="Rectangle 9"/>
            <p:cNvSpPr>
              <a:spLocks noChangeArrowheads="1"/>
            </p:cNvSpPr>
            <p:nvPr/>
          </p:nvSpPr>
          <p:spPr bwMode="auto">
            <a:xfrm>
              <a:off x="175630" y="3291787"/>
              <a:ext cx="2417763" cy="336550"/>
            </a:xfrm>
            <a:prstGeom prst="rect">
              <a:avLst/>
            </a:prstGeom>
            <a:grp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txBody>
            <a:bodyPr anchor="ctr"/>
            <a:lstStyle/>
            <a:p>
              <a:pPr algn="ctr">
                <a:defRPr/>
              </a:pPr>
              <a:r>
                <a:rPr lang="en-US" b="1" dirty="0">
                  <a:latin typeface="+mn-lt"/>
                </a:rPr>
                <a:t>ADE Concept Meeting</a:t>
              </a:r>
            </a:p>
          </p:txBody>
        </p:sp>
      </p:grpSp>
      <p:sp>
        <p:nvSpPr>
          <p:cNvPr id="11" name="Rectangle 10"/>
          <p:cNvSpPr>
            <a:spLocks noChangeArrowheads="1"/>
          </p:cNvSpPr>
          <p:nvPr/>
        </p:nvSpPr>
        <p:spPr bwMode="auto">
          <a:xfrm>
            <a:off x="328670" y="430212"/>
            <a:ext cx="2743200" cy="788988"/>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sz="1600" dirty="0">
                <a:latin typeface="+mn-lt"/>
              </a:rPr>
              <a:t>Many companies pushing Utilities for proprietary 3rd party interfaces</a:t>
            </a:r>
          </a:p>
        </p:txBody>
      </p:sp>
      <p:cxnSp>
        <p:nvCxnSpPr>
          <p:cNvPr id="13" name="Straight Connector 12"/>
          <p:cNvCxnSpPr>
            <a:cxnSpLocks noChangeShapeType="1"/>
          </p:cNvCxnSpPr>
          <p:nvPr/>
        </p:nvCxnSpPr>
        <p:spPr bwMode="auto">
          <a:xfrm rot="10800000" flipH="1">
            <a:off x="1001713" y="1246188"/>
            <a:ext cx="501650" cy="439737"/>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16" name="Straight Connector 15"/>
          <p:cNvCxnSpPr>
            <a:cxnSpLocks noChangeShapeType="1"/>
            <a:stCxn id="5" idx="2"/>
            <a:endCxn id="14" idx="1"/>
          </p:cNvCxnSpPr>
          <p:nvPr/>
        </p:nvCxnSpPr>
        <p:spPr bwMode="auto">
          <a:xfrm flipH="1">
            <a:off x="1981200" y="2001838"/>
            <a:ext cx="808038" cy="534987"/>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39" name="Straight Connector 38"/>
          <p:cNvCxnSpPr>
            <a:cxnSpLocks noChangeShapeType="1"/>
            <a:endCxn id="30" idx="3"/>
          </p:cNvCxnSpPr>
          <p:nvPr/>
        </p:nvCxnSpPr>
        <p:spPr bwMode="auto">
          <a:xfrm>
            <a:off x="4038600" y="1957388"/>
            <a:ext cx="1965325" cy="1065212"/>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41" name="Straight Connector 40"/>
          <p:cNvCxnSpPr>
            <a:cxnSpLocks noChangeShapeType="1"/>
            <a:endCxn id="31" idx="3"/>
          </p:cNvCxnSpPr>
          <p:nvPr/>
        </p:nvCxnSpPr>
        <p:spPr bwMode="auto">
          <a:xfrm>
            <a:off x="5181600" y="1957388"/>
            <a:ext cx="1431925" cy="1554162"/>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43" name="Straight Connector 42"/>
          <p:cNvCxnSpPr>
            <a:cxnSpLocks noChangeShapeType="1"/>
            <a:endCxn id="32" idx="3"/>
          </p:cNvCxnSpPr>
          <p:nvPr/>
        </p:nvCxnSpPr>
        <p:spPr bwMode="auto">
          <a:xfrm>
            <a:off x="6396038" y="1795463"/>
            <a:ext cx="750887" cy="2203450"/>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45" name="Straight Connector 44"/>
          <p:cNvCxnSpPr>
            <a:cxnSpLocks noChangeShapeType="1"/>
            <a:endCxn id="34" idx="3"/>
          </p:cNvCxnSpPr>
          <p:nvPr/>
        </p:nvCxnSpPr>
        <p:spPr bwMode="auto">
          <a:xfrm>
            <a:off x="6757988" y="1881188"/>
            <a:ext cx="922337" cy="2606675"/>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49" name="Straight Connector 48"/>
          <p:cNvCxnSpPr>
            <a:cxnSpLocks noChangeShapeType="1"/>
            <a:endCxn id="33" idx="3"/>
          </p:cNvCxnSpPr>
          <p:nvPr/>
        </p:nvCxnSpPr>
        <p:spPr bwMode="auto">
          <a:xfrm>
            <a:off x="6956425" y="1957388"/>
            <a:ext cx="1312863" cy="3017837"/>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cxnSp>
        <p:nvCxnSpPr>
          <p:cNvPr id="51" name="Straight Connector 50"/>
          <p:cNvCxnSpPr>
            <a:cxnSpLocks noChangeShapeType="1"/>
            <a:endCxn id="35" idx="3"/>
          </p:cNvCxnSpPr>
          <p:nvPr/>
        </p:nvCxnSpPr>
        <p:spPr bwMode="auto">
          <a:xfrm>
            <a:off x="7391400" y="2001838"/>
            <a:ext cx="1355725" cy="3462337"/>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sp>
        <p:nvSpPr>
          <p:cNvPr id="5" name="Rectangle 4"/>
          <p:cNvSpPr>
            <a:spLocks noChangeArrowheads="1"/>
          </p:cNvSpPr>
          <p:nvPr/>
        </p:nvSpPr>
        <p:spPr bwMode="auto">
          <a:xfrm>
            <a:off x="1895475" y="1685925"/>
            <a:ext cx="1787525" cy="315913"/>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latin typeface="+mn-lt"/>
              </a:rPr>
              <a:t>2009</a:t>
            </a:r>
          </a:p>
        </p:txBody>
      </p:sp>
      <p:sp>
        <p:nvSpPr>
          <p:cNvPr id="6" name="Rectangle 5"/>
          <p:cNvSpPr>
            <a:spLocks noChangeArrowheads="1"/>
          </p:cNvSpPr>
          <p:nvPr/>
        </p:nvSpPr>
        <p:spPr bwMode="auto">
          <a:xfrm>
            <a:off x="3683000" y="1685925"/>
            <a:ext cx="1787525" cy="315913"/>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latin typeface="+mn-lt"/>
              </a:rPr>
              <a:t>2010</a:t>
            </a:r>
          </a:p>
        </p:txBody>
      </p:sp>
      <p:sp>
        <p:nvSpPr>
          <p:cNvPr id="7" name="Rectangle 6"/>
          <p:cNvSpPr>
            <a:spLocks noChangeArrowheads="1"/>
          </p:cNvSpPr>
          <p:nvPr/>
        </p:nvSpPr>
        <p:spPr bwMode="auto">
          <a:xfrm>
            <a:off x="5470525" y="1685925"/>
            <a:ext cx="1789113" cy="315913"/>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latin typeface="+mn-lt"/>
              </a:rPr>
              <a:t>2011</a:t>
            </a:r>
          </a:p>
        </p:txBody>
      </p:sp>
      <p:sp>
        <p:nvSpPr>
          <p:cNvPr id="8" name="Rectangle 7"/>
          <p:cNvSpPr>
            <a:spLocks noChangeArrowheads="1"/>
          </p:cNvSpPr>
          <p:nvPr/>
        </p:nvSpPr>
        <p:spPr bwMode="auto">
          <a:xfrm>
            <a:off x="7259638" y="1685925"/>
            <a:ext cx="1787525" cy="315913"/>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latin typeface="+mn-lt"/>
              </a:rPr>
              <a:t>2012</a:t>
            </a:r>
          </a:p>
        </p:txBody>
      </p:sp>
      <p:sp>
        <p:nvSpPr>
          <p:cNvPr id="9" name="Rectangle 8"/>
          <p:cNvSpPr>
            <a:spLocks noChangeArrowheads="1"/>
          </p:cNvSpPr>
          <p:nvPr/>
        </p:nvSpPr>
        <p:spPr bwMode="auto">
          <a:xfrm>
            <a:off x="106363" y="1685925"/>
            <a:ext cx="1789112" cy="315913"/>
          </a:xfrm>
          <a:prstGeom prst="rect">
            <a:avLst/>
          </a:prstGeom>
          <a:gradFill rotWithShape="1">
            <a:gsLst>
              <a:gs pos="0">
                <a:schemeClr val="accent2">
                  <a:lumMod val="20000"/>
                  <a:lumOff val="80000"/>
                </a:schemeClr>
              </a:gs>
              <a:gs pos="100000">
                <a:srgbClr val="92D050"/>
              </a:gs>
            </a:gsLst>
            <a:lin ang="5400000"/>
          </a:gradFill>
          <a:ln w="9525">
            <a:solidFill>
              <a:schemeClr val="accent2">
                <a:lumMod val="75000"/>
              </a:schemeClr>
            </a:solidFill>
            <a:miter lim="800000"/>
            <a:headEnd/>
            <a:tailEnd/>
          </a:ln>
          <a:effectLst>
            <a:outerShdw blurRad="40000" dist="23000" dir="5400000" rotWithShape="0">
              <a:srgbClr val="808080">
                <a:alpha val="34999"/>
              </a:srgbClr>
            </a:outerShdw>
          </a:effectLst>
        </p:spPr>
        <p:txBody>
          <a:bodyPr anchor="ctr"/>
          <a:lstStyle/>
          <a:p>
            <a:pPr algn="ctr">
              <a:defRPr/>
            </a:pPr>
            <a:r>
              <a:rPr lang="en-US" b="1" dirty="0">
                <a:latin typeface="+mn-lt"/>
              </a:rPr>
              <a:t>2008</a:t>
            </a:r>
          </a:p>
        </p:txBody>
      </p:sp>
      <p:sp>
        <p:nvSpPr>
          <p:cNvPr id="27" name="Rectangle 26"/>
          <p:cNvSpPr>
            <a:spLocks noChangeArrowheads="1"/>
          </p:cNvSpPr>
          <p:nvPr/>
        </p:nvSpPr>
        <p:spPr bwMode="auto">
          <a:xfrm>
            <a:off x="5426075" y="5746750"/>
            <a:ext cx="3565525" cy="349250"/>
          </a:xfrm>
          <a:prstGeom prst="rect">
            <a:avLst/>
          </a:prstGeom>
          <a:gradFill rotWithShape="1">
            <a:gsLst>
              <a:gs pos="0">
                <a:schemeClr val="accent2">
                  <a:lumMod val="20000"/>
                  <a:lumOff val="80000"/>
                </a:schemeClr>
              </a:gs>
              <a:gs pos="100000">
                <a:srgbClr val="92D050"/>
              </a:gs>
            </a:gsLst>
            <a:lin ang="5400000"/>
          </a:gradFill>
          <a:ln w="9525">
            <a:solidFill>
              <a:srgbClr val="92D050"/>
            </a:solidFill>
            <a:miter lim="800000"/>
            <a:headEnd/>
            <a:tailEnd/>
          </a:ln>
          <a:effectLst>
            <a:outerShdw blurRad="40000" dist="23000" dir="5400000" rotWithShape="0">
              <a:srgbClr val="808080">
                <a:alpha val="34999"/>
              </a:srgbClr>
            </a:outerShdw>
          </a:effectLst>
        </p:spPr>
        <p:txBody>
          <a:bodyPr anchor="ctr"/>
          <a:lstStyle/>
          <a:p>
            <a:pPr>
              <a:defRPr/>
            </a:pPr>
            <a:r>
              <a:rPr lang="en-US" sz="1400" dirty="0">
                <a:solidFill>
                  <a:srgbClr val="000000"/>
                </a:solidFill>
              </a:rPr>
              <a:t>Numerous additional implementations …</a:t>
            </a:r>
          </a:p>
        </p:txBody>
      </p:sp>
      <p:cxnSp>
        <p:nvCxnSpPr>
          <p:cNvPr id="28" name="Straight Connector 27"/>
          <p:cNvCxnSpPr>
            <a:cxnSpLocks noChangeShapeType="1"/>
            <a:endCxn id="27" idx="3"/>
          </p:cNvCxnSpPr>
          <p:nvPr/>
        </p:nvCxnSpPr>
        <p:spPr bwMode="auto">
          <a:xfrm>
            <a:off x="7924800" y="2001838"/>
            <a:ext cx="1066800" cy="3919537"/>
          </a:xfrm>
          <a:prstGeom prst="line">
            <a:avLst/>
          </a:prstGeom>
          <a:noFill/>
          <a:ln w="25400">
            <a:solidFill>
              <a:schemeClr val="accent2">
                <a:lumMod val="40000"/>
                <a:lumOff val="60000"/>
              </a:schemeClr>
            </a:solidFill>
            <a:round/>
            <a:headEnd/>
            <a:tailEnd type="oval" w="lg" len="lg"/>
          </a:ln>
          <a:effectLst>
            <a:outerShdw blurRad="40000" dist="20000" dir="5400000" rotWithShape="0">
              <a:srgbClr val="808080">
                <a:alpha val="37999"/>
              </a:srgbClr>
            </a:outerShdw>
          </a:effectLst>
          <a:extLst/>
        </p:spPr>
      </p:cxnSp>
      <p:sp>
        <p:nvSpPr>
          <p:cNvPr id="36" name="Slide Number Placeholder 3"/>
          <p:cNvSpPr>
            <a:spLocks noGrp="1"/>
          </p:cNvSpPr>
          <p:nvPr>
            <p:ph type="sldNum" sz="quarter" idx="4294967295"/>
          </p:nvPr>
        </p:nvSpPr>
        <p:spPr>
          <a:xfrm>
            <a:off x="0" y="990600"/>
            <a:ext cx="533400" cy="244475"/>
          </a:xfrm>
          <a:prstGeom prst="rect">
            <a:avLst/>
          </a:prstGeom>
        </p:spPr>
        <p:txBody>
          <a:bodyPr>
            <a:normAutofit fontScale="85000" lnSpcReduction="20000"/>
          </a:bodyPr>
          <a:lstStyle/>
          <a:p>
            <a:pPr>
              <a:defRPr/>
            </a:pPr>
            <a:fld id="{F8487B62-3259-420A-9B70-3AC55AD0C00D}" type="slidenum">
              <a:rPr lang="en-US"/>
              <a:pPr>
                <a:defRPr/>
              </a:pPr>
              <a:t>17</a:t>
            </a:fld>
            <a:endParaRPr lang="en-US" dirty="0"/>
          </a:p>
        </p:txBody>
      </p:sp>
    </p:spTree>
    <p:extLst>
      <p:ext uri="{BB962C8B-B14F-4D97-AF65-F5344CB8AC3E}">
        <p14:creationId xmlns:p14="http://schemas.microsoft.com/office/powerpoint/2010/main" val="3299447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SGIP Inspired Green Button Format</a:t>
            </a:r>
            <a:endParaRPr lang="en-US" dirty="0"/>
          </a:p>
        </p:txBody>
      </p:sp>
      <p:sp>
        <p:nvSpPr>
          <p:cNvPr id="3" name="Content Placeholder 2"/>
          <p:cNvSpPr>
            <a:spLocks noGrp="1"/>
          </p:cNvSpPr>
          <p:nvPr>
            <p:ph idx="4294967295"/>
          </p:nvPr>
        </p:nvSpPr>
        <p:spPr>
          <a:xfrm>
            <a:off x="228600" y="1371600"/>
            <a:ext cx="8229600" cy="5257800"/>
          </a:xfrm>
          <a:prstGeom prst="rect">
            <a:avLst/>
          </a:prstGeom>
        </p:spPr>
        <p:txBody>
          <a:bodyPr>
            <a:normAutofit fontScale="77500" lnSpcReduction="20000"/>
          </a:bodyPr>
          <a:lstStyle/>
          <a:p>
            <a:r>
              <a:rPr lang="en-US" dirty="0" smtClean="0"/>
              <a:t>PAP10 was formed at the start of the SGIP to facilitate the standardization of Energy Usage Information</a:t>
            </a:r>
          </a:p>
          <a:p>
            <a:pPr lvl="1"/>
            <a:r>
              <a:rPr lang="en-US" dirty="0" smtClean="0"/>
              <a:t>Resulted in NAESB (North American Energy Standards Board) REQ18/WEQ19 PAP10 EUI standard in December 2010</a:t>
            </a:r>
          </a:p>
          <a:p>
            <a:pPr lvl="1"/>
            <a:r>
              <a:rPr lang="en-US" dirty="0" smtClean="0"/>
              <a:t>This was an information model standard,  a “seed standard”, for other standards to use.</a:t>
            </a:r>
          </a:p>
          <a:p>
            <a:r>
              <a:rPr lang="en-US" dirty="0" smtClean="0"/>
              <a:t>PAP10 EUI was taken up by NAESB REQ21 Energy Services Provider Interface</a:t>
            </a:r>
          </a:p>
          <a:p>
            <a:pPr lvl="1"/>
            <a:r>
              <a:rPr lang="en-US" dirty="0" smtClean="0"/>
              <a:t>Based on UCAIug OpenADE and NAESB PAP10 standards</a:t>
            </a:r>
          </a:p>
          <a:p>
            <a:pPr lvl="1"/>
            <a:r>
              <a:rPr lang="en-US" dirty="0" smtClean="0"/>
              <a:t>Ratified in October 2011</a:t>
            </a:r>
          </a:p>
          <a:p>
            <a:pPr lvl="1"/>
            <a:r>
              <a:rPr lang="en-US" dirty="0" smtClean="0"/>
              <a:t>How to represent EUI in XML, and,</a:t>
            </a:r>
          </a:p>
          <a:p>
            <a:pPr lvl="1"/>
            <a:r>
              <a:rPr lang="en-US" dirty="0" smtClean="0"/>
              <a:t>How to exchange it between utilities and third parties on behalf of consumers</a:t>
            </a:r>
          </a:p>
          <a:p>
            <a:r>
              <a:rPr lang="en-US" dirty="0" smtClean="0"/>
              <a:t>Together these define a flexible file format for Green Button based on ratified standards from NAESB</a:t>
            </a:r>
          </a:p>
          <a:p>
            <a:r>
              <a:rPr lang="en-US" dirty="0" smtClean="0"/>
              <a:t>The initial implementations of Green Button are narrowing </a:t>
            </a:r>
            <a:br>
              <a:rPr lang="en-US" dirty="0" smtClean="0"/>
            </a:br>
            <a:r>
              <a:rPr lang="en-US" dirty="0" smtClean="0"/>
              <a:t>in on a specific subset of ESPI and EUI for its realization</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18</a:t>
            </a:fld>
            <a:endParaRPr lang="en-US" dirty="0"/>
          </a:p>
        </p:txBody>
      </p:sp>
    </p:spTree>
    <p:extLst>
      <p:ext uri="{BB962C8B-B14F-4D97-AF65-F5344CB8AC3E}">
        <p14:creationId xmlns:p14="http://schemas.microsoft.com/office/powerpoint/2010/main" val="337743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Which</a:t>
            </a:r>
            <a:endParaRPr lang="en-US" dirty="0"/>
          </a:p>
        </p:txBody>
      </p:sp>
      <p:sp>
        <p:nvSpPr>
          <p:cNvPr id="3" name="Text Placeholder 2"/>
          <p:cNvSpPr>
            <a:spLocks noGrp="1"/>
          </p:cNvSpPr>
          <p:nvPr>
            <p:ph sz="quarter" idx="13"/>
          </p:nvPr>
        </p:nvSpPr>
        <p:spPr/>
        <p:txBody>
          <a:bodyPr>
            <a:normAutofit lnSpcReduction="10000"/>
          </a:bodyPr>
          <a:lstStyle/>
          <a:p>
            <a:r>
              <a:rPr lang="en-US" dirty="0" err="1" smtClean="0"/>
              <a:t>OpenADE</a:t>
            </a:r>
            <a:r>
              <a:rPr lang="en-US" dirty="0" smtClean="0"/>
              <a:t>: Requirements specification for secure delivery of historical and ongoing usage information to 3rd Party</a:t>
            </a:r>
          </a:p>
          <a:p>
            <a:r>
              <a:rPr lang="en-US" dirty="0" smtClean="0"/>
              <a:t>PAP 10: Seed standard that defines a common energy usage information data model, for use across and interoperability between multiple standards</a:t>
            </a:r>
          </a:p>
          <a:p>
            <a:r>
              <a:rPr lang="en-US" dirty="0" smtClean="0"/>
              <a:t>NAESB ESPI: Standard that satisfies the requirements laid out in </a:t>
            </a:r>
            <a:r>
              <a:rPr lang="en-US" dirty="0" err="1" smtClean="0"/>
              <a:t>OpenADE</a:t>
            </a:r>
            <a:r>
              <a:rPr lang="en-US" dirty="0" smtClean="0"/>
              <a:t> and incorporates the data model from NAESB PAP 10 Energy Usage Information</a:t>
            </a:r>
          </a:p>
          <a:p>
            <a:r>
              <a:rPr lang="en-US" dirty="0" smtClean="0"/>
              <a:t>Green Button: File format subset of ESPI provides usage information to the consumer’s via Web site</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Outline</a:t>
            </a:r>
            <a:endParaRPr lang="en-US" dirty="0"/>
          </a:p>
        </p:txBody>
      </p:sp>
      <p:sp>
        <p:nvSpPr>
          <p:cNvPr id="5" name="Content Placeholder 2"/>
          <p:cNvSpPr>
            <a:spLocks noGrp="1"/>
          </p:cNvSpPr>
          <p:nvPr>
            <p:ph idx="4294967295"/>
          </p:nvPr>
        </p:nvSpPr>
        <p:spPr>
          <a:xfrm>
            <a:off x="304800" y="1066800"/>
            <a:ext cx="8686800" cy="5181600"/>
          </a:xfrm>
          <a:prstGeom prst="rect">
            <a:avLst/>
          </a:prstGeom>
        </p:spPr>
        <p:txBody>
          <a:bodyPr>
            <a:normAutofit fontScale="85000" lnSpcReduction="20000"/>
          </a:bodyPr>
          <a:lstStyle/>
          <a:p>
            <a:r>
              <a:rPr lang="en-US" sz="3200" dirty="0" smtClean="0"/>
              <a:t>Introduction</a:t>
            </a:r>
          </a:p>
          <a:p>
            <a:pPr lvl="1"/>
            <a:r>
              <a:rPr lang="en-US" sz="2800" dirty="0" smtClean="0"/>
              <a:t>NIST role, in coordination with OSTP, DOE, FERC, and others</a:t>
            </a:r>
          </a:p>
          <a:p>
            <a:pPr lvl="1"/>
            <a:r>
              <a:rPr lang="en-US" sz="2800" dirty="0" smtClean="0"/>
              <a:t>Smart Grid Interoperability Panel (SGIP)</a:t>
            </a:r>
          </a:p>
          <a:p>
            <a:pPr lvl="1"/>
            <a:r>
              <a:rPr lang="en-US" sz="2800" dirty="0" smtClean="0"/>
              <a:t>Green Button &amp; White House call to action</a:t>
            </a:r>
          </a:p>
          <a:p>
            <a:r>
              <a:rPr lang="en-US" sz="3200" dirty="0" smtClean="0"/>
              <a:t>Green Button Overview</a:t>
            </a:r>
          </a:p>
          <a:p>
            <a:pPr lvl="1"/>
            <a:r>
              <a:rPr lang="en-US" sz="2800" dirty="0" smtClean="0"/>
              <a:t>Recent highlights</a:t>
            </a:r>
          </a:p>
          <a:p>
            <a:pPr lvl="1"/>
            <a:r>
              <a:rPr lang="en-US" sz="2800" dirty="0" smtClean="0"/>
              <a:t>Value story</a:t>
            </a:r>
          </a:p>
          <a:p>
            <a:pPr lvl="1"/>
            <a:r>
              <a:rPr lang="en-US" sz="2800" dirty="0" smtClean="0"/>
              <a:t>Standards foundation and timeline</a:t>
            </a:r>
          </a:p>
          <a:p>
            <a:pPr lvl="1"/>
            <a:r>
              <a:rPr lang="en-US" sz="2800" dirty="0" smtClean="0"/>
              <a:t>SGIP Priority Action Plan support</a:t>
            </a:r>
          </a:p>
          <a:p>
            <a:r>
              <a:rPr lang="en-US" sz="3200" dirty="0" smtClean="0"/>
              <a:t>Green Button Technical Details</a:t>
            </a:r>
          </a:p>
          <a:p>
            <a:pPr lvl="1"/>
            <a:r>
              <a:rPr lang="en-US" sz="2800" dirty="0" smtClean="0"/>
              <a:t>Energy Usage Information standardization</a:t>
            </a:r>
          </a:p>
          <a:p>
            <a:pPr lvl="1"/>
            <a:r>
              <a:rPr lang="en-US" sz="2800" dirty="0" smtClean="0"/>
              <a:t>Green Button file format</a:t>
            </a:r>
          </a:p>
          <a:p>
            <a:pPr lvl="1"/>
            <a:r>
              <a:rPr lang="en-US" sz="2800" dirty="0" smtClean="0"/>
              <a:t>Resources and User Communities</a:t>
            </a:r>
          </a:p>
        </p:txBody>
      </p:sp>
    </p:spTree>
    <p:extLst>
      <p:ext uri="{BB962C8B-B14F-4D97-AF65-F5344CB8AC3E}">
        <p14:creationId xmlns:p14="http://schemas.microsoft.com/office/powerpoint/2010/main" val="320505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Drives Implementation</a:t>
            </a:r>
            <a:endParaRPr lang="en-US" dirty="0"/>
          </a:p>
        </p:txBody>
      </p:sp>
      <p:sp>
        <p:nvSpPr>
          <p:cNvPr id="3" name="Content Placeholder 2"/>
          <p:cNvSpPr>
            <a:spLocks noGrp="1"/>
          </p:cNvSpPr>
          <p:nvPr>
            <p:ph sz="quarter" idx="13"/>
          </p:nvPr>
        </p:nvSpPr>
        <p:spPr>
          <a:xfrm>
            <a:off x="228600" y="1295400"/>
            <a:ext cx="8763000" cy="4953000"/>
          </a:xfrm>
        </p:spPr>
        <p:txBody>
          <a:bodyPr/>
          <a:lstStyle/>
          <a:p>
            <a:r>
              <a:rPr lang="en-US" dirty="0" smtClean="0"/>
              <a:t>It was great to get Green Button off the mark with a quick demonstration of its capabilities, it is a bigger goal to support a sustained Green Button-infused ecosystem.</a:t>
            </a:r>
          </a:p>
          <a:p>
            <a:r>
              <a:rPr lang="en-US" dirty="0" smtClean="0"/>
              <a:t>Keys:</a:t>
            </a:r>
          </a:p>
          <a:p>
            <a:pPr lvl="1"/>
            <a:r>
              <a:rPr lang="en-US" dirty="0" smtClean="0"/>
              <a:t>Benefits drive adoption, barriers slow adoption</a:t>
            </a:r>
          </a:p>
          <a:p>
            <a:pPr lvl="1"/>
            <a:r>
              <a:rPr lang="en-US" dirty="0" smtClean="0"/>
              <a:t>Therefore, minimize barriers to adoption</a:t>
            </a:r>
          </a:p>
          <a:p>
            <a:pPr lvl="1"/>
            <a:r>
              <a:rPr lang="en-US" dirty="0" smtClean="0"/>
              <a:t>Three components to drive interoperability: Standards evolution, User Groups/Testing, Reference Implementations</a:t>
            </a:r>
          </a:p>
          <a:p>
            <a:r>
              <a:rPr lang="en-US" dirty="0" smtClean="0"/>
              <a:t>SGIP engagement: Development of new Priority Action Plan (PAP20)</a:t>
            </a:r>
          </a:p>
        </p:txBody>
      </p:sp>
      <p:sp>
        <p:nvSpPr>
          <p:cNvPr id="4" name="Slide Number Placeholder 3"/>
          <p:cNvSpPr>
            <a:spLocks noGrp="1"/>
          </p:cNvSpPr>
          <p:nvPr>
            <p:ph type="sldNum" sz="quarter" idx="16"/>
          </p:nvPr>
        </p:nvSpPr>
        <p:spPr/>
        <p:txBody>
          <a:bodyPr>
            <a:normAutofit fontScale="85000" lnSpcReduction="20000"/>
          </a:bodyPr>
          <a:lstStyle/>
          <a:p>
            <a:fld id="{1C8B8CB7-48BB-4C48-BEF0-4E60C0F4CA42}" type="slidenum">
              <a:rPr lang="en-US" smtClean="0"/>
              <a:pPr/>
              <a:t>20</a:t>
            </a:fld>
            <a:endParaRPr lang="en-US" dirty="0"/>
          </a:p>
        </p:txBody>
      </p:sp>
    </p:spTree>
    <p:extLst>
      <p:ext uri="{BB962C8B-B14F-4D97-AF65-F5344CB8AC3E}">
        <p14:creationId xmlns:p14="http://schemas.microsoft.com/office/powerpoint/2010/main" val="2696726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400" dirty="0">
                <a:hlinkClick r:id="rId3"/>
              </a:rPr>
              <a:t>https://</a:t>
            </a:r>
            <a:r>
              <a:rPr lang="en-US" sz="2400" dirty="0" smtClean="0">
                <a:hlinkClick r:id="rId3"/>
              </a:rPr>
              <a:t>collaborate.nist.gov/twiki-sggrid/bin/view/SmartGrid/GreenButtonESPIEvolution</a:t>
            </a:r>
            <a:r>
              <a:rPr lang="en-US" sz="2400" dirty="0" smtClean="0"/>
              <a:t> </a:t>
            </a:r>
            <a:endParaRPr lang="en-US" sz="2400" dirty="0"/>
          </a:p>
        </p:txBody>
      </p:sp>
      <p:sp>
        <p:nvSpPr>
          <p:cNvPr id="4" name="Slide Number Placeholder 3"/>
          <p:cNvSpPr>
            <a:spLocks noGrp="1"/>
          </p:cNvSpPr>
          <p:nvPr>
            <p:ph type="sldNum" sz="quarter" idx="16"/>
          </p:nvPr>
        </p:nvSpPr>
        <p:spPr/>
        <p:txBody>
          <a:bodyPr>
            <a:normAutofit fontScale="85000" lnSpcReduction="20000"/>
          </a:bodyPr>
          <a:lstStyle/>
          <a:p>
            <a:pPr>
              <a:defRPr/>
            </a:pPr>
            <a:fld id="{F8487B62-3259-420A-9B70-3AC55AD0C00D}" type="slidenum">
              <a:rPr lang="en-US"/>
              <a:pPr>
                <a:defRPr/>
              </a:pPr>
              <a:t>21</a:t>
            </a:fld>
            <a:endParaRPr lang="en-US" dirty="0"/>
          </a:p>
        </p:txBody>
      </p:sp>
      <p:pic>
        <p:nvPicPr>
          <p:cNvPr id="15363" name="Picture 2"/>
          <p:cNvPicPr>
            <a:picLocks noChangeAspect="1" noChangeArrowheads="1"/>
          </p:cNvPicPr>
          <p:nvPr/>
        </p:nvPicPr>
        <p:blipFill>
          <a:blip r:embed="rId4" cstate="print"/>
          <a:srcRect/>
          <a:stretch>
            <a:fillRect/>
          </a:stretch>
        </p:blipFill>
        <p:spPr bwMode="auto">
          <a:xfrm>
            <a:off x="971550" y="1447800"/>
            <a:ext cx="6724650" cy="4495800"/>
          </a:xfrm>
          <a:prstGeom prst="rect">
            <a:avLst/>
          </a:prstGeom>
          <a:noFill/>
          <a:ln w="9525">
            <a:noFill/>
            <a:miter lim="800000"/>
            <a:headEnd/>
            <a:tailEnd/>
          </a:ln>
        </p:spPr>
      </p:pic>
    </p:spTree>
    <p:extLst>
      <p:ext uri="{BB962C8B-B14F-4D97-AF65-F5344CB8AC3E}">
        <p14:creationId xmlns:p14="http://schemas.microsoft.com/office/powerpoint/2010/main" val="285177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98309" y="6362700"/>
            <a:ext cx="414060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775" y="76200"/>
            <a:ext cx="8378825" cy="990600"/>
          </a:xfrm>
        </p:spPr>
        <p:txBody>
          <a:bodyPr/>
          <a:lstStyle/>
          <a:p>
            <a:pPr>
              <a:defRPr/>
            </a:pPr>
            <a:r>
              <a:rPr lang="en-US" sz="3200" dirty="0" smtClean="0"/>
              <a:t>SGIP PAP20: Green Button ESPI Evolution</a:t>
            </a:r>
            <a:endParaRPr lang="en-US" sz="3200" dirty="0"/>
          </a:p>
        </p:txBody>
      </p:sp>
      <p:grpSp>
        <p:nvGrpSpPr>
          <p:cNvPr id="14" name="Group 15"/>
          <p:cNvGrpSpPr>
            <a:grpSpLocks/>
          </p:cNvGrpSpPr>
          <p:nvPr/>
        </p:nvGrpSpPr>
        <p:grpSpPr bwMode="auto">
          <a:xfrm>
            <a:off x="1938338" y="5565775"/>
            <a:ext cx="5162550" cy="1063625"/>
            <a:chOff x="1937656" y="5566098"/>
            <a:chExt cx="5162940" cy="1063302"/>
          </a:xfrm>
        </p:grpSpPr>
        <p:sp>
          <p:nvSpPr>
            <p:cNvPr id="17" name="Notched Right Arrow 16"/>
            <p:cNvSpPr/>
            <p:nvPr/>
          </p:nvSpPr>
          <p:spPr>
            <a:xfrm>
              <a:off x="1937656" y="5566098"/>
              <a:ext cx="5162940" cy="81731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1937656" y="6178687"/>
              <a:ext cx="1497125" cy="450713"/>
            </a:xfrm>
            <a:custGeom>
              <a:avLst/>
              <a:gdLst>
                <a:gd name="connsiteX0" fmla="*/ 0 w 1497454"/>
                <a:gd name="connsiteY0" fmla="*/ 0 h 817465"/>
                <a:gd name="connsiteX1" fmla="*/ 1497454 w 1497454"/>
                <a:gd name="connsiteY1" fmla="*/ 0 h 817465"/>
                <a:gd name="connsiteX2" fmla="*/ 1497454 w 1497454"/>
                <a:gd name="connsiteY2" fmla="*/ 817465 h 817465"/>
                <a:gd name="connsiteX3" fmla="*/ 0 w 1497454"/>
                <a:gd name="connsiteY3" fmla="*/ 817465 h 817465"/>
                <a:gd name="connsiteX4" fmla="*/ 0 w 1497454"/>
                <a:gd name="connsiteY4" fmla="*/ 0 h 81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454" h="817465">
                  <a:moveTo>
                    <a:pt x="0" y="0"/>
                  </a:moveTo>
                  <a:lnTo>
                    <a:pt x="1497454" y="0"/>
                  </a:lnTo>
                  <a:lnTo>
                    <a:pt x="1497454" y="817465"/>
                  </a:lnTo>
                  <a:lnTo>
                    <a:pt x="0" y="817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6248" tIns="206248" rIns="206248" bIns="206248" spcCol="1270" anchor="ctr"/>
            <a:lstStyle/>
            <a:p>
              <a:pPr algn="ctr" defTabSz="1289050">
                <a:lnSpc>
                  <a:spcPct val="90000"/>
                </a:lnSpc>
                <a:spcAft>
                  <a:spcPct val="35000"/>
                </a:spcAft>
                <a:defRPr/>
              </a:pPr>
              <a:r>
                <a:rPr lang="en-US" sz="2900" dirty="0"/>
                <a:t>2Q12</a:t>
              </a:r>
            </a:p>
          </p:txBody>
        </p:sp>
        <p:sp>
          <p:nvSpPr>
            <p:cNvPr id="19" name="Oval 18"/>
            <p:cNvSpPr/>
            <p:nvPr/>
          </p:nvSpPr>
          <p:spPr>
            <a:xfrm>
              <a:off x="2586992" y="5872393"/>
              <a:ext cx="203215" cy="2047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3512575" y="6178687"/>
              <a:ext cx="1497125" cy="450713"/>
            </a:xfrm>
            <a:custGeom>
              <a:avLst/>
              <a:gdLst>
                <a:gd name="connsiteX0" fmla="*/ 0 w 1497454"/>
                <a:gd name="connsiteY0" fmla="*/ 0 h 817465"/>
                <a:gd name="connsiteX1" fmla="*/ 1497454 w 1497454"/>
                <a:gd name="connsiteY1" fmla="*/ 0 h 817465"/>
                <a:gd name="connsiteX2" fmla="*/ 1497454 w 1497454"/>
                <a:gd name="connsiteY2" fmla="*/ 817465 h 817465"/>
                <a:gd name="connsiteX3" fmla="*/ 0 w 1497454"/>
                <a:gd name="connsiteY3" fmla="*/ 817465 h 817465"/>
                <a:gd name="connsiteX4" fmla="*/ 0 w 1497454"/>
                <a:gd name="connsiteY4" fmla="*/ 0 h 81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454" h="817465">
                  <a:moveTo>
                    <a:pt x="0" y="0"/>
                  </a:moveTo>
                  <a:lnTo>
                    <a:pt x="1497454" y="0"/>
                  </a:lnTo>
                  <a:lnTo>
                    <a:pt x="1497454" y="817465"/>
                  </a:lnTo>
                  <a:lnTo>
                    <a:pt x="0" y="817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6248" tIns="206248" rIns="206248" bIns="206248" spcCol="1270" anchor="ctr"/>
            <a:lstStyle/>
            <a:p>
              <a:pPr algn="ctr" defTabSz="1289050">
                <a:lnSpc>
                  <a:spcPct val="90000"/>
                </a:lnSpc>
                <a:spcAft>
                  <a:spcPct val="35000"/>
                </a:spcAft>
                <a:defRPr/>
              </a:pPr>
              <a:r>
                <a:rPr lang="en-US" sz="2900" dirty="0"/>
                <a:t>3Q12</a:t>
              </a:r>
            </a:p>
          </p:txBody>
        </p:sp>
        <p:sp>
          <p:nvSpPr>
            <p:cNvPr id="23" name="Oval 22"/>
            <p:cNvSpPr/>
            <p:nvPr/>
          </p:nvSpPr>
          <p:spPr>
            <a:xfrm>
              <a:off x="4158736" y="5872393"/>
              <a:ext cx="204803" cy="2047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5084319" y="6178685"/>
              <a:ext cx="1497125" cy="450713"/>
            </a:xfrm>
            <a:custGeom>
              <a:avLst/>
              <a:gdLst>
                <a:gd name="connsiteX0" fmla="*/ 0 w 1497454"/>
                <a:gd name="connsiteY0" fmla="*/ 0 h 817465"/>
                <a:gd name="connsiteX1" fmla="*/ 1497454 w 1497454"/>
                <a:gd name="connsiteY1" fmla="*/ 0 h 817465"/>
                <a:gd name="connsiteX2" fmla="*/ 1497454 w 1497454"/>
                <a:gd name="connsiteY2" fmla="*/ 817465 h 817465"/>
                <a:gd name="connsiteX3" fmla="*/ 0 w 1497454"/>
                <a:gd name="connsiteY3" fmla="*/ 817465 h 817465"/>
                <a:gd name="connsiteX4" fmla="*/ 0 w 1497454"/>
                <a:gd name="connsiteY4" fmla="*/ 0 h 81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454" h="817465">
                  <a:moveTo>
                    <a:pt x="0" y="0"/>
                  </a:moveTo>
                  <a:lnTo>
                    <a:pt x="1497454" y="0"/>
                  </a:lnTo>
                  <a:lnTo>
                    <a:pt x="1497454" y="817465"/>
                  </a:lnTo>
                  <a:lnTo>
                    <a:pt x="0" y="8174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6248" tIns="206248" rIns="206248" bIns="206248" spcCol="1270" anchor="ctr"/>
            <a:lstStyle/>
            <a:p>
              <a:pPr algn="ctr" defTabSz="1289050">
                <a:lnSpc>
                  <a:spcPct val="90000"/>
                </a:lnSpc>
                <a:spcAft>
                  <a:spcPct val="35000"/>
                </a:spcAft>
                <a:defRPr/>
              </a:pPr>
              <a:r>
                <a:rPr lang="en-US" sz="2900" dirty="0"/>
                <a:t>4Q12</a:t>
              </a:r>
            </a:p>
          </p:txBody>
        </p:sp>
        <p:sp>
          <p:nvSpPr>
            <p:cNvPr id="38" name="Oval 37"/>
            <p:cNvSpPr/>
            <p:nvPr/>
          </p:nvSpPr>
          <p:spPr>
            <a:xfrm>
              <a:off x="5730480" y="5872393"/>
              <a:ext cx="204803" cy="2047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6387" name="TextBox 14"/>
          <p:cNvSpPr txBox="1">
            <a:spLocks noChangeArrowheads="1"/>
          </p:cNvSpPr>
          <p:nvPr/>
        </p:nvSpPr>
        <p:spPr bwMode="auto">
          <a:xfrm>
            <a:off x="381000" y="5708650"/>
            <a:ext cx="973138" cy="339725"/>
          </a:xfrm>
          <a:prstGeom prst="rect">
            <a:avLst/>
          </a:prstGeom>
          <a:noFill/>
          <a:ln w="9525">
            <a:noFill/>
            <a:miter lim="800000"/>
            <a:headEnd/>
            <a:tailEnd/>
          </a:ln>
        </p:spPr>
        <p:txBody>
          <a:bodyPr wrap="none">
            <a:spAutoFit/>
          </a:bodyPr>
          <a:lstStyle/>
          <a:p>
            <a:r>
              <a:rPr lang="en-US" sz="1600" b="1" dirty="0"/>
              <a:t>Timeline:</a:t>
            </a:r>
          </a:p>
        </p:txBody>
      </p:sp>
      <p:grpSp>
        <p:nvGrpSpPr>
          <p:cNvPr id="15" name="Group 12"/>
          <p:cNvGrpSpPr>
            <a:grpSpLocks/>
          </p:cNvGrpSpPr>
          <p:nvPr/>
        </p:nvGrpSpPr>
        <p:grpSpPr bwMode="auto">
          <a:xfrm>
            <a:off x="633413" y="1335088"/>
            <a:ext cx="7215187" cy="4303712"/>
            <a:chOff x="381000" y="804446"/>
            <a:chExt cx="7848600" cy="4681954"/>
          </a:xfrm>
        </p:grpSpPr>
        <p:sp>
          <p:nvSpPr>
            <p:cNvPr id="3" name="Rectangle 2"/>
            <p:cNvSpPr/>
            <p:nvPr/>
          </p:nvSpPr>
          <p:spPr>
            <a:xfrm>
              <a:off x="381000" y="3177373"/>
              <a:ext cx="7848600" cy="7598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b="1" dirty="0"/>
                <a:t>Standards</a:t>
              </a:r>
              <a:br>
                <a:rPr lang="en-US" sz="1600" b="1" dirty="0"/>
              </a:br>
              <a:r>
                <a:rPr lang="en-US" sz="1600" b="1" dirty="0"/>
                <a:t>(NAESB)</a:t>
              </a:r>
            </a:p>
          </p:txBody>
        </p:sp>
        <p:sp>
          <p:nvSpPr>
            <p:cNvPr id="27" name="Rectangle 26"/>
            <p:cNvSpPr/>
            <p:nvPr/>
          </p:nvSpPr>
          <p:spPr>
            <a:xfrm>
              <a:off x="6582171" y="3177373"/>
              <a:ext cx="1647429" cy="75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ounded Rectangle 42"/>
            <p:cNvSpPr/>
            <p:nvPr/>
          </p:nvSpPr>
          <p:spPr>
            <a:xfrm>
              <a:off x="6677803" y="3287916"/>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International Version</a:t>
              </a:r>
            </a:p>
          </p:txBody>
        </p:sp>
        <p:sp>
          <p:nvSpPr>
            <p:cNvPr id="4" name="Rectangle 3"/>
            <p:cNvSpPr/>
            <p:nvPr/>
          </p:nvSpPr>
          <p:spPr>
            <a:xfrm>
              <a:off x="381000" y="3952805"/>
              <a:ext cx="7848600" cy="7598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b="1" dirty="0"/>
                <a:t>T&amp;C</a:t>
              </a:r>
              <a:br>
                <a:rPr lang="en-US" sz="1600" b="1" dirty="0"/>
              </a:br>
              <a:r>
                <a:rPr lang="en-US" sz="1600" b="1" dirty="0"/>
                <a:t>(UCAIug)</a:t>
              </a:r>
            </a:p>
          </p:txBody>
        </p:sp>
        <p:sp>
          <p:nvSpPr>
            <p:cNvPr id="5" name="Rectangle 4"/>
            <p:cNvSpPr/>
            <p:nvPr/>
          </p:nvSpPr>
          <p:spPr>
            <a:xfrm>
              <a:off x="381000" y="4726511"/>
              <a:ext cx="7848600" cy="7598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b="1" dirty="0"/>
                <a:t>Implementation</a:t>
              </a:r>
              <a:br>
                <a:rPr lang="en-US" sz="1600" b="1" dirty="0"/>
              </a:br>
              <a:r>
                <a:rPr lang="en-US" sz="1600" b="1" dirty="0"/>
                <a:t>(EnergyOS)</a:t>
              </a:r>
            </a:p>
          </p:txBody>
        </p:sp>
        <p:sp>
          <p:nvSpPr>
            <p:cNvPr id="6" name="Rounded Rectangle 5"/>
            <p:cNvSpPr/>
            <p:nvPr/>
          </p:nvSpPr>
          <p:spPr>
            <a:xfrm>
              <a:off x="1918954" y="3294893"/>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b="1" dirty="0"/>
                <a:t>REQ18/WEQ19 Maintenance Update</a:t>
              </a:r>
            </a:p>
          </p:txBody>
        </p:sp>
        <p:sp>
          <p:nvSpPr>
            <p:cNvPr id="7" name="Rounded Rectangle 6"/>
            <p:cNvSpPr/>
            <p:nvPr/>
          </p:nvSpPr>
          <p:spPr>
            <a:xfrm>
              <a:off x="3476693" y="3294893"/>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ESPI Errata Update</a:t>
              </a:r>
            </a:p>
          </p:txBody>
        </p:sp>
        <p:sp>
          <p:nvSpPr>
            <p:cNvPr id="8" name="Rounded Rectangle 7"/>
            <p:cNvSpPr/>
            <p:nvPr/>
          </p:nvSpPr>
          <p:spPr>
            <a:xfrm>
              <a:off x="5032657" y="3294893"/>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ESPI New Reqs Update</a:t>
              </a:r>
            </a:p>
          </p:txBody>
        </p:sp>
        <p:sp>
          <p:nvSpPr>
            <p:cNvPr id="9" name="Rounded Rectangle 8"/>
            <p:cNvSpPr/>
            <p:nvPr/>
          </p:nvSpPr>
          <p:spPr>
            <a:xfrm>
              <a:off x="1905000" y="4070358"/>
              <a:ext cx="1444343" cy="501642"/>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Green Button Test Plan</a:t>
              </a:r>
            </a:p>
          </p:txBody>
        </p:sp>
        <p:sp>
          <p:nvSpPr>
            <p:cNvPr id="10" name="Rounded Rectangle 9"/>
            <p:cNvSpPr/>
            <p:nvPr/>
          </p:nvSpPr>
          <p:spPr>
            <a:xfrm>
              <a:off x="3476693" y="4070358"/>
              <a:ext cx="1444343" cy="501642"/>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ESPI Test Plan</a:t>
              </a:r>
            </a:p>
          </p:txBody>
        </p:sp>
        <p:sp>
          <p:nvSpPr>
            <p:cNvPr id="11" name="Rounded Rectangle 10"/>
            <p:cNvSpPr/>
            <p:nvPr/>
          </p:nvSpPr>
          <p:spPr>
            <a:xfrm>
              <a:off x="1905000" y="4833256"/>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Green Button SDK</a:t>
              </a:r>
            </a:p>
          </p:txBody>
        </p:sp>
        <p:sp>
          <p:nvSpPr>
            <p:cNvPr id="12" name="Rounded Rectangle 11"/>
            <p:cNvSpPr/>
            <p:nvPr/>
          </p:nvSpPr>
          <p:spPr>
            <a:xfrm>
              <a:off x="3476693" y="4833256"/>
              <a:ext cx="1444343" cy="516294"/>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OpenESPI</a:t>
              </a:r>
            </a:p>
          </p:txBody>
        </p:sp>
        <p:sp>
          <p:nvSpPr>
            <p:cNvPr id="55" name="Rounded Rectangle 54"/>
            <p:cNvSpPr/>
            <p:nvPr/>
          </p:nvSpPr>
          <p:spPr>
            <a:xfrm>
              <a:off x="5032656" y="4070358"/>
              <a:ext cx="1444343" cy="501642"/>
            </a:xfrm>
            <a:prstGeom prst="round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t>UCAIug ITCA</a:t>
              </a:r>
            </a:p>
          </p:txBody>
        </p:sp>
        <p:sp>
          <p:nvSpPr>
            <p:cNvPr id="16402" name="TextBox 29"/>
            <p:cNvSpPr txBox="1">
              <a:spLocks noChangeArrowheads="1"/>
            </p:cNvSpPr>
            <p:nvPr/>
          </p:nvSpPr>
          <p:spPr bwMode="auto">
            <a:xfrm>
              <a:off x="381000" y="2785646"/>
              <a:ext cx="2420919" cy="338554"/>
            </a:xfrm>
            <a:prstGeom prst="rect">
              <a:avLst/>
            </a:prstGeom>
            <a:noFill/>
            <a:ln w="9525">
              <a:noFill/>
              <a:miter lim="800000"/>
              <a:headEnd/>
              <a:tailEnd/>
            </a:ln>
          </p:spPr>
          <p:txBody>
            <a:bodyPr wrap="none">
              <a:spAutoFit/>
            </a:bodyPr>
            <a:lstStyle/>
            <a:p>
              <a:r>
                <a:rPr lang="en-US" sz="1600" b="1" dirty="0"/>
                <a:t>Specification Deliverables:</a:t>
              </a:r>
            </a:p>
          </p:txBody>
        </p:sp>
        <p:sp>
          <p:nvSpPr>
            <p:cNvPr id="16403" name="TextBox 31"/>
            <p:cNvSpPr txBox="1">
              <a:spLocks noChangeArrowheads="1"/>
            </p:cNvSpPr>
            <p:nvPr/>
          </p:nvSpPr>
          <p:spPr bwMode="auto">
            <a:xfrm>
              <a:off x="381000" y="804446"/>
              <a:ext cx="1292982" cy="584775"/>
            </a:xfrm>
            <a:prstGeom prst="rect">
              <a:avLst/>
            </a:prstGeom>
            <a:noFill/>
            <a:ln w="9525">
              <a:noFill/>
              <a:miter lim="800000"/>
              <a:headEnd/>
              <a:tailEnd/>
            </a:ln>
          </p:spPr>
          <p:txBody>
            <a:bodyPr>
              <a:spAutoFit/>
            </a:bodyPr>
            <a:lstStyle/>
            <a:p>
              <a:r>
                <a:rPr lang="en-US" sz="1600" b="1" dirty="0"/>
                <a:t>SGIP PAP Activities:</a:t>
              </a:r>
            </a:p>
          </p:txBody>
        </p:sp>
        <p:grpSp>
          <p:nvGrpSpPr>
            <p:cNvPr id="16" name="Group 38"/>
            <p:cNvGrpSpPr>
              <a:grpSpLocks/>
            </p:cNvGrpSpPr>
            <p:nvPr/>
          </p:nvGrpSpPr>
          <p:grpSpPr bwMode="auto">
            <a:xfrm>
              <a:off x="1219200" y="838200"/>
              <a:ext cx="6478027" cy="1996128"/>
              <a:chOff x="1416293" y="858381"/>
              <a:chExt cx="6478027" cy="1996128"/>
            </a:xfrm>
          </p:grpSpPr>
          <p:sp>
            <p:nvSpPr>
              <p:cNvPr id="20" name="Freeform 19"/>
              <p:cNvSpPr/>
              <p:nvPr/>
            </p:nvSpPr>
            <p:spPr>
              <a:xfrm>
                <a:off x="2362200" y="1724459"/>
                <a:ext cx="1188720" cy="548640"/>
              </a:xfrm>
              <a:custGeom>
                <a:avLst/>
                <a:gdLst>
                  <a:gd name="connsiteX0" fmla="*/ 0 w 1158996"/>
                  <a:gd name="connsiteY0" fmla="*/ 0 h 554442"/>
                  <a:gd name="connsiteX1" fmla="*/ 1158996 w 1158996"/>
                  <a:gd name="connsiteY1" fmla="*/ 0 h 554442"/>
                  <a:gd name="connsiteX2" fmla="*/ 1158996 w 1158996"/>
                  <a:gd name="connsiteY2" fmla="*/ 554442 h 554442"/>
                  <a:gd name="connsiteX3" fmla="*/ 0 w 1158996"/>
                  <a:gd name="connsiteY3" fmla="*/ 554442 h 554442"/>
                  <a:gd name="connsiteX4" fmla="*/ 0 w 1158996"/>
                  <a:gd name="connsiteY4" fmla="*/ 0 h 55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996" h="554442">
                    <a:moveTo>
                      <a:pt x="0" y="0"/>
                    </a:moveTo>
                    <a:lnTo>
                      <a:pt x="1158996" y="0"/>
                    </a:lnTo>
                    <a:lnTo>
                      <a:pt x="1158996" y="554442"/>
                    </a:lnTo>
                    <a:lnTo>
                      <a:pt x="0" y="554442"/>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100" dirty="0"/>
                  <a:t>Requirements for Green Button and ESPI Rollout</a:t>
                </a:r>
              </a:p>
            </p:txBody>
          </p:sp>
          <p:sp>
            <p:nvSpPr>
              <p:cNvPr id="21" name="Freeform 20"/>
              <p:cNvSpPr/>
              <p:nvPr/>
            </p:nvSpPr>
            <p:spPr>
              <a:xfrm>
                <a:off x="2362200" y="2278901"/>
                <a:ext cx="1188720" cy="548640"/>
              </a:xfrm>
              <a:custGeom>
                <a:avLst/>
                <a:gdLst>
                  <a:gd name="connsiteX0" fmla="*/ 0 w 1158996"/>
                  <a:gd name="connsiteY0" fmla="*/ 0 h 554442"/>
                  <a:gd name="connsiteX1" fmla="*/ 1158996 w 1158996"/>
                  <a:gd name="connsiteY1" fmla="*/ 0 h 554442"/>
                  <a:gd name="connsiteX2" fmla="*/ 1158996 w 1158996"/>
                  <a:gd name="connsiteY2" fmla="*/ 554442 h 554442"/>
                  <a:gd name="connsiteX3" fmla="*/ 0 w 1158996"/>
                  <a:gd name="connsiteY3" fmla="*/ 554442 h 554442"/>
                  <a:gd name="connsiteX4" fmla="*/ 0 w 1158996"/>
                  <a:gd name="connsiteY4" fmla="*/ 0 h 55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996" h="554442">
                    <a:moveTo>
                      <a:pt x="0" y="0"/>
                    </a:moveTo>
                    <a:lnTo>
                      <a:pt x="1158996" y="0"/>
                    </a:lnTo>
                    <a:lnTo>
                      <a:pt x="1158996" y="554442"/>
                    </a:lnTo>
                    <a:lnTo>
                      <a:pt x="0" y="554442"/>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050" dirty="0"/>
                  <a:t>Facilitate / Coordinate SGIP interactions</a:t>
                </a:r>
              </a:p>
            </p:txBody>
          </p:sp>
          <p:sp>
            <p:nvSpPr>
              <p:cNvPr id="25" name="Freeform 24"/>
              <p:cNvSpPr/>
              <p:nvPr/>
            </p:nvSpPr>
            <p:spPr>
              <a:xfrm>
                <a:off x="4549477" y="1724459"/>
                <a:ext cx="1188720" cy="548640"/>
              </a:xfrm>
              <a:custGeom>
                <a:avLst/>
                <a:gdLst>
                  <a:gd name="connsiteX0" fmla="*/ 0 w 1320844"/>
                  <a:gd name="connsiteY0" fmla="*/ 0 h 581410"/>
                  <a:gd name="connsiteX1" fmla="*/ 1320844 w 1320844"/>
                  <a:gd name="connsiteY1" fmla="*/ 0 h 581410"/>
                  <a:gd name="connsiteX2" fmla="*/ 1320844 w 1320844"/>
                  <a:gd name="connsiteY2" fmla="*/ 581410 h 581410"/>
                  <a:gd name="connsiteX3" fmla="*/ 0 w 1320844"/>
                  <a:gd name="connsiteY3" fmla="*/ 581410 h 581410"/>
                  <a:gd name="connsiteX4" fmla="*/ 0 w 1320844"/>
                  <a:gd name="connsiteY4" fmla="*/ 0 h 58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44" h="581410">
                    <a:moveTo>
                      <a:pt x="0" y="0"/>
                    </a:moveTo>
                    <a:lnTo>
                      <a:pt x="1320844" y="0"/>
                    </a:lnTo>
                    <a:lnTo>
                      <a:pt x="1320844" y="581410"/>
                    </a:lnTo>
                    <a:lnTo>
                      <a:pt x="0" y="581410"/>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100" dirty="0"/>
                  <a:t>Privacy </a:t>
                </a:r>
                <a:r>
                  <a:rPr lang="en-US" sz="1100" dirty="0" smtClean="0"/>
                  <a:t>assurance recommendations</a:t>
                </a:r>
                <a:endParaRPr lang="en-US" sz="1100" dirty="0"/>
              </a:p>
            </p:txBody>
          </p:sp>
          <p:sp>
            <p:nvSpPr>
              <p:cNvPr id="26" name="Freeform 25"/>
              <p:cNvSpPr/>
              <p:nvPr/>
            </p:nvSpPr>
            <p:spPr>
              <a:xfrm>
                <a:off x="4549477" y="2305869"/>
                <a:ext cx="1188720" cy="548640"/>
              </a:xfrm>
              <a:custGeom>
                <a:avLst/>
                <a:gdLst>
                  <a:gd name="connsiteX0" fmla="*/ 0 w 1320844"/>
                  <a:gd name="connsiteY0" fmla="*/ 0 h 581410"/>
                  <a:gd name="connsiteX1" fmla="*/ 1320844 w 1320844"/>
                  <a:gd name="connsiteY1" fmla="*/ 0 h 581410"/>
                  <a:gd name="connsiteX2" fmla="*/ 1320844 w 1320844"/>
                  <a:gd name="connsiteY2" fmla="*/ 581410 h 581410"/>
                  <a:gd name="connsiteX3" fmla="*/ 0 w 1320844"/>
                  <a:gd name="connsiteY3" fmla="*/ 581410 h 581410"/>
                  <a:gd name="connsiteX4" fmla="*/ 0 w 1320844"/>
                  <a:gd name="connsiteY4" fmla="*/ 0 h 58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44" h="581410">
                    <a:moveTo>
                      <a:pt x="0" y="0"/>
                    </a:moveTo>
                    <a:lnTo>
                      <a:pt x="1320844" y="0"/>
                    </a:lnTo>
                    <a:lnTo>
                      <a:pt x="1320844" y="581410"/>
                    </a:lnTo>
                    <a:lnTo>
                      <a:pt x="0" y="581410"/>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100" dirty="0" err="1"/>
                  <a:t>Cybersecurity</a:t>
                </a:r>
                <a:r>
                  <a:rPr lang="en-US" sz="1100" dirty="0"/>
                  <a:t> </a:t>
                </a:r>
                <a:r>
                  <a:rPr lang="en-US" sz="1100" dirty="0" smtClean="0"/>
                  <a:t>recommendations for EUI </a:t>
                </a:r>
                <a:r>
                  <a:rPr lang="en-US" sz="1100" dirty="0"/>
                  <a:t>exchanges</a:t>
                </a:r>
              </a:p>
            </p:txBody>
          </p:sp>
          <p:sp>
            <p:nvSpPr>
              <p:cNvPr id="33" name="Freeform 32"/>
              <p:cNvSpPr/>
              <p:nvPr/>
            </p:nvSpPr>
            <p:spPr>
              <a:xfrm>
                <a:off x="3609511" y="1344679"/>
                <a:ext cx="949449" cy="949449"/>
              </a:xfrm>
              <a:custGeom>
                <a:avLst/>
                <a:gdLst>
                  <a:gd name="connsiteX0" fmla="*/ 0 w 949449"/>
                  <a:gd name="connsiteY0" fmla="*/ 474725 h 949449"/>
                  <a:gd name="connsiteX1" fmla="*/ 474725 w 949449"/>
                  <a:gd name="connsiteY1" fmla="*/ 0 h 949449"/>
                  <a:gd name="connsiteX2" fmla="*/ 949450 w 949449"/>
                  <a:gd name="connsiteY2" fmla="*/ 474725 h 949449"/>
                  <a:gd name="connsiteX3" fmla="*/ 474725 w 949449"/>
                  <a:gd name="connsiteY3" fmla="*/ 949450 h 949449"/>
                  <a:gd name="connsiteX4" fmla="*/ 0 w 949449"/>
                  <a:gd name="connsiteY4" fmla="*/ 474725 h 949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449" h="949449">
                    <a:moveTo>
                      <a:pt x="0" y="474725"/>
                    </a:moveTo>
                    <a:cubicBezTo>
                      <a:pt x="0" y="212542"/>
                      <a:pt x="212542" y="0"/>
                      <a:pt x="474725" y="0"/>
                    </a:cubicBezTo>
                    <a:cubicBezTo>
                      <a:pt x="736908" y="0"/>
                      <a:pt x="949450" y="212542"/>
                      <a:pt x="949450" y="474725"/>
                    </a:cubicBezTo>
                    <a:cubicBezTo>
                      <a:pt x="949450" y="736908"/>
                      <a:pt x="736908" y="949450"/>
                      <a:pt x="474725" y="949450"/>
                    </a:cubicBezTo>
                    <a:cubicBezTo>
                      <a:pt x="212542" y="949450"/>
                      <a:pt x="0" y="736908"/>
                      <a:pt x="0" y="4747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0" tIns="0" rIns="0" bIns="0" spcCol="1270" anchor="ctr"/>
              <a:lstStyle/>
              <a:p>
                <a:pPr algn="ctr" defTabSz="889000">
                  <a:lnSpc>
                    <a:spcPct val="90000"/>
                  </a:lnSpc>
                  <a:spcAft>
                    <a:spcPct val="35000"/>
                  </a:spcAft>
                  <a:defRPr/>
                </a:pPr>
                <a:r>
                  <a:rPr lang="en-US" sz="2000" dirty="0"/>
                  <a:t>CSWG</a:t>
                </a:r>
              </a:p>
            </p:txBody>
          </p:sp>
          <p:sp>
            <p:nvSpPr>
              <p:cNvPr id="34" name="Freeform 33"/>
              <p:cNvSpPr/>
              <p:nvPr/>
            </p:nvSpPr>
            <p:spPr>
              <a:xfrm>
                <a:off x="6705600" y="1724459"/>
                <a:ext cx="1188720" cy="548640"/>
              </a:xfrm>
              <a:custGeom>
                <a:avLst/>
                <a:gdLst>
                  <a:gd name="connsiteX0" fmla="*/ 0 w 1166692"/>
                  <a:gd name="connsiteY0" fmla="*/ 0 h 541456"/>
                  <a:gd name="connsiteX1" fmla="*/ 1166692 w 1166692"/>
                  <a:gd name="connsiteY1" fmla="*/ 0 h 541456"/>
                  <a:gd name="connsiteX2" fmla="*/ 1166692 w 1166692"/>
                  <a:gd name="connsiteY2" fmla="*/ 541456 h 541456"/>
                  <a:gd name="connsiteX3" fmla="*/ 0 w 1166692"/>
                  <a:gd name="connsiteY3" fmla="*/ 541456 h 541456"/>
                  <a:gd name="connsiteX4" fmla="*/ 0 w 1166692"/>
                  <a:gd name="connsiteY4" fmla="*/ 0 h 54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692" h="541456">
                    <a:moveTo>
                      <a:pt x="0" y="0"/>
                    </a:moveTo>
                    <a:lnTo>
                      <a:pt x="1166692" y="0"/>
                    </a:lnTo>
                    <a:lnTo>
                      <a:pt x="1166692" y="541456"/>
                    </a:lnTo>
                    <a:lnTo>
                      <a:pt x="0" y="541456"/>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100" dirty="0"/>
                  <a:t>Test plan consistency</a:t>
                </a:r>
              </a:p>
            </p:txBody>
          </p:sp>
          <p:sp>
            <p:nvSpPr>
              <p:cNvPr id="35" name="Freeform 34"/>
              <p:cNvSpPr/>
              <p:nvPr/>
            </p:nvSpPr>
            <p:spPr>
              <a:xfrm>
                <a:off x="6705600" y="2265916"/>
                <a:ext cx="1188720" cy="548640"/>
              </a:xfrm>
              <a:custGeom>
                <a:avLst/>
                <a:gdLst>
                  <a:gd name="connsiteX0" fmla="*/ 0 w 1166692"/>
                  <a:gd name="connsiteY0" fmla="*/ 0 h 541456"/>
                  <a:gd name="connsiteX1" fmla="*/ 1166692 w 1166692"/>
                  <a:gd name="connsiteY1" fmla="*/ 0 h 541456"/>
                  <a:gd name="connsiteX2" fmla="*/ 1166692 w 1166692"/>
                  <a:gd name="connsiteY2" fmla="*/ 541456 h 541456"/>
                  <a:gd name="connsiteX3" fmla="*/ 0 w 1166692"/>
                  <a:gd name="connsiteY3" fmla="*/ 541456 h 541456"/>
                  <a:gd name="connsiteX4" fmla="*/ 0 w 1166692"/>
                  <a:gd name="connsiteY4" fmla="*/ 0 h 54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692" h="541456">
                    <a:moveTo>
                      <a:pt x="0" y="0"/>
                    </a:moveTo>
                    <a:lnTo>
                      <a:pt x="1166692" y="0"/>
                    </a:lnTo>
                    <a:lnTo>
                      <a:pt x="1166692" y="541456"/>
                    </a:lnTo>
                    <a:lnTo>
                      <a:pt x="0" y="541456"/>
                    </a:lnTo>
                    <a:lnTo>
                      <a:pt x="0" y="0"/>
                    </a:lnTo>
                    <a:close/>
                  </a:path>
                </a:pathLst>
              </a:custGeom>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0" tIns="0" rIns="0" bIns="0" spcCol="1270" anchor="ctr"/>
              <a:lstStyle/>
              <a:p>
                <a:pPr algn="ctr" defTabSz="488950">
                  <a:lnSpc>
                    <a:spcPct val="90000"/>
                  </a:lnSpc>
                  <a:spcAft>
                    <a:spcPct val="35000"/>
                  </a:spcAft>
                  <a:defRPr/>
                </a:pPr>
                <a:r>
                  <a:rPr lang="en-US" sz="1100" dirty="0"/>
                  <a:t>ITCA assurances</a:t>
                </a:r>
              </a:p>
            </p:txBody>
          </p:sp>
          <p:sp>
            <p:nvSpPr>
              <p:cNvPr id="36" name="Freeform 35"/>
              <p:cNvSpPr/>
              <p:nvPr/>
            </p:nvSpPr>
            <p:spPr>
              <a:xfrm>
                <a:off x="5802730" y="1344679"/>
                <a:ext cx="949449" cy="949449"/>
              </a:xfrm>
              <a:custGeom>
                <a:avLst/>
                <a:gdLst>
                  <a:gd name="connsiteX0" fmla="*/ 0 w 949449"/>
                  <a:gd name="connsiteY0" fmla="*/ 474725 h 949449"/>
                  <a:gd name="connsiteX1" fmla="*/ 474725 w 949449"/>
                  <a:gd name="connsiteY1" fmla="*/ 0 h 949449"/>
                  <a:gd name="connsiteX2" fmla="*/ 949450 w 949449"/>
                  <a:gd name="connsiteY2" fmla="*/ 474725 h 949449"/>
                  <a:gd name="connsiteX3" fmla="*/ 474725 w 949449"/>
                  <a:gd name="connsiteY3" fmla="*/ 949450 h 949449"/>
                  <a:gd name="connsiteX4" fmla="*/ 0 w 949449"/>
                  <a:gd name="connsiteY4" fmla="*/ 474725 h 949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449" h="949449">
                    <a:moveTo>
                      <a:pt x="0" y="474725"/>
                    </a:moveTo>
                    <a:cubicBezTo>
                      <a:pt x="0" y="212542"/>
                      <a:pt x="212542" y="0"/>
                      <a:pt x="474725" y="0"/>
                    </a:cubicBezTo>
                    <a:cubicBezTo>
                      <a:pt x="736908" y="0"/>
                      <a:pt x="949450" y="212542"/>
                      <a:pt x="949450" y="474725"/>
                    </a:cubicBezTo>
                    <a:cubicBezTo>
                      <a:pt x="949450" y="736908"/>
                      <a:pt x="736908" y="949450"/>
                      <a:pt x="474725" y="949450"/>
                    </a:cubicBezTo>
                    <a:cubicBezTo>
                      <a:pt x="212542" y="949450"/>
                      <a:pt x="0" y="736908"/>
                      <a:pt x="0" y="4747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0" tIns="0" rIns="0" bIns="0" spcCol="1270" anchor="ctr"/>
              <a:lstStyle/>
              <a:p>
                <a:pPr algn="ctr" defTabSz="889000">
                  <a:lnSpc>
                    <a:spcPct val="90000"/>
                  </a:lnSpc>
                  <a:spcAft>
                    <a:spcPct val="35000"/>
                  </a:spcAft>
                  <a:defRPr/>
                </a:pPr>
                <a:r>
                  <a:rPr lang="en-US" sz="2000" dirty="0"/>
                  <a:t>SGTCC</a:t>
                </a:r>
              </a:p>
            </p:txBody>
          </p:sp>
          <p:sp>
            <p:nvSpPr>
              <p:cNvPr id="16430" name="TextBox 39"/>
              <p:cNvSpPr txBox="1">
                <a:spLocks noChangeArrowheads="1"/>
              </p:cNvSpPr>
              <p:nvPr/>
            </p:nvSpPr>
            <p:spPr bwMode="auto">
              <a:xfrm>
                <a:off x="2304130" y="979269"/>
                <a:ext cx="1563357" cy="703115"/>
              </a:xfrm>
              <a:prstGeom prst="rect">
                <a:avLst/>
              </a:prstGeom>
              <a:noFill/>
              <a:ln w="9525">
                <a:noFill/>
                <a:miter lim="800000"/>
                <a:headEnd/>
                <a:tailEnd/>
              </a:ln>
            </p:spPr>
            <p:txBody>
              <a:bodyPr>
                <a:spAutoFit/>
              </a:bodyPr>
              <a:lstStyle/>
              <a:p>
                <a:pPr algn="ctr"/>
                <a:r>
                  <a:rPr lang="en-US" dirty="0"/>
                  <a:t>Coordinates with</a:t>
                </a:r>
              </a:p>
            </p:txBody>
          </p:sp>
          <p:sp>
            <p:nvSpPr>
              <p:cNvPr id="37" name="Freeform 36"/>
              <p:cNvSpPr/>
              <p:nvPr/>
            </p:nvSpPr>
            <p:spPr>
              <a:xfrm>
                <a:off x="1994122" y="866076"/>
                <a:ext cx="2089506" cy="490474"/>
              </a:xfrm>
              <a:custGeom>
                <a:avLst/>
                <a:gdLst>
                  <a:gd name="connsiteX0" fmla="*/ 0 w 2024743"/>
                  <a:gd name="connsiteY0" fmla="*/ 359228 h 359228"/>
                  <a:gd name="connsiteX1" fmla="*/ 326571 w 2024743"/>
                  <a:gd name="connsiteY1" fmla="*/ 16328 h 359228"/>
                  <a:gd name="connsiteX2" fmla="*/ 2024743 w 2024743"/>
                  <a:gd name="connsiteY2" fmla="*/ 0 h 359228"/>
                  <a:gd name="connsiteX3" fmla="*/ 2016579 w 2024743"/>
                  <a:gd name="connsiteY3" fmla="*/ 293914 h 359228"/>
                  <a:gd name="connsiteX0" fmla="*/ 0 w 2016579"/>
                  <a:gd name="connsiteY0" fmla="*/ 354466 h 354466"/>
                  <a:gd name="connsiteX1" fmla="*/ 326571 w 2016579"/>
                  <a:gd name="connsiteY1" fmla="*/ 11566 h 354466"/>
                  <a:gd name="connsiteX2" fmla="*/ 2010455 w 2016579"/>
                  <a:gd name="connsiteY2" fmla="*/ 0 h 354466"/>
                  <a:gd name="connsiteX3" fmla="*/ 2016579 w 2016579"/>
                  <a:gd name="connsiteY3" fmla="*/ 289152 h 354466"/>
                  <a:gd name="connsiteX0" fmla="*/ 0 w 2016579"/>
                  <a:gd name="connsiteY0" fmla="*/ 344941 h 344941"/>
                  <a:gd name="connsiteX1" fmla="*/ 326571 w 2016579"/>
                  <a:gd name="connsiteY1" fmla="*/ 2041 h 344941"/>
                  <a:gd name="connsiteX2" fmla="*/ 2010455 w 2016579"/>
                  <a:gd name="connsiteY2" fmla="*/ 0 h 344941"/>
                  <a:gd name="connsiteX3" fmla="*/ 2016579 w 2016579"/>
                  <a:gd name="connsiteY3" fmla="*/ 279627 h 344941"/>
                  <a:gd name="connsiteX0" fmla="*/ 0 w 2019980"/>
                  <a:gd name="connsiteY0" fmla="*/ 344941 h 344941"/>
                  <a:gd name="connsiteX1" fmla="*/ 326571 w 2019980"/>
                  <a:gd name="connsiteY1" fmla="*/ 2041 h 344941"/>
                  <a:gd name="connsiteX2" fmla="*/ 2019980 w 2019980"/>
                  <a:gd name="connsiteY2" fmla="*/ 0 h 344941"/>
                  <a:gd name="connsiteX3" fmla="*/ 2016579 w 2019980"/>
                  <a:gd name="connsiteY3" fmla="*/ 279627 h 344941"/>
                  <a:gd name="connsiteX0" fmla="*/ 0 w 2016801"/>
                  <a:gd name="connsiteY0" fmla="*/ 344941 h 344941"/>
                  <a:gd name="connsiteX1" fmla="*/ 326571 w 2016801"/>
                  <a:gd name="connsiteY1" fmla="*/ 2041 h 344941"/>
                  <a:gd name="connsiteX2" fmla="*/ 2015217 w 2016801"/>
                  <a:gd name="connsiteY2" fmla="*/ 0 h 344941"/>
                  <a:gd name="connsiteX3" fmla="*/ 2016579 w 2016801"/>
                  <a:gd name="connsiteY3" fmla="*/ 279627 h 344941"/>
                  <a:gd name="connsiteX0" fmla="*/ 0 w 2023561"/>
                  <a:gd name="connsiteY0" fmla="*/ 344941 h 344941"/>
                  <a:gd name="connsiteX1" fmla="*/ 326571 w 2023561"/>
                  <a:gd name="connsiteY1" fmla="*/ 2041 h 344941"/>
                  <a:gd name="connsiteX2" fmla="*/ 2015217 w 2023561"/>
                  <a:gd name="connsiteY2" fmla="*/ 0 h 344941"/>
                  <a:gd name="connsiteX3" fmla="*/ 2023476 w 2023561"/>
                  <a:gd name="connsiteY3" fmla="*/ 337814 h 344941"/>
                  <a:gd name="connsiteX0" fmla="*/ 0 w 2028133"/>
                  <a:gd name="connsiteY0" fmla="*/ 344941 h 344941"/>
                  <a:gd name="connsiteX1" fmla="*/ 326571 w 2028133"/>
                  <a:gd name="connsiteY1" fmla="*/ 2041 h 344941"/>
                  <a:gd name="connsiteX2" fmla="*/ 2015217 w 2028133"/>
                  <a:gd name="connsiteY2" fmla="*/ 0 h 344941"/>
                  <a:gd name="connsiteX3" fmla="*/ 2028073 w 2028133"/>
                  <a:gd name="connsiteY3" fmla="*/ 339525 h 344941"/>
                  <a:gd name="connsiteX0" fmla="*/ 0 w 2025845"/>
                  <a:gd name="connsiteY0" fmla="*/ 344941 h 344941"/>
                  <a:gd name="connsiteX1" fmla="*/ 326571 w 2025845"/>
                  <a:gd name="connsiteY1" fmla="*/ 2041 h 344941"/>
                  <a:gd name="connsiteX2" fmla="*/ 2015217 w 2025845"/>
                  <a:gd name="connsiteY2" fmla="*/ 0 h 344941"/>
                  <a:gd name="connsiteX3" fmla="*/ 2025774 w 2025845"/>
                  <a:gd name="connsiteY3" fmla="*/ 337814 h 344941"/>
                  <a:gd name="connsiteX0" fmla="*/ 0 w 2019023"/>
                  <a:gd name="connsiteY0" fmla="*/ 344941 h 344941"/>
                  <a:gd name="connsiteX1" fmla="*/ 326571 w 2019023"/>
                  <a:gd name="connsiteY1" fmla="*/ 2041 h 344941"/>
                  <a:gd name="connsiteX2" fmla="*/ 2015217 w 2019023"/>
                  <a:gd name="connsiteY2" fmla="*/ 0 h 344941"/>
                  <a:gd name="connsiteX3" fmla="*/ 2018879 w 2019023"/>
                  <a:gd name="connsiteY3" fmla="*/ 337814 h 344941"/>
                  <a:gd name="connsiteX0" fmla="*/ 0 w 2015217"/>
                  <a:gd name="connsiteY0" fmla="*/ 344941 h 344941"/>
                  <a:gd name="connsiteX1" fmla="*/ 326571 w 2015217"/>
                  <a:gd name="connsiteY1" fmla="*/ 2041 h 344941"/>
                  <a:gd name="connsiteX2" fmla="*/ 2015217 w 2015217"/>
                  <a:gd name="connsiteY2" fmla="*/ 0 h 344941"/>
                  <a:gd name="connsiteX3" fmla="*/ 2007385 w 2015217"/>
                  <a:gd name="connsiteY3" fmla="*/ 334391 h 344941"/>
                  <a:gd name="connsiteX0" fmla="*/ 0 w 2019023"/>
                  <a:gd name="connsiteY0" fmla="*/ 344941 h 344941"/>
                  <a:gd name="connsiteX1" fmla="*/ 326571 w 2019023"/>
                  <a:gd name="connsiteY1" fmla="*/ 2041 h 344941"/>
                  <a:gd name="connsiteX2" fmla="*/ 2015217 w 2019023"/>
                  <a:gd name="connsiteY2" fmla="*/ 0 h 344941"/>
                  <a:gd name="connsiteX3" fmla="*/ 2018879 w 2019023"/>
                  <a:gd name="connsiteY3" fmla="*/ 342948 h 344941"/>
                  <a:gd name="connsiteX0" fmla="*/ 0 w 2016803"/>
                  <a:gd name="connsiteY0" fmla="*/ 344941 h 348082"/>
                  <a:gd name="connsiteX1" fmla="*/ 326571 w 2016803"/>
                  <a:gd name="connsiteY1" fmla="*/ 2041 h 348082"/>
                  <a:gd name="connsiteX2" fmla="*/ 2015217 w 2016803"/>
                  <a:gd name="connsiteY2" fmla="*/ 0 h 348082"/>
                  <a:gd name="connsiteX3" fmla="*/ 2016581 w 2016803"/>
                  <a:gd name="connsiteY3" fmla="*/ 348082 h 348082"/>
                  <a:gd name="connsiteX0" fmla="*/ 0 w 2015217"/>
                  <a:gd name="connsiteY0" fmla="*/ 344941 h 349793"/>
                  <a:gd name="connsiteX1" fmla="*/ 326571 w 2015217"/>
                  <a:gd name="connsiteY1" fmla="*/ 2041 h 349793"/>
                  <a:gd name="connsiteX2" fmla="*/ 2015217 w 2015217"/>
                  <a:gd name="connsiteY2" fmla="*/ 0 h 349793"/>
                  <a:gd name="connsiteX3" fmla="*/ 2009684 w 2015217"/>
                  <a:gd name="connsiteY3" fmla="*/ 349793 h 349793"/>
                  <a:gd name="connsiteX0" fmla="*/ 0 w 2019024"/>
                  <a:gd name="connsiteY0" fmla="*/ 344941 h 349793"/>
                  <a:gd name="connsiteX1" fmla="*/ 326571 w 2019024"/>
                  <a:gd name="connsiteY1" fmla="*/ 2041 h 349793"/>
                  <a:gd name="connsiteX2" fmla="*/ 2015217 w 2019024"/>
                  <a:gd name="connsiteY2" fmla="*/ 0 h 349793"/>
                  <a:gd name="connsiteX3" fmla="*/ 2018880 w 2019024"/>
                  <a:gd name="connsiteY3" fmla="*/ 349793 h 349793"/>
                  <a:gd name="connsiteX0" fmla="*/ 0 w 2015217"/>
                  <a:gd name="connsiteY0" fmla="*/ 344941 h 353216"/>
                  <a:gd name="connsiteX1" fmla="*/ 326571 w 2015217"/>
                  <a:gd name="connsiteY1" fmla="*/ 2041 h 353216"/>
                  <a:gd name="connsiteX2" fmla="*/ 2015217 w 2015217"/>
                  <a:gd name="connsiteY2" fmla="*/ 0 h 353216"/>
                  <a:gd name="connsiteX3" fmla="*/ 2005087 w 2015217"/>
                  <a:gd name="connsiteY3" fmla="*/ 353216 h 353216"/>
                  <a:gd name="connsiteX0" fmla="*/ 0 w 2015217"/>
                  <a:gd name="connsiteY0" fmla="*/ 344941 h 353216"/>
                  <a:gd name="connsiteX1" fmla="*/ 326571 w 2015217"/>
                  <a:gd name="connsiteY1" fmla="*/ 2041 h 353216"/>
                  <a:gd name="connsiteX2" fmla="*/ 2015217 w 2015217"/>
                  <a:gd name="connsiteY2" fmla="*/ 0 h 353216"/>
                  <a:gd name="connsiteX3" fmla="*/ 2011984 w 2015217"/>
                  <a:gd name="connsiteY3" fmla="*/ 353216 h 353216"/>
                  <a:gd name="connsiteX0" fmla="*/ 0 w 2016803"/>
                  <a:gd name="connsiteY0" fmla="*/ 344941 h 353216"/>
                  <a:gd name="connsiteX1" fmla="*/ 326571 w 2016803"/>
                  <a:gd name="connsiteY1" fmla="*/ 2041 h 353216"/>
                  <a:gd name="connsiteX2" fmla="*/ 2015217 w 2016803"/>
                  <a:gd name="connsiteY2" fmla="*/ 0 h 353216"/>
                  <a:gd name="connsiteX3" fmla="*/ 2016581 w 2016803"/>
                  <a:gd name="connsiteY3" fmla="*/ 353216 h 353216"/>
                </a:gdLst>
                <a:ahLst/>
                <a:cxnLst>
                  <a:cxn ang="0">
                    <a:pos x="connsiteX0" y="connsiteY0"/>
                  </a:cxn>
                  <a:cxn ang="0">
                    <a:pos x="connsiteX1" y="connsiteY1"/>
                  </a:cxn>
                  <a:cxn ang="0">
                    <a:pos x="connsiteX2" y="connsiteY2"/>
                  </a:cxn>
                  <a:cxn ang="0">
                    <a:pos x="connsiteX3" y="connsiteY3"/>
                  </a:cxn>
                </a:cxnLst>
                <a:rect l="l" t="t" r="r" b="b"/>
                <a:pathLst>
                  <a:path w="2016803" h="353216">
                    <a:moveTo>
                      <a:pt x="0" y="344941"/>
                    </a:moveTo>
                    <a:lnTo>
                      <a:pt x="326571" y="2041"/>
                    </a:lnTo>
                    <a:lnTo>
                      <a:pt x="2015217" y="0"/>
                    </a:lnTo>
                    <a:cubicBezTo>
                      <a:pt x="2014083" y="93209"/>
                      <a:pt x="2017715" y="260007"/>
                      <a:pt x="2016581" y="353216"/>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dirty="0"/>
              </a:p>
            </p:txBody>
          </p:sp>
          <p:sp>
            <p:nvSpPr>
              <p:cNvPr id="44" name="Freeform 43"/>
              <p:cNvSpPr/>
              <p:nvPr/>
            </p:nvSpPr>
            <p:spPr>
              <a:xfrm>
                <a:off x="1994122" y="859168"/>
                <a:ext cx="4284351" cy="499109"/>
              </a:xfrm>
              <a:custGeom>
                <a:avLst/>
                <a:gdLst>
                  <a:gd name="connsiteX0" fmla="*/ 0 w 2024743"/>
                  <a:gd name="connsiteY0" fmla="*/ 359228 h 359228"/>
                  <a:gd name="connsiteX1" fmla="*/ 326571 w 2024743"/>
                  <a:gd name="connsiteY1" fmla="*/ 16328 h 359228"/>
                  <a:gd name="connsiteX2" fmla="*/ 2024743 w 2024743"/>
                  <a:gd name="connsiteY2" fmla="*/ 0 h 359228"/>
                  <a:gd name="connsiteX3" fmla="*/ 2016579 w 2024743"/>
                  <a:gd name="connsiteY3" fmla="*/ 293914 h 359228"/>
                  <a:gd name="connsiteX0" fmla="*/ 0 w 2016579"/>
                  <a:gd name="connsiteY0" fmla="*/ 354466 h 354466"/>
                  <a:gd name="connsiteX1" fmla="*/ 326571 w 2016579"/>
                  <a:gd name="connsiteY1" fmla="*/ 11566 h 354466"/>
                  <a:gd name="connsiteX2" fmla="*/ 2010455 w 2016579"/>
                  <a:gd name="connsiteY2" fmla="*/ 0 h 354466"/>
                  <a:gd name="connsiteX3" fmla="*/ 2016579 w 2016579"/>
                  <a:gd name="connsiteY3" fmla="*/ 289152 h 354466"/>
                  <a:gd name="connsiteX0" fmla="*/ 0 w 2016579"/>
                  <a:gd name="connsiteY0" fmla="*/ 344941 h 344941"/>
                  <a:gd name="connsiteX1" fmla="*/ 326571 w 2016579"/>
                  <a:gd name="connsiteY1" fmla="*/ 2041 h 344941"/>
                  <a:gd name="connsiteX2" fmla="*/ 2010455 w 2016579"/>
                  <a:gd name="connsiteY2" fmla="*/ 0 h 344941"/>
                  <a:gd name="connsiteX3" fmla="*/ 2016579 w 2016579"/>
                  <a:gd name="connsiteY3" fmla="*/ 279627 h 344941"/>
                  <a:gd name="connsiteX0" fmla="*/ 0 w 2019980"/>
                  <a:gd name="connsiteY0" fmla="*/ 344941 h 344941"/>
                  <a:gd name="connsiteX1" fmla="*/ 326571 w 2019980"/>
                  <a:gd name="connsiteY1" fmla="*/ 2041 h 344941"/>
                  <a:gd name="connsiteX2" fmla="*/ 2019980 w 2019980"/>
                  <a:gd name="connsiteY2" fmla="*/ 0 h 344941"/>
                  <a:gd name="connsiteX3" fmla="*/ 2016579 w 2019980"/>
                  <a:gd name="connsiteY3" fmla="*/ 279627 h 344941"/>
                  <a:gd name="connsiteX0" fmla="*/ 0 w 2016801"/>
                  <a:gd name="connsiteY0" fmla="*/ 344941 h 344941"/>
                  <a:gd name="connsiteX1" fmla="*/ 326571 w 2016801"/>
                  <a:gd name="connsiteY1" fmla="*/ 2041 h 344941"/>
                  <a:gd name="connsiteX2" fmla="*/ 2015217 w 2016801"/>
                  <a:gd name="connsiteY2" fmla="*/ 0 h 344941"/>
                  <a:gd name="connsiteX3" fmla="*/ 2016579 w 2016801"/>
                  <a:gd name="connsiteY3" fmla="*/ 279627 h 344941"/>
                  <a:gd name="connsiteX0" fmla="*/ 0 w 2023561"/>
                  <a:gd name="connsiteY0" fmla="*/ 344941 h 344941"/>
                  <a:gd name="connsiteX1" fmla="*/ 326571 w 2023561"/>
                  <a:gd name="connsiteY1" fmla="*/ 2041 h 344941"/>
                  <a:gd name="connsiteX2" fmla="*/ 2015217 w 2023561"/>
                  <a:gd name="connsiteY2" fmla="*/ 0 h 344941"/>
                  <a:gd name="connsiteX3" fmla="*/ 2023476 w 2023561"/>
                  <a:gd name="connsiteY3" fmla="*/ 337814 h 344941"/>
                  <a:gd name="connsiteX0" fmla="*/ 0 w 2028133"/>
                  <a:gd name="connsiteY0" fmla="*/ 344941 h 344941"/>
                  <a:gd name="connsiteX1" fmla="*/ 326571 w 2028133"/>
                  <a:gd name="connsiteY1" fmla="*/ 2041 h 344941"/>
                  <a:gd name="connsiteX2" fmla="*/ 2015217 w 2028133"/>
                  <a:gd name="connsiteY2" fmla="*/ 0 h 344941"/>
                  <a:gd name="connsiteX3" fmla="*/ 2028073 w 2028133"/>
                  <a:gd name="connsiteY3" fmla="*/ 339525 h 344941"/>
                  <a:gd name="connsiteX0" fmla="*/ 0 w 2025845"/>
                  <a:gd name="connsiteY0" fmla="*/ 344941 h 344941"/>
                  <a:gd name="connsiteX1" fmla="*/ 326571 w 2025845"/>
                  <a:gd name="connsiteY1" fmla="*/ 2041 h 344941"/>
                  <a:gd name="connsiteX2" fmla="*/ 2015217 w 2025845"/>
                  <a:gd name="connsiteY2" fmla="*/ 0 h 344941"/>
                  <a:gd name="connsiteX3" fmla="*/ 2025774 w 2025845"/>
                  <a:gd name="connsiteY3" fmla="*/ 337814 h 344941"/>
                  <a:gd name="connsiteX0" fmla="*/ 0 w 2019023"/>
                  <a:gd name="connsiteY0" fmla="*/ 344941 h 344941"/>
                  <a:gd name="connsiteX1" fmla="*/ 326571 w 2019023"/>
                  <a:gd name="connsiteY1" fmla="*/ 2041 h 344941"/>
                  <a:gd name="connsiteX2" fmla="*/ 2015217 w 2019023"/>
                  <a:gd name="connsiteY2" fmla="*/ 0 h 344941"/>
                  <a:gd name="connsiteX3" fmla="*/ 2018879 w 2019023"/>
                  <a:gd name="connsiteY3" fmla="*/ 337814 h 344941"/>
                  <a:gd name="connsiteX0" fmla="*/ 0 w 2015217"/>
                  <a:gd name="connsiteY0" fmla="*/ 344941 h 344941"/>
                  <a:gd name="connsiteX1" fmla="*/ 326571 w 2015217"/>
                  <a:gd name="connsiteY1" fmla="*/ 2041 h 344941"/>
                  <a:gd name="connsiteX2" fmla="*/ 2015217 w 2015217"/>
                  <a:gd name="connsiteY2" fmla="*/ 0 h 344941"/>
                  <a:gd name="connsiteX3" fmla="*/ 2007385 w 2015217"/>
                  <a:gd name="connsiteY3" fmla="*/ 334391 h 344941"/>
                  <a:gd name="connsiteX0" fmla="*/ 0 w 2019023"/>
                  <a:gd name="connsiteY0" fmla="*/ 344941 h 344941"/>
                  <a:gd name="connsiteX1" fmla="*/ 326571 w 2019023"/>
                  <a:gd name="connsiteY1" fmla="*/ 2041 h 344941"/>
                  <a:gd name="connsiteX2" fmla="*/ 2015217 w 2019023"/>
                  <a:gd name="connsiteY2" fmla="*/ 0 h 344941"/>
                  <a:gd name="connsiteX3" fmla="*/ 2018879 w 2019023"/>
                  <a:gd name="connsiteY3" fmla="*/ 342948 h 344941"/>
                  <a:gd name="connsiteX0" fmla="*/ 0 w 2016803"/>
                  <a:gd name="connsiteY0" fmla="*/ 344941 h 348082"/>
                  <a:gd name="connsiteX1" fmla="*/ 326571 w 2016803"/>
                  <a:gd name="connsiteY1" fmla="*/ 2041 h 348082"/>
                  <a:gd name="connsiteX2" fmla="*/ 2015217 w 2016803"/>
                  <a:gd name="connsiteY2" fmla="*/ 0 h 348082"/>
                  <a:gd name="connsiteX3" fmla="*/ 2016581 w 2016803"/>
                  <a:gd name="connsiteY3" fmla="*/ 348082 h 348082"/>
                  <a:gd name="connsiteX0" fmla="*/ 0 w 2015217"/>
                  <a:gd name="connsiteY0" fmla="*/ 344941 h 349793"/>
                  <a:gd name="connsiteX1" fmla="*/ 326571 w 2015217"/>
                  <a:gd name="connsiteY1" fmla="*/ 2041 h 349793"/>
                  <a:gd name="connsiteX2" fmla="*/ 2015217 w 2015217"/>
                  <a:gd name="connsiteY2" fmla="*/ 0 h 349793"/>
                  <a:gd name="connsiteX3" fmla="*/ 2009684 w 2015217"/>
                  <a:gd name="connsiteY3" fmla="*/ 349793 h 349793"/>
                  <a:gd name="connsiteX0" fmla="*/ 0 w 2019024"/>
                  <a:gd name="connsiteY0" fmla="*/ 344941 h 349793"/>
                  <a:gd name="connsiteX1" fmla="*/ 326571 w 2019024"/>
                  <a:gd name="connsiteY1" fmla="*/ 2041 h 349793"/>
                  <a:gd name="connsiteX2" fmla="*/ 2015217 w 2019024"/>
                  <a:gd name="connsiteY2" fmla="*/ 0 h 349793"/>
                  <a:gd name="connsiteX3" fmla="*/ 2018880 w 2019024"/>
                  <a:gd name="connsiteY3" fmla="*/ 349793 h 349793"/>
                  <a:gd name="connsiteX0" fmla="*/ 0 w 2015217"/>
                  <a:gd name="connsiteY0" fmla="*/ 344941 h 353216"/>
                  <a:gd name="connsiteX1" fmla="*/ 326571 w 2015217"/>
                  <a:gd name="connsiteY1" fmla="*/ 2041 h 353216"/>
                  <a:gd name="connsiteX2" fmla="*/ 2015217 w 2015217"/>
                  <a:gd name="connsiteY2" fmla="*/ 0 h 353216"/>
                  <a:gd name="connsiteX3" fmla="*/ 2005087 w 2015217"/>
                  <a:gd name="connsiteY3" fmla="*/ 353216 h 353216"/>
                  <a:gd name="connsiteX0" fmla="*/ 0 w 2015217"/>
                  <a:gd name="connsiteY0" fmla="*/ 344941 h 353216"/>
                  <a:gd name="connsiteX1" fmla="*/ 326571 w 2015217"/>
                  <a:gd name="connsiteY1" fmla="*/ 2041 h 353216"/>
                  <a:gd name="connsiteX2" fmla="*/ 2015217 w 2015217"/>
                  <a:gd name="connsiteY2" fmla="*/ 0 h 353216"/>
                  <a:gd name="connsiteX3" fmla="*/ 2011984 w 2015217"/>
                  <a:gd name="connsiteY3" fmla="*/ 353216 h 353216"/>
                  <a:gd name="connsiteX0" fmla="*/ 0 w 2016803"/>
                  <a:gd name="connsiteY0" fmla="*/ 344941 h 353216"/>
                  <a:gd name="connsiteX1" fmla="*/ 326571 w 2016803"/>
                  <a:gd name="connsiteY1" fmla="*/ 2041 h 353216"/>
                  <a:gd name="connsiteX2" fmla="*/ 2015217 w 2016803"/>
                  <a:gd name="connsiteY2" fmla="*/ 0 h 353216"/>
                  <a:gd name="connsiteX3" fmla="*/ 2016581 w 2016803"/>
                  <a:gd name="connsiteY3" fmla="*/ 353216 h 353216"/>
                  <a:gd name="connsiteX0" fmla="*/ 0 w 2016803"/>
                  <a:gd name="connsiteY0" fmla="*/ 354635 h 362910"/>
                  <a:gd name="connsiteX1" fmla="*/ 789901 w 2016803"/>
                  <a:gd name="connsiteY1" fmla="*/ 0 h 362910"/>
                  <a:gd name="connsiteX2" fmla="*/ 2015217 w 2016803"/>
                  <a:gd name="connsiteY2" fmla="*/ 9694 h 362910"/>
                  <a:gd name="connsiteX3" fmla="*/ 2016581 w 2016803"/>
                  <a:gd name="connsiteY3" fmla="*/ 362910 h 362910"/>
                  <a:gd name="connsiteX0" fmla="*/ 0 w 1323074"/>
                  <a:gd name="connsiteY0" fmla="*/ 331165 h 362910"/>
                  <a:gd name="connsiteX1" fmla="*/ 96172 w 1323074"/>
                  <a:gd name="connsiteY1" fmla="*/ 0 h 362910"/>
                  <a:gd name="connsiteX2" fmla="*/ 1321488 w 1323074"/>
                  <a:gd name="connsiteY2" fmla="*/ 9694 h 362910"/>
                  <a:gd name="connsiteX3" fmla="*/ 1322852 w 1323074"/>
                  <a:gd name="connsiteY3" fmla="*/ 362910 h 362910"/>
                  <a:gd name="connsiteX0" fmla="*/ 0 w 1325636"/>
                  <a:gd name="connsiteY0" fmla="*/ 335124 h 362910"/>
                  <a:gd name="connsiteX1" fmla="*/ 98734 w 1325636"/>
                  <a:gd name="connsiteY1" fmla="*/ 0 h 362910"/>
                  <a:gd name="connsiteX2" fmla="*/ 1324050 w 1325636"/>
                  <a:gd name="connsiteY2" fmla="*/ 9694 h 362910"/>
                  <a:gd name="connsiteX3" fmla="*/ 1325414 w 1325636"/>
                  <a:gd name="connsiteY3" fmla="*/ 362910 h 362910"/>
                  <a:gd name="connsiteX0" fmla="*/ 0 w 1325636"/>
                  <a:gd name="connsiteY0" fmla="*/ 337103 h 364889"/>
                  <a:gd name="connsiteX1" fmla="*/ 103859 w 1325636"/>
                  <a:gd name="connsiteY1" fmla="*/ 0 h 364889"/>
                  <a:gd name="connsiteX2" fmla="*/ 1324050 w 1325636"/>
                  <a:gd name="connsiteY2" fmla="*/ 11673 h 364889"/>
                  <a:gd name="connsiteX3" fmla="*/ 1325414 w 1325636"/>
                  <a:gd name="connsiteY3" fmla="*/ 364889 h 364889"/>
                  <a:gd name="connsiteX0" fmla="*/ 0 w 1325636"/>
                  <a:gd name="connsiteY0" fmla="*/ 331165 h 358951"/>
                  <a:gd name="connsiteX1" fmla="*/ 103859 w 1325636"/>
                  <a:gd name="connsiteY1" fmla="*/ 0 h 358951"/>
                  <a:gd name="connsiteX2" fmla="*/ 1324050 w 1325636"/>
                  <a:gd name="connsiteY2" fmla="*/ 5735 h 358951"/>
                  <a:gd name="connsiteX3" fmla="*/ 1325414 w 1325636"/>
                  <a:gd name="connsiteY3" fmla="*/ 358951 h 358951"/>
                  <a:gd name="connsiteX0" fmla="*/ 0 w 1325636"/>
                  <a:gd name="connsiteY0" fmla="*/ 345021 h 358951"/>
                  <a:gd name="connsiteX1" fmla="*/ 103859 w 1325636"/>
                  <a:gd name="connsiteY1" fmla="*/ 0 h 358951"/>
                  <a:gd name="connsiteX2" fmla="*/ 1324050 w 1325636"/>
                  <a:gd name="connsiteY2" fmla="*/ 5735 h 358951"/>
                  <a:gd name="connsiteX3" fmla="*/ 1325414 w 1325636"/>
                  <a:gd name="connsiteY3" fmla="*/ 358951 h 358951"/>
                  <a:gd name="connsiteX0" fmla="*/ 0 w 1328198"/>
                  <a:gd name="connsiteY0" fmla="*/ 345021 h 358951"/>
                  <a:gd name="connsiteX1" fmla="*/ 106421 w 1328198"/>
                  <a:gd name="connsiteY1" fmla="*/ 0 h 358951"/>
                  <a:gd name="connsiteX2" fmla="*/ 1326612 w 1328198"/>
                  <a:gd name="connsiteY2" fmla="*/ 5735 h 358951"/>
                  <a:gd name="connsiteX3" fmla="*/ 1327976 w 1328198"/>
                  <a:gd name="connsiteY3" fmla="*/ 358951 h 358951"/>
                </a:gdLst>
                <a:ahLst/>
                <a:cxnLst>
                  <a:cxn ang="0">
                    <a:pos x="connsiteX0" y="connsiteY0"/>
                  </a:cxn>
                  <a:cxn ang="0">
                    <a:pos x="connsiteX1" y="connsiteY1"/>
                  </a:cxn>
                  <a:cxn ang="0">
                    <a:pos x="connsiteX2" y="connsiteY2"/>
                  </a:cxn>
                  <a:cxn ang="0">
                    <a:pos x="connsiteX3" y="connsiteY3"/>
                  </a:cxn>
                </a:cxnLst>
                <a:rect l="l" t="t" r="r" b="b"/>
                <a:pathLst>
                  <a:path w="1328198" h="358951">
                    <a:moveTo>
                      <a:pt x="0" y="345021"/>
                    </a:moveTo>
                    <a:lnTo>
                      <a:pt x="106421" y="0"/>
                    </a:lnTo>
                    <a:lnTo>
                      <a:pt x="1326612" y="5735"/>
                    </a:lnTo>
                    <a:cubicBezTo>
                      <a:pt x="1325478" y="98944"/>
                      <a:pt x="1329110" y="265742"/>
                      <a:pt x="1327976" y="358951"/>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dirty="0"/>
              </a:p>
            </p:txBody>
          </p:sp>
          <p:sp>
            <p:nvSpPr>
              <p:cNvPr id="24" name="Freeform 23"/>
              <p:cNvSpPr/>
              <p:nvPr/>
            </p:nvSpPr>
            <p:spPr>
              <a:xfrm>
                <a:off x="1416293" y="1344679"/>
                <a:ext cx="949449" cy="949449"/>
              </a:xfrm>
              <a:custGeom>
                <a:avLst/>
                <a:gdLst>
                  <a:gd name="connsiteX0" fmla="*/ 0 w 949449"/>
                  <a:gd name="connsiteY0" fmla="*/ 474725 h 949449"/>
                  <a:gd name="connsiteX1" fmla="*/ 474725 w 949449"/>
                  <a:gd name="connsiteY1" fmla="*/ 0 h 949449"/>
                  <a:gd name="connsiteX2" fmla="*/ 949450 w 949449"/>
                  <a:gd name="connsiteY2" fmla="*/ 474725 h 949449"/>
                  <a:gd name="connsiteX3" fmla="*/ 474725 w 949449"/>
                  <a:gd name="connsiteY3" fmla="*/ 949450 h 949449"/>
                  <a:gd name="connsiteX4" fmla="*/ 0 w 949449"/>
                  <a:gd name="connsiteY4" fmla="*/ 474725 h 949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449" h="949449">
                    <a:moveTo>
                      <a:pt x="0" y="474725"/>
                    </a:moveTo>
                    <a:cubicBezTo>
                      <a:pt x="0" y="212542"/>
                      <a:pt x="212542" y="0"/>
                      <a:pt x="474725" y="0"/>
                    </a:cubicBezTo>
                    <a:cubicBezTo>
                      <a:pt x="736908" y="0"/>
                      <a:pt x="949450" y="212542"/>
                      <a:pt x="949450" y="474725"/>
                    </a:cubicBezTo>
                    <a:cubicBezTo>
                      <a:pt x="949450" y="736908"/>
                      <a:pt x="736908" y="949450"/>
                      <a:pt x="474725" y="949450"/>
                    </a:cubicBezTo>
                    <a:cubicBezTo>
                      <a:pt x="212542" y="949450"/>
                      <a:pt x="0" y="736908"/>
                      <a:pt x="0" y="47472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39044" tIns="139044" rIns="139044" bIns="139044" spcCol="1270" anchor="ctr"/>
              <a:lstStyle/>
              <a:p>
                <a:pPr algn="ctr" defTabSz="889000">
                  <a:lnSpc>
                    <a:spcPct val="90000"/>
                  </a:lnSpc>
                  <a:spcAft>
                    <a:spcPct val="35000"/>
                  </a:spcAft>
                  <a:defRPr/>
                </a:pPr>
                <a:r>
                  <a:rPr lang="en-US" sz="2000" dirty="0"/>
                  <a:t>PAP </a:t>
                </a:r>
                <a:r>
                  <a:rPr lang="en-US" sz="2000" dirty="0" smtClean="0"/>
                  <a:t>20</a:t>
                </a:r>
                <a:endParaRPr lang="en-US" sz="2000" dirty="0"/>
              </a:p>
            </p:txBody>
          </p:sp>
        </p:grpSp>
        <p:sp>
          <p:nvSpPr>
            <p:cNvPr id="16405" name="TextBox 45"/>
            <p:cNvSpPr txBox="1">
              <a:spLocks noChangeArrowheads="1"/>
            </p:cNvSpPr>
            <p:nvPr/>
          </p:nvSpPr>
          <p:spPr bwMode="auto">
            <a:xfrm>
              <a:off x="6781800" y="2785646"/>
              <a:ext cx="813941" cy="338554"/>
            </a:xfrm>
            <a:prstGeom prst="rect">
              <a:avLst/>
            </a:prstGeom>
            <a:noFill/>
            <a:ln w="9525">
              <a:noFill/>
              <a:miter lim="800000"/>
              <a:headEnd/>
              <a:tailEnd/>
            </a:ln>
          </p:spPr>
          <p:txBody>
            <a:bodyPr wrap="none">
              <a:spAutoFit/>
            </a:bodyPr>
            <a:lstStyle/>
            <a:p>
              <a:r>
                <a:rPr lang="en-US" sz="1600" b="1" dirty="0"/>
                <a:t>Where:</a:t>
              </a:r>
            </a:p>
          </p:txBody>
        </p:sp>
      </p:grpSp>
      <p:sp>
        <p:nvSpPr>
          <p:cNvPr id="45" name="Slide Number Placeholder 3"/>
          <p:cNvSpPr>
            <a:spLocks noGrp="1"/>
          </p:cNvSpPr>
          <p:nvPr>
            <p:ph type="sldNum" sz="quarter" idx="16"/>
          </p:nvPr>
        </p:nvSpPr>
        <p:spPr>
          <a:xfrm>
            <a:off x="0" y="990600"/>
            <a:ext cx="533400" cy="244475"/>
          </a:xfrm>
        </p:spPr>
        <p:txBody>
          <a:bodyPr>
            <a:normAutofit fontScale="85000" lnSpcReduction="20000"/>
          </a:bodyPr>
          <a:lstStyle/>
          <a:p>
            <a:pPr>
              <a:defRPr/>
            </a:pPr>
            <a:fld id="{F8487B62-3259-420A-9B70-3AC55AD0C00D}" type="slidenum">
              <a:rPr lang="en-US"/>
              <a:pPr>
                <a:defRPr/>
              </a:pPr>
              <a:t>22</a:t>
            </a:fld>
            <a:endParaRPr lang="en-US" dirty="0"/>
          </a:p>
        </p:txBody>
      </p:sp>
      <p:sp>
        <p:nvSpPr>
          <p:cNvPr id="28" name="Rectangle 27"/>
          <p:cNvSpPr/>
          <p:nvPr/>
        </p:nvSpPr>
        <p:spPr>
          <a:xfrm>
            <a:off x="633413" y="4938164"/>
            <a:ext cx="7215187" cy="700636"/>
          </a:xfrm>
          <a:prstGeom prst="rect">
            <a:avLst/>
          </a:prstGeom>
          <a:solidFill>
            <a:schemeClr val="accent2">
              <a:lumMod val="20000"/>
              <a:lumOff val="8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
          <p:cNvSpPr txBox="1">
            <a:spLocks/>
          </p:cNvSpPr>
          <p:nvPr/>
        </p:nvSpPr>
        <p:spPr>
          <a:xfrm>
            <a:off x="4909663" y="4959552"/>
            <a:ext cx="2938938" cy="606223"/>
          </a:xfrm>
          <a:prstGeom prst="rect">
            <a:avLst/>
          </a:prstGeom>
        </p:spPr>
        <p:txBody>
          <a:bodyPr/>
          <a:lstStyle>
            <a:lvl1pPr marL="342900" indent="-342900" algn="l" defTabSz="-13873163" rtl="0" eaLnBrk="1" fontAlgn="base" hangingPunct="1">
              <a:spcBef>
                <a:spcPts val="700"/>
              </a:spcBef>
              <a:spcAft>
                <a:spcPct val="0"/>
              </a:spcAft>
              <a:buClr>
                <a:schemeClr val="accent1"/>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742950" indent="-285750" algn="l" defTabSz="-13873163"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Calibri" pitchFamily="34" charset="0"/>
              </a:defRPr>
            </a:lvl2pPr>
            <a:lvl3pPr marL="1143000" indent="-228600" algn="l" defTabSz="-13873163" rtl="0" eaLnBrk="1" fontAlgn="base" hangingPunct="1">
              <a:spcBef>
                <a:spcPts val="500"/>
              </a:spcBef>
              <a:spcAft>
                <a:spcPct val="0"/>
              </a:spcAft>
              <a:buClr>
                <a:schemeClr val="accent2">
                  <a:lumMod val="75000"/>
                </a:schemeClr>
              </a:buClr>
              <a:buSzPct val="75000"/>
              <a:buFont typeface="Wingdings" pitchFamily="2" charset="2"/>
              <a:buChar char=""/>
              <a:defRPr sz="2300" kern="1200">
                <a:solidFill>
                  <a:schemeClr val="tx1"/>
                </a:solidFill>
                <a:latin typeface="Calibri" pitchFamily="34" charset="0"/>
                <a:ea typeface="+mn-ea"/>
                <a:cs typeface="Calibri" pitchFamily="34" charset="0"/>
              </a:defRPr>
            </a:lvl3pPr>
            <a:lvl4pPr marL="1600200" indent="-228600" algn="l" defTabSz="-13873163" rtl="0" eaLnBrk="1" fontAlgn="base" hangingPunct="1">
              <a:spcBef>
                <a:spcPts val="400"/>
              </a:spcBef>
              <a:spcAft>
                <a:spcPct val="0"/>
              </a:spcAft>
              <a:buClr>
                <a:schemeClr val="accent2">
                  <a:lumMod val="75000"/>
                </a:schemeClr>
              </a:buClr>
              <a:buSzPct val="75000"/>
              <a:buFont typeface="Wingdings" pitchFamily="2" charset="2"/>
              <a:buChar char=""/>
              <a:defRPr sz="2000" kern="1200">
                <a:solidFill>
                  <a:schemeClr val="tx1"/>
                </a:solidFill>
                <a:latin typeface="Calibri" pitchFamily="34" charset="0"/>
                <a:ea typeface="+mn-ea"/>
                <a:cs typeface="Calibri" pitchFamily="34" charset="0"/>
              </a:defRPr>
            </a:lvl4pPr>
            <a:lvl5pPr marL="2057400" indent="-228600" algn="l" defTabSz="-13873163" rtl="0" eaLnBrk="1" fontAlgn="base" hangingPunct="1">
              <a:spcBef>
                <a:spcPts val="400"/>
              </a:spcBef>
              <a:spcAft>
                <a:spcPct val="0"/>
              </a:spcAft>
              <a:buClr>
                <a:srgbClr val="776A5B"/>
              </a:buClr>
              <a:buSzPct val="65000"/>
              <a:buFont typeface="Wingdings" pitchFamily="2" charset="2"/>
              <a:buChar char=""/>
              <a:defRPr sz="20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US" sz="1800" dirty="0" smtClean="0">
                <a:solidFill>
                  <a:schemeClr val="bg1">
                    <a:lumMod val="50000"/>
                  </a:schemeClr>
                </a:solidFill>
              </a:rPr>
              <a:t>Implementation activities not formal part of PAP</a:t>
            </a:r>
            <a:endParaRPr lang="en-US" sz="1800" dirty="0">
              <a:solidFill>
                <a:schemeClr val="bg1">
                  <a:lumMod val="50000"/>
                </a:schemeClr>
              </a:solidFill>
            </a:endParaRPr>
          </a:p>
        </p:txBody>
      </p:sp>
    </p:spTree>
    <p:extLst>
      <p:ext uri="{BB962C8B-B14F-4D97-AF65-F5344CB8AC3E}">
        <p14:creationId xmlns:p14="http://schemas.microsoft.com/office/powerpoint/2010/main" val="151148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76200"/>
            <a:ext cx="8378825" cy="990600"/>
          </a:xfrm>
        </p:spPr>
        <p:txBody>
          <a:bodyPr>
            <a:normAutofit fontScale="90000"/>
          </a:bodyPr>
          <a:lstStyle/>
          <a:p>
            <a:pPr>
              <a:defRPr/>
            </a:pPr>
            <a:r>
              <a:rPr lang="en-US" dirty="0" smtClean="0"/>
              <a:t>About the deliverables of PAP20</a:t>
            </a:r>
            <a:br>
              <a:rPr lang="en-US" dirty="0" smtClean="0"/>
            </a:br>
            <a:r>
              <a:rPr lang="en-US" sz="2200" dirty="0"/>
              <a:t>*</a:t>
            </a:r>
            <a:r>
              <a:rPr lang="en-US" sz="2200" dirty="0" smtClean="0"/>
              <a:t>planned dates to be confirmed at initial PAP20 meetings</a:t>
            </a:r>
            <a:endParaRPr lang="en-US" dirty="0"/>
          </a:p>
        </p:txBody>
      </p:sp>
      <p:sp>
        <p:nvSpPr>
          <p:cNvPr id="3" name="Content Placeholder 2"/>
          <p:cNvSpPr>
            <a:spLocks noGrp="1"/>
          </p:cNvSpPr>
          <p:nvPr>
            <p:ph sz="quarter" idx="13"/>
          </p:nvPr>
        </p:nvSpPr>
        <p:spPr>
          <a:xfrm>
            <a:off x="609600" y="1219200"/>
            <a:ext cx="8382000" cy="4953000"/>
          </a:xfrm>
        </p:spPr>
        <p:txBody>
          <a:bodyPr>
            <a:noAutofit/>
          </a:bodyPr>
          <a:lstStyle/>
          <a:p>
            <a:pPr>
              <a:defRPr/>
            </a:pPr>
            <a:r>
              <a:rPr lang="en-US" sz="1800" dirty="0"/>
              <a:t>SGIP Standing Committee Involvement </a:t>
            </a:r>
            <a:endParaRPr lang="en-US" sz="1800" dirty="0" smtClean="0"/>
          </a:p>
          <a:p>
            <a:pPr lvl="1">
              <a:defRPr/>
            </a:pPr>
            <a:r>
              <a:rPr lang="en-US" sz="1600" dirty="0" smtClean="0"/>
              <a:t>CSWG – Cyber Security and Privacy recommendations for ESPI exchanges</a:t>
            </a:r>
          </a:p>
          <a:p>
            <a:pPr lvl="1">
              <a:defRPr/>
            </a:pPr>
            <a:r>
              <a:rPr lang="en-US" sz="1600" dirty="0" smtClean="0"/>
              <a:t>SGTCC – ITCA formation and test plan development collaboration</a:t>
            </a:r>
          </a:p>
          <a:p>
            <a:pPr>
              <a:defRPr/>
            </a:pPr>
            <a:r>
              <a:rPr lang="en-US" sz="1800" dirty="0" smtClean="0"/>
              <a:t>NAESB Standards Evolution</a:t>
            </a:r>
          </a:p>
          <a:p>
            <a:pPr lvl="1">
              <a:defRPr/>
            </a:pPr>
            <a:r>
              <a:rPr lang="en-US" sz="1600" dirty="0" smtClean="0"/>
              <a:t>PAP10 Maintenance Update ~4/2012</a:t>
            </a:r>
          </a:p>
          <a:p>
            <a:pPr lvl="1">
              <a:defRPr/>
            </a:pPr>
            <a:r>
              <a:rPr lang="en-US" sz="1600" dirty="0" smtClean="0"/>
              <a:t>ESPI </a:t>
            </a:r>
            <a:r>
              <a:rPr lang="en-US" sz="1600" dirty="0"/>
              <a:t>Errata  ~</a:t>
            </a:r>
            <a:r>
              <a:rPr lang="en-US" sz="1600" dirty="0" smtClean="0"/>
              <a:t>4/2012</a:t>
            </a:r>
          </a:p>
          <a:p>
            <a:pPr lvl="1">
              <a:defRPr/>
            </a:pPr>
            <a:r>
              <a:rPr lang="en-US" sz="1600" dirty="0" smtClean="0"/>
              <a:t>ESPI Evolution ~9/2012</a:t>
            </a:r>
          </a:p>
          <a:p>
            <a:pPr>
              <a:defRPr/>
            </a:pPr>
            <a:r>
              <a:rPr lang="en-US" sz="1800" dirty="0" smtClean="0"/>
              <a:t>UCAIug Test Plans and ITCA (Interoperability Testing/Certification Authority)</a:t>
            </a:r>
          </a:p>
          <a:p>
            <a:pPr lvl="1">
              <a:defRPr/>
            </a:pPr>
            <a:r>
              <a:rPr lang="en-US" sz="1600" dirty="0" smtClean="0"/>
              <a:t>UCAIug ITCA ~6/2012</a:t>
            </a:r>
          </a:p>
          <a:p>
            <a:pPr lvl="1">
              <a:defRPr/>
            </a:pPr>
            <a:r>
              <a:rPr lang="en-US" sz="1600" dirty="0" smtClean="0"/>
              <a:t>Green Button Test Plan ~6/2012</a:t>
            </a:r>
          </a:p>
          <a:p>
            <a:pPr lvl="1">
              <a:defRPr/>
            </a:pPr>
            <a:r>
              <a:rPr lang="en-US" sz="1600" dirty="0" smtClean="0"/>
              <a:t>ESPI Test Plan ~6/2012</a:t>
            </a:r>
          </a:p>
          <a:p>
            <a:pPr>
              <a:defRPr/>
            </a:pPr>
            <a:r>
              <a:rPr lang="en-US" sz="1800" dirty="0" smtClean="0">
                <a:solidFill>
                  <a:schemeClr val="bg1">
                    <a:lumMod val="65000"/>
                  </a:schemeClr>
                </a:solidFill>
              </a:rPr>
              <a:t>Reference </a:t>
            </a:r>
            <a:r>
              <a:rPr lang="en-US" sz="1800" dirty="0" smtClean="0">
                <a:solidFill>
                  <a:schemeClr val="bg1">
                    <a:lumMod val="65000"/>
                  </a:schemeClr>
                </a:solidFill>
              </a:rPr>
              <a:t>Implementations (these activities are not officiall</a:t>
            </a:r>
            <a:r>
              <a:rPr lang="en-US" sz="1800" dirty="0" smtClean="0">
                <a:solidFill>
                  <a:schemeClr val="bg1">
                    <a:lumMod val="65000"/>
                  </a:schemeClr>
                </a:solidFill>
              </a:rPr>
              <a:t>y part of PAP)</a:t>
            </a:r>
            <a:endParaRPr lang="en-US" sz="1800" dirty="0" smtClean="0">
              <a:solidFill>
                <a:schemeClr val="bg1">
                  <a:lumMod val="65000"/>
                </a:schemeClr>
              </a:solidFill>
            </a:endParaRPr>
          </a:p>
          <a:p>
            <a:pPr lvl="1">
              <a:defRPr/>
            </a:pPr>
            <a:r>
              <a:rPr lang="en-US" sz="1600" dirty="0" smtClean="0">
                <a:solidFill>
                  <a:schemeClr val="bg1">
                    <a:lumMod val="65000"/>
                  </a:schemeClr>
                </a:solidFill>
              </a:rPr>
              <a:t>Green Button SDK evolution ~6/2012</a:t>
            </a:r>
          </a:p>
          <a:p>
            <a:pPr lvl="1">
              <a:defRPr/>
            </a:pPr>
            <a:r>
              <a:rPr lang="en-US" sz="1600" dirty="0" smtClean="0">
                <a:solidFill>
                  <a:schemeClr val="bg1">
                    <a:lumMod val="65000"/>
                  </a:schemeClr>
                </a:solidFill>
              </a:rPr>
              <a:t>OpenESPI implementation and Test </a:t>
            </a:r>
            <a:r>
              <a:rPr lang="en-US" sz="1600" dirty="0">
                <a:solidFill>
                  <a:schemeClr val="bg1">
                    <a:lumMod val="65000"/>
                  </a:schemeClr>
                </a:solidFill>
              </a:rPr>
              <a:t>Harness ~</a:t>
            </a:r>
            <a:r>
              <a:rPr lang="en-US" sz="1600" dirty="0" smtClean="0">
                <a:solidFill>
                  <a:schemeClr val="bg1">
                    <a:lumMod val="65000"/>
                  </a:schemeClr>
                </a:solidFill>
              </a:rPr>
              <a:t>6/2012</a:t>
            </a:r>
          </a:p>
          <a:p>
            <a:pPr>
              <a:defRPr/>
            </a:pPr>
            <a:r>
              <a:rPr lang="en-US" sz="1800" dirty="0" smtClean="0"/>
              <a:t>International Standardization</a:t>
            </a:r>
          </a:p>
          <a:p>
            <a:pPr lvl="1">
              <a:defRPr/>
            </a:pPr>
            <a:r>
              <a:rPr lang="en-US" sz="1600" dirty="0" smtClean="0"/>
              <a:t>Seek International venue to cross-publish NAESB ESPI standard ~TBD</a:t>
            </a:r>
          </a:p>
          <a:p>
            <a:pPr lvl="2">
              <a:buClr>
                <a:schemeClr val="accent2">
                  <a:lumMod val="75000"/>
                </a:schemeClr>
              </a:buClr>
              <a:defRPr/>
            </a:pPr>
            <a:r>
              <a:rPr lang="en-US" sz="1400" dirty="0" smtClean="0"/>
              <a:t>ESPI is profile (with extensions) of IEC 61968-9 2</a:t>
            </a:r>
            <a:r>
              <a:rPr lang="en-US" sz="1400" baseline="30000" dirty="0" smtClean="0"/>
              <a:t>nd</a:t>
            </a:r>
            <a:r>
              <a:rPr lang="en-US" sz="1400" dirty="0" smtClean="0"/>
              <a:t> Edition</a:t>
            </a:r>
            <a:endParaRPr lang="en-US" sz="1400" dirty="0"/>
          </a:p>
        </p:txBody>
      </p:sp>
      <p:sp>
        <p:nvSpPr>
          <p:cNvPr id="5" name="Slide Number Placeholder 3"/>
          <p:cNvSpPr>
            <a:spLocks noGrp="1"/>
          </p:cNvSpPr>
          <p:nvPr>
            <p:ph type="sldNum" sz="quarter" idx="16"/>
          </p:nvPr>
        </p:nvSpPr>
        <p:spPr>
          <a:xfrm>
            <a:off x="0" y="990600"/>
            <a:ext cx="533400" cy="244475"/>
          </a:xfrm>
        </p:spPr>
        <p:txBody>
          <a:bodyPr>
            <a:normAutofit fontScale="85000" lnSpcReduction="20000"/>
          </a:bodyPr>
          <a:lstStyle/>
          <a:p>
            <a:pPr>
              <a:defRPr/>
            </a:pPr>
            <a:fld id="{F8487B62-3259-420A-9B70-3AC55AD0C00D}" type="slidenum">
              <a:rPr lang="en-US"/>
              <a:pPr>
                <a:defRPr/>
              </a:pPr>
              <a:t>23</a:t>
            </a:fld>
            <a:endParaRPr lang="en-US" dirty="0"/>
          </a:p>
        </p:txBody>
      </p:sp>
    </p:spTree>
    <p:extLst>
      <p:ext uri="{BB962C8B-B14F-4D97-AF65-F5344CB8AC3E}">
        <p14:creationId xmlns:p14="http://schemas.microsoft.com/office/powerpoint/2010/main" val="1859773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rot="184343">
            <a:off x="5393074" y="3035475"/>
            <a:ext cx="2000726" cy="111318"/>
          </a:xfrm>
          <a:custGeom>
            <a:avLst/>
            <a:gdLst>
              <a:gd name="connsiteX0" fmla="*/ 0 w 1796995"/>
              <a:gd name="connsiteY0" fmla="*/ 39756 h 111318"/>
              <a:gd name="connsiteX1" fmla="*/ 1232453 w 1796995"/>
              <a:gd name="connsiteY1" fmla="*/ 0 h 111318"/>
              <a:gd name="connsiteX2" fmla="*/ 1574359 w 1796995"/>
              <a:gd name="connsiteY2" fmla="*/ 47708 h 111318"/>
              <a:gd name="connsiteX3" fmla="*/ 1757239 w 1796995"/>
              <a:gd name="connsiteY3" fmla="*/ 87464 h 111318"/>
              <a:gd name="connsiteX4" fmla="*/ 1796995 w 1796995"/>
              <a:gd name="connsiteY4" fmla="*/ 111318 h 11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995" h="111318">
                <a:moveTo>
                  <a:pt x="0" y="39756"/>
                </a:moveTo>
                <a:lnTo>
                  <a:pt x="1232453" y="0"/>
                </a:lnTo>
                <a:lnTo>
                  <a:pt x="1574359" y="47708"/>
                </a:lnTo>
                <a:lnTo>
                  <a:pt x="1757239" y="87464"/>
                </a:lnTo>
                <a:lnTo>
                  <a:pt x="1796995" y="111318"/>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How to Reduce Barriers to Penetration</a:t>
            </a:r>
            <a:endParaRPr lang="en-US" dirty="0"/>
          </a:p>
        </p:txBody>
      </p:sp>
      <p:graphicFrame>
        <p:nvGraphicFramePr>
          <p:cNvPr id="5" name="Diagram 4"/>
          <p:cNvGraphicFramePr/>
          <p:nvPr>
            <p:extLst>
              <p:ext uri="{D42A27DB-BD31-4B8C-83A1-F6EECF244321}">
                <p14:modId xmlns:p14="http://schemas.microsoft.com/office/powerpoint/2010/main" val="2297015024"/>
              </p:ext>
            </p:extLst>
          </p:nvPr>
        </p:nvGraphicFramePr>
        <p:xfrm>
          <a:off x="-800100" y="1295400"/>
          <a:ext cx="7772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23"/>
          <p:cNvGrpSpPr/>
          <p:nvPr/>
        </p:nvGrpSpPr>
        <p:grpSpPr>
          <a:xfrm>
            <a:off x="4664102" y="1901952"/>
            <a:ext cx="3973002" cy="2845772"/>
            <a:chOff x="4664102" y="1901952"/>
            <a:chExt cx="3973002" cy="2845772"/>
          </a:xfrm>
        </p:grpSpPr>
        <p:sp>
          <p:nvSpPr>
            <p:cNvPr id="6" name="Freeform 5"/>
            <p:cNvSpPr/>
            <p:nvPr/>
          </p:nvSpPr>
          <p:spPr>
            <a:xfrm>
              <a:off x="5442336" y="2425091"/>
              <a:ext cx="2965837" cy="1094686"/>
            </a:xfrm>
            <a:custGeom>
              <a:avLst/>
              <a:gdLst>
                <a:gd name="connsiteX0" fmla="*/ 0 w 2965837"/>
                <a:gd name="connsiteY0" fmla="*/ 564543 h 1081378"/>
                <a:gd name="connsiteX1" fmla="*/ 206734 w 2965837"/>
                <a:gd name="connsiteY1" fmla="*/ 278296 h 1081378"/>
                <a:gd name="connsiteX2" fmla="*/ 548640 w 2965837"/>
                <a:gd name="connsiteY2" fmla="*/ 214686 h 1081378"/>
                <a:gd name="connsiteX3" fmla="*/ 755374 w 2965837"/>
                <a:gd name="connsiteY3" fmla="*/ 23854 h 1081378"/>
                <a:gd name="connsiteX4" fmla="*/ 1129085 w 2965837"/>
                <a:gd name="connsiteY4" fmla="*/ 0 h 1081378"/>
                <a:gd name="connsiteX5" fmla="*/ 1264257 w 2965837"/>
                <a:gd name="connsiteY5" fmla="*/ 103367 h 1081378"/>
                <a:gd name="connsiteX6" fmla="*/ 1812897 w 2965837"/>
                <a:gd name="connsiteY6" fmla="*/ 628154 h 1081378"/>
                <a:gd name="connsiteX7" fmla="*/ 2075290 w 2965837"/>
                <a:gd name="connsiteY7" fmla="*/ 898498 h 1081378"/>
                <a:gd name="connsiteX8" fmla="*/ 2369489 w 2965837"/>
                <a:gd name="connsiteY8" fmla="*/ 1081378 h 1081378"/>
                <a:gd name="connsiteX9" fmla="*/ 2687541 w 2965837"/>
                <a:gd name="connsiteY9" fmla="*/ 1073427 h 1081378"/>
                <a:gd name="connsiteX10" fmla="*/ 2965837 w 2965837"/>
                <a:gd name="connsiteY10" fmla="*/ 1073427 h 1081378"/>
                <a:gd name="connsiteX0" fmla="*/ 0 w 2965837"/>
                <a:gd name="connsiteY0" fmla="*/ 564543 h 1081378"/>
                <a:gd name="connsiteX1" fmla="*/ 206734 w 2965837"/>
                <a:gd name="connsiteY1" fmla="*/ 278296 h 1081378"/>
                <a:gd name="connsiteX2" fmla="*/ 548640 w 2965837"/>
                <a:gd name="connsiteY2" fmla="*/ 214686 h 1081378"/>
                <a:gd name="connsiteX3" fmla="*/ 755374 w 2965837"/>
                <a:gd name="connsiteY3" fmla="*/ 23854 h 1081378"/>
                <a:gd name="connsiteX4" fmla="*/ 1129085 w 2965837"/>
                <a:gd name="connsiteY4" fmla="*/ 0 h 1081378"/>
                <a:gd name="connsiteX5" fmla="*/ 1264257 w 2965837"/>
                <a:gd name="connsiteY5" fmla="*/ 103367 h 1081378"/>
                <a:gd name="connsiteX6" fmla="*/ 1812897 w 2965837"/>
                <a:gd name="connsiteY6" fmla="*/ 628154 h 1081378"/>
                <a:gd name="connsiteX7" fmla="*/ 2075290 w 2965837"/>
                <a:gd name="connsiteY7" fmla="*/ 898498 h 1081378"/>
                <a:gd name="connsiteX8" fmla="*/ 2369489 w 2965837"/>
                <a:gd name="connsiteY8" fmla="*/ 1081378 h 1081378"/>
                <a:gd name="connsiteX9" fmla="*/ 2687541 w 2965837"/>
                <a:gd name="connsiteY9" fmla="*/ 1073427 h 1081378"/>
                <a:gd name="connsiteX10" fmla="*/ 2965837 w 2965837"/>
                <a:gd name="connsiteY10" fmla="*/ 1073427 h 1081378"/>
                <a:gd name="connsiteX0" fmla="*/ 0 w 2965837"/>
                <a:gd name="connsiteY0" fmla="*/ 564543 h 1081378"/>
                <a:gd name="connsiteX1" fmla="*/ 206734 w 2965837"/>
                <a:gd name="connsiteY1" fmla="*/ 278296 h 1081378"/>
                <a:gd name="connsiteX2" fmla="*/ 548640 w 2965837"/>
                <a:gd name="connsiteY2" fmla="*/ 214686 h 1081378"/>
                <a:gd name="connsiteX3" fmla="*/ 755374 w 2965837"/>
                <a:gd name="connsiteY3" fmla="*/ 23854 h 1081378"/>
                <a:gd name="connsiteX4" fmla="*/ 1129085 w 2965837"/>
                <a:gd name="connsiteY4" fmla="*/ 0 h 1081378"/>
                <a:gd name="connsiteX5" fmla="*/ 1264257 w 2965837"/>
                <a:gd name="connsiteY5" fmla="*/ 103367 h 1081378"/>
                <a:gd name="connsiteX6" fmla="*/ 1812897 w 2965837"/>
                <a:gd name="connsiteY6" fmla="*/ 628154 h 1081378"/>
                <a:gd name="connsiteX7" fmla="*/ 2075290 w 2965837"/>
                <a:gd name="connsiteY7" fmla="*/ 898498 h 1081378"/>
                <a:gd name="connsiteX8" fmla="*/ 2369489 w 2965837"/>
                <a:gd name="connsiteY8" fmla="*/ 1081378 h 1081378"/>
                <a:gd name="connsiteX9" fmla="*/ 2687541 w 2965837"/>
                <a:gd name="connsiteY9" fmla="*/ 1073427 h 1081378"/>
                <a:gd name="connsiteX10" fmla="*/ 2965837 w 2965837"/>
                <a:gd name="connsiteY10" fmla="*/ 1073427 h 1081378"/>
                <a:gd name="connsiteX0" fmla="*/ 0 w 2965837"/>
                <a:gd name="connsiteY0" fmla="*/ 564543 h 1081378"/>
                <a:gd name="connsiteX1" fmla="*/ 206734 w 2965837"/>
                <a:gd name="connsiteY1" fmla="*/ 278296 h 1081378"/>
                <a:gd name="connsiteX2" fmla="*/ 548640 w 2965837"/>
                <a:gd name="connsiteY2" fmla="*/ 214686 h 1081378"/>
                <a:gd name="connsiteX3" fmla="*/ 755374 w 2965837"/>
                <a:gd name="connsiteY3" fmla="*/ 23854 h 1081378"/>
                <a:gd name="connsiteX4" fmla="*/ 1129085 w 2965837"/>
                <a:gd name="connsiteY4" fmla="*/ 0 h 1081378"/>
                <a:gd name="connsiteX5" fmla="*/ 1264257 w 2965837"/>
                <a:gd name="connsiteY5" fmla="*/ 103367 h 1081378"/>
                <a:gd name="connsiteX6" fmla="*/ 1812897 w 2965837"/>
                <a:gd name="connsiteY6" fmla="*/ 628154 h 1081378"/>
                <a:gd name="connsiteX7" fmla="*/ 2075290 w 2965837"/>
                <a:gd name="connsiteY7" fmla="*/ 898498 h 1081378"/>
                <a:gd name="connsiteX8" fmla="*/ 2369489 w 2965837"/>
                <a:gd name="connsiteY8" fmla="*/ 1081378 h 1081378"/>
                <a:gd name="connsiteX9" fmla="*/ 2687541 w 2965837"/>
                <a:gd name="connsiteY9" fmla="*/ 1073427 h 1081378"/>
                <a:gd name="connsiteX10" fmla="*/ 2965837 w 2965837"/>
                <a:gd name="connsiteY10" fmla="*/ 1073427 h 1081378"/>
                <a:gd name="connsiteX0" fmla="*/ 0 w 2965837"/>
                <a:gd name="connsiteY0" fmla="*/ 564543 h 1081378"/>
                <a:gd name="connsiteX1" fmla="*/ 206734 w 2965837"/>
                <a:gd name="connsiteY1" fmla="*/ 278296 h 1081378"/>
                <a:gd name="connsiteX2" fmla="*/ 548640 w 2965837"/>
                <a:gd name="connsiteY2" fmla="*/ 214686 h 1081378"/>
                <a:gd name="connsiteX3" fmla="*/ 755374 w 2965837"/>
                <a:gd name="connsiteY3" fmla="*/ 23854 h 1081378"/>
                <a:gd name="connsiteX4" fmla="*/ 1129085 w 2965837"/>
                <a:gd name="connsiteY4" fmla="*/ 0 h 1081378"/>
                <a:gd name="connsiteX5" fmla="*/ 1264257 w 2965837"/>
                <a:gd name="connsiteY5" fmla="*/ 103367 h 1081378"/>
                <a:gd name="connsiteX6" fmla="*/ 1812897 w 2965837"/>
                <a:gd name="connsiteY6" fmla="*/ 628154 h 1081378"/>
                <a:gd name="connsiteX7" fmla="*/ 2075290 w 2965837"/>
                <a:gd name="connsiteY7" fmla="*/ 898498 h 1081378"/>
                <a:gd name="connsiteX8" fmla="*/ 2369489 w 2965837"/>
                <a:gd name="connsiteY8" fmla="*/ 1081378 h 1081378"/>
                <a:gd name="connsiteX9" fmla="*/ 2687541 w 2965837"/>
                <a:gd name="connsiteY9" fmla="*/ 1073427 h 1081378"/>
                <a:gd name="connsiteX10" fmla="*/ 2965837 w 2965837"/>
                <a:gd name="connsiteY10" fmla="*/ 1073427 h 1081378"/>
                <a:gd name="connsiteX0" fmla="*/ 0 w 2965837"/>
                <a:gd name="connsiteY0" fmla="*/ 566932 h 1083767"/>
                <a:gd name="connsiteX1" fmla="*/ 206734 w 2965837"/>
                <a:gd name="connsiteY1" fmla="*/ 280685 h 1083767"/>
                <a:gd name="connsiteX2" fmla="*/ 548640 w 2965837"/>
                <a:gd name="connsiteY2" fmla="*/ 217075 h 1083767"/>
                <a:gd name="connsiteX3" fmla="*/ 755374 w 2965837"/>
                <a:gd name="connsiteY3" fmla="*/ 26243 h 1083767"/>
                <a:gd name="connsiteX4" fmla="*/ 1129085 w 2965837"/>
                <a:gd name="connsiteY4" fmla="*/ 2389 h 1083767"/>
                <a:gd name="connsiteX5" fmla="*/ 1264257 w 2965837"/>
                <a:gd name="connsiteY5" fmla="*/ 105756 h 1083767"/>
                <a:gd name="connsiteX6" fmla="*/ 1812897 w 2965837"/>
                <a:gd name="connsiteY6" fmla="*/ 630543 h 1083767"/>
                <a:gd name="connsiteX7" fmla="*/ 2075290 w 2965837"/>
                <a:gd name="connsiteY7" fmla="*/ 900887 h 1083767"/>
                <a:gd name="connsiteX8" fmla="*/ 2369489 w 2965837"/>
                <a:gd name="connsiteY8" fmla="*/ 1083767 h 1083767"/>
                <a:gd name="connsiteX9" fmla="*/ 2687541 w 2965837"/>
                <a:gd name="connsiteY9" fmla="*/ 1075816 h 1083767"/>
                <a:gd name="connsiteX10" fmla="*/ 2965837 w 2965837"/>
                <a:gd name="connsiteY10" fmla="*/ 1075816 h 1083767"/>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333 h 1094168"/>
                <a:gd name="connsiteX1" fmla="*/ 206734 w 2965837"/>
                <a:gd name="connsiteY1" fmla="*/ 291086 h 1094168"/>
                <a:gd name="connsiteX2" fmla="*/ 548640 w 2965837"/>
                <a:gd name="connsiteY2" fmla="*/ 227476 h 1094168"/>
                <a:gd name="connsiteX3" fmla="*/ 755374 w 2965837"/>
                <a:gd name="connsiteY3" fmla="*/ 36644 h 1094168"/>
                <a:gd name="connsiteX4" fmla="*/ 1129085 w 2965837"/>
                <a:gd name="connsiteY4" fmla="*/ 12790 h 1094168"/>
                <a:gd name="connsiteX5" fmla="*/ 1264257 w 2965837"/>
                <a:gd name="connsiteY5" fmla="*/ 116157 h 1094168"/>
                <a:gd name="connsiteX6" fmla="*/ 1812897 w 2965837"/>
                <a:gd name="connsiteY6" fmla="*/ 640944 h 1094168"/>
                <a:gd name="connsiteX7" fmla="*/ 2075290 w 2965837"/>
                <a:gd name="connsiteY7" fmla="*/ 911288 h 1094168"/>
                <a:gd name="connsiteX8" fmla="*/ 2369489 w 2965837"/>
                <a:gd name="connsiteY8" fmla="*/ 1094168 h 1094168"/>
                <a:gd name="connsiteX9" fmla="*/ 2687541 w 2965837"/>
                <a:gd name="connsiteY9" fmla="*/ 1086217 h 1094168"/>
                <a:gd name="connsiteX10" fmla="*/ 2965837 w 2965837"/>
                <a:gd name="connsiteY10" fmla="*/ 1086217 h 1094168"/>
                <a:gd name="connsiteX0" fmla="*/ 0 w 2965837"/>
                <a:gd name="connsiteY0" fmla="*/ 577851 h 1094686"/>
                <a:gd name="connsiteX1" fmla="*/ 206734 w 2965837"/>
                <a:gd name="connsiteY1" fmla="*/ 291604 h 1094686"/>
                <a:gd name="connsiteX2" fmla="*/ 548640 w 2965837"/>
                <a:gd name="connsiteY2" fmla="*/ 227994 h 1094686"/>
                <a:gd name="connsiteX3" fmla="*/ 755374 w 2965837"/>
                <a:gd name="connsiteY3" fmla="*/ 37162 h 1094686"/>
                <a:gd name="connsiteX4" fmla="*/ 1129085 w 2965837"/>
                <a:gd name="connsiteY4" fmla="*/ 19658 h 1094686"/>
                <a:gd name="connsiteX5" fmla="*/ 1264257 w 2965837"/>
                <a:gd name="connsiteY5" fmla="*/ 116675 h 1094686"/>
                <a:gd name="connsiteX6" fmla="*/ 1812897 w 2965837"/>
                <a:gd name="connsiteY6" fmla="*/ 641462 h 1094686"/>
                <a:gd name="connsiteX7" fmla="*/ 2075290 w 2965837"/>
                <a:gd name="connsiteY7" fmla="*/ 911806 h 1094686"/>
                <a:gd name="connsiteX8" fmla="*/ 2369489 w 2965837"/>
                <a:gd name="connsiteY8" fmla="*/ 1094686 h 1094686"/>
                <a:gd name="connsiteX9" fmla="*/ 2687541 w 2965837"/>
                <a:gd name="connsiteY9" fmla="*/ 1086735 h 1094686"/>
                <a:gd name="connsiteX10" fmla="*/ 2965837 w 2965837"/>
                <a:gd name="connsiteY10" fmla="*/ 1086735 h 1094686"/>
                <a:gd name="connsiteX0" fmla="*/ 0 w 2965837"/>
                <a:gd name="connsiteY0" fmla="*/ 577851 h 1094686"/>
                <a:gd name="connsiteX1" fmla="*/ 206734 w 2965837"/>
                <a:gd name="connsiteY1" fmla="*/ 291604 h 1094686"/>
                <a:gd name="connsiteX2" fmla="*/ 548640 w 2965837"/>
                <a:gd name="connsiteY2" fmla="*/ 227994 h 1094686"/>
                <a:gd name="connsiteX3" fmla="*/ 755374 w 2965837"/>
                <a:gd name="connsiteY3" fmla="*/ 37162 h 1094686"/>
                <a:gd name="connsiteX4" fmla="*/ 1129085 w 2965837"/>
                <a:gd name="connsiteY4" fmla="*/ 19658 h 1094686"/>
                <a:gd name="connsiteX5" fmla="*/ 1264257 w 2965837"/>
                <a:gd name="connsiteY5" fmla="*/ 116675 h 1094686"/>
                <a:gd name="connsiteX6" fmla="*/ 1812897 w 2965837"/>
                <a:gd name="connsiteY6" fmla="*/ 641462 h 1094686"/>
                <a:gd name="connsiteX7" fmla="*/ 2075290 w 2965837"/>
                <a:gd name="connsiteY7" fmla="*/ 911806 h 1094686"/>
                <a:gd name="connsiteX8" fmla="*/ 2369489 w 2965837"/>
                <a:gd name="connsiteY8" fmla="*/ 1094686 h 1094686"/>
                <a:gd name="connsiteX9" fmla="*/ 2687541 w 2965837"/>
                <a:gd name="connsiteY9" fmla="*/ 1086735 h 1094686"/>
                <a:gd name="connsiteX10" fmla="*/ 2965837 w 2965837"/>
                <a:gd name="connsiteY10" fmla="*/ 1086735 h 1094686"/>
                <a:gd name="connsiteX0" fmla="*/ 0 w 2965837"/>
                <a:gd name="connsiteY0" fmla="*/ 577851 h 1094686"/>
                <a:gd name="connsiteX1" fmla="*/ 206734 w 2965837"/>
                <a:gd name="connsiteY1" fmla="*/ 291604 h 1094686"/>
                <a:gd name="connsiteX2" fmla="*/ 548640 w 2965837"/>
                <a:gd name="connsiteY2" fmla="*/ 227994 h 1094686"/>
                <a:gd name="connsiteX3" fmla="*/ 755374 w 2965837"/>
                <a:gd name="connsiteY3" fmla="*/ 37162 h 1094686"/>
                <a:gd name="connsiteX4" fmla="*/ 1129085 w 2965837"/>
                <a:gd name="connsiteY4" fmla="*/ 19658 h 1094686"/>
                <a:gd name="connsiteX5" fmla="*/ 1264257 w 2965837"/>
                <a:gd name="connsiteY5" fmla="*/ 116675 h 1094686"/>
                <a:gd name="connsiteX6" fmla="*/ 1812897 w 2965837"/>
                <a:gd name="connsiteY6" fmla="*/ 641462 h 1094686"/>
                <a:gd name="connsiteX7" fmla="*/ 2075290 w 2965837"/>
                <a:gd name="connsiteY7" fmla="*/ 911806 h 1094686"/>
                <a:gd name="connsiteX8" fmla="*/ 2369489 w 2965837"/>
                <a:gd name="connsiteY8" fmla="*/ 1094686 h 1094686"/>
                <a:gd name="connsiteX9" fmla="*/ 2687541 w 2965837"/>
                <a:gd name="connsiteY9" fmla="*/ 1086735 h 1094686"/>
                <a:gd name="connsiteX10" fmla="*/ 2965837 w 2965837"/>
                <a:gd name="connsiteY10" fmla="*/ 1086735 h 109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837" h="1094686">
                  <a:moveTo>
                    <a:pt x="0" y="577851"/>
                  </a:moveTo>
                  <a:cubicBezTo>
                    <a:pt x="68911" y="482435"/>
                    <a:pt x="115294" y="349914"/>
                    <a:pt x="206734" y="291604"/>
                  </a:cubicBezTo>
                  <a:cubicBezTo>
                    <a:pt x="298174" y="233294"/>
                    <a:pt x="457200" y="270401"/>
                    <a:pt x="548640" y="227994"/>
                  </a:cubicBezTo>
                  <a:cubicBezTo>
                    <a:pt x="640080" y="185587"/>
                    <a:pt x="658633" y="71885"/>
                    <a:pt x="755374" y="37162"/>
                  </a:cubicBezTo>
                  <a:cubicBezTo>
                    <a:pt x="852115" y="2439"/>
                    <a:pt x="1007690" y="-16841"/>
                    <a:pt x="1129085" y="19658"/>
                  </a:cubicBezTo>
                  <a:lnTo>
                    <a:pt x="1264257" y="116675"/>
                  </a:lnTo>
                  <a:cubicBezTo>
                    <a:pt x="1378226" y="194909"/>
                    <a:pt x="1677725" y="508940"/>
                    <a:pt x="1812897" y="641462"/>
                  </a:cubicBezTo>
                  <a:lnTo>
                    <a:pt x="2075290" y="911806"/>
                  </a:lnTo>
                  <a:cubicBezTo>
                    <a:pt x="2162754" y="1001921"/>
                    <a:pt x="2267447" y="1065531"/>
                    <a:pt x="2369489" y="1094686"/>
                  </a:cubicBezTo>
                  <a:lnTo>
                    <a:pt x="2687541" y="1086735"/>
                  </a:lnTo>
                  <a:lnTo>
                    <a:pt x="2965837" y="1086735"/>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4920863" y="3021827"/>
              <a:ext cx="32004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4359" y="2424106"/>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94359" y="3536012"/>
              <a:ext cx="3200400" cy="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29200" y="2133600"/>
              <a:ext cx="0" cy="289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29200" y="3020171"/>
              <a:ext cx="0" cy="256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4102" y="2514600"/>
              <a:ext cx="797013" cy="430887"/>
            </a:xfrm>
            <a:prstGeom prst="rect">
              <a:avLst/>
            </a:prstGeom>
            <a:noFill/>
          </p:spPr>
          <p:txBody>
            <a:bodyPr wrap="none" rtlCol="0">
              <a:spAutoFit/>
            </a:bodyPr>
            <a:lstStyle/>
            <a:p>
              <a:r>
                <a:rPr lang="en-US" sz="1100" dirty="0" smtClean="0"/>
                <a:t>Activation</a:t>
              </a:r>
            </a:p>
            <a:p>
              <a:r>
                <a:rPr lang="en-US" sz="1100" dirty="0" smtClean="0"/>
                <a:t>Energy</a:t>
              </a:r>
              <a:endParaRPr lang="en-US" sz="1100" dirty="0"/>
            </a:p>
          </p:txBody>
        </p:sp>
        <p:cxnSp>
          <p:nvCxnSpPr>
            <p:cNvPr id="17" name="Straight Arrow Connector 16"/>
            <p:cNvCxnSpPr/>
            <p:nvPr/>
          </p:nvCxnSpPr>
          <p:spPr>
            <a:xfrm>
              <a:off x="6080098" y="2724125"/>
              <a:ext cx="0" cy="2898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80098" y="3537004"/>
              <a:ext cx="0" cy="256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15000" y="3105125"/>
              <a:ext cx="734496" cy="430887"/>
            </a:xfrm>
            <a:prstGeom prst="rect">
              <a:avLst/>
            </a:prstGeom>
            <a:noFill/>
          </p:spPr>
          <p:txBody>
            <a:bodyPr wrap="none" rtlCol="0">
              <a:spAutoFit/>
            </a:bodyPr>
            <a:lstStyle/>
            <a:p>
              <a:r>
                <a:rPr lang="en-US" sz="1100" dirty="0" smtClean="0"/>
                <a:t>Potential</a:t>
              </a:r>
            </a:p>
            <a:p>
              <a:r>
                <a:rPr lang="en-US" sz="1100" dirty="0" smtClean="0"/>
                <a:t>Energy</a:t>
              </a:r>
              <a:endParaRPr lang="en-US" sz="1100" dirty="0"/>
            </a:p>
          </p:txBody>
        </p:sp>
        <p:sp>
          <p:nvSpPr>
            <p:cNvPr id="20" name="Line Callout 1 19"/>
            <p:cNvSpPr/>
            <p:nvPr/>
          </p:nvSpPr>
          <p:spPr>
            <a:xfrm>
              <a:off x="7435463" y="1901952"/>
              <a:ext cx="1201641" cy="612648"/>
            </a:xfrm>
            <a:prstGeom prst="borderCallout1">
              <a:avLst>
                <a:gd name="adj1" fmla="val 18750"/>
                <a:gd name="adj2" fmla="val -8333"/>
                <a:gd name="adj3" fmla="val 144946"/>
                <a:gd name="adj4" fmla="val -87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Barriers Impede Penetration of New Technology</a:t>
              </a:r>
              <a:endParaRPr lang="en-US" sz="1200" dirty="0"/>
            </a:p>
          </p:txBody>
        </p:sp>
        <p:sp>
          <p:nvSpPr>
            <p:cNvPr id="21" name="Line Callout 1 20"/>
            <p:cNvSpPr/>
            <p:nvPr/>
          </p:nvSpPr>
          <p:spPr>
            <a:xfrm flipH="1">
              <a:off x="5114179" y="4135076"/>
              <a:ext cx="1201641" cy="612648"/>
            </a:xfrm>
            <a:prstGeom prst="borderCallout1">
              <a:avLst>
                <a:gd name="adj1" fmla="val 18750"/>
                <a:gd name="adj2" fmla="val -8333"/>
                <a:gd name="adj3" fmla="val -137987"/>
                <a:gd name="adj4" fmla="val -32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Benefits Drive Penetration of New Technology</a:t>
              </a:r>
              <a:endParaRPr lang="en-US" sz="1200" dirty="0"/>
            </a:p>
          </p:txBody>
        </p:sp>
        <p:sp>
          <p:nvSpPr>
            <p:cNvPr id="23" name="Sun 22"/>
            <p:cNvSpPr/>
            <p:nvPr/>
          </p:nvSpPr>
          <p:spPr>
            <a:xfrm>
              <a:off x="5373654" y="2951258"/>
              <a:ext cx="141138" cy="14113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1 21"/>
            <p:cNvSpPr/>
            <p:nvPr/>
          </p:nvSpPr>
          <p:spPr>
            <a:xfrm flipH="1">
              <a:off x="6705600" y="4135076"/>
              <a:ext cx="1201641" cy="612648"/>
            </a:xfrm>
            <a:prstGeom prst="borderCallout1">
              <a:avLst>
                <a:gd name="adj1" fmla="val -13588"/>
                <a:gd name="adj2" fmla="val 48105"/>
                <a:gd name="adj3" fmla="val -169082"/>
                <a:gd name="adj4" fmla="val 7231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Green Button as Catalyst Speeds Penetration</a:t>
              </a:r>
              <a:endParaRPr lang="en-US" sz="1200" dirty="0"/>
            </a:p>
          </p:txBody>
        </p:sp>
      </p:grpSp>
      <p:sp>
        <p:nvSpPr>
          <p:cNvPr id="2" name="Slide Number Placeholder 1"/>
          <p:cNvSpPr>
            <a:spLocks noGrp="1"/>
          </p:cNvSpPr>
          <p:nvPr>
            <p:ph type="sldNum" sz="quarter" idx="12"/>
          </p:nvPr>
        </p:nvSpPr>
        <p:spPr/>
        <p:txBody>
          <a:bodyPr>
            <a:normAutofit fontScale="85000" lnSpcReduction="20000"/>
          </a:bodyPr>
          <a:lstStyle/>
          <a:p>
            <a:fld id="{5420D18F-7A52-4883-BB02-4667F5C3BF3D}" type="slidenum">
              <a:rPr lang="en-US" smtClean="0"/>
              <a:pPr/>
              <a:t>24</a:t>
            </a:fld>
            <a:endParaRPr lang="en-US"/>
          </a:p>
        </p:txBody>
      </p:sp>
      <p:sp>
        <p:nvSpPr>
          <p:cNvPr id="7" name="TextBox 6"/>
          <p:cNvSpPr txBox="1"/>
          <p:nvPr/>
        </p:nvSpPr>
        <p:spPr>
          <a:xfrm>
            <a:off x="2667000" y="2209800"/>
            <a:ext cx="795411" cy="307777"/>
          </a:xfrm>
          <a:prstGeom prst="rect">
            <a:avLst/>
          </a:prstGeom>
          <a:noFill/>
        </p:spPr>
        <p:txBody>
          <a:bodyPr wrap="none" rtlCol="0">
            <a:spAutoFit/>
          </a:bodyPr>
          <a:lstStyle/>
          <a:p>
            <a:r>
              <a:rPr lang="en-US" sz="1400" dirty="0" smtClean="0"/>
              <a:t>NAESB</a:t>
            </a:r>
            <a:endParaRPr lang="en-US" sz="1400" dirty="0"/>
          </a:p>
        </p:txBody>
      </p:sp>
      <p:sp>
        <p:nvSpPr>
          <p:cNvPr id="25" name="TextBox 24"/>
          <p:cNvSpPr txBox="1"/>
          <p:nvPr/>
        </p:nvSpPr>
        <p:spPr>
          <a:xfrm>
            <a:off x="1371600" y="4724400"/>
            <a:ext cx="813043" cy="307777"/>
          </a:xfrm>
          <a:prstGeom prst="rect">
            <a:avLst/>
          </a:prstGeom>
          <a:noFill/>
        </p:spPr>
        <p:txBody>
          <a:bodyPr wrap="none" rtlCol="0">
            <a:spAutoFit/>
          </a:bodyPr>
          <a:lstStyle/>
          <a:p>
            <a:r>
              <a:rPr lang="en-US" sz="1400" dirty="0" smtClean="0"/>
              <a:t>UCAIug</a:t>
            </a:r>
            <a:endParaRPr lang="en-US" sz="1400" dirty="0"/>
          </a:p>
        </p:txBody>
      </p:sp>
      <p:sp>
        <p:nvSpPr>
          <p:cNvPr id="26" name="TextBox 25"/>
          <p:cNvSpPr txBox="1"/>
          <p:nvPr/>
        </p:nvSpPr>
        <p:spPr>
          <a:xfrm>
            <a:off x="3810000" y="4800600"/>
            <a:ext cx="910827" cy="276999"/>
          </a:xfrm>
          <a:prstGeom prst="rect">
            <a:avLst/>
          </a:prstGeom>
          <a:noFill/>
        </p:spPr>
        <p:txBody>
          <a:bodyPr wrap="none" rtlCol="0">
            <a:spAutoFit/>
          </a:bodyPr>
          <a:lstStyle/>
          <a:p>
            <a:r>
              <a:rPr lang="en-US" sz="1200" dirty="0" smtClean="0"/>
              <a:t>OpenESPI</a:t>
            </a:r>
            <a:endParaRPr lang="en-US" sz="1200" dirty="0"/>
          </a:p>
        </p:txBody>
      </p:sp>
    </p:spTree>
    <p:extLst>
      <p:ext uri="{BB962C8B-B14F-4D97-AF65-F5344CB8AC3E}">
        <p14:creationId xmlns:p14="http://schemas.microsoft.com/office/powerpoint/2010/main" val="21656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David Wollman, NIST</a:t>
            </a:r>
          </a:p>
          <a:p>
            <a:endParaRPr lang="en-US" dirty="0" smtClean="0"/>
          </a:p>
          <a:p>
            <a:r>
              <a:rPr lang="en-US" dirty="0" smtClean="0"/>
              <a:t>With acknowledgements to Marty Burns of the </a:t>
            </a:r>
            <a:r>
              <a:rPr lang="en-US" dirty="0" err="1" smtClean="0"/>
              <a:t>EnerNex</a:t>
            </a:r>
            <a:r>
              <a:rPr lang="en-US" dirty="0" smtClean="0"/>
              <a:t> SGIP administrator team</a:t>
            </a:r>
            <a:endParaRPr lang="en-US" dirty="0"/>
          </a:p>
        </p:txBody>
      </p:sp>
      <p:sp>
        <p:nvSpPr>
          <p:cNvPr id="3" name="Title 2"/>
          <p:cNvSpPr>
            <a:spLocks noGrp="1"/>
          </p:cNvSpPr>
          <p:nvPr>
            <p:ph type="title"/>
          </p:nvPr>
        </p:nvSpPr>
        <p:spPr/>
        <p:txBody>
          <a:bodyPr/>
          <a:lstStyle/>
          <a:p>
            <a:r>
              <a:rPr lang="en-US" dirty="0" smtClean="0"/>
              <a:t>Green Button Technical Details</a:t>
            </a:r>
            <a:endParaRPr lang="en-US" dirty="0"/>
          </a:p>
        </p:txBody>
      </p:sp>
    </p:spTree>
    <p:extLst>
      <p:ext uri="{BB962C8B-B14F-4D97-AF65-F5344CB8AC3E}">
        <p14:creationId xmlns:p14="http://schemas.microsoft.com/office/powerpoint/2010/main" val="245471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effectLst/>
              </a:rPr>
              <a:t>What is the constellation of development tools and collaboration environments</a:t>
            </a:r>
            <a:endParaRPr lang="en-US" sz="3200" dirty="0"/>
          </a:p>
        </p:txBody>
      </p:sp>
      <p:sp>
        <p:nvSpPr>
          <p:cNvPr id="5" name="Content Placeholder 4"/>
          <p:cNvSpPr>
            <a:spLocks noGrp="1"/>
          </p:cNvSpPr>
          <p:nvPr>
            <p:ph sz="quarter" idx="13"/>
          </p:nvPr>
        </p:nvSpPr>
        <p:spPr/>
        <p:txBody>
          <a:bodyPr/>
          <a:lstStyle/>
          <a:p>
            <a:r>
              <a:rPr lang="en-US" sz="3000" dirty="0" smtClean="0"/>
              <a:t>Composition of Green Button Data</a:t>
            </a:r>
          </a:p>
          <a:p>
            <a:r>
              <a:rPr lang="en-US" sz="3000" dirty="0" smtClean="0"/>
              <a:t>Green </a:t>
            </a:r>
            <a:r>
              <a:rPr lang="en-US" sz="3000" dirty="0"/>
              <a:t>Button SDK</a:t>
            </a:r>
          </a:p>
          <a:p>
            <a:r>
              <a:rPr lang="en-US" sz="3000" dirty="0" err="1" smtClean="0"/>
              <a:t>OpenESPI</a:t>
            </a:r>
            <a:r>
              <a:rPr lang="en-US" sz="3000" dirty="0" smtClean="0"/>
              <a:t>, an open-source ESPI </a:t>
            </a:r>
            <a:r>
              <a:rPr lang="en-US" sz="3000" dirty="0"/>
              <a:t>implementation</a:t>
            </a:r>
          </a:p>
          <a:p>
            <a:r>
              <a:rPr lang="en-US" sz="3000" dirty="0"/>
              <a:t>UCAIug Test </a:t>
            </a:r>
            <a:r>
              <a:rPr lang="en-US" sz="3000" dirty="0" smtClean="0"/>
              <a:t>Plans</a:t>
            </a:r>
            <a:endParaRPr lang="en-US" sz="3000" dirty="0"/>
          </a:p>
        </p:txBody>
      </p:sp>
      <p:sp>
        <p:nvSpPr>
          <p:cNvPr id="2" name="Slide Number Placeholder 1"/>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26</a:t>
            </a:fld>
            <a:endParaRPr lang="en-US" dirty="0"/>
          </a:p>
        </p:txBody>
      </p:sp>
    </p:spTree>
    <p:extLst>
      <p:ext uri="{BB962C8B-B14F-4D97-AF65-F5344CB8AC3E}">
        <p14:creationId xmlns:p14="http://schemas.microsoft.com/office/powerpoint/2010/main" val="3989923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Composition of Energy Usage Information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27</a:t>
            </a:fld>
            <a:endParaRPr lang="en-US"/>
          </a:p>
        </p:txBody>
      </p:sp>
      <p:sp>
        <p:nvSpPr>
          <p:cNvPr id="5" name="Rounded Rectangle 4"/>
          <p:cNvSpPr/>
          <p:nvPr/>
        </p:nvSpPr>
        <p:spPr>
          <a:xfrm>
            <a:off x="457199" y="1600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UsagePoint</a:t>
            </a:r>
            <a:endParaRPr lang="en-US" sz="2800" dirty="0"/>
          </a:p>
        </p:txBody>
      </p:sp>
      <p:sp>
        <p:nvSpPr>
          <p:cNvPr id="6" name="Rounded Rectangle 5"/>
          <p:cNvSpPr/>
          <p:nvPr/>
        </p:nvSpPr>
        <p:spPr>
          <a:xfrm>
            <a:off x="3200400" y="1600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ServiceCategory</a:t>
            </a:r>
            <a:endParaRPr lang="en-US" dirty="0"/>
          </a:p>
        </p:txBody>
      </p:sp>
      <p:sp>
        <p:nvSpPr>
          <p:cNvPr id="7" name="Rounded Rectangle 6"/>
          <p:cNvSpPr/>
          <p:nvPr/>
        </p:nvSpPr>
        <p:spPr>
          <a:xfrm>
            <a:off x="3200400" y="28194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t>MeterReading</a:t>
            </a:r>
            <a:endParaRPr lang="en-US" sz="2200" dirty="0"/>
          </a:p>
        </p:txBody>
      </p:sp>
      <p:sp>
        <p:nvSpPr>
          <p:cNvPr id="8" name="Rounded Rectangle 7"/>
          <p:cNvSpPr/>
          <p:nvPr/>
        </p:nvSpPr>
        <p:spPr>
          <a:xfrm>
            <a:off x="6553200" y="28194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IntervalBlock</a:t>
            </a:r>
            <a:endParaRPr lang="en-US" sz="2400" dirty="0"/>
          </a:p>
        </p:txBody>
      </p:sp>
      <p:sp>
        <p:nvSpPr>
          <p:cNvPr id="9" name="Rounded Rectangle 8"/>
          <p:cNvSpPr/>
          <p:nvPr/>
        </p:nvSpPr>
        <p:spPr>
          <a:xfrm>
            <a:off x="6553200" y="39243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IntervalReading</a:t>
            </a:r>
            <a:endParaRPr lang="en-US" sz="2000" dirty="0"/>
          </a:p>
        </p:txBody>
      </p:sp>
      <p:sp>
        <p:nvSpPr>
          <p:cNvPr id="10" name="Rounded Rectangle 9"/>
          <p:cNvSpPr/>
          <p:nvPr/>
        </p:nvSpPr>
        <p:spPr>
          <a:xfrm>
            <a:off x="6553200" y="5029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ReadingQuality</a:t>
            </a:r>
            <a:endParaRPr lang="en-US" sz="2000" dirty="0"/>
          </a:p>
        </p:txBody>
      </p:sp>
      <p:sp>
        <p:nvSpPr>
          <p:cNvPr id="11" name="Rounded Rectangle 10"/>
          <p:cNvSpPr/>
          <p:nvPr/>
        </p:nvSpPr>
        <p:spPr>
          <a:xfrm>
            <a:off x="3200400" y="41910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ReadingType</a:t>
            </a:r>
            <a:endParaRPr lang="en-US" sz="2400" dirty="0"/>
          </a:p>
        </p:txBody>
      </p:sp>
      <p:cxnSp>
        <p:nvCxnSpPr>
          <p:cNvPr id="13" name="Straight Arrow Connector 12"/>
          <p:cNvCxnSpPr>
            <a:stCxn id="5" idx="3"/>
            <a:endCxn id="6" idx="1"/>
          </p:cNvCxnSpPr>
          <p:nvPr/>
        </p:nvCxnSpPr>
        <p:spPr>
          <a:xfrm>
            <a:off x="2318656" y="1943100"/>
            <a:ext cx="881744"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5061857" y="3162300"/>
            <a:ext cx="1491343"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2"/>
            <a:endCxn id="11" idx="0"/>
          </p:cNvCxnSpPr>
          <p:nvPr/>
        </p:nvCxnSpPr>
        <p:spPr>
          <a:xfrm>
            <a:off x="4131129" y="3505200"/>
            <a:ext cx="0" cy="6858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2"/>
            <a:endCxn id="9" idx="0"/>
          </p:cNvCxnSpPr>
          <p:nvPr/>
        </p:nvCxnSpPr>
        <p:spPr>
          <a:xfrm>
            <a:off x="7483929" y="3505200"/>
            <a:ext cx="0" cy="4191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2"/>
            <a:endCxn id="10" idx="0"/>
          </p:cNvCxnSpPr>
          <p:nvPr/>
        </p:nvCxnSpPr>
        <p:spPr>
          <a:xfrm>
            <a:off x="7483929" y="4610100"/>
            <a:ext cx="0" cy="4191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1066800" y="38862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ElectricPowerSummary</a:t>
            </a:r>
            <a:endParaRPr lang="en-US" sz="1400" dirty="0"/>
          </a:p>
        </p:txBody>
      </p:sp>
      <p:sp>
        <p:nvSpPr>
          <p:cNvPr id="26" name="Rounded Rectangle 25"/>
          <p:cNvSpPr/>
          <p:nvPr/>
        </p:nvSpPr>
        <p:spPr>
          <a:xfrm>
            <a:off x="1066800" y="4876800"/>
            <a:ext cx="1861457"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ElectricPowerQuality</a:t>
            </a:r>
            <a:r>
              <a:rPr lang="en-US" sz="1400" dirty="0" smtClean="0"/>
              <a:t/>
            </a:r>
            <a:br>
              <a:rPr lang="en-US" sz="1400" dirty="0" smtClean="0"/>
            </a:br>
            <a:r>
              <a:rPr lang="en-US" sz="1400" dirty="0" smtClean="0"/>
              <a:t>Summary</a:t>
            </a:r>
            <a:endParaRPr lang="en-US" sz="1400" dirty="0"/>
          </a:p>
        </p:txBody>
      </p:sp>
      <p:cxnSp>
        <p:nvCxnSpPr>
          <p:cNvPr id="34" name="Elbow Connector 33"/>
          <p:cNvCxnSpPr>
            <a:stCxn id="5" idx="1"/>
            <a:endCxn id="25" idx="1"/>
          </p:cNvCxnSpPr>
          <p:nvPr/>
        </p:nvCxnSpPr>
        <p:spPr>
          <a:xfrm rot="10800000" flipH="1" flipV="1">
            <a:off x="457198" y="1943100"/>
            <a:ext cx="609601" cy="2286000"/>
          </a:xfrm>
          <a:prstGeom prst="bentConnector3">
            <a:avLst>
              <a:gd name="adj1" fmla="val -37500"/>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5" idx="1"/>
            <a:endCxn id="26" idx="1"/>
          </p:cNvCxnSpPr>
          <p:nvPr/>
        </p:nvCxnSpPr>
        <p:spPr>
          <a:xfrm rot="10800000" flipH="1" flipV="1">
            <a:off x="457198" y="1943100"/>
            <a:ext cx="609601" cy="3276600"/>
          </a:xfrm>
          <a:prstGeom prst="bentConnector3">
            <a:avLst>
              <a:gd name="adj1" fmla="val -37500"/>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 idx="2"/>
            <a:endCxn id="7" idx="1"/>
          </p:cNvCxnSpPr>
          <p:nvPr/>
        </p:nvCxnSpPr>
        <p:spPr>
          <a:xfrm rot="16200000" flipH="1">
            <a:off x="1856014" y="1817914"/>
            <a:ext cx="876300" cy="1812472"/>
          </a:xfrm>
          <a:prstGeom prst="bentConnector2">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28600" y="5715000"/>
            <a:ext cx="5867400" cy="923330"/>
          </a:xfrm>
          <a:prstGeom prst="rect">
            <a:avLst/>
          </a:prstGeom>
          <a:noFill/>
        </p:spPr>
        <p:txBody>
          <a:bodyPr wrap="square" rtlCol="0">
            <a:spAutoFit/>
          </a:bodyPr>
          <a:lstStyle/>
          <a:p>
            <a:r>
              <a:rPr lang="en-US" dirty="0" smtClean="0"/>
              <a:t>Note: This information is multidimensional. Many different reading types, summaries, and readings possible. i.e. not “flat”</a:t>
            </a:r>
            <a:endParaRPr lang="en-US" dirty="0"/>
          </a:p>
        </p:txBody>
      </p:sp>
      <p:sp>
        <p:nvSpPr>
          <p:cNvPr id="21" name="TextBox 20"/>
          <p:cNvSpPr txBox="1"/>
          <p:nvPr/>
        </p:nvSpPr>
        <p:spPr>
          <a:xfrm>
            <a:off x="5314508" y="1295400"/>
            <a:ext cx="3067492" cy="584775"/>
          </a:xfrm>
          <a:prstGeom prst="rect">
            <a:avLst/>
          </a:prstGeom>
          <a:noFill/>
        </p:spPr>
        <p:txBody>
          <a:bodyPr wrap="square" rtlCol="0">
            <a:spAutoFit/>
          </a:bodyPr>
          <a:lstStyle/>
          <a:p>
            <a:r>
              <a:rPr lang="en-US" sz="1600" dirty="0" smtClean="0"/>
              <a:t>EUI comes from and to residences and businesses</a:t>
            </a:r>
            <a:endParaRPr lang="en-US" sz="1600" dirty="0"/>
          </a:p>
        </p:txBody>
      </p:sp>
    </p:spTree>
    <p:extLst>
      <p:ext uri="{BB962C8B-B14F-4D97-AF65-F5344CB8AC3E}">
        <p14:creationId xmlns:p14="http://schemas.microsoft.com/office/powerpoint/2010/main" val="764544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Diversity of information in EUI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28</a:t>
            </a:fld>
            <a:endParaRPr lang="en-US"/>
          </a:p>
        </p:txBody>
      </p:sp>
      <p:grpSp>
        <p:nvGrpSpPr>
          <p:cNvPr id="13" name="Group 12"/>
          <p:cNvGrpSpPr/>
          <p:nvPr/>
        </p:nvGrpSpPr>
        <p:grpSpPr>
          <a:xfrm>
            <a:off x="304800" y="1473200"/>
            <a:ext cx="7086600" cy="4927600"/>
            <a:chOff x="1524000" y="1854200"/>
            <a:chExt cx="7086600" cy="4927600"/>
          </a:xfrm>
        </p:grpSpPr>
        <p:cxnSp>
          <p:nvCxnSpPr>
            <p:cNvPr id="9" name="Straight Arrow Connector 8"/>
            <p:cNvCxnSpPr/>
            <p:nvPr/>
          </p:nvCxnSpPr>
          <p:spPr>
            <a:xfrm flipH="1" flipV="1">
              <a:off x="4038600" y="4953000"/>
              <a:ext cx="609600" cy="381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38600" y="3276600"/>
              <a:ext cx="609600" cy="3810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1673888605"/>
                </p:ext>
              </p:extLst>
            </p:nvPr>
          </p:nvGraphicFramePr>
          <p:xfrm>
            <a:off x="1524000" y="1854200"/>
            <a:ext cx="7086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3352800"/>
              <a:ext cx="1667916" cy="192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6172200" y="1879431"/>
            <a:ext cx="2895600" cy="1600713"/>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p:cNvSpPr txBox="1"/>
          <p:nvPr/>
        </p:nvSpPr>
        <p:spPr>
          <a:xfrm>
            <a:off x="4953000" y="1447800"/>
            <a:ext cx="4114800" cy="3000821"/>
          </a:xfrm>
          <a:prstGeom prst="rect">
            <a:avLst/>
          </a:prstGeom>
          <a:noFill/>
        </p:spPr>
        <p:txBody>
          <a:bodyPr wrap="square" rtlCol="0">
            <a:spAutoFit/>
          </a:bodyPr>
          <a:lstStyle/>
          <a:p>
            <a:pPr marL="114300" lvl="1" indent="-114300" defTabSz="622300">
              <a:lnSpc>
                <a:spcPct val="90000"/>
              </a:lnSpc>
              <a:spcAft>
                <a:spcPct val="15000"/>
              </a:spcAft>
              <a:buFontTx/>
              <a:buChar char="••"/>
            </a:pPr>
            <a:r>
              <a:rPr lang="en-US" dirty="0"/>
              <a:t>Measurements of power, energy, gas, water,  …</a:t>
            </a:r>
          </a:p>
          <a:p>
            <a:pPr marL="114300" lvl="1" indent="-114300" defTabSz="622300">
              <a:lnSpc>
                <a:spcPct val="90000"/>
              </a:lnSpc>
              <a:spcAft>
                <a:spcPct val="15000"/>
              </a:spcAft>
              <a:buChar char="••"/>
            </a:pPr>
            <a:r>
              <a:rPr lang="en-US" dirty="0" smtClean="0"/>
              <a:t>Quality</a:t>
            </a:r>
            <a:r>
              <a:rPr lang="en-US" dirty="0"/>
              <a:t>: Raw, validated, estimated, …</a:t>
            </a:r>
          </a:p>
          <a:p>
            <a:pPr marL="114300" lvl="1" indent="-114300" defTabSz="622300">
              <a:lnSpc>
                <a:spcPct val="90000"/>
              </a:lnSpc>
              <a:spcAft>
                <a:spcPct val="15000"/>
              </a:spcAft>
              <a:buChar char="••"/>
            </a:pPr>
            <a:r>
              <a:rPr lang="en-US" dirty="0"/>
              <a:t>Source: Meter near real-time, utility back end, third party</a:t>
            </a:r>
          </a:p>
          <a:p>
            <a:pPr marL="114300" lvl="1" indent="-114300" defTabSz="622300">
              <a:lnSpc>
                <a:spcPct val="90000"/>
              </a:lnSpc>
              <a:spcAft>
                <a:spcPct val="15000"/>
              </a:spcAft>
              <a:buChar char="••"/>
            </a:pPr>
            <a:r>
              <a:rPr lang="en-US" dirty="0"/>
              <a:t>Economics: Consumers need to know the cost of their consumed power (but we did not construct a pricing model)</a:t>
            </a:r>
          </a:p>
          <a:p>
            <a:pPr marL="114300" lvl="1" indent="-114300" defTabSz="622300">
              <a:lnSpc>
                <a:spcPct val="90000"/>
              </a:lnSpc>
              <a:spcAft>
                <a:spcPct val="15000"/>
              </a:spcAft>
              <a:buChar char="••"/>
            </a:pPr>
            <a:r>
              <a:rPr lang="en-US" dirty="0"/>
              <a:t>Identification: by customer, device, </a:t>
            </a:r>
            <a:r>
              <a:rPr lang="en-US" dirty="0" smtClean="0"/>
              <a:t>location</a:t>
            </a:r>
            <a:endParaRPr lang="en-US" dirty="0"/>
          </a:p>
        </p:txBody>
      </p:sp>
      <p:sp>
        <p:nvSpPr>
          <p:cNvPr id="18" name="TextBox 17"/>
          <p:cNvSpPr txBox="1"/>
          <p:nvPr/>
        </p:nvSpPr>
        <p:spPr>
          <a:xfrm>
            <a:off x="4953000" y="4724400"/>
            <a:ext cx="2601994" cy="1214179"/>
          </a:xfrm>
          <a:prstGeom prst="rect">
            <a:avLst/>
          </a:prstGeom>
          <a:noFill/>
        </p:spPr>
        <p:txBody>
          <a:bodyPr wrap="none" rtlCol="0">
            <a:spAutoFit/>
          </a:bodyPr>
          <a:lstStyle/>
          <a:p>
            <a:pPr marL="171450" lvl="1" indent="-171450" defTabSz="711200">
              <a:lnSpc>
                <a:spcPct val="90000"/>
              </a:lnSpc>
              <a:spcAft>
                <a:spcPct val="15000"/>
              </a:spcAft>
              <a:buChar char="••"/>
            </a:pPr>
            <a:r>
              <a:rPr lang="en-US" dirty="0"/>
              <a:t>Readings</a:t>
            </a:r>
          </a:p>
          <a:p>
            <a:pPr marL="171450" lvl="1" indent="-171450" defTabSz="711200">
              <a:lnSpc>
                <a:spcPct val="90000"/>
              </a:lnSpc>
              <a:spcAft>
                <a:spcPct val="15000"/>
              </a:spcAft>
              <a:buChar char="••"/>
            </a:pPr>
            <a:r>
              <a:rPr lang="en-US" dirty="0"/>
              <a:t>Interval data</a:t>
            </a:r>
          </a:p>
          <a:p>
            <a:pPr marL="171450" lvl="1" indent="-171450" defTabSz="711200">
              <a:lnSpc>
                <a:spcPct val="90000"/>
              </a:lnSpc>
              <a:spcAft>
                <a:spcPct val="15000"/>
              </a:spcAft>
              <a:buChar char="••"/>
            </a:pPr>
            <a:r>
              <a:rPr lang="en-US" dirty="0"/>
              <a:t>Summary Information</a:t>
            </a:r>
          </a:p>
          <a:p>
            <a:pPr marL="171450" lvl="1" indent="-171450" defTabSz="711200">
              <a:lnSpc>
                <a:spcPct val="90000"/>
              </a:lnSpc>
              <a:spcAft>
                <a:spcPct val="15000"/>
              </a:spcAft>
              <a:buChar char="••"/>
            </a:pPr>
            <a:r>
              <a:rPr lang="en-US" dirty="0"/>
              <a:t>Power Quality </a:t>
            </a:r>
            <a:r>
              <a:rPr lang="en-US" dirty="0" smtClean="0"/>
              <a:t>Metrics</a:t>
            </a:r>
            <a:endParaRPr lang="en-US" dirty="0"/>
          </a:p>
        </p:txBody>
      </p:sp>
    </p:spTree>
    <p:extLst>
      <p:ext uri="{BB962C8B-B14F-4D97-AF65-F5344CB8AC3E}">
        <p14:creationId xmlns:p14="http://schemas.microsoft.com/office/powerpoint/2010/main" val="1161704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of Green Button Data</a:t>
            </a:r>
            <a:endParaRPr lang="en-US" dirty="0"/>
          </a:p>
        </p:txBody>
      </p:sp>
      <p:sp>
        <p:nvSpPr>
          <p:cNvPr id="4" name="Content Placeholder 3"/>
          <p:cNvSpPr>
            <a:spLocks noGrp="1"/>
          </p:cNvSpPr>
          <p:nvPr>
            <p:ph sz="quarter" idx="13"/>
          </p:nvPr>
        </p:nvSpPr>
        <p:spPr/>
        <p:txBody>
          <a:bodyPr/>
          <a:lstStyle/>
          <a:p>
            <a:r>
              <a:rPr lang="en-US" dirty="0" smtClean="0"/>
              <a:t>Hourly load profile for past billing period plus current period to date</a:t>
            </a:r>
          </a:p>
          <a:p>
            <a:r>
              <a:rPr lang="en-US" dirty="0" smtClean="0"/>
              <a:t>Fifteen minute load profile for most recent 15 days</a:t>
            </a:r>
          </a:p>
          <a:p>
            <a:r>
              <a:rPr lang="en-US" dirty="0" smtClean="0"/>
              <a:t>Daily load profile for past month or year</a:t>
            </a:r>
          </a:p>
          <a:p>
            <a:r>
              <a:rPr lang="en-US" dirty="0" smtClean="0"/>
              <a:t>Summary only data</a:t>
            </a:r>
          </a:p>
          <a:p>
            <a:r>
              <a:rPr lang="en-US" dirty="0" smtClean="0"/>
              <a:t>Energy usage and energy demand readings</a:t>
            </a:r>
          </a:p>
          <a:p>
            <a:r>
              <a:rPr lang="en-US" dirty="0" smtClean="0"/>
              <a:t>Gas, Water usage profiles</a:t>
            </a:r>
          </a:p>
          <a:p>
            <a:r>
              <a:rPr lang="en-US" dirty="0" smtClean="0"/>
              <a:t>Yearly summary data with monthly parts</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5420D18F-7A52-4883-BB02-4667F5C3BF3D}" type="slidenum">
              <a:rPr lang="en-US" smtClean="0"/>
              <a:pPr/>
              <a:t>29</a:t>
            </a:fld>
            <a:endParaRPr lang="en-US"/>
          </a:p>
        </p:txBody>
      </p:sp>
    </p:spTree>
    <p:extLst>
      <p:ext uri="{BB962C8B-B14F-4D97-AF65-F5344CB8AC3E}">
        <p14:creationId xmlns:p14="http://schemas.microsoft.com/office/powerpoint/2010/main" val="2495694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ground_2.jpg"/>
          <p:cNvPicPr>
            <a:picLocks noChangeAspect="1"/>
          </p:cNvPicPr>
          <p:nvPr/>
        </p:nvPicPr>
        <p:blipFill>
          <a:blip r:embed="rId3" cstate="print"/>
          <a:stretch>
            <a:fillRect/>
          </a:stretch>
        </p:blipFill>
        <p:spPr>
          <a:xfrm>
            <a:off x="0" y="0"/>
            <a:ext cx="9144000" cy="6858000"/>
          </a:xfrm>
          <a:prstGeom prst="rect">
            <a:avLst/>
          </a:prstGeom>
        </p:spPr>
      </p:pic>
      <p:sp>
        <p:nvSpPr>
          <p:cNvPr id="29" name="Rectangle 28"/>
          <p:cNvSpPr/>
          <p:nvPr/>
        </p:nvSpPr>
        <p:spPr bwMode="auto">
          <a:xfrm>
            <a:off x="2133600" y="5195976"/>
            <a:ext cx="5943600" cy="1066800"/>
          </a:xfrm>
          <a:prstGeom prst="rect">
            <a:avLst/>
          </a:prstGeom>
          <a:solidFill>
            <a:schemeClr val="bg2">
              <a:lumMod val="40000"/>
              <a:lumOff val="60000"/>
            </a:schemeClr>
          </a:solidFill>
          <a:ln>
            <a:noFill/>
            <a:headEnd type="none" w="med" len="med"/>
            <a:tailEnd type="none" w="med" len="med"/>
          </a:ln>
          <a:effectLst>
            <a:glow rad="101600">
              <a:schemeClr val="accent2">
                <a:alpha val="75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defRPr/>
            </a:pPr>
            <a:endParaRPr lang="en-US" sz="2400" b="1" dirty="0">
              <a:solidFill>
                <a:schemeClr val="tx1"/>
              </a:solidFill>
              <a:latin typeface="Times New Roman" pitchFamily="-111" charset="0"/>
            </a:endParaRPr>
          </a:p>
        </p:txBody>
      </p:sp>
      <p:sp>
        <p:nvSpPr>
          <p:cNvPr id="28" name="Oval 27"/>
          <p:cNvSpPr/>
          <p:nvPr/>
        </p:nvSpPr>
        <p:spPr bwMode="auto">
          <a:xfrm rot="21002715">
            <a:off x="3008313" y="4069689"/>
            <a:ext cx="4672012" cy="1704975"/>
          </a:xfrm>
          <a:prstGeom prst="ellipse">
            <a:avLst/>
          </a:prstGeom>
          <a:solidFill>
            <a:schemeClr val="accent2">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sz="2400" b="1" dirty="0">
              <a:solidFill>
                <a:schemeClr val="tx1"/>
              </a:solidFill>
              <a:latin typeface="Times New Roman" pitchFamily="-111" charset="0"/>
            </a:endParaRPr>
          </a:p>
        </p:txBody>
      </p:sp>
      <p:sp>
        <p:nvSpPr>
          <p:cNvPr id="312325" name="Rectangle 2"/>
          <p:cNvSpPr>
            <a:spLocks noGrp="1" noChangeArrowheads="1"/>
          </p:cNvSpPr>
          <p:nvPr>
            <p:ph type="title" idx="4294967295"/>
          </p:nvPr>
        </p:nvSpPr>
        <p:spPr>
          <a:xfrm>
            <a:off x="1516063" y="152400"/>
            <a:ext cx="7170737" cy="914400"/>
          </a:xfrm>
        </p:spPr>
        <p:txBody>
          <a:bodyPr>
            <a:normAutofit fontScale="90000"/>
          </a:bodyPr>
          <a:lstStyle/>
          <a:p>
            <a:pPr eaLnBrk="1" hangingPunct="1"/>
            <a:r>
              <a:rPr lang="en-US" smtClean="0">
                <a:cs typeface="Arial" charset="0"/>
              </a:rPr>
              <a:t>US Government Roles in Smart Grid</a:t>
            </a:r>
          </a:p>
        </p:txBody>
      </p:sp>
      <p:sp>
        <p:nvSpPr>
          <p:cNvPr id="312326" name="Rectangle 3"/>
          <p:cNvSpPr>
            <a:spLocks noGrp="1" noChangeArrowheads="1"/>
          </p:cNvSpPr>
          <p:nvPr>
            <p:ph idx="4294967295"/>
          </p:nvPr>
        </p:nvSpPr>
        <p:spPr>
          <a:xfrm>
            <a:off x="457200" y="2079625"/>
            <a:ext cx="8229600" cy="4267200"/>
          </a:xfrm>
        </p:spPr>
        <p:txBody>
          <a:bodyPr/>
          <a:lstStyle/>
          <a:p>
            <a:pPr eaLnBrk="1" hangingPunct="1">
              <a:buFontTx/>
              <a:buNone/>
            </a:pPr>
            <a:r>
              <a:rPr lang="en-US" smtClean="0"/>
              <a:t> </a:t>
            </a:r>
          </a:p>
        </p:txBody>
      </p:sp>
      <p:sp>
        <p:nvSpPr>
          <p:cNvPr id="15" name="Oval 14"/>
          <p:cNvSpPr/>
          <p:nvPr/>
        </p:nvSpPr>
        <p:spPr bwMode="auto">
          <a:xfrm rot="21002715">
            <a:off x="3300705" y="1662430"/>
            <a:ext cx="4672013" cy="2012845"/>
          </a:xfrm>
          <a:prstGeom prst="ellipse">
            <a:avLst/>
          </a:prstGeom>
          <a:solidFill>
            <a:schemeClr val="accent2">
              <a:lumMod val="75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sz="2400" b="1" dirty="0">
              <a:solidFill>
                <a:schemeClr val="tx1"/>
              </a:solidFill>
              <a:latin typeface="Times New Roman" pitchFamily="-111" charset="0"/>
            </a:endParaRPr>
          </a:p>
        </p:txBody>
      </p:sp>
      <p:sp>
        <p:nvSpPr>
          <p:cNvPr id="312330" name="TextBox 25"/>
          <p:cNvSpPr txBox="1">
            <a:spLocks noChangeArrowheads="1"/>
          </p:cNvSpPr>
          <p:nvPr/>
        </p:nvSpPr>
        <p:spPr bwMode="auto">
          <a:xfrm>
            <a:off x="609600" y="1038225"/>
            <a:ext cx="1279525" cy="461963"/>
          </a:xfrm>
          <a:prstGeom prst="rect">
            <a:avLst/>
          </a:prstGeom>
          <a:noFill/>
          <a:ln w="9525">
            <a:noFill/>
            <a:miter lim="800000"/>
            <a:headEnd/>
            <a:tailEnd/>
          </a:ln>
        </p:spPr>
        <p:txBody>
          <a:bodyPr wrap="none">
            <a:spAutoFit/>
          </a:bodyPr>
          <a:lstStyle/>
          <a:p>
            <a:r>
              <a:rPr lang="en-US" sz="2400" b="1">
                <a:ea typeface="ＭＳ Ｐゴシック"/>
                <a:cs typeface="ＭＳ Ｐゴシック"/>
              </a:rPr>
              <a:t>Federal</a:t>
            </a:r>
          </a:p>
        </p:txBody>
      </p:sp>
      <p:sp>
        <p:nvSpPr>
          <p:cNvPr id="312331" name="TextBox 26"/>
          <p:cNvSpPr txBox="1">
            <a:spLocks noChangeArrowheads="1"/>
          </p:cNvSpPr>
          <p:nvPr/>
        </p:nvSpPr>
        <p:spPr bwMode="auto">
          <a:xfrm>
            <a:off x="762000" y="4579938"/>
            <a:ext cx="1066800" cy="461962"/>
          </a:xfrm>
          <a:prstGeom prst="rect">
            <a:avLst/>
          </a:prstGeom>
          <a:noFill/>
          <a:ln w="9525">
            <a:noFill/>
            <a:miter lim="800000"/>
            <a:headEnd/>
            <a:tailEnd/>
          </a:ln>
        </p:spPr>
        <p:txBody>
          <a:bodyPr>
            <a:spAutoFit/>
          </a:bodyPr>
          <a:lstStyle/>
          <a:p>
            <a:r>
              <a:rPr lang="en-US" sz="2400" b="1">
                <a:ea typeface="ＭＳ Ｐゴシック"/>
                <a:cs typeface="ＭＳ Ｐゴシック"/>
              </a:rPr>
              <a:t>State</a:t>
            </a:r>
          </a:p>
        </p:txBody>
      </p:sp>
      <p:pic>
        <p:nvPicPr>
          <p:cNvPr id="312332" name="Picture 4" descr="Link: Energy Home Page">
            <a:hlinkClick r:id="rId4"/>
          </p:cNvPr>
          <p:cNvPicPr>
            <a:picLocks noChangeAspect="1" noChangeArrowheads="1"/>
          </p:cNvPicPr>
          <p:nvPr/>
        </p:nvPicPr>
        <p:blipFill>
          <a:blip r:embed="rId5" cstate="print"/>
          <a:srcRect r="59940"/>
          <a:stretch>
            <a:fillRect/>
          </a:stretch>
        </p:blipFill>
        <p:spPr bwMode="auto">
          <a:xfrm>
            <a:off x="1676400" y="2079625"/>
            <a:ext cx="2590800" cy="981075"/>
          </a:xfrm>
          <a:prstGeom prst="rect">
            <a:avLst/>
          </a:prstGeom>
          <a:noFill/>
          <a:ln w="9525">
            <a:solidFill>
              <a:schemeClr val="tx1"/>
            </a:solidFill>
            <a:miter lim="800000"/>
            <a:headEnd/>
            <a:tailEnd/>
          </a:ln>
        </p:spPr>
      </p:pic>
      <p:pic>
        <p:nvPicPr>
          <p:cNvPr id="312333" name="Picture 11" descr="nistident_cent_300ppi.tiff"/>
          <p:cNvPicPr>
            <a:picLocks noChangeAspect="1"/>
          </p:cNvPicPr>
          <p:nvPr/>
        </p:nvPicPr>
        <p:blipFill>
          <a:blip r:embed="rId6" cstate="print"/>
          <a:srcRect/>
          <a:stretch>
            <a:fillRect/>
          </a:stretch>
        </p:blipFill>
        <p:spPr bwMode="auto">
          <a:xfrm>
            <a:off x="1676400" y="3175000"/>
            <a:ext cx="2590800" cy="1190625"/>
          </a:xfrm>
          <a:prstGeom prst="rect">
            <a:avLst/>
          </a:prstGeom>
          <a:noFill/>
          <a:ln w="9525">
            <a:solidFill>
              <a:schemeClr val="tx1"/>
            </a:solidFill>
            <a:miter lim="800000"/>
            <a:headEnd/>
            <a:tailEnd/>
          </a:ln>
        </p:spPr>
      </p:pic>
      <p:pic>
        <p:nvPicPr>
          <p:cNvPr id="312335" name="Picture 12"/>
          <p:cNvPicPr>
            <a:picLocks noChangeAspect="1"/>
          </p:cNvPicPr>
          <p:nvPr/>
        </p:nvPicPr>
        <p:blipFill>
          <a:blip r:embed="rId7" cstate="print"/>
          <a:srcRect r="33316"/>
          <a:stretch>
            <a:fillRect/>
          </a:stretch>
        </p:blipFill>
        <p:spPr bwMode="auto">
          <a:xfrm>
            <a:off x="4351338" y="3459163"/>
            <a:ext cx="2430576" cy="1066800"/>
          </a:xfrm>
          <a:prstGeom prst="rect">
            <a:avLst/>
          </a:prstGeom>
          <a:noFill/>
          <a:ln w="9525">
            <a:solidFill>
              <a:schemeClr val="tx1"/>
            </a:solidFill>
            <a:miter lim="800000"/>
            <a:headEnd/>
            <a:tailEnd/>
          </a:ln>
        </p:spPr>
      </p:pic>
      <p:sp>
        <p:nvSpPr>
          <p:cNvPr id="312336" name="TextBox 13"/>
          <p:cNvSpPr txBox="1">
            <a:spLocks noChangeArrowheads="1"/>
          </p:cNvSpPr>
          <p:nvPr/>
        </p:nvSpPr>
        <p:spPr bwMode="auto">
          <a:xfrm>
            <a:off x="5450680" y="3518430"/>
            <a:ext cx="1339058" cy="947952"/>
          </a:xfrm>
          <a:prstGeom prst="rect">
            <a:avLst/>
          </a:prstGeom>
          <a:noFill/>
          <a:ln w="9525">
            <a:noFill/>
            <a:miter lim="800000"/>
            <a:headEnd/>
            <a:tailEnd/>
          </a:ln>
        </p:spPr>
        <p:txBody>
          <a:bodyPr wrap="none">
            <a:spAutoFit/>
          </a:bodyPr>
          <a:lstStyle/>
          <a:p>
            <a:r>
              <a:rPr lang="en-US" sz="1500" b="1" dirty="0">
                <a:ea typeface="ＭＳ Ｐゴシック"/>
                <a:cs typeface="ＭＳ Ｐゴシック"/>
              </a:rPr>
              <a:t>Federal</a:t>
            </a:r>
          </a:p>
          <a:p>
            <a:r>
              <a:rPr lang="en-US" sz="1500" b="1" dirty="0">
                <a:ea typeface="ＭＳ Ｐゴシック"/>
                <a:cs typeface="ＭＳ Ｐゴシック"/>
              </a:rPr>
              <a:t>Energy</a:t>
            </a:r>
          </a:p>
          <a:p>
            <a:r>
              <a:rPr lang="en-US" sz="1500" b="1" dirty="0">
                <a:ea typeface="ＭＳ Ｐゴシック"/>
                <a:cs typeface="ＭＳ Ｐゴシック"/>
              </a:rPr>
              <a:t>Regulatory</a:t>
            </a:r>
          </a:p>
          <a:p>
            <a:r>
              <a:rPr lang="en-US" sz="1500" b="1" dirty="0">
                <a:ea typeface="ＭＳ Ｐゴシック"/>
                <a:cs typeface="ＭＳ Ｐゴシック"/>
              </a:rPr>
              <a:t>Commission</a:t>
            </a:r>
          </a:p>
        </p:txBody>
      </p:sp>
      <p:sp>
        <p:nvSpPr>
          <p:cNvPr id="312337" name="TextBox 17"/>
          <p:cNvSpPr txBox="1">
            <a:spLocks noChangeArrowheads="1"/>
          </p:cNvSpPr>
          <p:nvPr/>
        </p:nvSpPr>
        <p:spPr bwMode="auto">
          <a:xfrm>
            <a:off x="4203866" y="2012950"/>
            <a:ext cx="2834943" cy="1477328"/>
          </a:xfrm>
          <a:prstGeom prst="rect">
            <a:avLst/>
          </a:prstGeom>
          <a:noFill/>
          <a:ln w="9525">
            <a:noFill/>
            <a:miter lim="800000"/>
            <a:headEnd/>
            <a:tailEnd/>
          </a:ln>
        </p:spPr>
        <p:txBody>
          <a:bodyPr wrap="none">
            <a:spAutoFit/>
          </a:bodyPr>
          <a:lstStyle/>
          <a:p>
            <a:pPr algn="ctr"/>
            <a:r>
              <a:rPr lang="en-US" sz="1800" b="1" dirty="0">
                <a:ea typeface="ＭＳ Ｐゴシック"/>
                <a:cs typeface="ＭＳ Ｐゴシック"/>
              </a:rPr>
              <a:t>Smart Grid Task Force / </a:t>
            </a:r>
          </a:p>
          <a:p>
            <a:pPr algn="ctr"/>
            <a:r>
              <a:rPr lang="en-US" sz="1800" b="1" dirty="0">
                <a:ea typeface="ＭＳ Ｐゴシック"/>
                <a:cs typeface="ＭＳ Ｐゴシック"/>
              </a:rPr>
              <a:t>National Science &amp;</a:t>
            </a:r>
          </a:p>
          <a:p>
            <a:pPr algn="ctr"/>
            <a:r>
              <a:rPr lang="en-US" sz="1800" b="1" dirty="0">
                <a:ea typeface="ＭＳ Ｐゴシック"/>
                <a:cs typeface="ＭＳ Ｐゴシック"/>
              </a:rPr>
              <a:t>Technology Council</a:t>
            </a:r>
          </a:p>
          <a:p>
            <a:pPr algn="ctr"/>
            <a:r>
              <a:rPr lang="en-US" sz="1800" b="1" dirty="0">
                <a:ea typeface="ＭＳ Ｐゴシック"/>
                <a:cs typeface="ＭＳ Ｐゴシック"/>
              </a:rPr>
              <a:t>Smart Grid</a:t>
            </a:r>
          </a:p>
          <a:p>
            <a:pPr algn="ctr"/>
            <a:r>
              <a:rPr lang="en-US" sz="1800" b="1" dirty="0">
                <a:ea typeface="ＭＳ Ｐゴシック"/>
                <a:cs typeface="ＭＳ Ｐゴシック"/>
              </a:rPr>
              <a:t>Subcommittee</a:t>
            </a:r>
          </a:p>
        </p:txBody>
      </p:sp>
      <p:sp>
        <p:nvSpPr>
          <p:cNvPr id="19" name="Rectangle 18"/>
          <p:cNvSpPr>
            <a:spLocks noChangeArrowheads="1"/>
          </p:cNvSpPr>
          <p:nvPr/>
        </p:nvSpPr>
        <p:spPr bwMode="auto">
          <a:xfrm>
            <a:off x="7162800" y="2085975"/>
            <a:ext cx="1874838" cy="650875"/>
          </a:xfrm>
          <a:prstGeom prst="rect">
            <a:avLst/>
          </a:prstGeom>
          <a:gradFill rotWithShape="1">
            <a:gsLst>
              <a:gs pos="0">
                <a:srgbClr val="A1FDA6"/>
              </a:gs>
              <a:gs pos="35001">
                <a:srgbClr val="BEFCC1"/>
              </a:gs>
              <a:gs pos="100000">
                <a:srgbClr val="E5FFE6"/>
              </a:gs>
            </a:gsLst>
            <a:lin ang="16200000" scaled="1"/>
          </a:gradFill>
          <a:ln w="9525">
            <a:solidFill>
              <a:srgbClr val="00B050"/>
            </a:solidFill>
            <a:miter lim="800000"/>
            <a:headEnd/>
            <a:tailEnd/>
          </a:ln>
          <a:effectLst>
            <a:outerShdw blurRad="63500" dist="20000" dir="5400000" rotWithShape="0">
              <a:srgbClr val="000000">
                <a:alpha val="37999"/>
              </a:srgbClr>
            </a:outerShdw>
          </a:effectLst>
        </p:spPr>
        <p:txBody>
          <a:bodyPr wrap="none" anchor="ctr"/>
          <a:lstStyle/>
          <a:p>
            <a:pPr algn="ctr" eaLnBrk="0" hangingPunct="0"/>
            <a:r>
              <a:rPr lang="en-US" sz="1600" b="1" dirty="0">
                <a:ea typeface="ＭＳ Ｐゴシック"/>
                <a:cs typeface="ＭＳ Ｐゴシック"/>
              </a:rPr>
              <a:t>Other Federal</a:t>
            </a:r>
          </a:p>
          <a:p>
            <a:pPr algn="ctr" eaLnBrk="0" hangingPunct="0"/>
            <a:r>
              <a:rPr lang="en-US" sz="1600" b="1" dirty="0">
                <a:ea typeface="ＭＳ Ｐゴシック"/>
                <a:cs typeface="ＭＳ Ｐゴシック"/>
              </a:rPr>
              <a:t>Agencies (EPA, …)</a:t>
            </a:r>
          </a:p>
        </p:txBody>
      </p:sp>
      <p:grpSp>
        <p:nvGrpSpPr>
          <p:cNvPr id="3" name="Group 26"/>
          <p:cNvGrpSpPr>
            <a:grpSpLocks/>
          </p:cNvGrpSpPr>
          <p:nvPr/>
        </p:nvGrpSpPr>
        <p:grpSpPr bwMode="auto">
          <a:xfrm>
            <a:off x="3581400" y="1098550"/>
            <a:ext cx="4449763" cy="914400"/>
            <a:chOff x="3886200" y="1229126"/>
            <a:chExt cx="4450201" cy="914400"/>
          </a:xfrm>
        </p:grpSpPr>
        <p:sp>
          <p:nvSpPr>
            <p:cNvPr id="25" name="Rectangle 24"/>
            <p:cNvSpPr/>
            <p:nvPr/>
          </p:nvSpPr>
          <p:spPr bwMode="auto">
            <a:xfrm>
              <a:off x="3886200" y="1229126"/>
              <a:ext cx="4420035" cy="914400"/>
            </a:xfrm>
            <a:prstGeom prst="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12341" name="Picture 3"/>
            <p:cNvPicPr>
              <a:picLocks noChangeAspect="1" noChangeArrowheads="1"/>
            </p:cNvPicPr>
            <p:nvPr/>
          </p:nvPicPr>
          <p:blipFill>
            <a:blip r:embed="rId8" cstate="print"/>
            <a:srcRect/>
            <a:stretch>
              <a:fillRect/>
            </a:stretch>
          </p:blipFill>
          <p:spPr bwMode="auto">
            <a:xfrm>
              <a:off x="3975621" y="1249297"/>
              <a:ext cx="1061816" cy="874059"/>
            </a:xfrm>
            <a:prstGeom prst="rect">
              <a:avLst/>
            </a:prstGeom>
            <a:noFill/>
            <a:ln w="9525">
              <a:noFill/>
              <a:miter lim="800000"/>
              <a:headEnd/>
              <a:tailEnd/>
            </a:ln>
          </p:spPr>
        </p:pic>
        <p:sp>
          <p:nvSpPr>
            <p:cNvPr id="312342" name="TextBox 26"/>
            <p:cNvSpPr txBox="1">
              <a:spLocks noChangeArrowheads="1"/>
            </p:cNvSpPr>
            <p:nvPr/>
          </p:nvSpPr>
          <p:spPr bwMode="auto">
            <a:xfrm>
              <a:off x="4876800" y="1293911"/>
              <a:ext cx="3459601" cy="784830"/>
            </a:xfrm>
            <a:prstGeom prst="rect">
              <a:avLst/>
            </a:prstGeom>
            <a:noFill/>
            <a:ln w="9525">
              <a:noFill/>
              <a:miter lim="800000"/>
              <a:headEnd/>
              <a:tailEnd/>
            </a:ln>
          </p:spPr>
          <p:txBody>
            <a:bodyPr wrap="none">
              <a:spAutoFit/>
            </a:bodyPr>
            <a:lstStyle/>
            <a:p>
              <a:r>
                <a:rPr lang="en-US" sz="1500" b="1" dirty="0">
                  <a:ea typeface="ＭＳ Ｐゴシック"/>
                  <a:cs typeface="ＭＳ Ｐゴシック"/>
                </a:rPr>
                <a:t>Office of </a:t>
              </a:r>
              <a:r>
                <a:rPr lang="en-US" sz="1500" b="1" dirty="0" smtClean="0">
                  <a:ea typeface="ＭＳ Ｐゴシック"/>
                  <a:cs typeface="ＭＳ Ｐゴシック"/>
                </a:rPr>
                <a:t>Science and </a:t>
              </a:r>
              <a:r>
                <a:rPr lang="en-US" sz="1500" b="1" dirty="0">
                  <a:ea typeface="ＭＳ Ｐゴシック"/>
                  <a:cs typeface="ＭＳ Ｐゴシック"/>
                </a:rPr>
                <a:t>Technology </a:t>
              </a:r>
            </a:p>
            <a:p>
              <a:r>
                <a:rPr lang="en-US" sz="1500" b="1" dirty="0">
                  <a:ea typeface="ＭＳ Ｐゴシック"/>
                  <a:cs typeface="ＭＳ Ｐゴシック"/>
                </a:rPr>
                <a:t>Policy; National Economic Council;</a:t>
              </a:r>
            </a:p>
            <a:p>
              <a:r>
                <a:rPr lang="en-US" sz="1500" b="1" dirty="0" smtClean="0">
                  <a:ea typeface="ＭＳ Ｐゴシック"/>
                  <a:cs typeface="ＭＳ Ｐゴシック"/>
                </a:rPr>
                <a:t>Council </a:t>
              </a:r>
              <a:r>
                <a:rPr lang="en-US" sz="1500" b="1" dirty="0">
                  <a:ea typeface="ＭＳ Ｐゴシック"/>
                  <a:cs typeface="ＭＳ Ｐゴシック"/>
                </a:rPr>
                <a:t>on Environmental Quality</a:t>
              </a:r>
            </a:p>
          </p:txBody>
        </p:sp>
      </p:grpSp>
      <p:pic>
        <p:nvPicPr>
          <p:cNvPr id="312343" name="Picture 5" descr="FCC Logo - Return to the FCC Home Page">
            <a:hlinkClick r:id="rId9"/>
          </p:cNvPr>
          <p:cNvPicPr>
            <a:picLocks noChangeAspect="1" noChangeArrowheads="1"/>
          </p:cNvPicPr>
          <p:nvPr/>
        </p:nvPicPr>
        <p:blipFill>
          <a:blip r:embed="rId10" cstate="print"/>
          <a:srcRect/>
          <a:stretch>
            <a:fillRect/>
          </a:stretch>
        </p:blipFill>
        <p:spPr bwMode="auto">
          <a:xfrm>
            <a:off x="6559550" y="2971800"/>
            <a:ext cx="2320925" cy="781050"/>
          </a:xfrm>
          <a:prstGeom prst="rect">
            <a:avLst/>
          </a:prstGeom>
          <a:noFill/>
          <a:ln w="9525">
            <a:noFill/>
            <a:miter lim="800000"/>
            <a:headEnd/>
            <a:tailEnd/>
          </a:ln>
        </p:spPr>
      </p:pic>
      <p:sp>
        <p:nvSpPr>
          <p:cNvPr id="312344" name="TextBox 28"/>
          <p:cNvSpPr txBox="1">
            <a:spLocks noChangeArrowheads="1"/>
          </p:cNvSpPr>
          <p:nvPr/>
        </p:nvSpPr>
        <p:spPr bwMode="auto">
          <a:xfrm>
            <a:off x="3292490" y="4503738"/>
            <a:ext cx="3903633" cy="707886"/>
          </a:xfrm>
          <a:prstGeom prst="rect">
            <a:avLst/>
          </a:prstGeom>
          <a:noFill/>
          <a:ln w="9525">
            <a:noFill/>
            <a:miter lim="800000"/>
            <a:headEnd/>
            <a:tailEnd/>
          </a:ln>
        </p:spPr>
        <p:txBody>
          <a:bodyPr wrap="none">
            <a:spAutoFit/>
          </a:bodyPr>
          <a:lstStyle/>
          <a:p>
            <a:pPr algn="ctr"/>
            <a:r>
              <a:rPr lang="en-US" sz="2000" b="1" dirty="0">
                <a:ea typeface="ＭＳ Ｐゴシック"/>
                <a:cs typeface="ＭＳ Ｐゴシック"/>
              </a:rPr>
              <a:t>FERC – NARUC</a:t>
            </a:r>
          </a:p>
          <a:p>
            <a:pPr algn="ctr"/>
            <a:r>
              <a:rPr lang="en-US" sz="2000" b="1" dirty="0">
                <a:ea typeface="ＭＳ Ｐゴシック"/>
                <a:cs typeface="ＭＳ Ｐゴシック"/>
              </a:rPr>
              <a:t>Smart Response Collaborative</a:t>
            </a:r>
          </a:p>
        </p:txBody>
      </p:sp>
      <p:sp>
        <p:nvSpPr>
          <p:cNvPr id="32" name="Rectangle 31"/>
          <p:cNvSpPr/>
          <p:nvPr/>
        </p:nvSpPr>
        <p:spPr bwMode="auto">
          <a:xfrm>
            <a:off x="2298700" y="5272176"/>
            <a:ext cx="5943600" cy="1066800"/>
          </a:xfrm>
          <a:prstGeom prst="rect">
            <a:avLst/>
          </a:prstGeom>
          <a:solidFill>
            <a:schemeClr val="accent1">
              <a:lumMod val="75000"/>
            </a:schemeClr>
          </a:solidFill>
          <a:ln>
            <a:noFill/>
            <a:headEnd type="none" w="med" len="med"/>
            <a:tailEnd type="none" w="med" len="med"/>
          </a:ln>
          <a:effectLst>
            <a:glow rad="101600">
              <a:schemeClr val="accent2">
                <a:alpha val="75000"/>
              </a:schemeClr>
            </a:glow>
            <a:outerShdw blurRad="40000" dist="23000" dir="5400000" rotWithShape="0">
              <a:schemeClr val="bg2">
                <a:lumMod val="75000"/>
                <a:alpha val="35000"/>
              </a:schemeClr>
            </a:outerShdw>
          </a:effectLst>
        </p:spPr>
        <p:style>
          <a:lnRef idx="1">
            <a:schemeClr val="accent6"/>
          </a:lnRef>
          <a:fillRef idx="3">
            <a:schemeClr val="accent6"/>
          </a:fillRef>
          <a:effectRef idx="2">
            <a:schemeClr val="accent6"/>
          </a:effectRef>
          <a:fontRef idx="minor">
            <a:schemeClr val="lt1"/>
          </a:fontRef>
        </p:style>
        <p:txBody>
          <a:bodyPr wrap="none" anchor="ctr"/>
          <a:lstStyle/>
          <a:p>
            <a:pPr algn="ctr" eaLnBrk="0" hangingPunct="0">
              <a:defRPr/>
            </a:pPr>
            <a:r>
              <a:rPr lang="en-US" sz="2400" b="1" dirty="0" smtClean="0"/>
              <a:t>State Public </a:t>
            </a:r>
            <a:r>
              <a:rPr lang="en-US" sz="2400" b="1" dirty="0"/>
              <a:t>Utility Commissions</a:t>
            </a:r>
          </a:p>
        </p:txBody>
      </p:sp>
    </p:spTree>
    <p:extLst>
      <p:ext uri="{BB962C8B-B14F-4D97-AF65-F5344CB8AC3E}">
        <p14:creationId xmlns:p14="http://schemas.microsoft.com/office/powerpoint/2010/main" val="3935655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Green Button SDK</a:t>
            </a:r>
            <a:endParaRPr lang="en-US" dirty="0"/>
          </a:p>
        </p:txBody>
      </p:sp>
      <p:sp>
        <p:nvSpPr>
          <p:cNvPr id="4" name="Content Placeholder 3"/>
          <p:cNvSpPr>
            <a:spLocks noGrp="1"/>
          </p:cNvSpPr>
          <p:nvPr>
            <p:ph sz="quarter" idx="13"/>
          </p:nvPr>
        </p:nvSpPr>
        <p:spPr>
          <a:xfrm>
            <a:off x="609600" y="1295400"/>
            <a:ext cx="8382000" cy="4648200"/>
          </a:xfrm>
        </p:spPr>
        <p:txBody>
          <a:bodyPr>
            <a:normAutofit fontScale="92500" lnSpcReduction="20000"/>
          </a:bodyPr>
          <a:lstStyle/>
          <a:p>
            <a:r>
              <a:rPr lang="en-US" dirty="0">
                <a:hlinkClick r:id="rId3"/>
              </a:rPr>
              <a:t>GETBatchSampleEUI.xml</a:t>
            </a:r>
            <a:r>
              <a:rPr lang="en-US" dirty="0"/>
              <a:t>: Sample Green Button EUI File </a:t>
            </a:r>
          </a:p>
          <a:p>
            <a:r>
              <a:rPr lang="en-US" dirty="0">
                <a:hlinkClick r:id="rId4"/>
              </a:rPr>
              <a:t>ESPIRender_xslt1.xslt</a:t>
            </a:r>
            <a:r>
              <a:rPr lang="en-US" dirty="0"/>
              <a:t>: XSLT Rendering Style Sheet </a:t>
            </a:r>
          </a:p>
          <a:p>
            <a:r>
              <a:rPr lang="en-US" dirty="0" smtClean="0">
                <a:hlinkClick r:id="rId5"/>
              </a:rPr>
              <a:t>Green </a:t>
            </a:r>
            <a:r>
              <a:rPr lang="en-US" dirty="0">
                <a:hlinkClick r:id="rId5"/>
              </a:rPr>
              <a:t>Button Data Generator Spreadsheet</a:t>
            </a:r>
            <a:r>
              <a:rPr lang="en-US" dirty="0"/>
              <a:t>: Available for download from OpenESPI on </a:t>
            </a:r>
            <a:r>
              <a:rPr lang="en-US" dirty="0" err="1"/>
              <a:t>GitHub</a:t>
            </a:r>
            <a:r>
              <a:rPr lang="en-US" dirty="0"/>
              <a:t> </a:t>
            </a:r>
            <a:endParaRPr lang="en-US" dirty="0" smtClean="0"/>
          </a:p>
          <a:p>
            <a:r>
              <a:rPr lang="en-US" dirty="0" smtClean="0">
                <a:solidFill>
                  <a:schemeClr val="accent1">
                    <a:lumMod val="75000"/>
                  </a:schemeClr>
                </a:solidFill>
              </a:rPr>
              <a:t>espi.xsd, atom.xsd</a:t>
            </a:r>
            <a:r>
              <a:rPr lang="en-US" dirty="0" smtClean="0"/>
              <a:t>: schemas constrain xml documents</a:t>
            </a:r>
          </a:p>
          <a:p>
            <a:r>
              <a:rPr lang="en-US" dirty="0" smtClean="0"/>
              <a:t>NAESB </a:t>
            </a:r>
            <a:r>
              <a:rPr lang="en-US" dirty="0"/>
              <a:t>Green Button Portal - </a:t>
            </a:r>
            <a:r>
              <a:rPr lang="en-US" dirty="0">
                <a:hlinkClick r:id="rId6"/>
              </a:rPr>
              <a:t>http://www.naesb.org/ESPI_Standards.asp</a:t>
            </a:r>
            <a:r>
              <a:rPr lang="en-US" dirty="0"/>
              <a:t> </a:t>
            </a:r>
          </a:p>
          <a:p>
            <a:r>
              <a:rPr lang="en-US" dirty="0"/>
              <a:t>To purchase the NAESB ESPI Standard on which the Green Button file format is based, use the following link: </a:t>
            </a:r>
            <a:r>
              <a:rPr lang="en-US" dirty="0">
                <a:hlinkClick r:id="rId7"/>
              </a:rPr>
              <a:t>http://www.naesb.org/misc/naesb_matl_order_espi_standards.pdf</a:t>
            </a:r>
            <a:r>
              <a:rPr lang="en-US" dirty="0"/>
              <a:t> </a:t>
            </a:r>
            <a:endParaRPr lang="en-US" dirty="0" smtClean="0"/>
          </a:p>
          <a:p>
            <a:r>
              <a:rPr lang="en-US" dirty="0" smtClean="0">
                <a:hlinkClick r:id="rId8"/>
              </a:rPr>
              <a:t>http://www.GreenButtonData.org</a:t>
            </a:r>
            <a:r>
              <a:rPr lang="en-US" dirty="0" smtClean="0"/>
              <a:t> </a:t>
            </a:r>
            <a:endParaRPr lang="en-US" dirty="0"/>
          </a:p>
          <a:p>
            <a:pPr marL="0" indent="0">
              <a:buNone/>
            </a:pPr>
            <a:endParaRPr lang="en-US" dirty="0"/>
          </a:p>
        </p:txBody>
      </p:sp>
      <p:sp>
        <p:nvSpPr>
          <p:cNvPr id="2" name="Slide Number Placeholder 1"/>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30</a:t>
            </a:fld>
            <a:endParaRPr lang="en-US" dirty="0"/>
          </a:p>
        </p:txBody>
      </p:sp>
    </p:spTree>
    <p:extLst>
      <p:ext uri="{BB962C8B-B14F-4D97-AF65-F5344CB8AC3E}">
        <p14:creationId xmlns:p14="http://schemas.microsoft.com/office/powerpoint/2010/main" val="2157357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rPr>
              <a:t>Tools that are currently available and how they work</a:t>
            </a:r>
            <a:endParaRPr lang="en-US" sz="2800" dirty="0"/>
          </a:p>
        </p:txBody>
      </p:sp>
      <p:sp>
        <p:nvSpPr>
          <p:cNvPr id="3" name="Content Placeholder 2"/>
          <p:cNvSpPr>
            <a:spLocks noGrp="1"/>
          </p:cNvSpPr>
          <p:nvPr>
            <p:ph sz="quarter" idx="13"/>
          </p:nvPr>
        </p:nvSpPr>
        <p:spPr/>
        <p:txBody>
          <a:bodyPr/>
          <a:lstStyle/>
          <a:p>
            <a:pPr lvl="0"/>
            <a:r>
              <a:rPr lang="en-US" dirty="0"/>
              <a:t>WC3 standard components – </a:t>
            </a:r>
            <a:r>
              <a:rPr lang="en-US" dirty="0" err="1"/>
              <a:t>xsd</a:t>
            </a:r>
            <a:r>
              <a:rPr lang="en-US" dirty="0"/>
              <a:t>, </a:t>
            </a:r>
            <a:r>
              <a:rPr lang="en-US" dirty="0" err="1"/>
              <a:t>xslt</a:t>
            </a:r>
            <a:r>
              <a:rPr lang="en-US" dirty="0"/>
              <a:t>, xml</a:t>
            </a:r>
          </a:p>
          <a:p>
            <a:pPr lvl="0"/>
            <a:r>
              <a:rPr lang="en-US" dirty="0" err="1"/>
              <a:t>OpenESPI</a:t>
            </a:r>
            <a:r>
              <a:rPr lang="en-US" dirty="0"/>
              <a:t> development environment</a:t>
            </a:r>
          </a:p>
          <a:p>
            <a:pPr lvl="0"/>
            <a:r>
              <a:rPr lang="en-US" dirty="0"/>
              <a:t>Development Virtual </a:t>
            </a:r>
            <a:r>
              <a:rPr lang="en-US" dirty="0" smtClean="0"/>
              <a:t>Machine</a:t>
            </a:r>
          </a:p>
          <a:p>
            <a:pPr lvl="0"/>
            <a:r>
              <a:rPr lang="en-US" dirty="0" smtClean="0"/>
              <a:t>Graphics</a:t>
            </a:r>
            <a:endParaRPr lang="en-US" dirty="0"/>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31</a:t>
            </a:fld>
            <a:endParaRPr lang="en-US" dirty="0"/>
          </a:p>
        </p:txBody>
      </p:sp>
    </p:spTree>
    <p:extLst>
      <p:ext uri="{BB962C8B-B14F-4D97-AF65-F5344CB8AC3E}">
        <p14:creationId xmlns:p14="http://schemas.microsoft.com/office/powerpoint/2010/main" val="4170216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53000"/>
            <a:ext cx="18490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Web Technologies for Definition and Presentation of EUI File Format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8F51D3BC-0408-4D33-A480-2622FE9F5C94}" type="slidenum">
              <a:rPr lang="en-US" smtClean="0"/>
              <a:pPr/>
              <a:t>32</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209800"/>
            <a:ext cx="2911891" cy="335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1209935553"/>
              </p:ext>
            </p:extLst>
          </p:nvPr>
        </p:nvGraphicFramePr>
        <p:xfrm>
          <a:off x="1126709" y="1066800"/>
          <a:ext cx="6072330" cy="46070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5791200" y="1600200"/>
            <a:ext cx="2971800" cy="369332"/>
          </a:xfrm>
          <a:prstGeom prst="rect">
            <a:avLst/>
          </a:prstGeom>
          <a:noFill/>
        </p:spPr>
        <p:txBody>
          <a:bodyPr wrap="square" rtlCol="0">
            <a:spAutoFit/>
          </a:bodyPr>
          <a:lstStyle/>
          <a:p>
            <a:r>
              <a:rPr lang="en-US" dirty="0" smtClean="0"/>
              <a:t>Standard EUI file Format</a:t>
            </a:r>
            <a:endParaRPr lang="en-US" dirty="0"/>
          </a:p>
        </p:txBody>
      </p:sp>
      <p:sp>
        <p:nvSpPr>
          <p:cNvPr id="4" name="Bent Arrow 3"/>
          <p:cNvSpPr/>
          <p:nvPr/>
        </p:nvSpPr>
        <p:spPr>
          <a:xfrm>
            <a:off x="457200" y="3399264"/>
            <a:ext cx="813816" cy="153329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9502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Alternate paths to EUI – single format</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8F51D3BC-0408-4D33-A480-2622FE9F5C94}" type="slidenum">
              <a:rPr lang="en-US" smtClean="0"/>
              <a:pPr/>
              <a:t>33</a:t>
            </a:fld>
            <a:endParaRPr lang="en-US"/>
          </a:p>
        </p:txBody>
      </p:sp>
      <p:pic>
        <p:nvPicPr>
          <p:cNvPr id="14" name="Picture 7"/>
          <p:cNvPicPr>
            <a:picLocks noChangeAspect="1" noChangeArrowheads="1"/>
          </p:cNvPicPr>
          <p:nvPr/>
        </p:nvPicPr>
        <p:blipFill rotWithShape="1">
          <a:blip r:embed="rId2" cstate="print"/>
          <a:srcRect l="-3837" r="9393"/>
          <a:stretch/>
        </p:blipFill>
        <p:spPr bwMode="auto">
          <a:xfrm>
            <a:off x="7056120" y="4572000"/>
            <a:ext cx="1554480" cy="1190333"/>
          </a:xfrm>
          <a:prstGeom prst="rect">
            <a:avLst/>
          </a:prstGeom>
          <a:noFill/>
          <a:ln w="28575">
            <a:noFill/>
            <a:miter lim="800000"/>
            <a:headEnd/>
            <a:tailEnd/>
          </a:ln>
        </p:spPr>
      </p:pic>
      <p:pic>
        <p:nvPicPr>
          <p:cNvPr id="15" name="Picture 2"/>
          <p:cNvPicPr>
            <a:picLocks noChangeAspect="1" noChangeArrowheads="1"/>
          </p:cNvPicPr>
          <p:nvPr/>
        </p:nvPicPr>
        <p:blipFill>
          <a:blip r:embed="rId3" cstate="print"/>
          <a:srcRect b="33306"/>
          <a:stretch>
            <a:fillRect/>
          </a:stretch>
        </p:blipFill>
        <p:spPr bwMode="auto">
          <a:xfrm>
            <a:off x="7402280" y="1756513"/>
            <a:ext cx="1026386" cy="1215287"/>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685800" y="3124200"/>
            <a:ext cx="1360910" cy="1311126"/>
          </a:xfrm>
          <a:prstGeom prst="rect">
            <a:avLst/>
          </a:prstGeom>
          <a:noFill/>
          <a:ln w="28575">
            <a:noFill/>
            <a:miter lim="800000"/>
            <a:headEnd/>
            <a:tailEnd/>
          </a:ln>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1828800"/>
            <a:ext cx="2133600" cy="245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energydigital.com/green_technology/assets_c/2011/06/google-thumb-250xauto-43182.jpg"/>
          <p:cNvPicPr>
            <a:picLocks noChangeAspect="1" noChangeArrowheads="1"/>
          </p:cNvPicPr>
          <p:nvPr/>
        </p:nvPicPr>
        <p:blipFill>
          <a:blip r:embed="rId6" cstate="print"/>
          <a:srcRect/>
          <a:stretch>
            <a:fillRect/>
          </a:stretch>
        </p:blipFill>
        <p:spPr bwMode="auto">
          <a:xfrm>
            <a:off x="175630" y="4694163"/>
            <a:ext cx="2381250" cy="1304926"/>
          </a:xfrm>
          <a:prstGeom prst="rect">
            <a:avLst/>
          </a:prstGeom>
          <a:noFill/>
        </p:spPr>
      </p:pic>
      <p:pic>
        <p:nvPicPr>
          <p:cNvPr id="20" name="Picture 3"/>
          <p:cNvPicPr>
            <a:picLocks noChangeAspect="1" noChangeArrowheads="1"/>
          </p:cNvPicPr>
          <p:nvPr/>
        </p:nvPicPr>
        <p:blipFill>
          <a:blip r:embed="rId7" cstate="print"/>
          <a:srcRect l="12917" r="17223"/>
          <a:stretch>
            <a:fillRect/>
          </a:stretch>
        </p:blipFill>
        <p:spPr bwMode="auto">
          <a:xfrm>
            <a:off x="7402279" y="3065104"/>
            <a:ext cx="990600" cy="1430696"/>
          </a:xfrm>
          <a:prstGeom prst="rect">
            <a:avLst/>
          </a:prstGeom>
          <a:noFill/>
          <a:ln w="28575">
            <a:noFill/>
            <a:miter lim="800000"/>
            <a:headEnd/>
            <a:tailEnd/>
          </a:ln>
        </p:spPr>
      </p:pic>
      <p:sp>
        <p:nvSpPr>
          <p:cNvPr id="21" name="TextBox 20"/>
          <p:cNvSpPr txBox="1"/>
          <p:nvPr/>
        </p:nvSpPr>
        <p:spPr>
          <a:xfrm>
            <a:off x="304800" y="6400800"/>
            <a:ext cx="4724400" cy="261610"/>
          </a:xfrm>
          <a:prstGeom prst="rect">
            <a:avLst/>
          </a:prstGeom>
          <a:noFill/>
        </p:spPr>
        <p:txBody>
          <a:bodyPr wrap="square" rtlCol="0">
            <a:spAutoFit/>
          </a:bodyPr>
          <a:lstStyle/>
          <a:p>
            <a:r>
              <a:rPr lang="en-US" sz="1100" dirty="0" smtClean="0"/>
              <a:t>Acknowledgements to graphics owners</a:t>
            </a:r>
            <a:endParaRPr lang="en-US" sz="1100" dirty="0"/>
          </a:p>
        </p:txBody>
      </p:sp>
      <p:sp>
        <p:nvSpPr>
          <p:cNvPr id="48" name="TextBox 47"/>
          <p:cNvSpPr txBox="1"/>
          <p:nvPr/>
        </p:nvSpPr>
        <p:spPr>
          <a:xfrm>
            <a:off x="2819400" y="1371600"/>
            <a:ext cx="3429000" cy="338554"/>
          </a:xfrm>
          <a:prstGeom prst="rect">
            <a:avLst/>
          </a:prstGeom>
          <a:noFill/>
        </p:spPr>
        <p:txBody>
          <a:bodyPr wrap="square" rtlCol="0">
            <a:spAutoFit/>
          </a:bodyPr>
          <a:lstStyle/>
          <a:p>
            <a:pPr algn="ctr"/>
            <a:r>
              <a:rPr lang="en-US" sz="1600" dirty="0" smtClean="0"/>
              <a:t>Single Data Format: all at once</a:t>
            </a:r>
            <a:endParaRPr lang="en-US" sz="1600" dirty="0"/>
          </a:p>
        </p:txBody>
      </p:sp>
      <p:pic>
        <p:nvPicPr>
          <p:cNvPr id="66" name="Picture 65"/>
          <p:cNvPicPr>
            <a:picLocks noChangeAspect="1" noChangeArrowheads="1"/>
          </p:cNvPicPr>
          <p:nvPr/>
        </p:nvPicPr>
        <p:blipFill>
          <a:blip r:embed="rId8" cstate="print">
            <a:extLst>
              <a:ext uri="{28A0092B-C50C-407E-A947-70E740481C1C}">
                <a14:useLocalDpi xmlns:a14="http://schemas.microsoft.com/office/drawing/2010/main" val="0"/>
              </a:ext>
            </a:extLst>
          </a:blip>
          <a:srcRect t="17256" b="75383"/>
          <a:stretch>
            <a:fillRect/>
          </a:stretch>
        </p:blipFill>
        <p:spPr bwMode="auto">
          <a:xfrm>
            <a:off x="3297044" y="4724400"/>
            <a:ext cx="1405054" cy="11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noChangeArrowheads="1"/>
          </p:cNvPicPr>
          <p:nvPr/>
        </p:nvPicPr>
        <p:blipFill>
          <a:blip r:embed="rId9" cstate="print">
            <a:extLst>
              <a:ext uri="{28A0092B-C50C-407E-A947-70E740481C1C}">
                <a14:useLocalDpi xmlns:a14="http://schemas.microsoft.com/office/drawing/2010/main" val="0"/>
              </a:ext>
            </a:extLst>
          </a:blip>
          <a:srcRect t="24522" b="38146"/>
          <a:stretch>
            <a:fillRect/>
          </a:stretch>
        </p:blipFill>
        <p:spPr bwMode="auto">
          <a:xfrm>
            <a:off x="3547946" y="4925122"/>
            <a:ext cx="1405054" cy="60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p:cNvPicPr>
            <a:picLocks noChangeAspect="1" noChangeArrowheads="1"/>
          </p:cNvPicPr>
          <p:nvPr/>
        </p:nvPicPr>
        <p:blipFill>
          <a:blip r:embed="rId10" cstate="print">
            <a:extLst>
              <a:ext uri="{28A0092B-C50C-407E-A947-70E740481C1C}">
                <a14:useLocalDpi xmlns:a14="http://schemas.microsoft.com/office/drawing/2010/main" val="0"/>
              </a:ext>
            </a:extLst>
          </a:blip>
          <a:srcRect t="73567"/>
          <a:stretch>
            <a:fillRect/>
          </a:stretch>
        </p:blipFill>
        <p:spPr bwMode="auto">
          <a:xfrm>
            <a:off x="3624146" y="5627649"/>
            <a:ext cx="1405054" cy="4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2743200" y="4343400"/>
            <a:ext cx="3810000" cy="338554"/>
          </a:xfrm>
          <a:prstGeom prst="rect">
            <a:avLst/>
          </a:prstGeom>
          <a:noFill/>
        </p:spPr>
        <p:txBody>
          <a:bodyPr wrap="square" rtlCol="0">
            <a:spAutoFit/>
          </a:bodyPr>
          <a:lstStyle/>
          <a:p>
            <a:pPr algn="ctr"/>
            <a:r>
              <a:rPr lang="en-US" sz="1600" dirty="0" smtClean="0"/>
              <a:t>Single Data Format: as sequence</a:t>
            </a:r>
            <a:endParaRPr lang="en-US" sz="1600" dirty="0"/>
          </a:p>
        </p:txBody>
      </p:sp>
      <p:pic>
        <p:nvPicPr>
          <p:cNvPr id="71" name="Picture 70"/>
          <p:cNvPicPr>
            <a:picLocks noChangeAspect="1" noChangeArrowheads="1"/>
          </p:cNvPicPr>
          <p:nvPr/>
        </p:nvPicPr>
        <p:blipFill>
          <a:blip r:embed="rId10" cstate="print">
            <a:extLst>
              <a:ext uri="{28A0092B-C50C-407E-A947-70E740481C1C}">
                <a14:useLocalDpi xmlns:a14="http://schemas.microsoft.com/office/drawing/2010/main" val="0"/>
              </a:ext>
            </a:extLst>
          </a:blip>
          <a:srcRect t="73567"/>
          <a:stretch>
            <a:fillRect/>
          </a:stretch>
        </p:blipFill>
        <p:spPr bwMode="auto">
          <a:xfrm>
            <a:off x="3776546" y="5780049"/>
            <a:ext cx="1405054" cy="4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1"/>
          <p:cNvPicPr>
            <a:picLocks noChangeAspect="1" noChangeArrowheads="1"/>
          </p:cNvPicPr>
          <p:nvPr/>
        </p:nvPicPr>
        <p:blipFill>
          <a:blip r:embed="rId10" cstate="print">
            <a:extLst>
              <a:ext uri="{28A0092B-C50C-407E-A947-70E740481C1C}">
                <a14:useLocalDpi xmlns:a14="http://schemas.microsoft.com/office/drawing/2010/main" val="0"/>
              </a:ext>
            </a:extLst>
          </a:blip>
          <a:srcRect t="73567"/>
          <a:stretch>
            <a:fillRect/>
          </a:stretch>
        </p:blipFill>
        <p:spPr bwMode="auto">
          <a:xfrm>
            <a:off x="3928946" y="5932449"/>
            <a:ext cx="1405054" cy="42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Left Brace 72"/>
          <p:cNvSpPr/>
          <p:nvPr/>
        </p:nvSpPr>
        <p:spPr>
          <a:xfrm flipH="1">
            <a:off x="6324600" y="1752600"/>
            <a:ext cx="640080" cy="4038600"/>
          </a:xfrm>
          <a:prstGeom prst="lef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Left Brace 73"/>
          <p:cNvSpPr/>
          <p:nvPr/>
        </p:nvSpPr>
        <p:spPr>
          <a:xfrm flipH="1">
            <a:off x="2362200" y="1752600"/>
            <a:ext cx="640080" cy="4038600"/>
          </a:xfrm>
          <a:prstGeom prst="leftBrace">
            <a:avLst/>
          </a:prstGeom>
          <a:ln w="381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28600" y="1295400"/>
            <a:ext cx="2438400" cy="338554"/>
          </a:xfrm>
          <a:prstGeom prst="rect">
            <a:avLst/>
          </a:prstGeom>
          <a:noFill/>
        </p:spPr>
        <p:txBody>
          <a:bodyPr wrap="square" rtlCol="0">
            <a:spAutoFit/>
          </a:bodyPr>
          <a:lstStyle/>
          <a:p>
            <a:pPr algn="ctr"/>
            <a:r>
              <a:rPr lang="en-US" sz="1600" dirty="0" smtClean="0"/>
              <a:t>Sources of EUI</a:t>
            </a:r>
            <a:endParaRPr lang="en-US" sz="1600" dirty="0"/>
          </a:p>
        </p:txBody>
      </p:sp>
      <p:sp>
        <p:nvSpPr>
          <p:cNvPr id="79" name="TextBox 78"/>
          <p:cNvSpPr txBox="1"/>
          <p:nvPr/>
        </p:nvSpPr>
        <p:spPr>
          <a:xfrm>
            <a:off x="7086600" y="1295400"/>
            <a:ext cx="1752600" cy="338554"/>
          </a:xfrm>
          <a:prstGeom prst="rect">
            <a:avLst/>
          </a:prstGeom>
          <a:noFill/>
        </p:spPr>
        <p:txBody>
          <a:bodyPr wrap="square" rtlCol="0">
            <a:spAutoFit/>
          </a:bodyPr>
          <a:lstStyle/>
          <a:p>
            <a:pPr algn="ctr"/>
            <a:r>
              <a:rPr lang="en-US" sz="1600" dirty="0" smtClean="0"/>
              <a:t>Uses of EUI</a:t>
            </a:r>
            <a:endParaRPr lang="en-US" sz="1600" dirty="0"/>
          </a:p>
        </p:txBody>
      </p:sp>
      <p:sp>
        <p:nvSpPr>
          <p:cNvPr id="80" name="TextBox 79"/>
          <p:cNvSpPr txBox="1"/>
          <p:nvPr/>
        </p:nvSpPr>
        <p:spPr>
          <a:xfrm rot="16200000">
            <a:off x="696099" y="3527167"/>
            <a:ext cx="3549135" cy="369332"/>
          </a:xfrm>
          <a:prstGeom prst="rect">
            <a:avLst/>
          </a:prstGeom>
          <a:noFill/>
        </p:spPr>
        <p:txBody>
          <a:bodyPr wrap="square" rtlCol="0">
            <a:spAutoFit/>
          </a:bodyPr>
          <a:lstStyle/>
          <a:p>
            <a:pPr algn="ctr"/>
            <a:r>
              <a:rPr lang="en-US" dirty="0" smtClean="0"/>
              <a:t>Via: ESPI, SEP2, Web Portal</a:t>
            </a:r>
            <a:endParaRPr lang="en-US" dirty="0"/>
          </a:p>
        </p:txBody>
      </p:sp>
      <p:sp>
        <p:nvSpPr>
          <p:cNvPr id="3" name="Rectangle 2"/>
          <p:cNvSpPr/>
          <p:nvPr/>
        </p:nvSpPr>
        <p:spPr>
          <a:xfrm>
            <a:off x="838200" y="1937265"/>
            <a:ext cx="990600" cy="72973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Power Utility</a:t>
            </a:r>
            <a:endParaRPr lang="en-US" dirty="0"/>
          </a:p>
        </p:txBody>
      </p:sp>
    </p:spTree>
    <p:extLst>
      <p:ext uri="{BB962C8B-B14F-4D97-AF65-F5344CB8AC3E}">
        <p14:creationId xmlns:p14="http://schemas.microsoft.com/office/powerpoint/2010/main" val="2633030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Green Button Schemas: </a:t>
            </a:r>
            <a:r>
              <a:rPr lang="en-US" dirty="0" smtClean="0"/>
              <a:t>Views in </a:t>
            </a:r>
            <a:r>
              <a:rPr lang="en-US" dirty="0" err="1" smtClean="0"/>
              <a:t>XMLSpy</a:t>
            </a:r>
            <a:r>
              <a:rPr lang="en-US" dirty="0" smtClean="0"/>
              <a: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34</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0"/>
            <a:ext cx="6324600" cy="2971800"/>
          </a:xfrm>
          <a:prstGeom prst="rect">
            <a:avLst/>
          </a:prstGeom>
          <a:noFill/>
          <a:ln>
            <a:noFill/>
          </a:ln>
        </p:spPr>
      </p:pic>
      <p:pic>
        <p:nvPicPr>
          <p:cNvPr id="7" name="Picture 2" descr="C:\Users\Marty\Desktop\t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615849"/>
            <a:ext cx="2895600" cy="37670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98" y="4535929"/>
            <a:ext cx="5278834" cy="194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43000" y="1219200"/>
            <a:ext cx="1535998" cy="369332"/>
          </a:xfrm>
          <a:prstGeom prst="rect">
            <a:avLst/>
          </a:prstGeom>
          <a:noFill/>
        </p:spPr>
        <p:txBody>
          <a:bodyPr wrap="none" rtlCol="0">
            <a:spAutoFit/>
          </a:bodyPr>
          <a:lstStyle/>
          <a:p>
            <a:r>
              <a:rPr lang="en-US" dirty="0" smtClean="0"/>
              <a:t>“colored text”</a:t>
            </a:r>
            <a:endParaRPr lang="en-US" dirty="0"/>
          </a:p>
        </p:txBody>
      </p:sp>
      <p:sp>
        <p:nvSpPr>
          <p:cNvPr id="10" name="TextBox 9"/>
          <p:cNvSpPr txBox="1"/>
          <p:nvPr/>
        </p:nvSpPr>
        <p:spPr>
          <a:xfrm>
            <a:off x="2445985" y="4202668"/>
            <a:ext cx="1249060" cy="369332"/>
          </a:xfrm>
          <a:prstGeom prst="rect">
            <a:avLst/>
          </a:prstGeom>
          <a:noFill/>
        </p:spPr>
        <p:txBody>
          <a:bodyPr wrap="none" rtlCol="0">
            <a:spAutoFit/>
          </a:bodyPr>
          <a:lstStyle/>
          <a:p>
            <a:r>
              <a:rPr lang="en-US" dirty="0" smtClean="0"/>
              <a:t>“grid view”</a:t>
            </a:r>
            <a:endParaRPr lang="en-US" dirty="0"/>
          </a:p>
        </p:txBody>
      </p:sp>
      <p:sp>
        <p:nvSpPr>
          <p:cNvPr id="11" name="TextBox 10"/>
          <p:cNvSpPr txBox="1"/>
          <p:nvPr/>
        </p:nvSpPr>
        <p:spPr>
          <a:xfrm>
            <a:off x="6192832" y="1219200"/>
            <a:ext cx="1620957" cy="369332"/>
          </a:xfrm>
          <a:prstGeom prst="rect">
            <a:avLst/>
          </a:prstGeom>
          <a:noFill/>
        </p:spPr>
        <p:txBody>
          <a:bodyPr wrap="none" rtlCol="0">
            <a:spAutoFit/>
          </a:bodyPr>
          <a:lstStyle/>
          <a:p>
            <a:r>
              <a:rPr lang="en-US" dirty="0" smtClean="0"/>
              <a:t>“graphic view”</a:t>
            </a:r>
            <a:endParaRPr lang="en-US" dirty="0"/>
          </a:p>
        </p:txBody>
      </p:sp>
    </p:spTree>
    <p:extLst>
      <p:ext uri="{BB962C8B-B14F-4D97-AF65-F5344CB8AC3E}">
        <p14:creationId xmlns:p14="http://schemas.microsoft.com/office/powerpoint/2010/main" val="205473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Button Data XML File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35</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695332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7086600" y="4038600"/>
            <a:ext cx="1828800" cy="3810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IntervalBlock</a:t>
            </a:r>
            <a:endParaRPr lang="en-US" dirty="0"/>
          </a:p>
        </p:txBody>
      </p:sp>
      <p:sp>
        <p:nvSpPr>
          <p:cNvPr id="7" name="Rounded Rectangular Callout 6"/>
          <p:cNvSpPr/>
          <p:nvPr/>
        </p:nvSpPr>
        <p:spPr>
          <a:xfrm>
            <a:off x="7086600" y="3581400"/>
            <a:ext cx="1828800" cy="3810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MeterReading</a:t>
            </a:r>
            <a:endParaRPr lang="en-US" dirty="0"/>
          </a:p>
        </p:txBody>
      </p:sp>
      <p:sp>
        <p:nvSpPr>
          <p:cNvPr id="8" name="Rounded Rectangular Callout 7"/>
          <p:cNvSpPr/>
          <p:nvPr/>
        </p:nvSpPr>
        <p:spPr>
          <a:xfrm>
            <a:off x="7086600" y="3124200"/>
            <a:ext cx="1828800" cy="3810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UsagePoint</a:t>
            </a:r>
            <a:endParaRPr lang="en-US" dirty="0"/>
          </a:p>
        </p:txBody>
      </p:sp>
      <p:sp>
        <p:nvSpPr>
          <p:cNvPr id="9" name="Rounded Rectangular Callout 8"/>
          <p:cNvSpPr/>
          <p:nvPr/>
        </p:nvSpPr>
        <p:spPr>
          <a:xfrm>
            <a:off x="7086600" y="4495800"/>
            <a:ext cx="1828800" cy="3810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ReadingType</a:t>
            </a:r>
            <a:endParaRPr lang="en-US" dirty="0"/>
          </a:p>
        </p:txBody>
      </p:sp>
      <p:sp>
        <p:nvSpPr>
          <p:cNvPr id="10" name="Rounded Rectangular Callout 9"/>
          <p:cNvSpPr/>
          <p:nvPr/>
        </p:nvSpPr>
        <p:spPr>
          <a:xfrm>
            <a:off x="7086600" y="4038600"/>
            <a:ext cx="1828800" cy="3810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IntervalBlock</a:t>
            </a:r>
            <a:endParaRPr lang="en-US" dirty="0"/>
          </a:p>
        </p:txBody>
      </p:sp>
      <p:sp>
        <p:nvSpPr>
          <p:cNvPr id="11" name="Rounded Rectangular Callout 10"/>
          <p:cNvSpPr/>
          <p:nvPr/>
        </p:nvSpPr>
        <p:spPr>
          <a:xfrm>
            <a:off x="7086600" y="4953000"/>
            <a:ext cx="1828800" cy="533400"/>
          </a:xfrm>
          <a:prstGeom prst="wedgeRoundRectCallout">
            <a:avLst>
              <a:gd name="adj1" fmla="val -74635"/>
              <a:gd name="adj2" fmla="val 13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ElectricPower</a:t>
            </a:r>
            <a:r>
              <a:rPr lang="en-US" dirty="0" smtClean="0"/>
              <a:t> </a:t>
            </a:r>
            <a:r>
              <a:rPr lang="en-US" dirty="0" err="1" smtClean="0"/>
              <a:t>UsageSummary</a:t>
            </a:r>
            <a:endParaRPr lang="en-US" dirty="0"/>
          </a:p>
        </p:txBody>
      </p:sp>
    </p:spTree>
    <p:extLst>
      <p:ext uri="{BB962C8B-B14F-4D97-AF65-F5344CB8AC3E}">
        <p14:creationId xmlns:p14="http://schemas.microsoft.com/office/powerpoint/2010/main" val="3489201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Button Schemas: </a:t>
            </a:r>
            <a:r>
              <a:rPr lang="en-US" dirty="0" err="1" smtClean="0"/>
              <a:t>IntervalBlock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36</a:t>
            </a:fld>
            <a:endParaRPr lang="en-US"/>
          </a:p>
        </p:txBody>
      </p:sp>
      <p:pic>
        <p:nvPicPr>
          <p:cNvPr id="5122" name="Picture 2" descr="C:\Users\Marty\Desktop\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1"/>
            <a:ext cx="4334353"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943600" y="1371600"/>
            <a:ext cx="2895600" cy="9144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IntervalBlock</a:t>
            </a:r>
            <a:r>
              <a:rPr lang="en-US" dirty="0" smtClean="0"/>
              <a:t> has an Interval time definition</a:t>
            </a:r>
            <a:endParaRPr lang="en-US" dirty="0"/>
          </a:p>
        </p:txBody>
      </p:sp>
      <p:sp>
        <p:nvSpPr>
          <p:cNvPr id="6" name="Rounded Rectangular Callout 5"/>
          <p:cNvSpPr/>
          <p:nvPr/>
        </p:nvSpPr>
        <p:spPr>
          <a:xfrm>
            <a:off x="5791200" y="3124200"/>
            <a:ext cx="2895600" cy="1104900"/>
          </a:xfrm>
          <a:prstGeom prst="wedgeRoundRectCallout">
            <a:avLst>
              <a:gd name="adj1" fmla="val -78281"/>
              <a:gd name="adj2" fmla="val 76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dirty="0" err="1" smtClean="0"/>
              <a:t>IntervalReadings</a:t>
            </a:r>
            <a:r>
              <a:rPr lang="en-US" dirty="0" smtClean="0"/>
              <a:t> have values, cost, and reading quality, as well as optional time period</a:t>
            </a:r>
            <a:endParaRPr lang="en-US" dirty="0"/>
          </a:p>
        </p:txBody>
      </p:sp>
      <p:sp>
        <p:nvSpPr>
          <p:cNvPr id="7" name="Rounded Rectangular Callout 6"/>
          <p:cNvSpPr/>
          <p:nvPr/>
        </p:nvSpPr>
        <p:spPr>
          <a:xfrm flipH="1">
            <a:off x="838200" y="4495800"/>
            <a:ext cx="1905000" cy="914400"/>
          </a:xfrm>
          <a:prstGeom prst="wedgeRoundRectCallout">
            <a:avLst>
              <a:gd name="adj1" fmla="val -109312"/>
              <a:gd name="adj2" fmla="val -76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 most parts of schema can be extended</a:t>
            </a:r>
            <a:endParaRPr lang="en-US" dirty="0"/>
          </a:p>
        </p:txBody>
      </p:sp>
    </p:spTree>
    <p:extLst>
      <p:ext uri="{BB962C8B-B14F-4D97-AF65-F5344CB8AC3E}">
        <p14:creationId xmlns:p14="http://schemas.microsoft.com/office/powerpoint/2010/main" val="252748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Green Button Schemas: </a:t>
            </a:r>
            <a:r>
              <a:rPr lang="en-US" sz="2800" dirty="0" err="1" smtClean="0"/>
              <a:t>ElectricPowerUsageSummary</a:t>
            </a:r>
            <a:endParaRPr lang="en-US" sz="2800"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 y="1272860"/>
            <a:ext cx="4419601" cy="55089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1295400"/>
            <a:ext cx="2771775" cy="3038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47094" y="4314825"/>
            <a:ext cx="2209800" cy="2543175"/>
          </a:xfrm>
          <a:prstGeom prst="rect">
            <a:avLst/>
          </a:prstGeom>
          <a:noFill/>
          <a:ln w="9525">
            <a:noFill/>
            <a:miter lim="800000"/>
            <a:headEnd/>
            <a:tailEnd/>
          </a:ln>
        </p:spPr>
      </p:pic>
    </p:spTree>
    <p:extLst>
      <p:ext uri="{BB962C8B-B14F-4D97-AF65-F5344CB8AC3E}">
        <p14:creationId xmlns:p14="http://schemas.microsoft.com/office/powerpoint/2010/main" val="3232659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Button Sample XSLT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447800"/>
            <a:ext cx="8132763" cy="2209800"/>
          </a:xfrm>
          <a:prstGeom prst="rect">
            <a:avLst/>
          </a:prstGeom>
          <a:noFill/>
          <a:ln w="9525">
            <a:noFill/>
            <a:miter lim="800000"/>
            <a:headEnd/>
            <a:tailEnd/>
          </a:ln>
        </p:spPr>
      </p:pic>
      <p:pic>
        <p:nvPicPr>
          <p:cNvPr id="5" name="Picture 4"/>
          <p:cNvPicPr/>
          <p:nvPr/>
        </p:nvPicPr>
        <p:blipFill>
          <a:blip r:embed="rId3" cstate="print"/>
          <a:srcRect l="21795"/>
          <a:stretch>
            <a:fillRect/>
          </a:stretch>
        </p:blipFill>
        <p:spPr bwMode="auto">
          <a:xfrm>
            <a:off x="228600" y="3962400"/>
            <a:ext cx="4648200" cy="26289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r="37991" b="38919"/>
          <a:stretch>
            <a:fillRect/>
          </a:stretch>
        </p:blipFill>
        <p:spPr bwMode="auto">
          <a:xfrm>
            <a:off x="4572000" y="3921125"/>
            <a:ext cx="3733800" cy="1793875"/>
          </a:xfrm>
          <a:prstGeom prst="rect">
            <a:avLst/>
          </a:prstGeom>
          <a:noFill/>
          <a:ln w="9525">
            <a:noFill/>
            <a:miter lim="800000"/>
            <a:headEnd/>
            <a:tailEnd/>
          </a:ln>
          <a:effectLst/>
        </p:spPr>
      </p:pic>
      <p:cxnSp>
        <p:nvCxnSpPr>
          <p:cNvPr id="11" name="Straight Arrow Connector 10"/>
          <p:cNvCxnSpPr/>
          <p:nvPr/>
        </p:nvCxnSpPr>
        <p:spPr>
          <a:xfrm flipH="1">
            <a:off x="1295400" y="2209800"/>
            <a:ext cx="160020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543800" y="3200400"/>
            <a:ext cx="304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1383268"/>
            <a:ext cx="744627" cy="369332"/>
          </a:xfrm>
          <a:prstGeom prst="rect">
            <a:avLst/>
          </a:prstGeom>
          <a:solidFill>
            <a:schemeClr val="bg1"/>
          </a:solidFill>
          <a:ln>
            <a:solidFill>
              <a:srgbClr val="92D050"/>
            </a:solidFill>
          </a:ln>
        </p:spPr>
        <p:txBody>
          <a:bodyPr wrap="none" rtlCol="0">
            <a:spAutoFit/>
          </a:bodyPr>
          <a:lstStyle/>
          <a:p>
            <a:r>
              <a:rPr lang="en-US" dirty="0" smtClean="0"/>
              <a:t>XSLT</a:t>
            </a:r>
            <a:endParaRPr lang="en-US" dirty="0"/>
          </a:p>
        </p:txBody>
      </p:sp>
      <p:sp>
        <p:nvSpPr>
          <p:cNvPr id="10" name="TextBox 9"/>
          <p:cNvSpPr txBox="1"/>
          <p:nvPr/>
        </p:nvSpPr>
        <p:spPr>
          <a:xfrm>
            <a:off x="228600" y="3821668"/>
            <a:ext cx="659155" cy="369332"/>
          </a:xfrm>
          <a:prstGeom prst="rect">
            <a:avLst/>
          </a:prstGeom>
          <a:solidFill>
            <a:schemeClr val="bg1"/>
          </a:solidFill>
          <a:ln>
            <a:solidFill>
              <a:srgbClr val="92D050"/>
            </a:solidFill>
          </a:ln>
        </p:spPr>
        <p:txBody>
          <a:bodyPr wrap="none" rtlCol="0">
            <a:spAutoFit/>
          </a:bodyPr>
          <a:lstStyle/>
          <a:p>
            <a:r>
              <a:rPr lang="en-US" dirty="0" smtClean="0"/>
              <a:t>XML</a:t>
            </a:r>
            <a:endParaRPr lang="en-US" dirty="0"/>
          </a:p>
        </p:txBody>
      </p:sp>
      <p:sp>
        <p:nvSpPr>
          <p:cNvPr id="12" name="TextBox 11"/>
          <p:cNvSpPr txBox="1"/>
          <p:nvPr/>
        </p:nvSpPr>
        <p:spPr>
          <a:xfrm>
            <a:off x="4436973" y="3810000"/>
            <a:ext cx="813043" cy="369332"/>
          </a:xfrm>
          <a:prstGeom prst="rect">
            <a:avLst/>
          </a:prstGeom>
          <a:solidFill>
            <a:schemeClr val="bg1"/>
          </a:solidFill>
          <a:ln>
            <a:solidFill>
              <a:srgbClr val="92D050"/>
            </a:solidFill>
          </a:ln>
        </p:spPr>
        <p:txBody>
          <a:bodyPr wrap="none" rtlCol="0">
            <a:spAutoFit/>
          </a:bodyPr>
          <a:lstStyle/>
          <a:p>
            <a:r>
              <a:rPr lang="en-US" dirty="0" smtClean="0"/>
              <a:t>HTML</a:t>
            </a:r>
            <a:endParaRPr lang="en-US" dirty="0"/>
          </a:p>
        </p:txBody>
      </p:sp>
    </p:spTree>
    <p:extLst>
      <p:ext uri="{BB962C8B-B14F-4D97-AF65-F5344CB8AC3E}">
        <p14:creationId xmlns:p14="http://schemas.microsoft.com/office/powerpoint/2010/main" val="633941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Binding Green Button File to XSLT and XSD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39</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93145"/>
            <a:ext cx="6553200" cy="417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867400" y="1616945"/>
            <a:ext cx="2895600" cy="914400"/>
          </a:xfrm>
          <a:prstGeom prst="wedgeRoundRectCallout">
            <a:avLst>
              <a:gd name="adj1" fmla="val -146206"/>
              <a:gd name="adj2" fmla="val 24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Identify XSLT Style Sheet</a:t>
            </a:r>
            <a:endParaRPr lang="en-US" dirty="0"/>
          </a:p>
        </p:txBody>
      </p:sp>
      <p:sp>
        <p:nvSpPr>
          <p:cNvPr id="6" name="Rounded Rectangular Callout 5"/>
          <p:cNvSpPr/>
          <p:nvPr/>
        </p:nvSpPr>
        <p:spPr>
          <a:xfrm>
            <a:off x="5867400" y="2683745"/>
            <a:ext cx="2895600" cy="914400"/>
          </a:xfrm>
          <a:prstGeom prst="wedgeRoundRectCallout">
            <a:avLst>
              <a:gd name="adj1" fmla="val -134885"/>
              <a:gd name="adj2" fmla="val -664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Identify XSD Schema Location</a:t>
            </a:r>
            <a:endParaRPr lang="en-US" dirty="0"/>
          </a:p>
        </p:txBody>
      </p:sp>
    </p:spTree>
    <p:extLst>
      <p:ext uri="{BB962C8B-B14F-4D97-AF65-F5344CB8AC3E}">
        <p14:creationId xmlns:p14="http://schemas.microsoft.com/office/powerpoint/2010/main" val="139668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_2.jpg"/>
          <p:cNvPicPr>
            <a:picLocks noChangeAspect="1"/>
          </p:cNvPicPr>
          <p:nvPr/>
        </p:nvPicPr>
        <p:blipFill>
          <a:blip r:embed="rId3" cstate="print"/>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182" b="-3182"/>
          <a:stretch/>
        </p:blipFill>
        <p:spPr>
          <a:xfrm>
            <a:off x="4648200" y="762000"/>
            <a:ext cx="2590800" cy="3352800"/>
          </a:xfrm>
          <a:prstGeom prst="rect">
            <a:avLst/>
          </a:prstGeom>
        </p:spPr>
      </p:pic>
      <p:sp>
        <p:nvSpPr>
          <p:cNvPr id="52226" name="Content Placeholder 1"/>
          <p:cNvSpPr>
            <a:spLocks noGrp="1"/>
          </p:cNvSpPr>
          <p:nvPr>
            <p:ph sz="half" idx="4294967295"/>
          </p:nvPr>
        </p:nvSpPr>
        <p:spPr>
          <a:xfrm>
            <a:off x="304800" y="3343329"/>
            <a:ext cx="4114800" cy="2031325"/>
          </a:xfrm>
          <a:prstGeom prst="rect">
            <a:avLst/>
          </a:prstGeom>
        </p:spPr>
        <p:txBody>
          <a:bodyPr wrap="square" lIns="0" rIns="0" anchorCtr="1">
            <a:spAutoFit/>
          </a:bodyPr>
          <a:lstStyle/>
          <a:p>
            <a:pPr marL="0" indent="0">
              <a:spcAft>
                <a:spcPts val="600"/>
              </a:spcAft>
              <a:buNone/>
            </a:pPr>
            <a:r>
              <a:rPr lang="en-US" sz="1800" dirty="0" smtClean="0"/>
              <a:t>The Energy Independence and Security Act of 2007 gives NIST </a:t>
            </a:r>
            <a:r>
              <a:rPr lang="en-US" sz="1800" i="1" dirty="0" smtClean="0"/>
              <a:t>“primary responsibility to coordinate development of a framework that includes protocols and model standards for information management to achieve interoperability of smart grid devices and systems…” </a:t>
            </a:r>
            <a:endParaRPr lang="en-US" sz="2000" dirty="0" smtClean="0"/>
          </a:p>
        </p:txBody>
      </p:sp>
      <p:sp>
        <p:nvSpPr>
          <p:cNvPr id="8" name="Content Placeholder 7"/>
          <p:cNvSpPr>
            <a:spLocks noGrp="1"/>
          </p:cNvSpPr>
          <p:nvPr>
            <p:ph sz="half" idx="4294967295"/>
          </p:nvPr>
        </p:nvSpPr>
        <p:spPr>
          <a:xfrm>
            <a:off x="152400" y="5334000"/>
            <a:ext cx="4572000" cy="1295400"/>
          </a:xfrm>
          <a:prstGeom prst="rect">
            <a:avLst/>
          </a:prstGeom>
        </p:spPr>
        <p:txBody>
          <a:bodyPr>
            <a:normAutofit lnSpcReduction="10000"/>
          </a:bodyPr>
          <a:lstStyle/>
          <a:p>
            <a:r>
              <a:rPr lang="en-US" sz="1400" dirty="0" smtClean="0"/>
              <a:t>Congress directed that the framework be “flexible, uniform, and technology neutral”</a:t>
            </a:r>
          </a:p>
          <a:p>
            <a:r>
              <a:rPr lang="en-US" sz="1400" dirty="0" smtClean="0"/>
              <a:t>Input to DOE, use of NIST-identified standards as criteria for federal Smart Grid Grants</a:t>
            </a:r>
          </a:p>
          <a:p>
            <a:r>
              <a:rPr lang="en-US" sz="1400" dirty="0" smtClean="0"/>
              <a:t>Input to federal (FERC) and state regulators</a:t>
            </a:r>
          </a:p>
          <a:p>
            <a:endParaRPr lang="en-US" sz="1600" dirty="0"/>
          </a:p>
        </p:txBody>
      </p:sp>
      <p:pic>
        <p:nvPicPr>
          <p:cNvPr id="131074" name="Picture 2" descr="http://oklahomafarmreport.com/wire/news/2010/03/media/00006_US_Capitol.jpg"/>
          <p:cNvPicPr>
            <a:picLocks noChangeAspect="1" noChangeArrowheads="1"/>
          </p:cNvPicPr>
          <p:nvPr/>
        </p:nvPicPr>
        <p:blipFill>
          <a:blip r:embed="rId5" cstate="print"/>
          <a:srcRect/>
          <a:stretch>
            <a:fillRect/>
          </a:stretch>
        </p:blipFill>
        <p:spPr bwMode="auto">
          <a:xfrm>
            <a:off x="876300" y="926592"/>
            <a:ext cx="3009900" cy="2377821"/>
          </a:xfrm>
          <a:prstGeom prst="rect">
            <a:avLst/>
          </a:prstGeom>
          <a:noFill/>
        </p:spPr>
      </p:pic>
      <p:sp>
        <p:nvSpPr>
          <p:cNvPr id="6" name="Content Placeholder 1"/>
          <p:cNvSpPr txBox="1">
            <a:spLocks/>
          </p:cNvSpPr>
          <p:nvPr/>
        </p:nvSpPr>
        <p:spPr>
          <a:xfrm>
            <a:off x="4572000" y="4114800"/>
            <a:ext cx="4572000" cy="2573012"/>
          </a:xfrm>
          <a:prstGeom prst="rect">
            <a:avLst/>
          </a:prstGeom>
        </p:spPr>
        <p:txBody>
          <a:bodyPr vert="horz" wrap="square" lIns="0" tIns="45720" rIns="0" bIns="45720" rtlCol="0" anchorCtr="1">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r>
              <a:rPr lang="en-US" sz="1800" dirty="0" smtClean="0">
                <a:latin typeface="Calibri" pitchFamily="34" charset="0"/>
              </a:rPr>
              <a:t>The NSTC Subcommittee on Smart Grid Policy: </a:t>
            </a:r>
            <a:br>
              <a:rPr lang="en-US" sz="1800" dirty="0" smtClean="0">
                <a:latin typeface="Calibri" pitchFamily="34" charset="0"/>
              </a:rPr>
            </a:br>
            <a:r>
              <a:rPr lang="en-US" sz="1800" dirty="0" smtClean="0">
                <a:latin typeface="Calibri" pitchFamily="34" charset="0"/>
              </a:rPr>
              <a:t>“A Policy Framework for the 21</a:t>
            </a:r>
            <a:r>
              <a:rPr lang="en-US" sz="1800" baseline="30000" dirty="0" smtClean="0">
                <a:latin typeface="Calibri" pitchFamily="34" charset="0"/>
              </a:rPr>
              <a:t>st</a:t>
            </a:r>
            <a:r>
              <a:rPr lang="en-US" sz="1800" dirty="0" smtClean="0">
                <a:latin typeface="Calibri" pitchFamily="34" charset="0"/>
              </a:rPr>
              <a:t> Century Grid: Enabling </a:t>
            </a:r>
            <a:r>
              <a:rPr lang="en-US" sz="1800" dirty="0">
                <a:latin typeface="Calibri" pitchFamily="34" charset="0"/>
              </a:rPr>
              <a:t>Our Secure Energy </a:t>
            </a:r>
            <a:r>
              <a:rPr lang="en-US" sz="1800" dirty="0" smtClean="0">
                <a:latin typeface="Calibri" pitchFamily="34" charset="0"/>
              </a:rPr>
              <a:t>Future” </a:t>
            </a:r>
          </a:p>
          <a:p>
            <a:pPr marL="0" indent="0">
              <a:spcAft>
                <a:spcPts val="600"/>
              </a:spcAft>
              <a:buNone/>
            </a:pPr>
            <a:r>
              <a:rPr lang="en-US" sz="1800" dirty="0" smtClean="0">
                <a:latin typeface="Calibri" pitchFamily="34" charset="0"/>
              </a:rPr>
              <a:t>OMB/USTR/OSTP January 17, 2012 memo: Principles for Federal Engagement in Standards Activities to Address National Priorities</a:t>
            </a:r>
          </a:p>
          <a:p>
            <a:pPr marL="0" indent="0">
              <a:spcAft>
                <a:spcPts val="600"/>
              </a:spcAft>
              <a:buNone/>
            </a:pPr>
            <a:r>
              <a:rPr lang="en-US" sz="1800" dirty="0" smtClean="0">
                <a:latin typeface="Calibri" pitchFamily="34" charset="0"/>
              </a:rPr>
              <a:t>National Tech Transfer and Advancement Act / OMB A-119 – NIST standards coordination role</a:t>
            </a:r>
            <a:endParaRPr lang="en-US" sz="2000" dirty="0" smtClean="0">
              <a:latin typeface="Calibri" pitchFamily="34"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800862"/>
            <a:ext cx="1340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My Documents\Smart Grid\May18.jpg"/>
          <p:cNvPicPr>
            <a:picLocks noChangeAspect="1" noChangeArrowheads="1"/>
          </p:cNvPicPr>
          <p:nvPr/>
        </p:nvPicPr>
        <p:blipFill>
          <a:blip r:embed="rId7" cstate="print">
            <a:extLst>
              <a:ext uri="{28A0092B-C50C-407E-A947-70E740481C1C}">
                <a14:useLocalDpi xmlns:a14="http://schemas.microsoft.com/office/drawing/2010/main" val="0"/>
              </a:ext>
            </a:extLst>
          </a:blip>
          <a:srcRect t="-45084" b="-45084"/>
          <a:stretch>
            <a:fillRect/>
          </a:stretch>
        </p:blipFill>
        <p:spPr bwMode="auto">
          <a:xfrm>
            <a:off x="6246055" y="1290923"/>
            <a:ext cx="2745545" cy="35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0" y="0"/>
            <a:ext cx="9144000" cy="914400"/>
          </a:xfrm>
        </p:spPr>
        <p:txBody>
          <a:bodyPr>
            <a:normAutofit fontScale="90000"/>
          </a:bodyPr>
          <a:lstStyle/>
          <a:p>
            <a:r>
              <a:rPr lang="en-US" dirty="0" smtClean="0"/>
              <a:t>Standards – Key Aspect of US Smart Grid Policy </a:t>
            </a:r>
            <a:endParaRPr lang="en-US" dirty="0"/>
          </a:p>
        </p:txBody>
      </p:sp>
    </p:spTree>
    <p:extLst>
      <p:ext uri="{BB962C8B-B14F-4D97-AF65-F5344CB8AC3E}">
        <p14:creationId xmlns:p14="http://schemas.microsoft.com/office/powerpoint/2010/main" val="2405761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Button Data File Generator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40</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5029200" cy="450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57" y="2590800"/>
            <a:ext cx="3706151"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339334"/>
            <a:ext cx="4608954" cy="369332"/>
          </a:xfrm>
          <a:prstGeom prst="rect">
            <a:avLst/>
          </a:prstGeom>
          <a:noFill/>
        </p:spPr>
        <p:txBody>
          <a:bodyPr wrap="none" rtlCol="0">
            <a:spAutoFit/>
          </a:bodyPr>
          <a:lstStyle/>
          <a:p>
            <a:r>
              <a:rPr lang="en-US" dirty="0" smtClean="0"/>
              <a:t>Set the structure of the intervals and blocks</a:t>
            </a:r>
            <a:endParaRPr lang="en-US" dirty="0"/>
          </a:p>
        </p:txBody>
      </p:sp>
      <p:sp>
        <p:nvSpPr>
          <p:cNvPr id="5" name="TextBox 4"/>
          <p:cNvSpPr txBox="1"/>
          <p:nvPr/>
        </p:nvSpPr>
        <p:spPr>
          <a:xfrm>
            <a:off x="5486400" y="1868269"/>
            <a:ext cx="3352800" cy="646331"/>
          </a:xfrm>
          <a:prstGeom prst="rect">
            <a:avLst/>
          </a:prstGeom>
          <a:noFill/>
        </p:spPr>
        <p:txBody>
          <a:bodyPr wrap="square" rtlCol="0">
            <a:spAutoFit/>
          </a:bodyPr>
          <a:lstStyle/>
          <a:p>
            <a:r>
              <a:rPr lang="en-US" dirty="0" smtClean="0"/>
              <a:t>Set weightings for weekdays and weekends</a:t>
            </a:r>
          </a:p>
        </p:txBody>
      </p:sp>
    </p:spTree>
    <p:extLst>
      <p:ext uri="{BB962C8B-B14F-4D97-AF65-F5344CB8AC3E}">
        <p14:creationId xmlns:p14="http://schemas.microsoft.com/office/powerpoint/2010/main" val="492318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OpenESPI</a:t>
            </a:r>
            <a:r>
              <a:rPr lang="en-US" dirty="0" smtClean="0"/>
              <a:t> Software Architecture</a:t>
            </a:r>
            <a:endParaRPr lang="en-US" dirty="0"/>
          </a:p>
        </p:txBody>
      </p:sp>
      <p:sp>
        <p:nvSpPr>
          <p:cNvPr id="11" name="Content Placeholder 10"/>
          <p:cNvSpPr>
            <a:spLocks noGrp="1"/>
          </p:cNvSpPr>
          <p:nvPr>
            <p:ph sz="quarter" idx="13"/>
          </p:nvPr>
        </p:nvSpPr>
        <p:spPr>
          <a:xfrm>
            <a:off x="228600" y="1295400"/>
            <a:ext cx="4267200" cy="4866167"/>
          </a:xfrm>
        </p:spPr>
        <p:txBody>
          <a:bodyPr>
            <a:normAutofit fontScale="92500" lnSpcReduction="20000"/>
          </a:bodyPr>
          <a:lstStyle/>
          <a:p>
            <a:r>
              <a:rPr lang="en-US" dirty="0" smtClean="0"/>
              <a:t>Actors: </a:t>
            </a:r>
          </a:p>
          <a:p>
            <a:pPr lvl="1"/>
            <a:r>
              <a:rPr lang="en-US" dirty="0" smtClean="0"/>
              <a:t>Consumer</a:t>
            </a:r>
          </a:p>
          <a:p>
            <a:pPr lvl="1"/>
            <a:r>
              <a:rPr lang="en-US" dirty="0" smtClean="0"/>
              <a:t>Data Custodian</a:t>
            </a:r>
          </a:p>
          <a:p>
            <a:pPr lvl="1"/>
            <a:r>
              <a:rPr lang="en-US" dirty="0" err="1" smtClean="0"/>
              <a:t>EnergyServiceProvider</a:t>
            </a:r>
            <a:endParaRPr lang="en-US" dirty="0" smtClean="0"/>
          </a:p>
          <a:p>
            <a:r>
              <a:rPr lang="en-US" dirty="0" err="1" smtClean="0"/>
              <a:t>InformationElements</a:t>
            </a:r>
            <a:r>
              <a:rPr lang="en-US" dirty="0" smtClean="0"/>
              <a:t>:</a:t>
            </a:r>
          </a:p>
          <a:p>
            <a:pPr lvl="1"/>
            <a:r>
              <a:rPr lang="en-US" dirty="0" smtClean="0"/>
              <a:t>Representations</a:t>
            </a:r>
          </a:p>
          <a:p>
            <a:pPr lvl="1"/>
            <a:r>
              <a:rPr lang="en-US" dirty="0" smtClean="0"/>
              <a:t>EUI Data Repository</a:t>
            </a:r>
          </a:p>
          <a:p>
            <a:r>
              <a:rPr lang="en-US" dirty="0" err="1" smtClean="0"/>
              <a:t>UseCases</a:t>
            </a:r>
            <a:r>
              <a:rPr lang="en-US" dirty="0" smtClean="0"/>
              <a:t>/Sequences:</a:t>
            </a:r>
          </a:p>
          <a:p>
            <a:pPr lvl="1"/>
            <a:r>
              <a:rPr lang="en-US" dirty="0" smtClean="0"/>
              <a:t>Scenario Automatons</a:t>
            </a:r>
          </a:p>
          <a:p>
            <a:pPr lvl="1"/>
            <a:r>
              <a:rPr lang="en-US" dirty="0" err="1" smtClean="0"/>
              <a:t>OAuth</a:t>
            </a:r>
            <a:r>
              <a:rPr lang="en-US" dirty="0" smtClean="0"/>
              <a:t>/</a:t>
            </a:r>
            <a:r>
              <a:rPr lang="en-US" dirty="0" err="1" smtClean="0"/>
              <a:t>AtomPub</a:t>
            </a:r>
            <a:r>
              <a:rPr lang="en-US" dirty="0" smtClean="0"/>
              <a:t> Patterns</a:t>
            </a:r>
          </a:p>
          <a:p>
            <a:pPr lvl="1"/>
            <a:r>
              <a:rPr lang="en-US" dirty="0" smtClean="0"/>
              <a:t>Orchestration and Deployment</a:t>
            </a:r>
          </a:p>
          <a:p>
            <a:endParaRPr lang="en-US" dirty="0"/>
          </a:p>
        </p:txBody>
      </p:sp>
      <p:sp>
        <p:nvSpPr>
          <p:cNvPr id="12" name="Content Placeholder 11"/>
          <p:cNvSpPr>
            <a:spLocks noGrp="1"/>
          </p:cNvSpPr>
          <p:nvPr>
            <p:ph sz="quarter" idx="14"/>
          </p:nvPr>
        </p:nvSpPr>
        <p:spPr>
          <a:xfrm>
            <a:off x="4844900" y="1295400"/>
            <a:ext cx="4070499" cy="4866167"/>
          </a:xfrm>
        </p:spPr>
        <p:txBody>
          <a:bodyPr>
            <a:normAutofit fontScale="85000" lnSpcReduction="20000"/>
          </a:bodyPr>
          <a:lstStyle/>
          <a:p>
            <a:r>
              <a:rPr lang="en-US" dirty="0" smtClean="0"/>
              <a:t> Frameworks:</a:t>
            </a:r>
          </a:p>
          <a:p>
            <a:pPr lvl="1"/>
            <a:r>
              <a:rPr lang="en-US" dirty="0" smtClean="0"/>
              <a:t>Spring Model/View/</a:t>
            </a:r>
            <a:r>
              <a:rPr lang="en-US" dirty="0" err="1" smtClean="0"/>
              <a:t>Controler</a:t>
            </a:r>
            <a:endParaRPr lang="en-US" dirty="0" smtClean="0"/>
          </a:p>
          <a:p>
            <a:pPr lvl="1"/>
            <a:r>
              <a:rPr lang="en-US" dirty="0" smtClean="0"/>
              <a:t>Spring Social (</a:t>
            </a:r>
            <a:r>
              <a:rPr lang="en-US" dirty="0" err="1" smtClean="0"/>
              <a:t>OAuth</a:t>
            </a:r>
            <a:r>
              <a:rPr lang="en-US" dirty="0" smtClean="0"/>
              <a:t>)</a:t>
            </a:r>
          </a:p>
          <a:p>
            <a:pPr lvl="1"/>
            <a:r>
              <a:rPr lang="en-US" dirty="0" smtClean="0"/>
              <a:t>Apache Wink (</a:t>
            </a:r>
            <a:r>
              <a:rPr lang="en-US" dirty="0" err="1" smtClean="0"/>
              <a:t>AtomPub</a:t>
            </a:r>
            <a:r>
              <a:rPr lang="en-US" dirty="0" smtClean="0"/>
              <a:t>)</a:t>
            </a:r>
          </a:p>
          <a:p>
            <a:r>
              <a:rPr lang="en-US" dirty="0" smtClean="0"/>
              <a:t>Development Platform:</a:t>
            </a:r>
          </a:p>
          <a:p>
            <a:pPr lvl="1"/>
            <a:r>
              <a:rPr lang="en-US" dirty="0" smtClean="0"/>
              <a:t>Eclipse Projects</a:t>
            </a:r>
          </a:p>
          <a:p>
            <a:pPr lvl="1"/>
            <a:r>
              <a:rPr lang="en-US" dirty="0" err="1" smtClean="0"/>
              <a:t>Ubuntu</a:t>
            </a:r>
            <a:r>
              <a:rPr lang="en-US" dirty="0" smtClean="0"/>
              <a:t> VM</a:t>
            </a:r>
          </a:p>
          <a:p>
            <a:pPr lvl="1"/>
            <a:r>
              <a:rPr lang="en-US" dirty="0" smtClean="0"/>
              <a:t>Java Builds</a:t>
            </a:r>
          </a:p>
          <a:p>
            <a:pPr lvl="1"/>
            <a:r>
              <a:rPr lang="en-US" dirty="0" smtClean="0"/>
              <a:t>C++ Builds (future)</a:t>
            </a:r>
          </a:p>
          <a:p>
            <a:r>
              <a:rPr lang="en-US" dirty="0" smtClean="0"/>
              <a:t>Testing Plans:</a:t>
            </a:r>
          </a:p>
          <a:p>
            <a:pPr lvl="1"/>
            <a:r>
              <a:rPr lang="en-US" dirty="0" err="1" smtClean="0"/>
              <a:t>JUnit</a:t>
            </a:r>
            <a:r>
              <a:rPr lang="en-US" dirty="0" smtClean="0"/>
              <a:t> + Spring Testing Framework</a:t>
            </a:r>
          </a:p>
          <a:p>
            <a:pPr lvl="1"/>
            <a:r>
              <a:rPr lang="en-US" dirty="0" smtClean="0"/>
              <a:t>Selenium Automations</a:t>
            </a:r>
          </a:p>
        </p:txBody>
      </p:sp>
      <p:sp>
        <p:nvSpPr>
          <p:cNvPr id="3" name="Slide Number Placeholder 2"/>
          <p:cNvSpPr>
            <a:spLocks noGrp="1"/>
          </p:cNvSpPr>
          <p:nvPr>
            <p:ph type="sldNum" sz="quarter" idx="16"/>
          </p:nvPr>
        </p:nvSpPr>
        <p:spPr/>
        <p:txBody>
          <a:bodyPr>
            <a:normAutofit fontScale="85000" lnSpcReduction="20000"/>
          </a:bodyPr>
          <a:lstStyle/>
          <a:p>
            <a:fld id="{5420D18F-7A52-4883-BB02-4667F5C3BF3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OpenESPI</a:t>
            </a:r>
            <a:r>
              <a:rPr lang="en-US" dirty="0" smtClean="0"/>
              <a:t> Frameworks – Spring Profile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3CF922A4-3D8C-4519-8107-4168FFD080C4}" type="slidenum">
              <a:rPr lang="en-US" smtClean="0"/>
              <a:pPr>
                <a:defRPr/>
              </a:pPr>
              <a:t>42</a:t>
            </a:fld>
            <a:endParaRPr lang="en-US" dirty="0"/>
          </a:p>
        </p:txBody>
      </p:sp>
      <p:pic>
        <p:nvPicPr>
          <p:cNvPr id="90114" name="Picture 2" descr="https://blob-s-docs.googlegroups.com/docs/OgAAAHa1M6CKvf5QBLrf6VTSWmzJngkcd0GvqZGjFiHtJWkkjcJxmL91MjKbs_VL_wbNx6EO8_AuNqB2r_H9vfLRiEEA15jOjCz0Eujyv-S4FC3EQYjoZARvH6-7"/>
          <p:cNvPicPr>
            <a:picLocks noChangeAspect="1" noChangeArrowheads="1"/>
          </p:cNvPicPr>
          <p:nvPr/>
        </p:nvPicPr>
        <p:blipFill>
          <a:blip r:embed="rId2" cstate="print"/>
          <a:srcRect/>
          <a:stretch>
            <a:fillRect/>
          </a:stretch>
        </p:blipFill>
        <p:spPr bwMode="auto">
          <a:xfrm>
            <a:off x="457200" y="1524000"/>
            <a:ext cx="8121721" cy="4114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990600"/>
          </a:xfrm>
        </p:spPr>
        <p:txBody>
          <a:bodyPr>
            <a:normAutofit fontScale="90000"/>
          </a:bodyPr>
          <a:lstStyle/>
          <a:p>
            <a:r>
              <a:rPr lang="en-US" dirty="0" smtClean="0"/>
              <a:t>Virtual Machine for </a:t>
            </a:r>
            <a:r>
              <a:rPr lang="en-US" dirty="0" err="1" smtClean="0"/>
              <a:t>OpenESPI</a:t>
            </a:r>
            <a:r>
              <a:rPr lang="en-US" dirty="0" smtClean="0"/>
              <a:t> Development</a:t>
            </a:r>
            <a:endParaRPr lang="en-US" dirty="0"/>
          </a:p>
        </p:txBody>
      </p:sp>
      <p:sp>
        <p:nvSpPr>
          <p:cNvPr id="4" name="Content Placeholder 3"/>
          <p:cNvSpPr>
            <a:spLocks noGrp="1"/>
          </p:cNvSpPr>
          <p:nvPr>
            <p:ph sz="quarter" idx="13"/>
          </p:nvPr>
        </p:nvSpPr>
        <p:spPr/>
        <p:txBody>
          <a:bodyPr/>
          <a:lstStyle/>
          <a:p>
            <a:r>
              <a:rPr lang="en-US" dirty="0" smtClean="0"/>
              <a:t>The </a:t>
            </a:r>
            <a:r>
              <a:rPr lang="en-US" dirty="0" err="1" smtClean="0"/>
              <a:t>OpenESPI</a:t>
            </a:r>
            <a:r>
              <a:rPr lang="en-US" dirty="0" smtClean="0"/>
              <a:t> Development Virtual Machine is a Linux </a:t>
            </a:r>
            <a:r>
              <a:rPr lang="en-US" dirty="0" err="1" smtClean="0"/>
              <a:t>Ubuntu</a:t>
            </a:r>
            <a:r>
              <a:rPr lang="en-US" dirty="0" smtClean="0"/>
              <a:t> desktop environment that may be used to jumpstart your </a:t>
            </a:r>
            <a:r>
              <a:rPr lang="en-US" dirty="0" err="1" smtClean="0"/>
              <a:t>OpenESPI</a:t>
            </a:r>
            <a:r>
              <a:rPr lang="en-US" dirty="0" smtClean="0"/>
              <a:t> development efforts. Further background on the VM may be found at </a:t>
            </a:r>
            <a:r>
              <a:rPr lang="en-US" dirty="0" smtClean="0">
                <a:hlinkClick r:id="rId2"/>
              </a:rPr>
              <a:t>http://www.openespi.org/vm.html</a:t>
            </a:r>
            <a:r>
              <a:rPr lang="en-US" dirty="0" smtClean="0"/>
              <a:t> </a:t>
            </a:r>
          </a:p>
          <a:p>
            <a:r>
              <a:rPr lang="en-US" dirty="0" smtClean="0"/>
              <a:t>The VM connects to the </a:t>
            </a:r>
            <a:r>
              <a:rPr lang="en-US" dirty="0" err="1" smtClean="0"/>
              <a:t>GitHub</a:t>
            </a:r>
            <a:r>
              <a:rPr lang="en-US" dirty="0" smtClean="0"/>
              <a:t> remote repository</a:t>
            </a:r>
          </a:p>
          <a:p>
            <a:r>
              <a:rPr lang="en-US" dirty="0" smtClean="0"/>
              <a:t>All Development Tools, Web Servers, and Test Tools are Incorporated into Free VM</a:t>
            </a:r>
          </a:p>
          <a:p>
            <a:r>
              <a:rPr lang="en-US" dirty="0" smtClean="0"/>
              <a:t>VM Player for Windows is Free</a:t>
            </a:r>
          </a:p>
          <a:p>
            <a:r>
              <a:rPr lang="en-US" dirty="0" smtClean="0"/>
              <a:t>VM Player for Apple is ~$50</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5420D18F-7A52-4883-BB02-4667F5C3BF3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Button Graphics*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44</a:t>
            </a:fld>
            <a:endParaRPr lang="en-US"/>
          </a:p>
        </p:txBody>
      </p:sp>
      <p:pic>
        <p:nvPicPr>
          <p:cNvPr id="1027" name="Picture 3" descr="C:\_Project\Enernex\Work\GreenButton\GreenButtonIcons\green-Download32.png"/>
          <p:cNvPicPr>
            <a:picLocks noChangeAspect="1" noChangeArrowheads="1"/>
          </p:cNvPicPr>
          <p:nvPr/>
        </p:nvPicPr>
        <p:blipFill>
          <a:blip r:embed="rId2" cstate="print"/>
          <a:srcRect/>
          <a:stretch>
            <a:fillRect/>
          </a:stretch>
        </p:blipFill>
        <p:spPr bwMode="auto">
          <a:xfrm>
            <a:off x="8534400" y="1371600"/>
            <a:ext cx="304800" cy="371475"/>
          </a:xfrm>
          <a:prstGeom prst="rect">
            <a:avLst/>
          </a:prstGeom>
          <a:noFill/>
        </p:spPr>
      </p:pic>
      <p:pic>
        <p:nvPicPr>
          <p:cNvPr id="1028" name="Picture 4" descr="C:\_Project\Enernex\Work\GreenButton\GreenButtonIcons\green-Download48.png"/>
          <p:cNvPicPr>
            <a:picLocks noChangeAspect="1" noChangeArrowheads="1"/>
          </p:cNvPicPr>
          <p:nvPr/>
        </p:nvPicPr>
        <p:blipFill>
          <a:blip r:embed="rId3" cstate="print"/>
          <a:srcRect/>
          <a:stretch>
            <a:fillRect/>
          </a:stretch>
        </p:blipFill>
        <p:spPr bwMode="auto">
          <a:xfrm>
            <a:off x="8458200" y="1905000"/>
            <a:ext cx="457200" cy="552450"/>
          </a:xfrm>
          <a:prstGeom prst="rect">
            <a:avLst/>
          </a:prstGeom>
          <a:noFill/>
        </p:spPr>
      </p:pic>
      <p:pic>
        <p:nvPicPr>
          <p:cNvPr id="1029" name="Picture 5" descr="C:\_Project\Enernex\Work\GreenButton\GreenButtonIcons\green-Download64.png"/>
          <p:cNvPicPr>
            <a:picLocks noChangeAspect="1" noChangeArrowheads="1"/>
          </p:cNvPicPr>
          <p:nvPr/>
        </p:nvPicPr>
        <p:blipFill>
          <a:blip r:embed="rId4" cstate="print"/>
          <a:srcRect/>
          <a:stretch>
            <a:fillRect/>
          </a:stretch>
        </p:blipFill>
        <p:spPr bwMode="auto">
          <a:xfrm>
            <a:off x="8382000" y="2514600"/>
            <a:ext cx="609600" cy="742950"/>
          </a:xfrm>
          <a:prstGeom prst="rect">
            <a:avLst/>
          </a:prstGeom>
          <a:noFill/>
        </p:spPr>
      </p:pic>
      <p:pic>
        <p:nvPicPr>
          <p:cNvPr id="1030" name="Picture 6" descr="C:\_Project\Enernex\Work\GreenButton\GreenButtonIcons\green-Download128.png"/>
          <p:cNvPicPr>
            <a:picLocks noChangeAspect="1" noChangeArrowheads="1"/>
          </p:cNvPicPr>
          <p:nvPr/>
        </p:nvPicPr>
        <p:blipFill>
          <a:blip r:embed="rId5" cstate="print"/>
          <a:srcRect/>
          <a:stretch>
            <a:fillRect/>
          </a:stretch>
        </p:blipFill>
        <p:spPr bwMode="auto">
          <a:xfrm>
            <a:off x="7696200" y="3276600"/>
            <a:ext cx="1219200" cy="1485900"/>
          </a:xfrm>
          <a:prstGeom prst="rect">
            <a:avLst/>
          </a:prstGeom>
          <a:noFill/>
        </p:spPr>
      </p:pic>
      <p:pic>
        <p:nvPicPr>
          <p:cNvPr id="1031" name="Picture 7" descr="C:\_Project\Enernex\Work\GreenButton\GreenButtonIcons\green-Download256.png"/>
          <p:cNvPicPr>
            <a:picLocks noChangeAspect="1" noChangeArrowheads="1"/>
          </p:cNvPicPr>
          <p:nvPr/>
        </p:nvPicPr>
        <p:blipFill>
          <a:blip r:embed="rId6" cstate="print"/>
          <a:srcRect/>
          <a:stretch>
            <a:fillRect/>
          </a:stretch>
        </p:blipFill>
        <p:spPr bwMode="auto">
          <a:xfrm>
            <a:off x="5562600" y="3895725"/>
            <a:ext cx="2438400" cy="2962275"/>
          </a:xfrm>
          <a:prstGeom prst="rect">
            <a:avLst/>
          </a:prstGeom>
          <a:noFill/>
        </p:spPr>
      </p:pic>
      <p:grpSp>
        <p:nvGrpSpPr>
          <p:cNvPr id="11" name="Group 10"/>
          <p:cNvGrpSpPr/>
          <p:nvPr/>
        </p:nvGrpSpPr>
        <p:grpSpPr>
          <a:xfrm>
            <a:off x="609600" y="1600200"/>
            <a:ext cx="6297149" cy="2962276"/>
            <a:chOff x="3269725" y="3286124"/>
            <a:chExt cx="6297149" cy="2962276"/>
          </a:xfrm>
        </p:grpSpPr>
        <p:sp>
          <p:nvSpPr>
            <p:cNvPr id="12" name="TextBox 11"/>
            <p:cNvSpPr txBox="1"/>
            <p:nvPr/>
          </p:nvSpPr>
          <p:spPr>
            <a:xfrm>
              <a:off x="5708125" y="3505200"/>
              <a:ext cx="3858749" cy="2030812"/>
            </a:xfrm>
            <a:prstGeom prst="rect">
              <a:avLst/>
            </a:prstGeom>
            <a:noFill/>
          </p:spPr>
          <p:txBody>
            <a:bodyPr wrap="none" rtlCol="0">
              <a:spAutoFit/>
            </a:bodyPr>
            <a:lstStyle/>
            <a:p>
              <a:pPr>
                <a:lnSpc>
                  <a:spcPts val="5000"/>
                </a:lnSpc>
              </a:pPr>
              <a: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Green Button</a:t>
              </a:r>
              <a:br>
                <a:rPr lang="en-US" sz="4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b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Download</a:t>
              </a:r>
            </a:p>
            <a:p>
              <a:pPr>
                <a:lnSpc>
                  <a:spcPts val="5000"/>
                </a:lnSpc>
              </a:pPr>
              <a:r>
                <a:rPr lang="en-US" sz="6000" b="1" dirty="0" smtClean="0">
                  <a:solidFill>
                    <a:srgbClr val="14C250"/>
                  </a:solidFill>
                  <a:effectLst>
                    <a:outerShdw blurRad="38100" dist="38100" dir="2700000" algn="tl">
                      <a:srgbClr val="000000">
                        <a:alpha val="43137"/>
                      </a:srgbClr>
                    </a:outerShdw>
                  </a:effectLst>
                  <a:latin typeface="Arial" pitchFamily="34" charset="0"/>
                  <a:cs typeface="Arial" pitchFamily="34" charset="0"/>
                </a:rPr>
                <a:t>My Data</a:t>
              </a:r>
              <a:endParaRPr lang="en-US" sz="6000" b="1" dirty="0">
                <a:solidFill>
                  <a:srgbClr val="14C250"/>
                </a:solidFill>
                <a:effectLst>
                  <a:outerShdw blurRad="38100" dist="38100" dir="2700000" algn="tl">
                    <a:srgbClr val="000000">
                      <a:alpha val="43137"/>
                    </a:srgbClr>
                  </a:outerShdw>
                </a:effectLst>
                <a:latin typeface="Arial" pitchFamily="34" charset="0"/>
                <a:cs typeface="Arial" pitchFamily="34" charset="0"/>
              </a:endParaRPr>
            </a:p>
          </p:txBody>
        </p:sp>
        <p:pic>
          <p:nvPicPr>
            <p:cNvPr id="13" name="Picture 3" descr="C:\_Project\Enernex\Work\PAPs\PAP10\GreenButton\CaIOUs\Green Button Download V1\greenDownload\green-Download2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9725" y="3286124"/>
              <a:ext cx="2438400" cy="296227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6488668"/>
            <a:ext cx="8546057" cy="369332"/>
          </a:xfrm>
          <a:prstGeom prst="rect">
            <a:avLst/>
          </a:prstGeom>
          <a:noFill/>
        </p:spPr>
        <p:txBody>
          <a:bodyPr wrap="none" rtlCol="0">
            <a:spAutoFit/>
          </a:bodyPr>
          <a:lstStyle/>
          <a:p>
            <a:r>
              <a:rPr lang="en-US" dirty="0" smtClean="0"/>
              <a:t>* With permission of Veterans Administration (Blue Button) through “comfort letter”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10600" cy="990600"/>
          </a:xfrm>
        </p:spPr>
        <p:txBody>
          <a:bodyPr>
            <a:noAutofit/>
          </a:bodyPr>
          <a:lstStyle/>
          <a:p>
            <a:r>
              <a:rPr lang="en-US" sz="3200" dirty="0">
                <a:effectLst/>
              </a:rPr>
              <a:t>Discussion about </a:t>
            </a:r>
            <a:r>
              <a:rPr lang="en-US" sz="3200" dirty="0" smtClean="0">
                <a:effectLst/>
              </a:rPr>
              <a:t>tools </a:t>
            </a:r>
            <a:r>
              <a:rPr lang="en-US" sz="3200" dirty="0">
                <a:effectLst/>
              </a:rPr>
              <a:t>and testing going forward</a:t>
            </a:r>
            <a:endParaRPr lang="en-US" sz="3200" dirty="0"/>
          </a:p>
        </p:txBody>
      </p:sp>
      <p:sp>
        <p:nvSpPr>
          <p:cNvPr id="3" name="Content Placeholder 2"/>
          <p:cNvSpPr>
            <a:spLocks noGrp="1"/>
          </p:cNvSpPr>
          <p:nvPr>
            <p:ph sz="quarter" idx="13"/>
          </p:nvPr>
        </p:nvSpPr>
        <p:spPr/>
        <p:txBody>
          <a:bodyPr/>
          <a:lstStyle/>
          <a:p>
            <a:r>
              <a:rPr lang="en-US" sz="3000" dirty="0"/>
              <a:t>Where work is </a:t>
            </a:r>
            <a:r>
              <a:rPr lang="en-US" sz="3000" dirty="0" smtClean="0"/>
              <a:t>occurring</a:t>
            </a:r>
          </a:p>
          <a:p>
            <a:pPr lvl="1"/>
            <a:r>
              <a:rPr lang="en-US" dirty="0" smtClean="0"/>
              <a:t>Acceleration project for testing tools</a:t>
            </a:r>
          </a:p>
          <a:p>
            <a:pPr lvl="1"/>
            <a:r>
              <a:rPr lang="en-US" dirty="0" smtClean="0"/>
              <a:t>User community to support </a:t>
            </a:r>
          </a:p>
          <a:p>
            <a:pPr lvl="2"/>
            <a:r>
              <a:rPr lang="en-US" dirty="0" smtClean="0"/>
              <a:t>A Policy</a:t>
            </a:r>
          </a:p>
          <a:p>
            <a:pPr lvl="2"/>
            <a:r>
              <a:rPr lang="en-US" dirty="0" smtClean="0"/>
              <a:t>A Brand</a:t>
            </a:r>
          </a:p>
          <a:p>
            <a:pPr lvl="3"/>
            <a:r>
              <a:rPr lang="en-US" dirty="0" smtClean="0"/>
              <a:t>What Green Button is</a:t>
            </a:r>
          </a:p>
          <a:p>
            <a:pPr lvl="3"/>
            <a:r>
              <a:rPr lang="en-US" dirty="0"/>
              <a:t>End user applications</a:t>
            </a:r>
          </a:p>
          <a:p>
            <a:pPr lvl="2"/>
            <a:r>
              <a:rPr lang="en-US" dirty="0" smtClean="0"/>
              <a:t>A Collection of technologies</a:t>
            </a:r>
          </a:p>
          <a:p>
            <a:pPr lvl="3"/>
            <a:r>
              <a:rPr lang="en-US" dirty="0" smtClean="0"/>
              <a:t>Technical standards, test plans and certifications</a:t>
            </a:r>
            <a:endParaRPr lang="en-US" dirty="0"/>
          </a:p>
          <a:p>
            <a:r>
              <a:rPr lang="en-US" sz="3000" dirty="0"/>
              <a:t>How to contribute</a:t>
            </a:r>
          </a:p>
          <a:p>
            <a:r>
              <a:rPr lang="en-US" sz="3000" dirty="0"/>
              <a:t>How to comment/discuss</a:t>
            </a:r>
          </a:p>
        </p:txBody>
      </p:sp>
      <p:sp>
        <p:nvSpPr>
          <p:cNvPr id="4" name="Slide Number Placeholder 3"/>
          <p:cNvSpPr>
            <a:spLocks noGrp="1"/>
          </p:cNvSpPr>
          <p:nvPr>
            <p:ph type="sldNum" sz="quarter" idx="16"/>
          </p:nvPr>
        </p:nvSpPr>
        <p:spPr/>
        <p:txBody>
          <a:bodyPr>
            <a:normAutofit fontScale="85000" lnSpcReduction="20000"/>
          </a:bodyPr>
          <a:lstStyle/>
          <a:p>
            <a:pPr>
              <a:defRPr/>
            </a:pPr>
            <a:fld id="{1C8B8CB7-48BB-4C48-BEF0-4E60C0F4CA42}" type="slidenum">
              <a:rPr lang="en-US" smtClean="0"/>
              <a:pPr>
                <a:defRPr/>
              </a:pPr>
              <a:t>45</a:t>
            </a:fld>
            <a:endParaRPr lang="en-US" dirty="0"/>
          </a:p>
        </p:txBody>
      </p:sp>
    </p:spTree>
    <p:extLst>
      <p:ext uri="{BB962C8B-B14F-4D97-AF65-F5344CB8AC3E}">
        <p14:creationId xmlns:p14="http://schemas.microsoft.com/office/powerpoint/2010/main" val="3847771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457200" y="1449771"/>
            <a:ext cx="7240693" cy="5027229"/>
            <a:chOff x="533400" y="794266"/>
            <a:chExt cx="8874835" cy="6161818"/>
          </a:xfrm>
        </p:grpSpPr>
        <p:sp>
          <p:nvSpPr>
            <p:cNvPr id="4" name="Rounded Rectangle 3"/>
            <p:cNvSpPr/>
            <p:nvPr/>
          </p:nvSpPr>
          <p:spPr>
            <a:xfrm>
              <a:off x="3962400" y="16002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UCAIug</a:t>
              </a:r>
              <a:endParaRPr lang="en-US" sz="1400" dirty="0"/>
            </a:p>
          </p:txBody>
        </p:sp>
        <p:sp>
          <p:nvSpPr>
            <p:cNvPr id="5" name="Rounded Rectangle 4"/>
            <p:cNvSpPr/>
            <p:nvPr/>
          </p:nvSpPr>
          <p:spPr>
            <a:xfrm>
              <a:off x="1219200" y="14478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Funders</a:t>
              </a:r>
              <a:endParaRPr lang="en-US" sz="1400" dirty="0"/>
            </a:p>
          </p:txBody>
        </p:sp>
        <p:sp>
          <p:nvSpPr>
            <p:cNvPr id="7" name="Rounded Rectangle 6"/>
            <p:cNvSpPr/>
            <p:nvPr/>
          </p:nvSpPr>
          <p:spPr>
            <a:xfrm>
              <a:off x="1371600" y="16002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Funders</a:t>
              </a:r>
              <a:endParaRPr lang="en-US" sz="1400" dirty="0"/>
            </a:p>
          </p:txBody>
        </p:sp>
        <p:sp>
          <p:nvSpPr>
            <p:cNvPr id="8" name="Rounded Rectangle 7"/>
            <p:cNvSpPr/>
            <p:nvPr/>
          </p:nvSpPr>
          <p:spPr>
            <a:xfrm>
              <a:off x="1572126" y="17526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Funders</a:t>
              </a:r>
              <a:endParaRPr lang="en-US" sz="1400" dirty="0"/>
            </a:p>
          </p:txBody>
        </p:sp>
        <p:sp>
          <p:nvSpPr>
            <p:cNvPr id="9" name="Rounded Rectangle 8"/>
            <p:cNvSpPr/>
            <p:nvPr/>
          </p:nvSpPr>
          <p:spPr>
            <a:xfrm>
              <a:off x="1752600" y="19050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Funders</a:t>
              </a:r>
              <a:endParaRPr lang="en-US" sz="1400" dirty="0"/>
            </a:p>
          </p:txBody>
        </p:sp>
        <p:sp>
          <p:nvSpPr>
            <p:cNvPr id="10" name="Right Brace 9"/>
            <p:cNvSpPr/>
            <p:nvPr/>
          </p:nvSpPr>
          <p:spPr>
            <a:xfrm>
              <a:off x="3200400" y="1295400"/>
              <a:ext cx="381000" cy="1143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400"/>
            </a:p>
          </p:txBody>
        </p:sp>
        <p:sp>
          <p:nvSpPr>
            <p:cNvPr id="11" name="Rounded Rectangle 10"/>
            <p:cNvSpPr/>
            <p:nvPr/>
          </p:nvSpPr>
          <p:spPr>
            <a:xfrm>
              <a:off x="6324600" y="14478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Consulting / Development Group</a:t>
              </a:r>
              <a:endParaRPr lang="en-US" sz="1400" dirty="0"/>
            </a:p>
          </p:txBody>
        </p:sp>
        <p:sp>
          <p:nvSpPr>
            <p:cNvPr id="12" name="Right Brace 11"/>
            <p:cNvSpPr/>
            <p:nvPr/>
          </p:nvSpPr>
          <p:spPr>
            <a:xfrm>
              <a:off x="5638800" y="1295400"/>
              <a:ext cx="304800" cy="1143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400"/>
            </a:p>
          </p:txBody>
        </p:sp>
        <p:sp>
          <p:nvSpPr>
            <p:cNvPr id="13" name="Rounded Rectangle 12"/>
            <p:cNvSpPr/>
            <p:nvPr/>
          </p:nvSpPr>
          <p:spPr>
            <a:xfrm>
              <a:off x="1752600" y="3962400"/>
              <a:ext cx="621411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OpenESPI</a:t>
              </a:r>
              <a:r>
                <a:rPr lang="en-US" sz="1400" dirty="0" smtClean="0"/>
                <a:t> / Green Button Apache Licensed Open Source Development Project</a:t>
              </a:r>
              <a:endParaRPr lang="en-US" sz="1400" dirty="0"/>
            </a:p>
          </p:txBody>
        </p:sp>
        <p:sp>
          <p:nvSpPr>
            <p:cNvPr id="14" name="Rounded Rectangle 13"/>
            <p:cNvSpPr/>
            <p:nvPr/>
          </p:nvSpPr>
          <p:spPr>
            <a:xfrm>
              <a:off x="3962400" y="2590800"/>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OpenADE Task Force</a:t>
              </a:r>
              <a:endParaRPr lang="en-US" sz="1400" dirty="0"/>
            </a:p>
          </p:txBody>
        </p:sp>
        <p:cxnSp>
          <p:nvCxnSpPr>
            <p:cNvPr id="16" name="Straight Arrow Connector 15"/>
            <p:cNvCxnSpPr>
              <a:stCxn id="14" idx="2"/>
            </p:cNvCxnSpPr>
            <p:nvPr/>
          </p:nvCxnSpPr>
          <p:spPr>
            <a:xfrm>
              <a:off x="4572000" y="3200400"/>
              <a:ext cx="0" cy="762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4" idx="2"/>
              <a:endCxn id="14" idx="0"/>
            </p:cNvCxnSpPr>
            <p:nvPr/>
          </p:nvCxnSpPr>
          <p:spPr>
            <a:xfrm>
              <a:off x="4572000" y="2057400"/>
              <a:ext cx="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11" idx="2"/>
            </p:cNvCxnSpPr>
            <p:nvPr/>
          </p:nvCxnSpPr>
          <p:spPr>
            <a:xfrm>
              <a:off x="7239000" y="2209800"/>
              <a:ext cx="0" cy="1752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2799347" y="3392779"/>
              <a:ext cx="1478930" cy="377239"/>
            </a:xfrm>
            <a:prstGeom prst="rect">
              <a:avLst/>
            </a:prstGeom>
            <a:noFill/>
          </p:spPr>
          <p:txBody>
            <a:bodyPr wrap="none" rtlCol="0">
              <a:spAutoFit/>
            </a:bodyPr>
            <a:lstStyle/>
            <a:p>
              <a:r>
                <a:rPr lang="en-US" sz="1400" dirty="0" smtClean="0"/>
                <a:t>Requirements</a:t>
              </a:r>
              <a:endParaRPr lang="en-US" sz="1400" dirty="0"/>
            </a:p>
          </p:txBody>
        </p:sp>
        <p:sp>
          <p:nvSpPr>
            <p:cNvPr id="27" name="TextBox 26"/>
            <p:cNvSpPr txBox="1"/>
            <p:nvPr/>
          </p:nvSpPr>
          <p:spPr>
            <a:xfrm>
              <a:off x="5241425" y="3392778"/>
              <a:ext cx="1779464" cy="377239"/>
            </a:xfrm>
            <a:prstGeom prst="rect">
              <a:avLst/>
            </a:prstGeom>
            <a:noFill/>
          </p:spPr>
          <p:txBody>
            <a:bodyPr wrap="none" rtlCol="0">
              <a:spAutoFit/>
            </a:bodyPr>
            <a:lstStyle/>
            <a:p>
              <a:r>
                <a:rPr lang="en-US" sz="1400" dirty="0" smtClean="0"/>
                <a:t>SW Development</a:t>
              </a:r>
              <a:endParaRPr lang="en-US" sz="1400" dirty="0"/>
            </a:p>
          </p:txBody>
        </p:sp>
        <p:sp>
          <p:nvSpPr>
            <p:cNvPr id="28" name="TextBox 27"/>
            <p:cNvSpPr txBox="1"/>
            <p:nvPr/>
          </p:nvSpPr>
          <p:spPr>
            <a:xfrm>
              <a:off x="2799347" y="794266"/>
              <a:ext cx="945453" cy="377239"/>
            </a:xfrm>
            <a:prstGeom prst="rect">
              <a:avLst/>
            </a:prstGeom>
            <a:noFill/>
          </p:spPr>
          <p:txBody>
            <a:bodyPr wrap="none" rtlCol="0">
              <a:spAutoFit/>
            </a:bodyPr>
            <a:lstStyle/>
            <a:p>
              <a:r>
                <a:rPr lang="en-US" sz="1400" dirty="0" smtClean="0"/>
                <a:t>Funding</a:t>
              </a:r>
              <a:endParaRPr lang="en-US" sz="1400" dirty="0"/>
            </a:p>
          </p:txBody>
        </p:sp>
        <p:sp>
          <p:nvSpPr>
            <p:cNvPr id="29" name="TextBox 28"/>
            <p:cNvSpPr txBox="1"/>
            <p:nvPr/>
          </p:nvSpPr>
          <p:spPr>
            <a:xfrm>
              <a:off x="5321358" y="794266"/>
              <a:ext cx="1555401" cy="377239"/>
            </a:xfrm>
            <a:prstGeom prst="rect">
              <a:avLst/>
            </a:prstGeom>
            <a:noFill/>
          </p:spPr>
          <p:txBody>
            <a:bodyPr wrap="none" rtlCol="0">
              <a:spAutoFit/>
            </a:bodyPr>
            <a:lstStyle/>
            <a:p>
              <a:r>
                <a:rPr lang="en-US" sz="1400" dirty="0" smtClean="0"/>
                <a:t>Administration</a:t>
              </a:r>
              <a:endParaRPr lang="en-US" sz="1400" dirty="0"/>
            </a:p>
          </p:txBody>
        </p:sp>
        <p:sp>
          <p:nvSpPr>
            <p:cNvPr id="30" name="Rounded Rectangle 29"/>
            <p:cNvSpPr/>
            <p:nvPr/>
          </p:nvSpPr>
          <p:spPr>
            <a:xfrm>
              <a:off x="533400" y="5791200"/>
              <a:ext cx="242454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Commercial Products</a:t>
              </a:r>
              <a:br>
                <a:rPr lang="en-US" sz="1400" dirty="0" smtClean="0"/>
              </a:br>
              <a:r>
                <a:rPr lang="en-US" sz="1400" dirty="0" smtClean="0"/>
                <a:t>ESPI Implementations</a:t>
              </a:r>
              <a:endParaRPr lang="en-US" sz="1400" dirty="0"/>
            </a:p>
          </p:txBody>
        </p:sp>
        <p:sp>
          <p:nvSpPr>
            <p:cNvPr id="31" name="Rounded Rectangle 30"/>
            <p:cNvSpPr/>
            <p:nvPr/>
          </p:nvSpPr>
          <p:spPr>
            <a:xfrm>
              <a:off x="3656812" y="5787189"/>
              <a:ext cx="242454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Commercial Products</a:t>
              </a:r>
              <a:br>
                <a:rPr lang="en-US" sz="1400" dirty="0" smtClean="0"/>
              </a:br>
              <a:r>
                <a:rPr lang="en-US" sz="1400" dirty="0" smtClean="0"/>
                <a:t>Certification Test Tools</a:t>
              </a:r>
              <a:endParaRPr lang="en-US" sz="1400" dirty="0"/>
            </a:p>
          </p:txBody>
        </p:sp>
        <p:sp>
          <p:nvSpPr>
            <p:cNvPr id="32" name="Rounded Rectangle 31"/>
            <p:cNvSpPr/>
            <p:nvPr/>
          </p:nvSpPr>
          <p:spPr>
            <a:xfrm>
              <a:off x="6502868" y="5775158"/>
              <a:ext cx="242454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Commercial Products</a:t>
              </a:r>
              <a:br>
                <a:rPr lang="en-US" sz="1400" dirty="0" smtClean="0"/>
              </a:br>
              <a:r>
                <a:rPr lang="en-US" sz="1400" dirty="0" smtClean="0"/>
                <a:t>Certifications</a:t>
              </a:r>
              <a:endParaRPr lang="en-US" sz="1400" dirty="0"/>
            </a:p>
          </p:txBody>
        </p:sp>
        <p:sp>
          <p:nvSpPr>
            <p:cNvPr id="33" name="TextBox 32"/>
            <p:cNvSpPr txBox="1"/>
            <p:nvPr/>
          </p:nvSpPr>
          <p:spPr>
            <a:xfrm>
              <a:off x="3156159" y="6578845"/>
              <a:ext cx="3569617" cy="377239"/>
            </a:xfrm>
            <a:prstGeom prst="rect">
              <a:avLst/>
            </a:prstGeom>
            <a:noFill/>
          </p:spPr>
          <p:txBody>
            <a:bodyPr wrap="none" rtlCol="0">
              <a:spAutoFit/>
            </a:bodyPr>
            <a:lstStyle/>
            <a:p>
              <a:r>
                <a:rPr lang="en-US" sz="1400" dirty="0" smtClean="0"/>
                <a:t>Commercial $$ Products and Services</a:t>
              </a:r>
              <a:endParaRPr lang="en-US" sz="1400" dirty="0"/>
            </a:p>
          </p:txBody>
        </p:sp>
        <p:cxnSp>
          <p:nvCxnSpPr>
            <p:cNvPr id="34" name="Straight Arrow Connector 33"/>
            <p:cNvCxnSpPr>
              <a:stCxn id="13" idx="2"/>
              <a:endCxn id="31" idx="0"/>
            </p:cNvCxnSpPr>
            <p:nvPr/>
          </p:nvCxnSpPr>
          <p:spPr>
            <a:xfrm>
              <a:off x="4859655" y="5181600"/>
              <a:ext cx="9430" cy="6055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a:endCxn id="32" idx="0"/>
            </p:cNvCxnSpPr>
            <p:nvPr/>
          </p:nvCxnSpPr>
          <p:spPr>
            <a:xfrm>
              <a:off x="6894418" y="5198006"/>
              <a:ext cx="820723" cy="577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a:endCxn id="30" idx="0"/>
            </p:cNvCxnSpPr>
            <p:nvPr/>
          </p:nvCxnSpPr>
          <p:spPr>
            <a:xfrm flipH="1">
              <a:off x="1745673" y="5198006"/>
              <a:ext cx="616527" cy="5931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8037681" y="4311660"/>
              <a:ext cx="1370554" cy="377239"/>
            </a:xfrm>
            <a:prstGeom prst="rect">
              <a:avLst/>
            </a:prstGeom>
            <a:noFill/>
          </p:spPr>
          <p:txBody>
            <a:bodyPr wrap="none" rtlCol="0">
              <a:spAutoFit/>
            </a:bodyPr>
            <a:lstStyle/>
            <a:p>
              <a:r>
                <a:rPr lang="en-US" sz="1400" dirty="0" smtClean="0"/>
                <a:t>Open Source</a:t>
              </a:r>
              <a:endParaRPr lang="en-US" sz="1400" dirty="0"/>
            </a:p>
          </p:txBody>
        </p:sp>
      </p:grpSp>
      <p:sp>
        <p:nvSpPr>
          <p:cNvPr id="47" name="Title 46"/>
          <p:cNvSpPr>
            <a:spLocks noGrp="1"/>
          </p:cNvSpPr>
          <p:nvPr>
            <p:ph type="title"/>
          </p:nvPr>
        </p:nvSpPr>
        <p:spPr/>
        <p:txBody>
          <a:bodyPr>
            <a:normAutofit fontScale="90000"/>
          </a:bodyPr>
          <a:lstStyle/>
          <a:p>
            <a:r>
              <a:rPr lang="en-US" sz="3200" dirty="0" smtClean="0"/>
              <a:t>How Open Source Can Work With Business Goals</a:t>
            </a:r>
            <a:endParaRPr lang="en-US" sz="3200" dirty="0"/>
          </a:p>
        </p:txBody>
      </p:sp>
      <p:sp>
        <p:nvSpPr>
          <p:cNvPr id="2" name="Slide Number Placeholder 1"/>
          <p:cNvSpPr>
            <a:spLocks noGrp="1"/>
          </p:cNvSpPr>
          <p:nvPr>
            <p:ph type="sldNum" sz="quarter" idx="12"/>
          </p:nvPr>
        </p:nvSpPr>
        <p:spPr/>
        <p:txBody>
          <a:bodyPr>
            <a:normAutofit fontScale="85000" lnSpcReduction="20000"/>
          </a:bodyPr>
          <a:lstStyle/>
          <a:p>
            <a:fld id="{5420D18F-7A52-4883-BB02-4667F5C3BF3D}" type="slidenum">
              <a:rPr lang="en-US" smtClean="0"/>
              <a:pPr/>
              <a:t>46</a:t>
            </a:fld>
            <a:endParaRPr lang="en-US"/>
          </a:p>
        </p:txBody>
      </p:sp>
    </p:spTree>
    <p:extLst>
      <p:ext uri="{BB962C8B-B14F-4D97-AF65-F5344CB8AC3E}">
        <p14:creationId xmlns:p14="http://schemas.microsoft.com/office/powerpoint/2010/main" val="3601472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hlinkClick r:id="rId2"/>
              </a:rPr>
              <a:t>http://collaborate.nist.gov/twiki-sggrid/bin/view/SmartGrid/GreenButtonInitiative</a:t>
            </a: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47</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228600" y="1371600"/>
            <a:ext cx="7104651"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83638" cy="838200"/>
          </a:xfrm>
        </p:spPr>
        <p:txBody>
          <a:bodyPr>
            <a:noAutofit/>
          </a:bodyPr>
          <a:lstStyle/>
          <a:p>
            <a:r>
              <a:rPr lang="en-US" sz="2800" dirty="0" smtClean="0">
                <a:hlinkClick r:id="rId2"/>
              </a:rPr>
              <a:t>http://www.naesb.org/ESPI_Standards.asp</a:t>
            </a:r>
            <a:endParaRPr lang="en-US" sz="2800"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48</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52400" y="1341120"/>
            <a:ext cx="7104651"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59838" cy="838200"/>
          </a:xfrm>
        </p:spPr>
        <p:txBody>
          <a:bodyPr>
            <a:noAutofit/>
          </a:bodyPr>
          <a:lstStyle/>
          <a:p>
            <a:r>
              <a:rPr lang="en-US" sz="2800" dirty="0" smtClean="0">
                <a:hlinkClick r:id="rId2"/>
              </a:rPr>
              <a:t>http://osgug.ucaiug.org/sgsystems/OpenADE/default.aspx</a:t>
            </a:r>
            <a:endParaRPr lang="en-US" sz="2800" dirty="0"/>
          </a:p>
        </p:txBody>
      </p:sp>
      <p:sp>
        <p:nvSpPr>
          <p:cNvPr id="3" name="Slide Number Placeholder 2"/>
          <p:cNvSpPr>
            <a:spLocks noGrp="1"/>
          </p:cNvSpPr>
          <p:nvPr>
            <p:ph type="sldNum" sz="quarter" idx="12"/>
          </p:nvPr>
        </p:nvSpPr>
        <p:spPr/>
        <p:txBody>
          <a:bodyPr>
            <a:normAutofit fontScale="85000" lnSpcReduction="20000"/>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1" y="1295400"/>
            <a:ext cx="7104650"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p:cNvSpPr>
            <a:spLocks noGrp="1"/>
          </p:cNvSpPr>
          <p:nvPr>
            <p:ph type="title" idx="4294967295"/>
          </p:nvPr>
        </p:nvSpPr>
        <p:spPr>
          <a:xfrm>
            <a:off x="1409247" y="133350"/>
            <a:ext cx="7734753" cy="1009650"/>
          </a:xfrm>
        </p:spPr>
        <p:txBody>
          <a:bodyPr>
            <a:normAutofit fontScale="90000"/>
          </a:bodyPr>
          <a:lstStyle/>
          <a:p>
            <a:r>
              <a:rPr lang="en-US" dirty="0" smtClean="0"/>
              <a:t>NIST Smart Grid Interoperability Panel</a:t>
            </a:r>
          </a:p>
        </p:txBody>
      </p:sp>
      <p:sp>
        <p:nvSpPr>
          <p:cNvPr id="63490" name="Content Placeholder 9"/>
          <p:cNvSpPr>
            <a:spLocks noGrp="1"/>
          </p:cNvSpPr>
          <p:nvPr>
            <p:ph idx="4294967295"/>
          </p:nvPr>
        </p:nvSpPr>
        <p:spPr>
          <a:xfrm>
            <a:off x="381000" y="1143000"/>
            <a:ext cx="8534400" cy="4953000"/>
          </a:xfrm>
        </p:spPr>
        <p:txBody>
          <a:bodyPr>
            <a:normAutofit/>
          </a:bodyPr>
          <a:lstStyle/>
          <a:p>
            <a:pPr eaLnBrk="1" hangingPunct="1"/>
            <a:r>
              <a:rPr lang="en-US" sz="2400" dirty="0" smtClean="0">
                <a:cs typeface="Arial" charset="0"/>
              </a:rPr>
              <a:t>Public-private partnership created in Nov. 2009</a:t>
            </a:r>
          </a:p>
          <a:p>
            <a:pPr eaLnBrk="1" hangingPunct="1"/>
            <a:r>
              <a:rPr lang="en-US" sz="2400" dirty="0" smtClean="0">
                <a:cs typeface="Arial" charset="0"/>
              </a:rPr>
              <a:t>Approx. 750 member organizations, 1900+ participants</a:t>
            </a:r>
          </a:p>
          <a:p>
            <a:pPr eaLnBrk="1" hangingPunct="1"/>
            <a:r>
              <a:rPr lang="en-US" sz="2400" dirty="0" smtClean="0">
                <a:cs typeface="Arial" charset="0"/>
              </a:rPr>
              <a:t>Open, public process with international participation</a:t>
            </a:r>
            <a:endParaRPr lang="en-US" sz="1800" dirty="0" smtClean="0">
              <a:cs typeface="Arial" charset="0"/>
            </a:endParaRPr>
          </a:p>
          <a:p>
            <a:pPr eaLnBrk="1" hangingPunct="1"/>
            <a:r>
              <a:rPr lang="en-US" sz="2400" dirty="0" smtClean="0">
                <a:cs typeface="Arial" charset="0"/>
              </a:rPr>
              <a:t>Coordinates and accelerates standards development</a:t>
            </a:r>
          </a:p>
          <a:p>
            <a:pPr lvl="1" eaLnBrk="1" hangingPunct="1"/>
            <a:r>
              <a:rPr lang="en-US" sz="2000" dirty="0" smtClean="0">
                <a:cs typeface="Arial" charset="0"/>
              </a:rPr>
              <a:t>Identifies Requirements</a:t>
            </a:r>
          </a:p>
          <a:p>
            <a:pPr lvl="1" eaLnBrk="1" hangingPunct="1"/>
            <a:r>
              <a:rPr lang="en-US" sz="2000" dirty="0" smtClean="0">
                <a:cs typeface="Arial" charset="0"/>
              </a:rPr>
              <a:t>Prioritizes standards development programs</a:t>
            </a:r>
          </a:p>
          <a:p>
            <a:pPr lvl="1" eaLnBrk="1" hangingPunct="1"/>
            <a:r>
              <a:rPr lang="en-US" sz="2000" dirty="0" smtClean="0">
                <a:cs typeface="Arial" charset="0"/>
              </a:rPr>
              <a:t>Works with over 20 SDOs including IEC, ISO, ITU, IEEE, …</a:t>
            </a:r>
          </a:p>
          <a:p>
            <a:pPr eaLnBrk="1" hangingPunct="1"/>
            <a:r>
              <a:rPr lang="en-US" sz="2400" dirty="0" smtClean="0">
                <a:cs typeface="Arial" charset="0"/>
              </a:rPr>
              <a:t>Web-based participation</a:t>
            </a:r>
          </a:p>
          <a:p>
            <a:endParaRPr lang="en-US" sz="2400" dirty="0" smtClean="0"/>
          </a:p>
        </p:txBody>
      </p:sp>
      <p:pic>
        <p:nvPicPr>
          <p:cNvPr id="63492" name="Picture 2"/>
          <p:cNvPicPr>
            <a:picLocks noChangeAspect="1"/>
          </p:cNvPicPr>
          <p:nvPr/>
        </p:nvPicPr>
        <p:blipFill>
          <a:blip r:embed="rId3" cstate="print"/>
          <a:srcRect/>
          <a:stretch>
            <a:fillRect/>
          </a:stretch>
        </p:blipFill>
        <p:spPr bwMode="auto">
          <a:xfrm>
            <a:off x="304800" y="4610100"/>
            <a:ext cx="5473700" cy="2019300"/>
          </a:xfrm>
          <a:prstGeom prst="rect">
            <a:avLst/>
          </a:prstGeom>
          <a:noFill/>
          <a:ln w="9525">
            <a:noFill/>
            <a:miter lim="800000"/>
            <a:headEnd/>
            <a:tailEnd/>
          </a:ln>
        </p:spPr>
      </p:pic>
      <p:sp>
        <p:nvSpPr>
          <p:cNvPr id="63493" name="Rectangle 10"/>
          <p:cNvSpPr>
            <a:spLocks noChangeArrowheads="1"/>
          </p:cNvSpPr>
          <p:nvPr/>
        </p:nvSpPr>
        <p:spPr bwMode="auto">
          <a:xfrm>
            <a:off x="6019800" y="4914900"/>
            <a:ext cx="3124200" cy="825500"/>
          </a:xfrm>
          <a:prstGeom prst="rect">
            <a:avLst/>
          </a:prstGeom>
          <a:noFill/>
          <a:ln w="9525">
            <a:noFill/>
            <a:miter lim="800000"/>
            <a:headEnd/>
            <a:tailEnd/>
          </a:ln>
        </p:spPr>
        <p:txBody>
          <a:bodyPr>
            <a:spAutoFit/>
          </a:bodyPr>
          <a:lstStyle/>
          <a:p>
            <a:r>
              <a:rPr lang="en-US" sz="1600">
                <a:ea typeface="ＭＳ Ｐゴシック"/>
                <a:cs typeface="ＭＳ Ｐゴシック"/>
              </a:rPr>
              <a:t>SGIP Twiki: </a:t>
            </a:r>
          </a:p>
          <a:p>
            <a:r>
              <a:rPr lang="en-US" sz="1600">
                <a:ea typeface="ＭＳ Ｐゴシック"/>
                <a:cs typeface="ＭＳ Ｐゴシック"/>
              </a:rPr>
              <a:t>http://collaborate.nist.gov/twiki-sggrid/bin/view/SmartGrid/SGIP</a:t>
            </a:r>
          </a:p>
        </p:txBody>
      </p:sp>
      <p:pic>
        <p:nvPicPr>
          <p:cNvPr id="63494" name="Picture 3" descr="C:\Current Projects\NIST Phase II\Communications\SGIP_Logo_Gif.gif"/>
          <p:cNvPicPr>
            <a:picLocks noChangeAspect="1" noChangeArrowheads="1"/>
          </p:cNvPicPr>
          <p:nvPr/>
        </p:nvPicPr>
        <p:blipFill>
          <a:blip r:embed="rId4" cstate="print"/>
          <a:srcRect/>
          <a:stretch>
            <a:fillRect/>
          </a:stretch>
        </p:blipFill>
        <p:spPr bwMode="auto">
          <a:xfrm>
            <a:off x="104775" y="247650"/>
            <a:ext cx="1228725" cy="792163"/>
          </a:xfrm>
          <a:prstGeom prst="rect">
            <a:avLst/>
          </a:prstGeom>
          <a:noFill/>
          <a:ln w="9525">
            <a:noFill/>
            <a:miter lim="800000"/>
            <a:headEnd/>
            <a:tailEnd/>
          </a:ln>
        </p:spPr>
      </p:pic>
    </p:spTree>
    <p:extLst>
      <p:ext uri="{BB962C8B-B14F-4D97-AF65-F5344CB8AC3E}">
        <p14:creationId xmlns:p14="http://schemas.microsoft.com/office/powerpoint/2010/main" val="11635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http://openei.org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50</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52400" y="1371600"/>
            <a:ext cx="7104651" cy="5212080"/>
          </a:xfrm>
          <a:prstGeom prst="rect">
            <a:avLst/>
          </a:prstGeom>
          <a:noFill/>
          <a:ln w="9525">
            <a:noFill/>
            <a:miter lim="800000"/>
            <a:headEnd/>
            <a:tailEnd/>
          </a:ln>
        </p:spPr>
      </p:pic>
      <p:sp>
        <p:nvSpPr>
          <p:cNvPr id="6" name="Rounded Rectangular Callout 5"/>
          <p:cNvSpPr/>
          <p:nvPr/>
        </p:nvSpPr>
        <p:spPr>
          <a:xfrm>
            <a:off x="6781800" y="1616945"/>
            <a:ext cx="1981200" cy="669055"/>
          </a:xfrm>
          <a:prstGeom prst="wedgeRoundRectCallout">
            <a:avLst>
              <a:gd name="adj1" fmla="val -98716"/>
              <a:gd name="adj2" fmla="val 216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Green Button Apps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07438" cy="838200"/>
          </a:xfrm>
        </p:spPr>
        <p:txBody>
          <a:bodyPr>
            <a:normAutofit/>
          </a:bodyPr>
          <a:lstStyle/>
          <a:p>
            <a:r>
              <a:rPr lang="en-US" sz="3200" dirty="0" smtClean="0">
                <a:hlinkClick r:id="rId2"/>
              </a:rPr>
              <a:t>http://www.openespi.org/</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51</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52400" y="1371600"/>
            <a:ext cx="7104651"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https://github.com/energyos/OpenESPI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5420D18F-7A52-4883-BB02-4667F5C3BF3D}" type="slidenum">
              <a:rPr lang="en-US" smtClean="0"/>
              <a:pPr/>
              <a:t>52</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152400" y="1371600"/>
            <a:ext cx="7104651" cy="5212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Resolution	</a:t>
            </a:r>
            <a:endParaRPr lang="en-US" dirty="0"/>
          </a:p>
        </p:txBody>
      </p:sp>
      <p:sp>
        <p:nvSpPr>
          <p:cNvPr id="4" name="Content Placeholder 3"/>
          <p:cNvSpPr>
            <a:spLocks noGrp="1"/>
          </p:cNvSpPr>
          <p:nvPr>
            <p:ph sz="quarter" idx="13"/>
          </p:nvPr>
        </p:nvSpPr>
        <p:spPr/>
        <p:txBody>
          <a:bodyPr/>
          <a:lstStyle/>
          <a:p>
            <a:r>
              <a:rPr lang="en-US" dirty="0" smtClean="0"/>
              <a:t>Related to NAESB Standards, Test Plans, Branding of Green Button:</a:t>
            </a:r>
          </a:p>
          <a:p>
            <a:pPr lvl="1"/>
            <a:r>
              <a:rPr lang="en-US" dirty="0" smtClean="0">
                <a:hlinkClick r:id="rId2"/>
              </a:rPr>
              <a:t>http://osgug.ucaiug.org/HelpDesk/Lists/servicerequests/GreenButton.aspx</a:t>
            </a:r>
            <a:r>
              <a:rPr lang="en-US" dirty="0" smtClean="0"/>
              <a:t> </a:t>
            </a:r>
          </a:p>
          <a:p>
            <a:r>
              <a:rPr lang="en-US" dirty="0" smtClean="0"/>
              <a:t>Related to Development Tools, Open Source, Implementation of Test</a:t>
            </a:r>
          </a:p>
          <a:p>
            <a:pPr lvl="1"/>
            <a:r>
              <a:rPr lang="en-US" dirty="0" smtClean="0">
                <a:hlinkClick r:id="rId3"/>
              </a:rPr>
              <a:t>https://github.com/energyos/OpenESPI/issues</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5420D18F-7A52-4883-BB02-4667F5C3BF3D}"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Links</a:t>
            </a:r>
            <a:endParaRPr lang="en-US" dirty="0"/>
          </a:p>
        </p:txBody>
      </p:sp>
      <p:sp>
        <p:nvSpPr>
          <p:cNvPr id="23" name="Content Placeholder 2"/>
          <p:cNvSpPr>
            <a:spLocks noGrp="1"/>
          </p:cNvSpPr>
          <p:nvPr>
            <p:ph sz="quarter" idx="13"/>
          </p:nvPr>
        </p:nvSpPr>
        <p:spPr>
          <a:xfrm>
            <a:off x="152400" y="1295400"/>
            <a:ext cx="8382000" cy="4953000"/>
          </a:xfrm>
        </p:spPr>
        <p:txBody>
          <a:bodyPr>
            <a:normAutofit fontScale="55000" lnSpcReduction="20000"/>
          </a:bodyPr>
          <a:lstStyle/>
          <a:p>
            <a:r>
              <a:rPr lang="en-US" dirty="0" smtClean="0"/>
              <a:t>NAESB</a:t>
            </a:r>
          </a:p>
          <a:p>
            <a:pPr lvl="1"/>
            <a:r>
              <a:rPr lang="en-US" dirty="0" smtClean="0"/>
              <a:t>NAESB </a:t>
            </a:r>
            <a:r>
              <a:rPr lang="en-US" dirty="0"/>
              <a:t>PAP10 Task Force Project Page : </a:t>
            </a:r>
            <a:r>
              <a:rPr lang="en-US" dirty="0">
                <a:hlinkClick r:id="rId2"/>
              </a:rPr>
              <a:t>http://www.naesb.org/smart_grid_pap10.asp</a:t>
            </a:r>
            <a:r>
              <a:rPr lang="en-US" dirty="0"/>
              <a:t> </a:t>
            </a:r>
          </a:p>
          <a:p>
            <a:pPr lvl="1"/>
            <a:r>
              <a:rPr lang="en-US" dirty="0"/>
              <a:t>NAESB ESPI Task Force Project Page : </a:t>
            </a:r>
            <a:r>
              <a:rPr lang="en-US" dirty="0">
                <a:hlinkClick r:id="rId3"/>
              </a:rPr>
              <a:t>http://www.naesb.org/espi_task_force.asp</a:t>
            </a:r>
            <a:r>
              <a:rPr lang="en-US" dirty="0"/>
              <a:t> </a:t>
            </a:r>
          </a:p>
          <a:p>
            <a:pPr lvl="1"/>
            <a:r>
              <a:rPr lang="en-US" dirty="0"/>
              <a:t>NAESB ESPI and PAP10 email lists: to subscribe contact Denise Rager at NAESB - </a:t>
            </a:r>
            <a:r>
              <a:rPr lang="en-US" dirty="0">
                <a:hlinkClick r:id="rId4"/>
              </a:rPr>
              <a:t>drager@naesb.org</a:t>
            </a:r>
            <a:r>
              <a:rPr lang="en-US" dirty="0"/>
              <a:t> </a:t>
            </a:r>
          </a:p>
          <a:p>
            <a:pPr lvl="1"/>
            <a:r>
              <a:rPr lang="en-US" dirty="0"/>
              <a:t>NAESB Green Button Portal - </a:t>
            </a:r>
            <a:r>
              <a:rPr lang="en-US" dirty="0">
                <a:hlinkClick r:id="rId5"/>
              </a:rPr>
              <a:t>http://www.naesb.org/ESPI_Standards.asp</a:t>
            </a:r>
            <a:r>
              <a:rPr lang="en-US" dirty="0"/>
              <a:t> </a:t>
            </a:r>
          </a:p>
          <a:p>
            <a:r>
              <a:rPr lang="en-US" dirty="0" smtClean="0"/>
              <a:t>UCAIug</a:t>
            </a:r>
          </a:p>
          <a:p>
            <a:pPr lvl="1"/>
            <a:r>
              <a:rPr lang="en-US" dirty="0" smtClean="0"/>
              <a:t>UCAIug </a:t>
            </a:r>
            <a:r>
              <a:rPr lang="en-US" dirty="0"/>
              <a:t>OpenADE Mail List: </a:t>
            </a:r>
            <a:r>
              <a:rPr lang="en-US" dirty="0">
                <a:hlinkClick r:id="rId6"/>
              </a:rPr>
              <a:t>http://www.smartgridlistserv.org/cgi/wa.exe?A0=OPENSG-OPENADE</a:t>
            </a:r>
            <a:r>
              <a:rPr lang="en-US" dirty="0"/>
              <a:t> </a:t>
            </a:r>
          </a:p>
          <a:p>
            <a:pPr lvl="1"/>
            <a:r>
              <a:rPr lang="en-US" dirty="0"/>
              <a:t>UCAIug OpenADE Meetings: </a:t>
            </a:r>
            <a:r>
              <a:rPr lang="en-US" dirty="0" err="1"/>
              <a:t>tuesdays</a:t>
            </a:r>
            <a:r>
              <a:rPr lang="en-US" dirty="0"/>
              <a:t> at 3:00 EST - </a:t>
            </a:r>
            <a:r>
              <a:rPr lang="en-US" dirty="0">
                <a:hlinkClick r:id="rId7"/>
              </a:rPr>
              <a:t>https://www2.gotomeeting.com/join/844935738</a:t>
            </a:r>
            <a:r>
              <a:rPr lang="en-US" dirty="0"/>
              <a:t>, 415-363-0070 #844-935-738 </a:t>
            </a:r>
          </a:p>
          <a:p>
            <a:pPr lvl="1"/>
            <a:r>
              <a:rPr lang="en-US" dirty="0"/>
              <a:t>UCAIug OpenADE Green Button Issues List: </a:t>
            </a:r>
            <a:r>
              <a:rPr lang="en-US" dirty="0">
                <a:hlinkClick r:id="rId8"/>
              </a:rPr>
              <a:t>http://osgug.ucaiug.org/HelpDesk/Lists/servicerequests/GreenButton.aspx</a:t>
            </a:r>
            <a:r>
              <a:rPr lang="en-US" dirty="0"/>
              <a:t> </a:t>
            </a:r>
          </a:p>
          <a:p>
            <a:r>
              <a:rPr lang="en-US" dirty="0" err="1" smtClean="0"/>
              <a:t>EnergyOS</a:t>
            </a:r>
            <a:endParaRPr lang="en-US" dirty="0" smtClean="0"/>
          </a:p>
          <a:p>
            <a:pPr lvl="1"/>
            <a:r>
              <a:rPr lang="en-US" dirty="0" err="1" smtClean="0"/>
              <a:t>EnergyOS</a:t>
            </a:r>
            <a:r>
              <a:rPr lang="en-US" dirty="0" smtClean="0"/>
              <a:t> </a:t>
            </a:r>
            <a:r>
              <a:rPr lang="en-US" dirty="0" err="1"/>
              <a:t>OpenESPI</a:t>
            </a:r>
            <a:r>
              <a:rPr lang="en-US" dirty="0"/>
              <a:t> Mail List: </a:t>
            </a:r>
            <a:r>
              <a:rPr lang="en-US" dirty="0">
                <a:hlinkClick r:id="rId9"/>
              </a:rPr>
              <a:t>http://groups.google.com/group/energyos_espi/subscribe?hl=en</a:t>
            </a:r>
            <a:r>
              <a:rPr lang="en-US" dirty="0"/>
              <a:t> </a:t>
            </a:r>
          </a:p>
          <a:p>
            <a:pPr lvl="1"/>
            <a:r>
              <a:rPr lang="en-US" dirty="0" err="1"/>
              <a:t>EnergyOS</a:t>
            </a:r>
            <a:r>
              <a:rPr lang="en-US" dirty="0"/>
              <a:t> </a:t>
            </a:r>
            <a:r>
              <a:rPr lang="en-US" dirty="0" err="1"/>
              <a:t>OpenESPI</a:t>
            </a:r>
            <a:r>
              <a:rPr lang="en-US" dirty="0"/>
              <a:t> Web Site: </a:t>
            </a:r>
            <a:r>
              <a:rPr lang="en-US" dirty="0">
                <a:hlinkClick r:id="rId10"/>
              </a:rPr>
              <a:t>http://www.openespi.org/</a:t>
            </a:r>
            <a:r>
              <a:rPr lang="en-US" dirty="0"/>
              <a:t> </a:t>
            </a:r>
          </a:p>
          <a:p>
            <a:pPr lvl="1"/>
            <a:r>
              <a:rPr lang="en-US" dirty="0" err="1"/>
              <a:t>EnergyOS</a:t>
            </a:r>
            <a:r>
              <a:rPr lang="en-US" dirty="0"/>
              <a:t> </a:t>
            </a:r>
            <a:r>
              <a:rPr lang="en-US" dirty="0" err="1"/>
              <a:t>OpenESPI</a:t>
            </a:r>
            <a:r>
              <a:rPr lang="en-US" dirty="0"/>
              <a:t> Meetings: </a:t>
            </a:r>
            <a:r>
              <a:rPr lang="en-US" dirty="0" err="1"/>
              <a:t>mondays</a:t>
            </a:r>
            <a:r>
              <a:rPr lang="en-US" dirty="0"/>
              <a:t> at 12:00 EST - </a:t>
            </a:r>
            <a:r>
              <a:rPr lang="en-US" dirty="0">
                <a:hlinkClick r:id="rId11"/>
              </a:rPr>
              <a:t>https://www2.gotomeeting.com/join/129392235</a:t>
            </a:r>
            <a:r>
              <a:rPr lang="en-US" dirty="0"/>
              <a:t>, +1 (516) 453-0010 #129-392-235 </a:t>
            </a:r>
          </a:p>
          <a:p>
            <a:pPr lvl="1"/>
            <a:r>
              <a:rPr lang="en-US" dirty="0" err="1"/>
              <a:t>EnergyOS</a:t>
            </a:r>
            <a:r>
              <a:rPr lang="en-US" dirty="0"/>
              <a:t> </a:t>
            </a:r>
            <a:r>
              <a:rPr lang="en-US" dirty="0" err="1"/>
              <a:t>OpenESPI</a:t>
            </a:r>
            <a:r>
              <a:rPr lang="en-US" dirty="0"/>
              <a:t> </a:t>
            </a:r>
            <a:r>
              <a:rPr lang="en-US" dirty="0" err="1"/>
              <a:t>GitHub</a:t>
            </a:r>
            <a:r>
              <a:rPr lang="en-US" dirty="0"/>
              <a:t>: </a:t>
            </a:r>
            <a:r>
              <a:rPr lang="en-US" dirty="0">
                <a:hlinkClick r:id="rId12"/>
              </a:rPr>
              <a:t>https://github.com/energyos/OpenESPI</a:t>
            </a:r>
            <a:r>
              <a:rPr lang="en-US" dirty="0"/>
              <a:t> </a:t>
            </a:r>
          </a:p>
          <a:p>
            <a:pPr lvl="1"/>
            <a:r>
              <a:rPr lang="en-US" dirty="0" err="1"/>
              <a:t>EnergyOS</a:t>
            </a:r>
            <a:r>
              <a:rPr lang="en-US" dirty="0"/>
              <a:t> </a:t>
            </a:r>
            <a:r>
              <a:rPr lang="en-US" dirty="0" err="1"/>
              <a:t>OpenESPI</a:t>
            </a:r>
            <a:r>
              <a:rPr lang="en-US" dirty="0"/>
              <a:t> </a:t>
            </a:r>
            <a:r>
              <a:rPr lang="en-US" dirty="0" err="1"/>
              <a:t>GitHub</a:t>
            </a:r>
            <a:r>
              <a:rPr lang="en-US" dirty="0"/>
              <a:t> Issues List: </a:t>
            </a:r>
            <a:r>
              <a:rPr lang="en-US" dirty="0">
                <a:hlinkClick r:id="rId13"/>
              </a:rPr>
              <a:t>https://github.com/energyos/OpenESPI/issues</a:t>
            </a:r>
            <a:r>
              <a:rPr lang="en-US" dirty="0"/>
              <a:t> </a:t>
            </a:r>
          </a:p>
          <a:p>
            <a:r>
              <a:rPr lang="en-US" dirty="0"/>
              <a:t>NREL </a:t>
            </a:r>
            <a:r>
              <a:rPr lang="en-US" dirty="0" err="1"/>
              <a:t>OpenEnergyInfo</a:t>
            </a:r>
            <a:r>
              <a:rPr lang="en-US" dirty="0"/>
              <a:t> Green Button Apps Repository: </a:t>
            </a:r>
            <a:r>
              <a:rPr lang="en-US" dirty="0">
                <a:hlinkClick r:id="rId14"/>
              </a:rPr>
              <a:t>http://en.openei.org/wiki/Main_Page</a:t>
            </a:r>
            <a:r>
              <a:rPr lang="en-US" dirty="0"/>
              <a:t> </a:t>
            </a:r>
          </a:p>
          <a:p>
            <a:r>
              <a:rPr lang="en-US" dirty="0"/>
              <a:t>Green Button Data </a:t>
            </a:r>
            <a:r>
              <a:rPr lang="en-US" dirty="0" smtClean="0"/>
              <a:t>Web </a:t>
            </a:r>
            <a:r>
              <a:rPr lang="en-US" dirty="0"/>
              <a:t>Site: </a:t>
            </a:r>
            <a:r>
              <a:rPr lang="en-US" dirty="0">
                <a:hlinkClick r:id="rId15"/>
              </a:rPr>
              <a:t>http://www.greenbuttondata.org</a:t>
            </a:r>
            <a:r>
              <a:rPr lang="en-US" dirty="0"/>
              <a:t> </a:t>
            </a:r>
            <a:endParaRPr lang="en-US" dirty="0" smtClean="0"/>
          </a:p>
          <a:p>
            <a:endParaRPr lang="en-US" dirty="0" smtClean="0"/>
          </a:p>
        </p:txBody>
      </p:sp>
      <p:sp>
        <p:nvSpPr>
          <p:cNvPr id="13" name="Slide Number Placeholder 12"/>
          <p:cNvSpPr>
            <a:spLocks noGrp="1"/>
          </p:cNvSpPr>
          <p:nvPr>
            <p:ph type="sldNum" sz="quarter" idx="16"/>
          </p:nvPr>
        </p:nvSpPr>
        <p:spPr>
          <a:xfrm>
            <a:off x="0" y="990600"/>
            <a:ext cx="533400" cy="244475"/>
          </a:xfrm>
        </p:spPr>
        <p:txBody>
          <a:bodyPr>
            <a:normAutofit fontScale="85000" lnSpcReduction="20000"/>
          </a:bodyPr>
          <a:lstStyle/>
          <a:p>
            <a:fld id="{9133CAE7-8186-4B50-A208-CC9771FB46A1}" type="slidenum">
              <a:rPr lang="en-US" smtClean="0"/>
              <a:pPr/>
              <a:t>54</a:t>
            </a:fld>
            <a:endParaRPr lang="en-US"/>
          </a:p>
        </p:txBody>
      </p:sp>
    </p:spTree>
    <p:extLst>
      <p:ext uri="{BB962C8B-B14F-4D97-AF65-F5344CB8AC3E}">
        <p14:creationId xmlns:p14="http://schemas.microsoft.com/office/powerpoint/2010/main" val="314841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85750" y="196850"/>
            <a:ext cx="8553450" cy="641350"/>
          </a:xfrm>
        </p:spPr>
        <p:txBody>
          <a:bodyPr/>
          <a:lstStyle/>
          <a:p>
            <a:pPr>
              <a:defRPr/>
            </a:pPr>
            <a:r>
              <a:rPr lang="en-US" dirty="0" smtClean="0">
                <a:solidFill>
                  <a:schemeClr val="accent3"/>
                </a:solidFill>
              </a:rPr>
              <a:t>What is Green Button? White House call to action</a:t>
            </a:r>
          </a:p>
        </p:txBody>
      </p:sp>
      <p:sp>
        <p:nvSpPr>
          <p:cNvPr id="13316" name="Rectangle 1"/>
          <p:cNvSpPr>
            <a:spLocks noChangeArrowheads="1"/>
          </p:cNvSpPr>
          <p:nvPr/>
        </p:nvSpPr>
        <p:spPr bwMode="auto">
          <a:xfrm>
            <a:off x="180975" y="872145"/>
            <a:ext cx="8612188" cy="1108075"/>
          </a:xfrm>
          <a:prstGeom prst="rect">
            <a:avLst/>
          </a:prstGeom>
          <a:noFill/>
          <a:ln w="9525">
            <a:noFill/>
            <a:miter lim="800000"/>
            <a:headEnd/>
            <a:tailEnd/>
          </a:ln>
        </p:spPr>
        <p:txBody>
          <a:bodyPr>
            <a:spAutoFit/>
          </a:bodyPr>
          <a:lstStyle/>
          <a:p>
            <a:pPr marL="342900" indent="-342900">
              <a:buFont typeface="Arial" charset="0"/>
              <a:buChar char="•"/>
            </a:pPr>
            <a:r>
              <a:rPr lang="en-US" sz="2200" i="1" dirty="0">
                <a:solidFill>
                  <a:srgbClr val="EAB258"/>
                </a:solidFill>
                <a:latin typeface="Georgia" pitchFamily="18" charset="0"/>
                <a:cs typeface="+mn-cs"/>
              </a:rPr>
              <a:t>Common-sense idea that electricity customers should be able to download their own energy usage information in consumer- and computer-friendly format. </a:t>
            </a:r>
          </a:p>
        </p:txBody>
      </p:sp>
      <p:pic>
        <p:nvPicPr>
          <p:cNvPr id="13317" name="Picture 6"/>
          <p:cNvPicPr>
            <a:picLocks noChangeAspect="1"/>
          </p:cNvPicPr>
          <p:nvPr/>
        </p:nvPicPr>
        <p:blipFill>
          <a:blip r:embed="rId3" cstate="print"/>
          <a:srcRect/>
          <a:stretch>
            <a:fillRect/>
          </a:stretch>
        </p:blipFill>
        <p:spPr bwMode="auto">
          <a:xfrm>
            <a:off x="1752600" y="2120900"/>
            <a:ext cx="5953210" cy="3874753"/>
          </a:xfrm>
          <a:prstGeom prst="rect">
            <a:avLst/>
          </a:prstGeom>
          <a:noFill/>
          <a:ln w="9525">
            <a:noFill/>
            <a:miter lim="800000"/>
            <a:headEnd/>
            <a:tailEnd/>
          </a:ln>
        </p:spPr>
      </p:pic>
    </p:spTree>
    <p:extLst>
      <p:ext uri="{BB962C8B-B14F-4D97-AF65-F5344CB8AC3E}">
        <p14:creationId xmlns:p14="http://schemas.microsoft.com/office/powerpoint/2010/main" val="4904679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85750" y="196850"/>
            <a:ext cx="8229600" cy="147955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September 2011 –  Challenge to Industry</a:t>
            </a:r>
            <a:br>
              <a:rPr lang="en-US" dirty="0" smtClean="0"/>
            </a:br>
            <a:r>
              <a:rPr lang="en-US" dirty="0" smtClean="0"/>
              <a:t/>
            </a:r>
            <a:br>
              <a:rPr lang="en-US" dirty="0" smtClean="0"/>
            </a:br>
            <a:r>
              <a:rPr lang="en-US" dirty="0" smtClean="0"/>
              <a:t>January 2012 –  Celebrate California launch </a:t>
            </a:r>
            <a:endParaRPr lang="en-US" dirty="0"/>
          </a:p>
        </p:txBody>
      </p:sp>
      <p:sp>
        <p:nvSpPr>
          <p:cNvPr id="15365" name="Rectangle 1"/>
          <p:cNvSpPr>
            <a:spLocks noChangeArrowheads="1"/>
          </p:cNvSpPr>
          <p:nvPr/>
        </p:nvSpPr>
        <p:spPr bwMode="auto">
          <a:xfrm>
            <a:off x="4414715" y="2308531"/>
            <a:ext cx="4195885" cy="3046988"/>
          </a:xfrm>
          <a:prstGeom prst="rect">
            <a:avLst/>
          </a:prstGeom>
          <a:noFill/>
          <a:ln w="9525">
            <a:noFill/>
            <a:miter lim="800000"/>
            <a:headEnd/>
            <a:tailEnd/>
          </a:ln>
        </p:spPr>
        <p:txBody>
          <a:bodyPr wrap="square">
            <a:spAutoFit/>
          </a:bodyPr>
          <a:lstStyle/>
          <a:p>
            <a:r>
              <a:rPr lang="en-US" sz="1600" dirty="0">
                <a:solidFill>
                  <a:srgbClr val="FFFFFF"/>
                </a:solidFill>
                <a:latin typeface="Georgia" pitchFamily="18" charset="0"/>
                <a:cs typeface="+mn-cs"/>
              </a:rPr>
              <a:t>As of January 18</a:t>
            </a:r>
            <a:r>
              <a:rPr lang="en-US" sz="1600" baseline="30000" dirty="0">
                <a:solidFill>
                  <a:srgbClr val="FFFFFF"/>
                </a:solidFill>
                <a:latin typeface="Georgia" pitchFamily="18" charset="0"/>
                <a:cs typeface="+mn-cs"/>
              </a:rPr>
              <a:t>th</a:t>
            </a:r>
            <a:r>
              <a:rPr lang="en-US" sz="1600" dirty="0">
                <a:solidFill>
                  <a:srgbClr val="FFFFFF"/>
                </a:solidFill>
                <a:latin typeface="Georgia" pitchFamily="18" charset="0"/>
                <a:cs typeface="+mn-cs"/>
              </a:rPr>
              <a:t>, nearly 6 million households and 17 million residents in CA </a:t>
            </a:r>
            <a:r>
              <a:rPr lang="en-US" sz="1600" dirty="0" smtClean="0">
                <a:solidFill>
                  <a:srgbClr val="FFFFFF"/>
                </a:solidFill>
                <a:latin typeface="Georgia" pitchFamily="18" charset="0"/>
                <a:cs typeface="+mn-cs"/>
              </a:rPr>
              <a:t>have access </a:t>
            </a:r>
            <a:r>
              <a:rPr lang="en-US" sz="1600" dirty="0">
                <a:solidFill>
                  <a:srgbClr val="FFFFFF"/>
                </a:solidFill>
                <a:latin typeface="Georgia" pitchFamily="18" charset="0"/>
                <a:cs typeface="+mn-cs"/>
              </a:rPr>
              <a:t>to a Green Button.</a:t>
            </a:r>
          </a:p>
          <a:p>
            <a:endParaRPr lang="en-US" sz="1600" dirty="0">
              <a:solidFill>
                <a:srgbClr val="FFFFFF"/>
              </a:solidFill>
              <a:latin typeface="Georgia" pitchFamily="18" charset="0"/>
              <a:cs typeface="+mn-cs"/>
            </a:endParaRPr>
          </a:p>
          <a:p>
            <a:r>
              <a:rPr lang="en-US" sz="1600" dirty="0" smtClean="0">
                <a:solidFill>
                  <a:srgbClr val="FFFFFF"/>
                </a:solidFill>
                <a:latin typeface="Georgia" pitchFamily="18" charset="0"/>
                <a:cs typeface="+mn-cs"/>
              </a:rPr>
              <a:t>In conjunction with a recent White House Green Button meeting on March 22, 2012, an additional 9 utilities and many additional vendors committed to implementing and supporting Green Button, increasing the number of households to 27 million that will </a:t>
            </a:r>
            <a:r>
              <a:rPr lang="en-US" sz="1600" dirty="0">
                <a:solidFill>
                  <a:srgbClr val="FFFFFF"/>
                </a:solidFill>
                <a:latin typeface="Georgia" pitchFamily="18" charset="0"/>
                <a:cs typeface="+mn-cs"/>
              </a:rPr>
              <a:t>have Green Button access by the end of 2012.</a:t>
            </a:r>
          </a:p>
        </p:txBody>
      </p:sp>
      <p:pic>
        <p:nvPicPr>
          <p:cNvPr id="8" name="Picture 7"/>
          <p:cNvPicPr>
            <a:picLocks noChangeAspect="1" noChangeArrowheads="1"/>
          </p:cNvPicPr>
          <p:nvPr/>
        </p:nvPicPr>
        <p:blipFill rotWithShape="1">
          <a:blip r:embed="rId3" cstate="print"/>
          <a:srcRect l="23941" r="25367" b="25937"/>
          <a:stretch/>
        </p:blipFill>
        <p:spPr bwMode="auto">
          <a:xfrm>
            <a:off x="488745" y="2216129"/>
            <a:ext cx="3571875" cy="32607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514145" y="5032354"/>
            <a:ext cx="3521075" cy="1139825"/>
          </a:xfrm>
          <a:prstGeom prst="wedgeRoundRectCallout">
            <a:avLst>
              <a:gd name="adj1" fmla="val -27742"/>
              <a:gd name="adj2" fmla="val -70018"/>
              <a:gd name="adj3" fmla="val 16667"/>
            </a:avLst>
          </a:prstGeom>
          <a:solidFill>
            <a:srgbClr val="C00000"/>
          </a:solidFill>
          <a:ln>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1400" b="1" dirty="0">
                <a:solidFill>
                  <a:srgbClr val="FFFFFF"/>
                </a:solidFill>
                <a:latin typeface="Georgia" pitchFamily="18" charset="0"/>
              </a:rPr>
              <a:t>All 3 CA utilities commit to “green button;” aligns with CPUC rulemaking on privacy, consumer access to energy data, and OIRA “smart disclosure” memo</a:t>
            </a:r>
          </a:p>
        </p:txBody>
      </p:sp>
    </p:spTree>
    <p:extLst>
      <p:ext uri="{BB962C8B-B14F-4D97-AF65-F5344CB8AC3E}">
        <p14:creationId xmlns:p14="http://schemas.microsoft.com/office/powerpoint/2010/main" val="804140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80975" y="6388100"/>
            <a:ext cx="4473575" cy="374650"/>
          </a:xfrm>
          <a:prstGeom prst="rect">
            <a:avLst/>
          </a:prstGeom>
          <a:noFill/>
          <a:ln w="9525">
            <a:noFill/>
            <a:miter lim="800000"/>
            <a:headEnd/>
            <a:tailEnd/>
          </a:ln>
        </p:spPr>
        <p:txBody>
          <a:bodyPr anchor="b"/>
          <a:lstStyle/>
          <a:p>
            <a:pPr>
              <a:buFont typeface="Arial" charset="0"/>
              <a:buNone/>
              <a:tabLst>
                <a:tab pos="1035050" algn="l"/>
              </a:tabLst>
            </a:pPr>
            <a:r>
              <a:rPr lang="en-US" sz="800">
                <a:solidFill>
                  <a:srgbClr val="A8CEF0"/>
                </a:solidFill>
                <a:latin typeface="Georgia" pitchFamily="18" charset="0"/>
                <a:cs typeface="+mn-cs"/>
              </a:rPr>
              <a:t>Source:</a:t>
            </a:r>
          </a:p>
        </p:txBody>
      </p:sp>
      <p:sp>
        <p:nvSpPr>
          <p:cNvPr id="5123" name="Rectangle 2"/>
          <p:cNvSpPr>
            <a:spLocks noGrp="1" noChangeArrowheads="1"/>
          </p:cNvSpPr>
          <p:nvPr>
            <p:ph type="title"/>
          </p:nvPr>
        </p:nvSpPr>
        <p:spPr>
          <a:xfrm>
            <a:off x="285750" y="196850"/>
            <a:ext cx="8229600" cy="641350"/>
          </a:xfrm>
        </p:spPr>
        <p:txBody>
          <a:bodyPr/>
          <a:lstStyle/>
          <a:p>
            <a:pPr>
              <a:defRPr/>
            </a:pPr>
            <a:r>
              <a:rPr lang="en-US" dirty="0" smtClean="0"/>
              <a:t>What is </a:t>
            </a:r>
            <a:r>
              <a:rPr lang="en-US" dirty="0" smtClean="0">
                <a:solidFill>
                  <a:schemeClr val="accent3"/>
                </a:solidFill>
              </a:rPr>
              <a:t>Green Button data good </a:t>
            </a:r>
            <a:r>
              <a:rPr lang="en-US" dirty="0" smtClean="0"/>
              <a:t>for?</a:t>
            </a:r>
          </a:p>
        </p:txBody>
      </p:sp>
      <p:sp>
        <p:nvSpPr>
          <p:cNvPr id="14340" name="Rectangle 1"/>
          <p:cNvSpPr>
            <a:spLocks noChangeArrowheads="1"/>
          </p:cNvSpPr>
          <p:nvPr/>
        </p:nvSpPr>
        <p:spPr bwMode="auto">
          <a:xfrm>
            <a:off x="3733801" y="1663700"/>
            <a:ext cx="5181600" cy="4431983"/>
          </a:xfrm>
          <a:prstGeom prst="rect">
            <a:avLst/>
          </a:prstGeom>
          <a:noFill/>
          <a:ln w="9525">
            <a:noFill/>
            <a:miter lim="800000"/>
            <a:headEnd/>
            <a:tailEnd/>
          </a:ln>
        </p:spPr>
        <p:txBody>
          <a:bodyPr wrap="square">
            <a:spAutoFit/>
          </a:bodyPr>
          <a:lstStyle/>
          <a:p>
            <a:pPr>
              <a:spcBef>
                <a:spcPts val="600"/>
              </a:spcBef>
              <a:spcAft>
                <a:spcPts val="0"/>
              </a:spcAft>
            </a:pPr>
            <a:r>
              <a:rPr lang="en-US" b="1" dirty="0">
                <a:solidFill>
                  <a:srgbClr val="00B050"/>
                </a:solidFill>
                <a:latin typeface="Georgia" pitchFamily="18" charset="0"/>
                <a:cs typeface="+mn-cs"/>
              </a:rPr>
              <a:t>Insight</a:t>
            </a:r>
            <a:r>
              <a:rPr lang="en-US" b="1" dirty="0">
                <a:solidFill>
                  <a:srgbClr val="FFFFFF"/>
                </a:solidFill>
                <a:latin typeface="Georgia" pitchFamily="18" charset="0"/>
                <a:cs typeface="+mn-cs"/>
              </a:rPr>
              <a:t>: </a:t>
            </a:r>
            <a:r>
              <a:rPr lang="en-US" dirty="0">
                <a:solidFill>
                  <a:srgbClr val="FFFFFF"/>
                </a:solidFill>
                <a:latin typeface="Georgia" pitchFamily="18" charset="0"/>
                <a:cs typeface="+mn-cs"/>
              </a:rPr>
              <a:t>entrepreneur-created web portals analyze energy usage and provide actionable tips</a:t>
            </a:r>
            <a:r>
              <a:rPr lang="en-US" dirty="0" smtClean="0">
                <a:solidFill>
                  <a:srgbClr val="FFFFFF"/>
                </a:solidFill>
                <a:latin typeface="Georgia" pitchFamily="18" charset="0"/>
                <a:cs typeface="+mn-cs"/>
              </a:rPr>
              <a:t>;</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Heating and Cooling</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customized heating and cooling activities for savings and comfort</a:t>
            </a:r>
            <a:r>
              <a:rPr lang="en-US" dirty="0" smtClean="0">
                <a:solidFill>
                  <a:srgbClr val="FFFFFF"/>
                </a:solidFill>
                <a:latin typeface="Georgia" pitchFamily="18" charset="0"/>
                <a:cs typeface="+mn-cs"/>
              </a:rPr>
              <a:t>;</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Education</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community and student energy efficiency competitions</a:t>
            </a:r>
            <a:r>
              <a:rPr lang="en-US" dirty="0" smtClean="0">
                <a:solidFill>
                  <a:srgbClr val="FFFFFF"/>
                </a:solidFill>
                <a:latin typeface="Georgia" pitchFamily="18" charset="0"/>
                <a:cs typeface="+mn-cs"/>
              </a:rPr>
              <a:t>;</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Retrofits</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improved decision-support tools to facilitate energy efficiency retrofits</a:t>
            </a:r>
            <a:r>
              <a:rPr lang="en-US" dirty="0" smtClean="0">
                <a:solidFill>
                  <a:srgbClr val="FFFFFF"/>
                </a:solidFill>
                <a:latin typeface="Georgia" pitchFamily="18" charset="0"/>
                <a:cs typeface="+mn-cs"/>
              </a:rPr>
              <a:t>;</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Verification</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measurement of energy efficiency investments</a:t>
            </a:r>
            <a:r>
              <a:rPr lang="en-US" dirty="0" smtClean="0">
                <a:solidFill>
                  <a:srgbClr val="FFFFFF"/>
                </a:solidFill>
                <a:latin typeface="Georgia" pitchFamily="18" charset="0"/>
                <a:cs typeface="+mn-cs"/>
              </a:rPr>
              <a:t>;</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Real Estate</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provide energy costs for tenants and/or new home purchasers; </a:t>
            </a:r>
            <a:r>
              <a:rPr lang="en-US" dirty="0" smtClean="0">
                <a:solidFill>
                  <a:srgbClr val="FFFFFF"/>
                </a:solidFill>
                <a:latin typeface="Georgia" pitchFamily="18" charset="0"/>
                <a:cs typeface="+mn-cs"/>
              </a:rPr>
              <a:t>and</a:t>
            </a:r>
            <a:endParaRPr lang="en-US" dirty="0">
              <a:solidFill>
                <a:srgbClr val="FFFFFF"/>
              </a:solidFill>
              <a:latin typeface="Georgia" pitchFamily="18" charset="0"/>
              <a:cs typeface="+mn-cs"/>
            </a:endParaRPr>
          </a:p>
          <a:p>
            <a:pPr>
              <a:spcBef>
                <a:spcPts val="600"/>
              </a:spcBef>
              <a:spcAft>
                <a:spcPts val="0"/>
              </a:spcAft>
            </a:pPr>
            <a:r>
              <a:rPr lang="en-US" b="1" dirty="0">
                <a:solidFill>
                  <a:srgbClr val="00B050"/>
                </a:solidFill>
                <a:latin typeface="Georgia" pitchFamily="18" charset="0"/>
                <a:cs typeface="+mn-cs"/>
              </a:rPr>
              <a:t>Solar</a:t>
            </a:r>
            <a:r>
              <a:rPr lang="en-US" b="1" dirty="0">
                <a:solidFill>
                  <a:srgbClr val="FFFFFF"/>
                </a:solidFill>
                <a:latin typeface="Georgia" pitchFamily="18" charset="0"/>
                <a:cs typeface="+mn-cs"/>
              </a:rPr>
              <a:t>:</a:t>
            </a:r>
            <a:r>
              <a:rPr lang="en-US" dirty="0">
                <a:solidFill>
                  <a:srgbClr val="FFFFFF"/>
                </a:solidFill>
                <a:latin typeface="Georgia" pitchFamily="18" charset="0"/>
                <a:cs typeface="+mn-cs"/>
              </a:rPr>
              <a:t> optimize the size and cost-effectiveness of rooftop solar panels.</a:t>
            </a:r>
          </a:p>
        </p:txBody>
      </p:sp>
      <p:pic>
        <p:nvPicPr>
          <p:cNvPr id="14341" name="Picture 2" descr="http://blog.oregonlive.com/environment_impact/2008/08/large_solarrooftop.jpg"/>
          <p:cNvPicPr>
            <a:picLocks noChangeAspect="1" noChangeArrowheads="1"/>
          </p:cNvPicPr>
          <p:nvPr/>
        </p:nvPicPr>
        <p:blipFill>
          <a:blip r:embed="rId3" cstate="print"/>
          <a:srcRect/>
          <a:stretch>
            <a:fillRect/>
          </a:stretch>
        </p:blipFill>
        <p:spPr bwMode="auto">
          <a:xfrm>
            <a:off x="533400" y="1981200"/>
            <a:ext cx="2830512" cy="1973262"/>
          </a:xfrm>
          <a:prstGeom prst="rect">
            <a:avLst/>
          </a:prstGeom>
          <a:noFill/>
          <a:ln w="9525">
            <a:noFill/>
            <a:miter lim="800000"/>
            <a:headEnd/>
            <a:tailEnd/>
          </a:ln>
        </p:spPr>
      </p:pic>
      <p:sp>
        <p:nvSpPr>
          <p:cNvPr id="11" name="Text Box 27"/>
          <p:cNvSpPr txBox="1">
            <a:spLocks noChangeArrowheads="1"/>
          </p:cNvSpPr>
          <p:nvPr/>
        </p:nvSpPr>
        <p:spPr bwMode="auto">
          <a:xfrm>
            <a:off x="381000" y="955675"/>
            <a:ext cx="8501063" cy="43021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200" i="1" dirty="0">
                <a:solidFill>
                  <a:srgbClr val="EAB258"/>
                </a:solidFill>
                <a:latin typeface="Georgia" pitchFamily="18" charset="0"/>
                <a:cs typeface="+mn-cs"/>
              </a:rPr>
              <a:t>Empower Consumers and Spur Innovation</a:t>
            </a:r>
          </a:p>
        </p:txBody>
      </p:sp>
    </p:spTree>
    <p:extLst>
      <p:ext uri="{BB962C8B-B14F-4D97-AF65-F5344CB8AC3E}">
        <p14:creationId xmlns:p14="http://schemas.microsoft.com/office/powerpoint/2010/main" val="25860487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80975" y="6388100"/>
            <a:ext cx="4473575" cy="374650"/>
          </a:xfrm>
          <a:prstGeom prst="rect">
            <a:avLst/>
          </a:prstGeom>
          <a:noFill/>
          <a:ln w="9525">
            <a:noFill/>
            <a:miter lim="800000"/>
            <a:headEnd/>
            <a:tailEnd/>
          </a:ln>
        </p:spPr>
        <p:txBody>
          <a:bodyPr anchor="b"/>
          <a:lstStyle/>
          <a:p>
            <a:pPr>
              <a:buFont typeface="Arial" charset="0"/>
              <a:buNone/>
              <a:tabLst>
                <a:tab pos="1035050" algn="l"/>
              </a:tabLst>
            </a:pPr>
            <a:r>
              <a:rPr lang="en-US" sz="800">
                <a:solidFill>
                  <a:srgbClr val="A8CEF0"/>
                </a:solidFill>
                <a:latin typeface="Georgia" pitchFamily="18" charset="0"/>
                <a:cs typeface="+mn-cs"/>
              </a:rPr>
              <a:t>Source:</a:t>
            </a:r>
          </a:p>
        </p:txBody>
      </p:sp>
      <p:sp>
        <p:nvSpPr>
          <p:cNvPr id="16387" name="Rectangle 2"/>
          <p:cNvSpPr>
            <a:spLocks noGrp="1" noChangeArrowheads="1"/>
          </p:cNvSpPr>
          <p:nvPr>
            <p:ph type="title"/>
          </p:nvPr>
        </p:nvSpPr>
        <p:spPr>
          <a:xfrm>
            <a:off x="285750" y="196850"/>
            <a:ext cx="8229600" cy="565150"/>
          </a:xfrm>
        </p:spPr>
        <p:txBody>
          <a:bodyPr/>
          <a:lstStyle/>
          <a:p>
            <a:r>
              <a:rPr lang="en-US" dirty="0" smtClean="0"/>
              <a:t>What people are saying…</a:t>
            </a:r>
          </a:p>
        </p:txBody>
      </p:sp>
      <p:sp>
        <p:nvSpPr>
          <p:cNvPr id="11" name="Text Box 27"/>
          <p:cNvSpPr txBox="1">
            <a:spLocks noChangeArrowheads="1"/>
          </p:cNvSpPr>
          <p:nvPr/>
        </p:nvSpPr>
        <p:spPr bwMode="auto">
          <a:xfrm>
            <a:off x="400050" y="739775"/>
            <a:ext cx="8723313" cy="529375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000" i="1" dirty="0">
                <a:solidFill>
                  <a:srgbClr val="EAB258"/>
                </a:solidFill>
                <a:latin typeface="Georgia" pitchFamily="18" charset="0"/>
                <a:cs typeface="+mn-cs"/>
              </a:rPr>
              <a:t>It may finally give consumers a reason to care about the smart grid.</a:t>
            </a:r>
          </a:p>
          <a:p>
            <a:pPr>
              <a:defRPr/>
            </a:pPr>
            <a:r>
              <a:rPr lang="en-US" sz="2000" i="1" dirty="0">
                <a:solidFill>
                  <a:srgbClr val="EAB258"/>
                </a:solidFill>
                <a:latin typeface="Georgia" pitchFamily="18" charset="0"/>
                <a:cs typeface="+mn-cs"/>
              </a:rPr>
              <a:t>	 – SF Chronicle</a:t>
            </a:r>
          </a:p>
          <a:p>
            <a:pPr>
              <a:defRPr/>
            </a:pPr>
            <a:endParaRPr lang="en-US" sz="2000" i="1" dirty="0">
              <a:solidFill>
                <a:srgbClr val="EAB258"/>
              </a:solidFill>
              <a:latin typeface="Georgia" pitchFamily="18" charset="0"/>
              <a:cs typeface="+mn-cs"/>
            </a:endParaRPr>
          </a:p>
          <a:p>
            <a:pPr>
              <a:defRPr/>
            </a:pPr>
            <a:r>
              <a:rPr lang="en-US" sz="2000" i="1" dirty="0">
                <a:solidFill>
                  <a:srgbClr val="EAB258"/>
                </a:solidFill>
                <a:latin typeface="Georgia" pitchFamily="18" charset="0"/>
                <a:cs typeface="+mn-cs"/>
              </a:rPr>
              <a:t>Solar companies are also eager for consumer data because understanding a homeowner's electricity use is key to the sales process. </a:t>
            </a:r>
          </a:p>
          <a:p>
            <a:pPr>
              <a:defRPr/>
            </a:pPr>
            <a:r>
              <a:rPr lang="en-US" sz="2000" i="1" dirty="0">
                <a:solidFill>
                  <a:srgbClr val="EAB258"/>
                </a:solidFill>
                <a:latin typeface="Georgia" pitchFamily="18" charset="0"/>
                <a:cs typeface="+mn-cs"/>
              </a:rPr>
              <a:t>	– San Jose Mercury News</a:t>
            </a:r>
          </a:p>
          <a:p>
            <a:pPr>
              <a:defRPr/>
            </a:pPr>
            <a:endParaRPr lang="en-US" sz="2000" i="1" dirty="0">
              <a:solidFill>
                <a:srgbClr val="EAB258"/>
              </a:solidFill>
              <a:latin typeface="Georgia" pitchFamily="18" charset="0"/>
              <a:cs typeface="+mn-cs"/>
            </a:endParaRPr>
          </a:p>
          <a:p>
            <a:pPr>
              <a:defRPr/>
            </a:pPr>
            <a:r>
              <a:rPr lang="en-US" sz="2000" i="1" dirty="0">
                <a:solidFill>
                  <a:srgbClr val="EAB258"/>
                </a:solidFill>
                <a:latin typeface="Georgia" pitchFamily="18" charset="0"/>
                <a:ea typeface="Calibri"/>
                <a:cs typeface="+mn-cs"/>
              </a:rPr>
              <a:t>The project is important because it is a broad-based plan to take energy data and standardize the format of it, open it up (while also providing security) and make it readily available to consumers.</a:t>
            </a:r>
          </a:p>
          <a:p>
            <a:pPr>
              <a:defRPr/>
            </a:pPr>
            <a:r>
              <a:rPr lang="en-US" sz="2000" dirty="0">
                <a:solidFill>
                  <a:srgbClr val="EAB258"/>
                </a:solidFill>
                <a:latin typeface="Georgia" pitchFamily="18" charset="0"/>
                <a:ea typeface="Calibri"/>
                <a:cs typeface="+mn-cs"/>
              </a:rPr>
              <a:t>	 – </a:t>
            </a:r>
            <a:r>
              <a:rPr lang="en-US" sz="2000" dirty="0" err="1">
                <a:solidFill>
                  <a:srgbClr val="EAB258"/>
                </a:solidFill>
                <a:latin typeface="Georgia" pitchFamily="18" charset="0"/>
                <a:ea typeface="Calibri"/>
                <a:cs typeface="+mn-cs"/>
              </a:rPr>
              <a:t>Gigaom</a:t>
            </a:r>
            <a:endParaRPr lang="en-US" sz="2000" dirty="0">
              <a:solidFill>
                <a:srgbClr val="EAB258"/>
              </a:solidFill>
              <a:latin typeface="Georgia" pitchFamily="18" charset="0"/>
              <a:ea typeface="Calibri"/>
              <a:cs typeface="+mn-cs"/>
            </a:endParaRPr>
          </a:p>
          <a:p>
            <a:pPr>
              <a:defRPr/>
            </a:pPr>
            <a:endParaRPr lang="en-US" sz="2000" dirty="0">
              <a:solidFill>
                <a:srgbClr val="EAB258"/>
              </a:solidFill>
              <a:latin typeface="Georgia" pitchFamily="18" charset="0"/>
              <a:ea typeface="Calibri"/>
              <a:cs typeface="+mn-cs"/>
            </a:endParaRPr>
          </a:p>
          <a:p>
            <a:pPr>
              <a:defRPr/>
            </a:pPr>
            <a:r>
              <a:rPr lang="en-US" sz="2000" i="1" dirty="0">
                <a:solidFill>
                  <a:srgbClr val="EAB258"/>
                </a:solidFill>
                <a:latin typeface="Georgia" pitchFamily="18" charset="0"/>
                <a:ea typeface="Calibri"/>
                <a:cs typeface="+mn-cs"/>
              </a:rPr>
              <a:t>I'm a big fan of simplicity and open standards to unleash a lot of innovation.…I'm going to reach out to </a:t>
            </a:r>
            <a:r>
              <a:rPr lang="en-US" sz="2000" i="1" dirty="0" err="1">
                <a:solidFill>
                  <a:srgbClr val="EAB258"/>
                </a:solidFill>
                <a:latin typeface="Georgia" pitchFamily="18" charset="0"/>
                <a:ea typeface="Calibri"/>
                <a:cs typeface="+mn-cs"/>
              </a:rPr>
              <a:t>ConEd</a:t>
            </a:r>
            <a:r>
              <a:rPr lang="en-US" sz="2000" i="1" dirty="0">
                <a:solidFill>
                  <a:srgbClr val="EAB258"/>
                </a:solidFill>
                <a:latin typeface="Georgia" pitchFamily="18" charset="0"/>
                <a:ea typeface="Calibri"/>
                <a:cs typeface="+mn-cs"/>
              </a:rPr>
              <a:t>, the utility in NYC, and find out when they are going to add Green Button support to their consumers data. I hope it is soon. </a:t>
            </a:r>
          </a:p>
          <a:p>
            <a:pPr>
              <a:defRPr/>
            </a:pPr>
            <a:r>
              <a:rPr lang="en-US" sz="2000" dirty="0">
                <a:solidFill>
                  <a:srgbClr val="EAB258"/>
                </a:solidFill>
                <a:latin typeface="Georgia" pitchFamily="18" charset="0"/>
                <a:ea typeface="Calibri"/>
                <a:cs typeface="+mn-cs"/>
              </a:rPr>
              <a:t>	– Fred Wilson (Venture Capitalist</a:t>
            </a:r>
            <a:r>
              <a:rPr lang="en-US" sz="2000" dirty="0" smtClean="0">
                <a:solidFill>
                  <a:srgbClr val="EAB258"/>
                </a:solidFill>
                <a:latin typeface="Georgia" pitchFamily="18" charset="0"/>
                <a:ea typeface="Calibri"/>
                <a:cs typeface="+mn-cs"/>
              </a:rPr>
              <a:t>)</a:t>
            </a:r>
            <a:endParaRPr lang="en-US" sz="2000" dirty="0">
              <a:solidFill>
                <a:srgbClr val="EAB258"/>
              </a:solidFill>
              <a:latin typeface="Georgia" pitchFamily="18" charset="0"/>
              <a:ea typeface="Calibri"/>
              <a:cs typeface="+mn-cs"/>
            </a:endParaRPr>
          </a:p>
        </p:txBody>
      </p:sp>
    </p:spTree>
    <p:extLst>
      <p:ext uri="{BB962C8B-B14F-4D97-AF65-F5344CB8AC3E}">
        <p14:creationId xmlns:p14="http://schemas.microsoft.com/office/powerpoint/2010/main" val="209613692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IP_template_Nov2011">
  <a:themeElements>
    <a:clrScheme name="SGIP New">
      <a:dk1>
        <a:sysClr val="windowText" lastClr="000000"/>
      </a:dk1>
      <a:lt1>
        <a:sysClr val="window" lastClr="FFFFFF"/>
      </a:lt1>
      <a:dk2>
        <a:srgbClr val="404040"/>
      </a:dk2>
      <a:lt2>
        <a:srgbClr val="B0D9E6"/>
      </a:lt2>
      <a:accent1>
        <a:srgbClr val="0DB02B"/>
      </a:accent1>
      <a:accent2>
        <a:srgbClr val="A3D963"/>
      </a:accent2>
      <a:accent3>
        <a:srgbClr val="50918C"/>
      </a:accent3>
      <a:accent4>
        <a:srgbClr val="776A5B"/>
      </a:accent4>
      <a:accent5>
        <a:srgbClr val="8BE0F4"/>
      </a:accent5>
      <a:accent6>
        <a:srgbClr val="95AEB1"/>
      </a:accent6>
      <a:hlink>
        <a:srgbClr val="0DB02B"/>
      </a:hlink>
      <a:folHlink>
        <a:srgbClr val="455B5D"/>
      </a:folHlink>
    </a:clrScheme>
    <a:fontScheme name="Median">
      <a:majorFont>
        <a:latin typeface="Tw Cen MT"/>
        <a:ea typeface=""/>
        <a:cs typeface=""/>
        <a:font script="Grek" typeface="Arial"/>
        <a:font script="Cyrl" typeface="Arial"/>
        <a:font script="Jpan" typeface="HGPｺﾞｼｯｸE"/>
        <a:font script="Hang" typeface="HY얕은샘물m"/>
        <a:font script="Hans" typeface="仿宋_GB2312"/>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Arial"/>
        <a:font script="Cyrl" typeface="Arial"/>
        <a:font script="Jpan" typeface="HGPｺﾞｼｯｸE"/>
        <a:font script="Hang" typeface="HY얕은샘물m"/>
        <a:font script="Hans" typeface="仿宋_GB2312"/>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SGIP New">
    <a:dk1>
      <a:sysClr val="windowText" lastClr="000000"/>
    </a:dk1>
    <a:lt1>
      <a:sysClr val="window" lastClr="FFFFFF"/>
    </a:lt1>
    <a:dk2>
      <a:srgbClr val="404040"/>
    </a:dk2>
    <a:lt2>
      <a:srgbClr val="B0D9E6"/>
    </a:lt2>
    <a:accent1>
      <a:srgbClr val="0DB02B"/>
    </a:accent1>
    <a:accent2>
      <a:srgbClr val="A3D963"/>
    </a:accent2>
    <a:accent3>
      <a:srgbClr val="50918C"/>
    </a:accent3>
    <a:accent4>
      <a:srgbClr val="776A5B"/>
    </a:accent4>
    <a:accent5>
      <a:srgbClr val="8BE0F4"/>
    </a:accent5>
    <a:accent6>
      <a:srgbClr val="95AEB1"/>
    </a:accent6>
    <a:hlink>
      <a:srgbClr val="0DB02B"/>
    </a:hlink>
    <a:folHlink>
      <a:srgbClr val="455B5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6FF1601-248C-40DA-A74A-14AF5105E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SGIP_template_Nov2011</Template>
  <TotalTime>2175</TotalTime>
  <Words>2564</Words>
  <Application>Microsoft Office PowerPoint</Application>
  <PresentationFormat>On-screen Show (4:3)</PresentationFormat>
  <Paragraphs>538</Paragraphs>
  <Slides>54</Slides>
  <Notes>32</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SGIP_template_Nov2011</vt:lpstr>
      <vt:lpstr>Default Design</vt:lpstr>
      <vt:lpstr>PowerPoint Presentation</vt:lpstr>
      <vt:lpstr>Outline</vt:lpstr>
      <vt:lpstr>US Government Roles in Smart Grid</vt:lpstr>
      <vt:lpstr>Standards – Key Aspect of US Smart Grid Policy </vt:lpstr>
      <vt:lpstr>NIST Smart Grid Interoperability Panel</vt:lpstr>
      <vt:lpstr>What is Green Button? White House call to action</vt:lpstr>
      <vt:lpstr>        September 2011 –  Challenge to Industry  January 2012 –  Celebrate California launch </vt:lpstr>
      <vt:lpstr>What is Green Button data good for?</vt:lpstr>
      <vt:lpstr>What people are saying…</vt:lpstr>
      <vt:lpstr>Green Button Overview</vt:lpstr>
      <vt:lpstr>What is Green Button?</vt:lpstr>
      <vt:lpstr>Green Button Initiative Update</vt:lpstr>
      <vt:lpstr>GreenButtonData – Live!!</vt:lpstr>
      <vt:lpstr>The Value Story</vt:lpstr>
      <vt:lpstr>Consumer Perspective</vt:lpstr>
      <vt:lpstr>Green Button Enabling Vision</vt:lpstr>
      <vt:lpstr>Green Button Time Line</vt:lpstr>
      <vt:lpstr>How SGIP Inspired Green Button Format</vt:lpstr>
      <vt:lpstr>Which is Which</vt:lpstr>
      <vt:lpstr>What Drives Implementation</vt:lpstr>
      <vt:lpstr>https://collaborate.nist.gov/twiki-sggrid/bin/view/SmartGrid/GreenButtonESPIEvolution </vt:lpstr>
      <vt:lpstr>SGIP PAP20: Green Button ESPI Evolution</vt:lpstr>
      <vt:lpstr>About the deliverables of PAP20 *planned dates to be confirmed at initial PAP20 meetings</vt:lpstr>
      <vt:lpstr>How to Reduce Barriers to Penetration</vt:lpstr>
      <vt:lpstr>Green Button Technical Details</vt:lpstr>
      <vt:lpstr>What is the constellation of development tools and collaboration environments</vt:lpstr>
      <vt:lpstr>Composition of Energy Usage Information</vt:lpstr>
      <vt:lpstr>Diversity of information in EUI</vt:lpstr>
      <vt:lpstr>Some examples of Green Button Data</vt:lpstr>
      <vt:lpstr>Green Button SDK</vt:lpstr>
      <vt:lpstr>Tools that are currently available and how they work</vt:lpstr>
      <vt:lpstr>Web Technologies for Definition and Presentation of EUI File Format</vt:lpstr>
      <vt:lpstr>Alternate paths to EUI – single format</vt:lpstr>
      <vt:lpstr>Green Button Schemas: Views in XMLSpy™</vt:lpstr>
      <vt:lpstr>Green Button Data XML File</vt:lpstr>
      <vt:lpstr>Green Button Schemas: IntervalBlock</vt:lpstr>
      <vt:lpstr>Green Button Schemas: ElectricPowerUsageSummary</vt:lpstr>
      <vt:lpstr>Green Button Sample XSLT</vt:lpstr>
      <vt:lpstr>Binding Green Button File to XSLT and XSD</vt:lpstr>
      <vt:lpstr>Green Button Data File Generator</vt:lpstr>
      <vt:lpstr>OpenESPI Software Architecture</vt:lpstr>
      <vt:lpstr>OpenESPI Frameworks – Spring Profile</vt:lpstr>
      <vt:lpstr>Virtual Machine for OpenESPI Development</vt:lpstr>
      <vt:lpstr>Green Button Graphics*</vt:lpstr>
      <vt:lpstr>Discussion about tools and testing going forward</vt:lpstr>
      <vt:lpstr>How Open Source Can Work With Business Goals</vt:lpstr>
      <vt:lpstr>http://collaborate.nist.gov/twiki-sggrid/bin/view/SmartGrid/GreenButtonInitiative</vt:lpstr>
      <vt:lpstr>http://www.naesb.org/ESPI_Standards.asp</vt:lpstr>
      <vt:lpstr>http://osgug.ucaiug.org/sgsystems/OpenADE/default.aspx</vt:lpstr>
      <vt:lpstr>http://openei.org</vt:lpstr>
      <vt:lpstr>http://www.openespi.org/</vt:lpstr>
      <vt:lpstr>https://github.com/energyos/OpenESPI</vt:lpstr>
      <vt:lpstr>Issues Resolution </vt:lpstr>
      <vt:lpstr>Links</vt:lpstr>
    </vt:vector>
  </TitlesOfParts>
  <Company>Hypertek,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Green Button</dc:title>
  <dc:creator>Dr. David Wollman</dc:creator>
  <cp:lastModifiedBy>Wollman, David A.</cp:lastModifiedBy>
  <cp:revision>165</cp:revision>
  <dcterms:created xsi:type="dcterms:W3CDTF">2012-02-20T12:04:09Z</dcterms:created>
  <dcterms:modified xsi:type="dcterms:W3CDTF">2012-04-09T18:13:11Z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TC103815429990</vt:lpwstr>
  </property>
</Properties>
</file>